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drawings/drawing1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57" r:id="rId3"/>
    <p:sldId id="364" r:id="rId4"/>
    <p:sldId id="376" r:id="rId5"/>
    <p:sldId id="261" r:id="rId6"/>
    <p:sldId id="358" r:id="rId7"/>
    <p:sldId id="265" r:id="rId8"/>
    <p:sldId id="274" r:id="rId9"/>
    <p:sldId id="359" r:id="rId10"/>
    <p:sldId id="281" r:id="rId11"/>
    <p:sldId id="356" r:id="rId12"/>
  </p:sldIdLst>
  <p:sldSz cx="9144000" cy="6858000" type="screen4x3"/>
  <p:notesSz cx="9866313" cy="142954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AEAEA"/>
    <a:srgbClr val="FF0000"/>
    <a:srgbClr val="FF6600"/>
    <a:srgbClr val="4B4B4B"/>
    <a:srgbClr val="FFFF00"/>
    <a:srgbClr val="FF66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9" autoAdjust="0"/>
    <p:restoredTop sz="99532" autoAdjust="0"/>
  </p:normalViewPr>
  <p:slideViewPr>
    <p:cSldViewPr showGuides="1">
      <p:cViewPr varScale="1">
        <p:scale>
          <a:sx n="114" d="100"/>
          <a:sy n="114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0113300\Documents\000_&#23186;&#20307;&#36039;&#26009;&#25913;&#23450;\&#35501;&#32773;&#23646;&#24615;&#12487;&#12540;&#12479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C:\Users\s0113300\Documents\000_&#23186;&#20307;&#36039;&#26009;&#25913;&#23450;\&#35501;&#32773;&#23646;&#24615;&#12487;&#12540;&#12479;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C:\Users\s0113300\Documents\000_&#23186;&#20307;&#36039;&#26009;&#25913;&#23450;\&#35501;&#32773;&#23646;&#24615;&#12487;&#12540;&#12479;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C:\Users\s0113300\Documents\000_&#23186;&#20307;&#36039;&#26009;&#25913;&#23450;\&#35501;&#32773;&#23646;&#24615;&#12487;&#12540;&#12479;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C:\Users\s0113300\Documents\000_&#23186;&#20307;&#36039;&#26009;&#25913;&#23450;\&#35501;&#32773;&#23646;&#24615;&#12487;&#12540;&#12479;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C:\Users\s0113300\Documents\000_&#23186;&#20307;&#36039;&#26009;&#25913;&#23450;\&#35501;&#32773;&#23646;&#24615;&#12487;&#12540;&#12479;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C:\Users\s0113300\Documents\000_&#23186;&#20307;&#36039;&#26009;&#25913;&#23450;\&#35501;&#32773;&#23646;&#24615;&#12487;&#12540;&#12479;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file:///C:\Users\s0113300\Documents\000_&#23186;&#20307;&#36039;&#26009;&#25913;&#23450;\&#35501;&#32773;&#23646;&#24615;&#12487;&#12540;&#12479;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file:///C:\Users\s0113300\Documents\000_&#23186;&#20307;&#36039;&#26009;&#25913;&#23450;\&#35501;&#32773;&#23646;&#24615;&#12487;&#12540;&#12479;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file:///C:\Users\s0113300\Documents\000_&#23186;&#20307;&#36039;&#26009;&#25913;&#23450;\&#35501;&#32773;&#23646;&#24615;&#12487;&#12540;&#12479;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oleObject" Target="file:///C:\Users\s0113300\Documents\000_&#23186;&#20307;&#36039;&#26009;&#25913;&#23450;\&#35501;&#32773;&#23646;&#24615;&#12487;&#12540;&#12479;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s0113300\Documents\000_&#23186;&#20307;&#36039;&#26009;&#25913;&#23450;\&#35501;&#32773;&#23646;&#24615;&#12487;&#12540;&#12479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s0113300\Documents\000_&#23186;&#20307;&#36039;&#26009;&#25913;&#23450;\&#35501;&#32773;&#23646;&#24615;&#12487;&#12540;&#12479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s0113300\Documents\000_&#23186;&#20307;&#36039;&#26009;&#25913;&#23450;\&#35501;&#32773;&#23646;&#24615;&#12487;&#12540;&#12479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s0113300\Documents\000_&#23186;&#20307;&#36039;&#26009;&#25913;&#23450;\&#35501;&#32773;&#23646;&#24615;&#12487;&#12540;&#12479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s0113300\Documents\000_&#23186;&#20307;&#36039;&#26009;&#25913;&#23450;\&#35501;&#32773;&#23646;&#24615;&#12487;&#12540;&#12479;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C:\Users\s0113300\Documents\000_&#23186;&#20307;&#36039;&#26009;&#25913;&#23450;\&#35501;&#32773;&#23646;&#24615;&#12487;&#12540;&#12479;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C:\Users\s0113300\Documents\000_&#23186;&#20307;&#36039;&#26009;&#25913;&#23450;\&#35501;&#32773;&#23646;&#24615;&#12487;&#12540;&#12479;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C:\Users\s0113300\Documents\000_&#23186;&#20307;&#36039;&#26009;&#25913;&#23450;\&#35501;&#32773;&#23646;&#24615;&#12487;&#12540;&#12479;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888090208236164"/>
          <c:y val="0.30240628761183863"/>
          <c:w val="0.68543956395694439"/>
          <c:h val="0.63866185235132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デジタル_PC!$B$22:$B$27</c:f>
              <c:strCache>
                <c:ptCount val="6"/>
                <c:pt idx="0">
                  <c:v>1年未満</c:v>
                </c:pt>
                <c:pt idx="1">
                  <c:v>1～4年</c:v>
                </c:pt>
                <c:pt idx="2">
                  <c:v>5～9年</c:v>
                </c:pt>
                <c:pt idx="3">
                  <c:v>10～19年</c:v>
                </c:pt>
                <c:pt idx="4">
                  <c:v>20年以上</c:v>
                </c:pt>
                <c:pt idx="5">
                  <c:v>経験無し</c:v>
                </c:pt>
              </c:strCache>
            </c:strRef>
          </c:cat>
          <c:val>
            <c:numRef>
              <c:f>デジタル_PC!$C$22:$C$27</c:f>
              <c:numCache>
                <c:formatCode>0.0%</c:formatCode>
                <c:ptCount val="6"/>
                <c:pt idx="0">
                  <c:v>2.8000000000000001E-2</c:v>
                </c:pt>
                <c:pt idx="1">
                  <c:v>8.5999999999999993E-2</c:v>
                </c:pt>
                <c:pt idx="2">
                  <c:v>0.13800000000000001</c:v>
                </c:pt>
                <c:pt idx="3">
                  <c:v>0.17499999999999999</c:v>
                </c:pt>
                <c:pt idx="4">
                  <c:v>6.7000000000000004E-2</c:v>
                </c:pt>
                <c:pt idx="5">
                  <c:v>0.50600000000000001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F-4B15-BD87-E59321021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554496"/>
        <c:axId val="131680512"/>
      </c:barChart>
      <c:catAx>
        <c:axId val="1305544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131680512"/>
        <c:crosses val="autoZero"/>
        <c:auto val="1"/>
        <c:lblAlgn val="ctr"/>
        <c:lblOffset val="100"/>
        <c:noMultiLvlLbl val="0"/>
      </c:catAx>
      <c:valAx>
        <c:axId val="131680512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130554496"/>
        <c:crosses val="autoZero"/>
        <c:crossBetween val="between"/>
        <c:majorUnit val="0.2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2910273635844729"/>
          <c:y val="0.37584998403264125"/>
          <c:w val="0.30456248624591103"/>
          <c:h val="0.5851493035775071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ライフスタイル②!$B$28:$B$33</c:f>
              <c:strCache>
                <c:ptCount val="6"/>
                <c:pt idx="0">
                  <c:v>すでに通ったことがある・現在通っている</c:v>
                </c:pt>
                <c:pt idx="1">
                  <c:v>今すぐにでも通いたい</c:v>
                </c:pt>
                <c:pt idx="2">
                  <c:v>近い将来通ってみたい</c:v>
                </c:pt>
                <c:pt idx="3">
                  <c:v>いつになるかわからないが通ってみたい</c:v>
                </c:pt>
                <c:pt idx="4">
                  <c:v>関心はあるが、通うかどうかはわからない</c:v>
                </c:pt>
                <c:pt idx="5">
                  <c:v>まったく考えたことがない</c:v>
                </c:pt>
              </c:strCache>
            </c:strRef>
          </c:cat>
          <c:val>
            <c:numRef>
              <c:f>ライフスタイル②!$C$28:$C$33</c:f>
              <c:numCache>
                <c:formatCode>0.0%</c:formatCode>
                <c:ptCount val="6"/>
                <c:pt idx="0">
                  <c:v>3.4146341463414637E-2</c:v>
                </c:pt>
                <c:pt idx="1">
                  <c:v>5.3658536585365853E-2</c:v>
                </c:pt>
                <c:pt idx="2">
                  <c:v>0.1024390243902439</c:v>
                </c:pt>
                <c:pt idx="3">
                  <c:v>0.20487804878048779</c:v>
                </c:pt>
                <c:pt idx="4">
                  <c:v>0.31707317073170732</c:v>
                </c:pt>
                <c:pt idx="5">
                  <c:v>0.28780487804878047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4-465E-84B7-9F4945195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6421760"/>
        <c:axId val="420782080"/>
      </c:barChart>
      <c:catAx>
        <c:axId val="4164217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420782080"/>
        <c:crosses val="autoZero"/>
        <c:auto val="1"/>
        <c:lblAlgn val="ctr"/>
        <c:lblOffset val="100"/>
        <c:noMultiLvlLbl val="0"/>
      </c:catAx>
      <c:valAx>
        <c:axId val="42078208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416421760"/>
        <c:crosses val="autoZero"/>
        <c:crossBetween val="between"/>
        <c:majorUnit val="0.1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4134383202099736"/>
          <c:y val="0.31580799447204994"/>
          <c:w val="0.35565733449985421"/>
          <c:h val="0.6451909917214527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ヘルスケア!$B$11:$B$15</c:f>
              <c:strCache>
                <c:ptCount val="5"/>
                <c:pt idx="0">
                  <c:v>定期的に摂っている</c:v>
                </c:pt>
                <c:pt idx="1">
                  <c:v>ときどき摂っている</c:v>
                </c:pt>
                <c:pt idx="2">
                  <c:v>以前摂っていたが現在は摂っていない</c:v>
                </c:pt>
                <c:pt idx="3">
                  <c:v>興味はあるが摂ったことはない</c:v>
                </c:pt>
                <c:pt idx="4">
                  <c:v>摂らない</c:v>
                </c:pt>
              </c:strCache>
            </c:strRef>
          </c:cat>
          <c:val>
            <c:numRef>
              <c:f>ヘルスケア!$C$11:$C$15</c:f>
              <c:numCache>
                <c:formatCode>0.0%</c:formatCode>
                <c:ptCount val="5"/>
                <c:pt idx="0">
                  <c:v>0.23550724637681159</c:v>
                </c:pt>
                <c:pt idx="1">
                  <c:v>0.25</c:v>
                </c:pt>
                <c:pt idx="2">
                  <c:v>0.13405797101449277</c:v>
                </c:pt>
                <c:pt idx="3">
                  <c:v>9.0579710144927536E-2</c:v>
                </c:pt>
                <c:pt idx="4">
                  <c:v>0.28985507246376813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03-49A7-8330-17C81FC88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1360768"/>
        <c:axId val="421362304"/>
      </c:barChart>
      <c:catAx>
        <c:axId val="4213607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421362304"/>
        <c:crosses val="autoZero"/>
        <c:auto val="1"/>
        <c:lblAlgn val="ctr"/>
        <c:lblOffset val="100"/>
        <c:noMultiLvlLbl val="0"/>
      </c:catAx>
      <c:valAx>
        <c:axId val="421362304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421360768"/>
        <c:crosses val="autoZero"/>
        <c:crossBetween val="between"/>
        <c:majorUnit val="0.1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319441777094939"/>
          <c:y val="0.30103422222196369"/>
          <c:w val="0.57157160233019655"/>
          <c:h val="0.623030333346323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旅行!$B$12:$B$17</c:f>
              <c:strCache>
                <c:ptCount val="6"/>
                <c:pt idx="0">
                  <c:v>1回</c:v>
                </c:pt>
                <c:pt idx="1">
                  <c:v>2回</c:v>
                </c:pt>
                <c:pt idx="2">
                  <c:v>3回</c:v>
                </c:pt>
                <c:pt idx="3">
                  <c:v>4回</c:v>
                </c:pt>
                <c:pt idx="4">
                  <c:v>5回以上</c:v>
                </c:pt>
                <c:pt idx="5">
                  <c:v>行かなかった</c:v>
                </c:pt>
              </c:strCache>
            </c:strRef>
          </c:cat>
          <c:val>
            <c:numRef>
              <c:f>旅行!$C$12:$C$17</c:f>
              <c:numCache>
                <c:formatCode>0.0%</c:formatCode>
                <c:ptCount val="6"/>
                <c:pt idx="0">
                  <c:v>0.15819209039548024</c:v>
                </c:pt>
                <c:pt idx="1">
                  <c:v>0.14689265536723164</c:v>
                </c:pt>
                <c:pt idx="2">
                  <c:v>0.1751412429378531</c:v>
                </c:pt>
                <c:pt idx="3">
                  <c:v>9.03954802259887E-2</c:v>
                </c:pt>
                <c:pt idx="4">
                  <c:v>0.29378531073446329</c:v>
                </c:pt>
                <c:pt idx="5">
                  <c:v>0.13559322033898305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2-4D59-8496-712060154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2319232"/>
        <c:axId val="422320768"/>
      </c:barChart>
      <c:catAx>
        <c:axId val="4223192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422320768"/>
        <c:crosses val="autoZero"/>
        <c:auto val="1"/>
        <c:lblAlgn val="ctr"/>
        <c:lblOffset val="100"/>
        <c:noMultiLvlLbl val="0"/>
      </c:catAx>
      <c:valAx>
        <c:axId val="422320768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422319232"/>
        <c:crosses val="autoZero"/>
        <c:crossBetween val="between"/>
        <c:majorUnit val="0.1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0358913129470814"/>
          <c:y val="0.30998858308215688"/>
          <c:w val="0.51117682443322565"/>
          <c:h val="0.641453557288141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車とバイク!$B$12:$B$18</c:f>
              <c:strCache>
                <c:ptCount val="7"/>
                <c:pt idx="0">
                  <c:v>普通自動車のみ</c:v>
                </c:pt>
                <c:pt idx="1">
                  <c:v>普通二輪＋普通自動車</c:v>
                </c:pt>
                <c:pt idx="2">
                  <c:v>大型二輪＋普通自動車</c:v>
                </c:pt>
                <c:pt idx="3">
                  <c:v>いずれの運手免許もない</c:v>
                </c:pt>
                <c:pt idx="4">
                  <c:v>普通二輪</c:v>
                </c:pt>
                <c:pt idx="5">
                  <c:v>原付のみ</c:v>
                </c:pt>
                <c:pt idx="6">
                  <c:v>大型二輪</c:v>
                </c:pt>
              </c:strCache>
            </c:strRef>
          </c:cat>
          <c:val>
            <c:numRef>
              <c:f>車とバイク!$C$12:$C$18</c:f>
              <c:numCache>
                <c:formatCode>0.0%</c:formatCode>
                <c:ptCount val="7"/>
                <c:pt idx="0">
                  <c:v>0.49344978165938863</c:v>
                </c:pt>
                <c:pt idx="1">
                  <c:v>0.20960698689956331</c:v>
                </c:pt>
                <c:pt idx="2">
                  <c:v>0.20087336244541484</c:v>
                </c:pt>
                <c:pt idx="3">
                  <c:v>4.8034934497816595E-2</c:v>
                </c:pt>
                <c:pt idx="4">
                  <c:v>3.0567685589519649E-2</c:v>
                </c:pt>
                <c:pt idx="5">
                  <c:v>1.3100436681222707E-2</c:v>
                </c:pt>
                <c:pt idx="6">
                  <c:v>4.3668122270742356E-3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1-4E2B-AFE5-8A9171D08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153472"/>
        <c:axId val="62154240"/>
      </c:barChart>
      <c:catAx>
        <c:axId val="621534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62154240"/>
        <c:crosses val="autoZero"/>
        <c:auto val="1"/>
        <c:lblAlgn val="ctr"/>
        <c:lblOffset val="100"/>
        <c:noMultiLvlLbl val="0"/>
      </c:catAx>
      <c:valAx>
        <c:axId val="6215424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62153472"/>
        <c:crosses val="autoZero"/>
        <c:crossBetween val="between"/>
        <c:majorUnit val="0.2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0358913129470814"/>
          <c:y val="0.1637892370132715"/>
          <c:w val="0.51117682443322565"/>
          <c:h val="0.587009279734972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エンタメ!$B$24:$B$38</c:f>
              <c:strCache>
                <c:ptCount val="15"/>
                <c:pt idx="0">
                  <c:v>SF系・ファンタジー</c:v>
                </c:pt>
                <c:pt idx="1">
                  <c:v>アクション</c:v>
                </c:pt>
                <c:pt idx="2">
                  <c:v>ドラマ（のだめ・図書館戦争など）</c:v>
                </c:pt>
                <c:pt idx="3">
                  <c:v>ミステリー・サスペンス</c:v>
                </c:pt>
                <c:pt idx="4">
                  <c:v>アニメーション</c:v>
                </c:pt>
                <c:pt idx="5">
                  <c:v>コメディ</c:v>
                </c:pt>
                <c:pt idx="6">
                  <c:v>恋愛</c:v>
                </c:pt>
                <c:pt idx="7">
                  <c:v>ドキュメンタリー</c:v>
                </c:pt>
                <c:pt idx="8">
                  <c:v>ホラー</c:v>
                </c:pt>
                <c:pt idx="9">
                  <c:v>戦争</c:v>
                </c:pt>
                <c:pt idx="10">
                  <c:v>ミュージカル</c:v>
                </c:pt>
                <c:pt idx="11">
                  <c:v>時代劇</c:v>
                </c:pt>
                <c:pt idx="12">
                  <c:v>特にない</c:v>
                </c:pt>
                <c:pt idx="13">
                  <c:v>キッズ</c:v>
                </c:pt>
                <c:pt idx="14">
                  <c:v>その他</c:v>
                </c:pt>
              </c:strCache>
            </c:strRef>
          </c:cat>
          <c:val>
            <c:numRef>
              <c:f>エンタメ!$C$24:$C$38</c:f>
              <c:numCache>
                <c:formatCode>0.0%</c:formatCode>
                <c:ptCount val="15"/>
                <c:pt idx="0">
                  <c:v>0.55400000000000005</c:v>
                </c:pt>
                <c:pt idx="1">
                  <c:v>0.497</c:v>
                </c:pt>
                <c:pt idx="2">
                  <c:v>0.40899999999999997</c:v>
                </c:pt>
                <c:pt idx="3">
                  <c:v>0.376</c:v>
                </c:pt>
                <c:pt idx="4">
                  <c:v>0.34200000000000003</c:v>
                </c:pt>
                <c:pt idx="5">
                  <c:v>0.33200000000000002</c:v>
                </c:pt>
                <c:pt idx="6">
                  <c:v>0.28199999999999997</c:v>
                </c:pt>
                <c:pt idx="7">
                  <c:v>0.19800000000000001</c:v>
                </c:pt>
                <c:pt idx="8">
                  <c:v>0.16400000000000001</c:v>
                </c:pt>
                <c:pt idx="9">
                  <c:v>0.151</c:v>
                </c:pt>
                <c:pt idx="10">
                  <c:v>0.114</c:v>
                </c:pt>
                <c:pt idx="11">
                  <c:v>9.7000000000000003E-2</c:v>
                </c:pt>
                <c:pt idx="12">
                  <c:v>5.3999999999999999E-2</c:v>
                </c:pt>
                <c:pt idx="13">
                  <c:v>0.04</c:v>
                </c:pt>
                <c:pt idx="1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7-4DBB-ACF9-1101B0900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184448"/>
        <c:axId val="62186240"/>
      </c:barChart>
      <c:catAx>
        <c:axId val="621844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62186240"/>
        <c:crosses val="autoZero"/>
        <c:auto val="1"/>
        <c:lblAlgn val="ctr"/>
        <c:lblOffset val="100"/>
        <c:noMultiLvlLbl val="0"/>
      </c:catAx>
      <c:valAx>
        <c:axId val="6218624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62184448"/>
        <c:crosses val="autoZero"/>
        <c:crossBetween val="between"/>
        <c:majorUnit val="0.2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959375796922002"/>
          <c:y val="0.22497321086187555"/>
          <c:w val="0.48591487413625184"/>
          <c:h val="0.705663976404055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エンタメ!$B$41:$B$46</c:f>
              <c:strCache>
                <c:ptCount val="6"/>
                <c:pt idx="0">
                  <c:v>1冊</c:v>
                </c:pt>
                <c:pt idx="1">
                  <c:v>2冊</c:v>
                </c:pt>
                <c:pt idx="2">
                  <c:v>3冊</c:v>
                </c:pt>
                <c:pt idx="3">
                  <c:v>4冊</c:v>
                </c:pt>
                <c:pt idx="4">
                  <c:v>5冊以上</c:v>
                </c:pt>
                <c:pt idx="5">
                  <c:v>全く購入しない</c:v>
                </c:pt>
              </c:strCache>
            </c:strRef>
          </c:cat>
          <c:val>
            <c:numRef>
              <c:f>エンタメ!$C$41:$C$46</c:f>
              <c:numCache>
                <c:formatCode>0.0%</c:formatCode>
                <c:ptCount val="6"/>
                <c:pt idx="0">
                  <c:v>0.245</c:v>
                </c:pt>
                <c:pt idx="1">
                  <c:v>0.107</c:v>
                </c:pt>
                <c:pt idx="2">
                  <c:v>3.6999999999999998E-2</c:v>
                </c:pt>
                <c:pt idx="3">
                  <c:v>2.7E-2</c:v>
                </c:pt>
                <c:pt idx="4">
                  <c:v>6.3E-2</c:v>
                </c:pt>
                <c:pt idx="5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9-4B4A-AC65-21B4A6841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202624"/>
        <c:axId val="62204160"/>
      </c:barChart>
      <c:catAx>
        <c:axId val="622026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62204160"/>
        <c:crosses val="autoZero"/>
        <c:auto val="1"/>
        <c:lblAlgn val="ctr"/>
        <c:lblOffset val="100"/>
        <c:noMultiLvlLbl val="0"/>
      </c:catAx>
      <c:valAx>
        <c:axId val="6220416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62202624"/>
        <c:crosses val="autoZero"/>
        <c:crossBetween val="between"/>
        <c:majorUnit val="0.1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278571480504001"/>
          <c:y val="0.2910030605918339"/>
          <c:w val="0.44513412995794077"/>
          <c:h val="0.611206729718203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エンタメ!$B$49:$B$54</c:f>
              <c:strCache>
                <c:ptCount val="6"/>
                <c:pt idx="0">
                  <c:v>1冊</c:v>
                </c:pt>
                <c:pt idx="1">
                  <c:v>2冊</c:v>
                </c:pt>
                <c:pt idx="2">
                  <c:v>3冊</c:v>
                </c:pt>
                <c:pt idx="3">
                  <c:v>4冊</c:v>
                </c:pt>
                <c:pt idx="4">
                  <c:v>5冊以上</c:v>
                </c:pt>
                <c:pt idx="5">
                  <c:v>全く購入しない</c:v>
                </c:pt>
              </c:strCache>
            </c:strRef>
          </c:cat>
          <c:val>
            <c:numRef>
              <c:f>エンタメ!$C$49:$C$54</c:f>
              <c:numCache>
                <c:formatCode>0.0%</c:formatCode>
                <c:ptCount val="6"/>
                <c:pt idx="0">
                  <c:v>0.252</c:v>
                </c:pt>
                <c:pt idx="1">
                  <c:v>0.114</c:v>
                </c:pt>
                <c:pt idx="2">
                  <c:v>9.7000000000000003E-2</c:v>
                </c:pt>
                <c:pt idx="3">
                  <c:v>3.6999999999999998E-2</c:v>
                </c:pt>
                <c:pt idx="4">
                  <c:v>6.7000000000000004E-2</c:v>
                </c:pt>
                <c:pt idx="5">
                  <c:v>0.433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4-4F57-B91F-A7B64061C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261504"/>
        <c:axId val="62435328"/>
      </c:barChart>
      <c:catAx>
        <c:axId val="622615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62435328"/>
        <c:crosses val="autoZero"/>
        <c:auto val="1"/>
        <c:lblAlgn val="ctr"/>
        <c:lblOffset val="100"/>
        <c:noMultiLvlLbl val="0"/>
      </c:catAx>
      <c:valAx>
        <c:axId val="62435328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62261504"/>
        <c:crosses val="autoZero"/>
        <c:crossBetween val="between"/>
        <c:majorUnit val="0.2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1111602985110727"/>
          <c:y val="0.23849170015592139"/>
          <c:w val="0.40364986634735167"/>
          <c:h val="0.722507843956035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ホビー!$B$30:$B$40</c:f>
              <c:strCache>
                <c:ptCount val="11"/>
                <c:pt idx="0">
                  <c:v>飲食</c:v>
                </c:pt>
                <c:pt idx="1">
                  <c:v>旅行・レジャーなどの娯楽関連</c:v>
                </c:pt>
                <c:pt idx="2">
                  <c:v>パソコンや家電製品の購入</c:v>
                </c:pt>
                <c:pt idx="3">
                  <c:v>ゲームやフィギュアなどの購入</c:v>
                </c:pt>
                <c:pt idx="4">
                  <c:v>洋服やアクセサリーの購入</c:v>
                </c:pt>
                <c:pt idx="5">
                  <c:v>老後に備えて貯金</c:v>
                </c:pt>
                <c:pt idx="6">
                  <c:v>習い事、資格取得の資金</c:v>
                </c:pt>
                <c:pt idx="7">
                  <c:v>車やバイクの購入</c:v>
                </c:pt>
                <c:pt idx="8">
                  <c:v>子どもの養育・教育資金（お受験等含む）</c:v>
                </c:pt>
                <c:pt idx="9">
                  <c:v>住宅購入やリフォーム</c:v>
                </c:pt>
                <c:pt idx="10">
                  <c:v>その他</c:v>
                </c:pt>
              </c:strCache>
            </c:strRef>
          </c:cat>
          <c:val>
            <c:numRef>
              <c:f>ホビー!$C$30:$C$40</c:f>
              <c:numCache>
                <c:formatCode>0.0%</c:formatCode>
                <c:ptCount val="11"/>
                <c:pt idx="0">
                  <c:v>0.73333333333333328</c:v>
                </c:pt>
                <c:pt idx="1">
                  <c:v>0.41025641025641024</c:v>
                </c:pt>
                <c:pt idx="2">
                  <c:v>0.3282051282051282</c:v>
                </c:pt>
                <c:pt idx="3">
                  <c:v>0.23589743589743589</c:v>
                </c:pt>
                <c:pt idx="4">
                  <c:v>0.22564102564102564</c:v>
                </c:pt>
                <c:pt idx="5">
                  <c:v>0.18974358974358974</c:v>
                </c:pt>
                <c:pt idx="6">
                  <c:v>6.6666666666666666E-2</c:v>
                </c:pt>
                <c:pt idx="7">
                  <c:v>5.128205128205128E-2</c:v>
                </c:pt>
                <c:pt idx="8">
                  <c:v>3.5897435897435895E-2</c:v>
                </c:pt>
                <c:pt idx="9">
                  <c:v>3.0769230769230771E-2</c:v>
                </c:pt>
                <c:pt idx="10">
                  <c:v>5.128205128205128E-2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C-49AC-90E6-8603E4948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529536"/>
        <c:axId val="62531072"/>
      </c:barChart>
      <c:catAx>
        <c:axId val="625295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62531072"/>
        <c:crosses val="autoZero"/>
        <c:auto val="1"/>
        <c:lblAlgn val="ctr"/>
        <c:lblOffset val="100"/>
        <c:noMultiLvlLbl val="0"/>
      </c:catAx>
      <c:valAx>
        <c:axId val="62531072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62529536"/>
        <c:crosses val="autoZero"/>
        <c:crossBetween val="between"/>
        <c:majorUnit val="0.2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0358913129470814"/>
          <c:y val="0.24978425016268033"/>
          <c:w val="0.44149030151718838"/>
          <c:h val="0.711215122922849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ホビー!$B$24:$B$27</c:f>
              <c:strCache>
                <c:ptCount val="4"/>
                <c:pt idx="0">
                  <c:v>常に情報収集している</c:v>
                </c:pt>
                <c:pt idx="1">
                  <c:v>よく情報収集している</c:v>
                </c:pt>
                <c:pt idx="2">
                  <c:v>気が向いたらする</c:v>
                </c:pt>
                <c:pt idx="3">
                  <c:v>全くしない</c:v>
                </c:pt>
              </c:strCache>
            </c:strRef>
          </c:cat>
          <c:val>
            <c:numRef>
              <c:f>ホビー!$C$24:$C$27</c:f>
              <c:numCache>
                <c:formatCode>0.0%</c:formatCode>
                <c:ptCount val="4"/>
                <c:pt idx="0">
                  <c:v>0.15384615384615385</c:v>
                </c:pt>
                <c:pt idx="1">
                  <c:v>0.2153846153846154</c:v>
                </c:pt>
                <c:pt idx="2">
                  <c:v>0.30256410256410254</c:v>
                </c:pt>
                <c:pt idx="3">
                  <c:v>0.3282051282051282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43-40E0-AC94-B6EF8D276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539264"/>
        <c:axId val="62540800"/>
      </c:barChart>
      <c:catAx>
        <c:axId val="625392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62540800"/>
        <c:crosses val="autoZero"/>
        <c:auto val="1"/>
        <c:lblAlgn val="ctr"/>
        <c:lblOffset val="100"/>
        <c:noMultiLvlLbl val="0"/>
      </c:catAx>
      <c:valAx>
        <c:axId val="6254080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62539264"/>
        <c:crosses val="autoZero"/>
        <c:crossBetween val="between"/>
        <c:majorUnit val="0.1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994369215958733"/>
          <c:y val="8.1031307550644568E-2"/>
          <c:w val="0.52479815455594003"/>
          <c:h val="0.83793738489871084"/>
        </c:manualLayout>
      </c:layout>
      <c:doughnut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702-4AA0-AD97-DFD7DAA7575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702-4AA0-AD97-DFD7DAA75753}"/>
              </c:ext>
            </c:extLst>
          </c:dPt>
          <c:dLbls>
            <c:dLbl>
              <c:idx val="0"/>
              <c:layout>
                <c:manualLayout>
                  <c:x val="8.5958459344831033E-3"/>
                  <c:y val="-1.4611392489998773E-2"/>
                </c:manualLayout>
              </c:layout>
              <c:tx>
                <c:rich>
                  <a:bodyPr/>
                  <a:lstStyle/>
                  <a:p>
                    <a:pPr>
                      <a:defRPr sz="50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pPr>
                    <a:r>
                      <a:rPr lang="ja-JP" altLang="en-US" sz="500"/>
                      <a:t>非常にそう思う</a:t>
                    </a:r>
                  </a:p>
                  <a:p>
                    <a:pPr>
                      <a:defRPr sz="50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pPr>
                    <a:r>
                      <a:rPr lang="en-US" altLang="ja-JP" sz="500"/>
                      <a:t>12.3</a:t>
                    </a:r>
                    <a:r>
                      <a:rPr lang="ja-JP" altLang="en-US" sz="500"/>
                      <a:t>％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02-4AA0-AD97-DFD7DAA7575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ja-JP" altLang="en-US"/>
                      <a:t>どちらとも</a:t>
                    </a:r>
                    <a:br>
                      <a:rPr lang="ja-JP" altLang="en-US"/>
                    </a:br>
                    <a:r>
                      <a:rPr lang="ja-JP" altLang="en-US"/>
                      <a:t>いえない </a:t>
                    </a:r>
                    <a:r>
                      <a:rPr lang="en-US" altLang="ja-JP"/>
                      <a:t>21.0%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02-4AA0-AD97-DFD7DAA7575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ja-JP" altLang="en-US"/>
                      <a:t>そう思わない</a:t>
                    </a:r>
                  </a:p>
                  <a:p>
                    <a:r>
                      <a:rPr lang="en-US" altLang="ja-JP"/>
                      <a:t>24.1</a:t>
                    </a:r>
                    <a:r>
                      <a:rPr lang="ja-JP" altLang="en-US"/>
                      <a:t>％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02-4AA0-AD97-DFD7DAA75753}"/>
                </c:ext>
              </c:extLst>
            </c:dLbl>
            <c:dLbl>
              <c:idx val="4"/>
              <c:layout>
                <c:manualLayout>
                  <c:x val="-1.4035183318348183E-2"/>
                  <c:y val="-7.5075717786102173E-3"/>
                </c:manualLayout>
              </c:layout>
              <c:tx>
                <c:rich>
                  <a:bodyPr/>
                  <a:lstStyle/>
                  <a:p>
                    <a:r>
                      <a:rPr lang="ja-JP" altLang="en-US"/>
                      <a:t>全くそう</a:t>
                    </a:r>
                  </a:p>
                  <a:p>
                    <a:r>
                      <a:rPr lang="ja-JP" altLang="en-US"/>
                      <a:t>思わない </a:t>
                    </a:r>
                    <a:r>
                      <a:rPr lang="en-US" altLang="ja-JP"/>
                      <a:t>16.9%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02-4AA0-AD97-DFD7DAA757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ホビー!$B$13:$B$17</c:f>
              <c:strCache>
                <c:ptCount val="5"/>
                <c:pt idx="0">
                  <c:v>非常にそう思う</c:v>
                </c:pt>
                <c:pt idx="1">
                  <c:v>そう思う</c:v>
                </c:pt>
                <c:pt idx="2">
                  <c:v>どちらともいえない</c:v>
                </c:pt>
                <c:pt idx="3">
                  <c:v>そう思わない</c:v>
                </c:pt>
                <c:pt idx="4">
                  <c:v>全くそう思わない</c:v>
                </c:pt>
              </c:strCache>
            </c:strRef>
          </c:cat>
          <c:val>
            <c:numRef>
              <c:f>ホビー!$C$13:$C$17</c:f>
              <c:numCache>
                <c:formatCode>0.0%</c:formatCode>
                <c:ptCount val="5"/>
                <c:pt idx="0">
                  <c:v>0.12307692307692308</c:v>
                </c:pt>
                <c:pt idx="1">
                  <c:v>0.25641025641025639</c:v>
                </c:pt>
                <c:pt idx="2">
                  <c:v>0.21025641025641026</c:v>
                </c:pt>
                <c:pt idx="3">
                  <c:v>0.24102564102564103</c:v>
                </c:pt>
                <c:pt idx="4">
                  <c:v>0.16923076923076924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02-4AA0-AD97-DFD7DAA75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888090208236164"/>
          <c:y val="0.22592776409743265"/>
          <c:w val="0.68543956395694439"/>
          <c:h val="0.715140252950613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デジタル_スマホと家電!$B$22:$B$25</c:f>
              <c:strCache>
                <c:ptCount val="4"/>
                <c:pt idx="0">
                  <c:v>よくある</c:v>
                </c:pt>
                <c:pt idx="1">
                  <c:v>たまにある</c:v>
                </c:pt>
                <c:pt idx="2">
                  <c:v>あまりない</c:v>
                </c:pt>
                <c:pt idx="3">
                  <c:v>全くない</c:v>
                </c:pt>
              </c:strCache>
            </c:strRef>
          </c:cat>
          <c:val>
            <c:numRef>
              <c:f>デジタル_スマホと家電!$C$22:$C$25</c:f>
              <c:numCache>
                <c:formatCode>0.0%</c:formatCode>
                <c:ptCount val="4"/>
                <c:pt idx="0">
                  <c:v>0.157</c:v>
                </c:pt>
                <c:pt idx="1">
                  <c:v>0.46</c:v>
                </c:pt>
                <c:pt idx="2">
                  <c:v>0.28699999999999998</c:v>
                </c:pt>
                <c:pt idx="3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1F-4224-B22E-D57E147F7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7396096"/>
        <c:axId val="257416192"/>
      </c:barChart>
      <c:catAx>
        <c:axId val="2573960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257416192"/>
        <c:crosses val="autoZero"/>
        <c:auto val="1"/>
        <c:lblAlgn val="ctr"/>
        <c:lblOffset val="100"/>
        <c:noMultiLvlLbl val="0"/>
      </c:catAx>
      <c:valAx>
        <c:axId val="257416192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257396096"/>
        <c:crosses val="autoZero"/>
        <c:crossBetween val="between"/>
        <c:majorUnit val="0.1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425123942840477"/>
          <c:y val="0.30240628761183863"/>
          <c:w val="0.69006926217556142"/>
          <c:h val="0.63866185235132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デジタル_PC!$B$16:$B$18</c:f>
              <c:strCache>
                <c:ptCount val="3"/>
                <c:pt idx="0">
                  <c:v>よくある</c:v>
                </c:pt>
                <c:pt idx="1">
                  <c:v>たまにある</c:v>
                </c:pt>
                <c:pt idx="2">
                  <c:v>ない</c:v>
                </c:pt>
              </c:strCache>
            </c:strRef>
          </c:cat>
          <c:val>
            <c:numRef>
              <c:f>デジタル_PC!$C$16:$C$18</c:f>
              <c:numCache>
                <c:formatCode>0.0%</c:formatCode>
                <c:ptCount val="3"/>
                <c:pt idx="0">
                  <c:v>0.22</c:v>
                </c:pt>
                <c:pt idx="1">
                  <c:v>0.57999999999999996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11-40FE-B6A8-A0992C818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5719552"/>
        <c:axId val="365721088"/>
      </c:barChart>
      <c:catAx>
        <c:axId val="3657195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365721088"/>
        <c:crosses val="autoZero"/>
        <c:auto val="1"/>
        <c:lblAlgn val="ctr"/>
        <c:lblOffset val="100"/>
        <c:noMultiLvlLbl val="0"/>
      </c:catAx>
      <c:valAx>
        <c:axId val="365721088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365719552"/>
        <c:crosses val="autoZero"/>
        <c:crossBetween val="between"/>
        <c:majorUnit val="0.2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888090208236164"/>
          <c:y val="0.30240628761183863"/>
          <c:w val="0.68543956395694439"/>
          <c:h val="0.63866185235132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デジタル_PC!$B$31:$B$34</c:f>
              <c:strCache>
                <c:ptCount val="4"/>
                <c:pt idx="0">
                  <c:v>5年未満</c:v>
                </c:pt>
                <c:pt idx="1">
                  <c:v>5～9年</c:v>
                </c:pt>
                <c:pt idx="2">
                  <c:v>10～19年</c:v>
                </c:pt>
                <c:pt idx="3">
                  <c:v>20年以上</c:v>
                </c:pt>
              </c:strCache>
            </c:strRef>
          </c:cat>
          <c:val>
            <c:numRef>
              <c:f>デジタル_PC!$C$31:$C$34</c:f>
              <c:numCache>
                <c:formatCode>0.0%</c:formatCode>
                <c:ptCount val="4"/>
                <c:pt idx="0">
                  <c:v>4.2999999999999997E-2</c:v>
                </c:pt>
                <c:pt idx="1">
                  <c:v>0.16500000000000001</c:v>
                </c:pt>
                <c:pt idx="2">
                  <c:v>0.38600000000000001</c:v>
                </c:pt>
                <c:pt idx="3">
                  <c:v>0.39900000000000002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A-4FF4-A552-683447D51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6835200"/>
        <c:axId val="366836736"/>
      </c:barChart>
      <c:catAx>
        <c:axId val="3668352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366836736"/>
        <c:crosses val="autoZero"/>
        <c:auto val="1"/>
        <c:lblAlgn val="ctr"/>
        <c:lblOffset val="100"/>
        <c:noMultiLvlLbl val="0"/>
      </c:catAx>
      <c:valAx>
        <c:axId val="366836736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366835200"/>
        <c:crosses val="autoZero"/>
        <c:crossBetween val="between"/>
        <c:majorUnit val="0.1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2444921949245592"/>
          <c:y val="0.20909746879202859"/>
          <c:w val="0.62378242546600204"/>
          <c:h val="0.731970682565376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デジタル_スマホと家電!$B$39:$B$49</c:f>
              <c:strCache>
                <c:ptCount val="11"/>
                <c:pt idx="0">
                  <c:v>掃除機（ロボット以外）</c:v>
                </c:pt>
                <c:pt idx="1">
                  <c:v>調理家電（炊飯器以外）</c:v>
                </c:pt>
                <c:pt idx="2">
                  <c:v>ロボット掃除機</c:v>
                </c:pt>
                <c:pt idx="3">
                  <c:v>エアコン</c:v>
                </c:pt>
                <c:pt idx="4">
                  <c:v>空気清浄機</c:v>
                </c:pt>
                <c:pt idx="5">
                  <c:v>洗濯機</c:v>
                </c:pt>
                <c:pt idx="6">
                  <c:v>冷蔵庫</c:v>
                </c:pt>
                <c:pt idx="7">
                  <c:v>高級炊飯器</c:v>
                </c:pt>
                <c:pt idx="8">
                  <c:v>ビューティー家電</c:v>
                </c:pt>
                <c:pt idx="9">
                  <c:v>ヘルス家電</c:v>
                </c:pt>
                <c:pt idx="10">
                  <c:v>扇風機</c:v>
                </c:pt>
              </c:strCache>
            </c:strRef>
          </c:cat>
          <c:val>
            <c:numRef>
              <c:f>デジタル_スマホと家電!$C$39:$C$49</c:f>
              <c:numCache>
                <c:formatCode>0.0%</c:formatCode>
                <c:ptCount val="11"/>
                <c:pt idx="0">
                  <c:v>0.13</c:v>
                </c:pt>
                <c:pt idx="1">
                  <c:v>0.128</c:v>
                </c:pt>
                <c:pt idx="2">
                  <c:v>0.114</c:v>
                </c:pt>
                <c:pt idx="3">
                  <c:v>0.11</c:v>
                </c:pt>
                <c:pt idx="4">
                  <c:v>0.10100000000000001</c:v>
                </c:pt>
                <c:pt idx="5">
                  <c:v>9.7000000000000003E-2</c:v>
                </c:pt>
                <c:pt idx="6">
                  <c:v>8.7999999999999995E-2</c:v>
                </c:pt>
                <c:pt idx="7">
                  <c:v>8.4000000000000005E-2</c:v>
                </c:pt>
                <c:pt idx="8">
                  <c:v>5.8999999999999997E-2</c:v>
                </c:pt>
                <c:pt idx="9">
                  <c:v>5.1999999999999998E-2</c:v>
                </c:pt>
                <c:pt idx="10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2-4F88-979F-3E2A2339E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6673792"/>
        <c:axId val="382354176"/>
      </c:barChart>
      <c:catAx>
        <c:axId val="3766737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382354176"/>
        <c:crosses val="autoZero"/>
        <c:auto val="1"/>
        <c:lblAlgn val="ctr"/>
        <c:lblOffset val="100"/>
        <c:noMultiLvlLbl val="0"/>
      </c:catAx>
      <c:valAx>
        <c:axId val="382354176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376673792"/>
        <c:crosses val="autoZero"/>
        <c:crossBetween val="between"/>
        <c:majorUnit val="5.000000000000001E-2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9369031958632231"/>
          <c:y val="0.20314903463329181"/>
          <c:w val="0.44101304556486254"/>
          <c:h val="0.731970682565376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デジタル_スマホと家電!$B$52:$B$61</c:f>
              <c:strCache>
                <c:ptCount val="10"/>
                <c:pt idx="0">
                  <c:v>パソコン</c:v>
                </c:pt>
                <c:pt idx="1">
                  <c:v>スマートフォン/タブレット</c:v>
                </c:pt>
                <c:pt idx="2">
                  <c:v>レコーダー</c:v>
                </c:pt>
                <c:pt idx="3">
                  <c:v>イヤホン/ヘッドホン</c:v>
                </c:pt>
                <c:pt idx="4">
                  <c:v>4Kテレビ</c:v>
                </c:pt>
                <c:pt idx="5">
                  <c:v>ハイレゾ対応機器</c:v>
                </c:pt>
                <c:pt idx="6">
                  <c:v>Bluetoothスピーカー</c:v>
                </c:pt>
                <c:pt idx="7">
                  <c:v>ウェアラブル機器</c:v>
                </c:pt>
                <c:pt idx="8">
                  <c:v>USB DAC/ヘッドホンアンプ</c:v>
                </c:pt>
                <c:pt idx="9">
                  <c:v>バー型スピーカー</c:v>
                </c:pt>
              </c:strCache>
            </c:strRef>
          </c:cat>
          <c:val>
            <c:numRef>
              <c:f>デジタル_スマホと家電!$C$52:$C$61</c:f>
              <c:numCache>
                <c:formatCode>0.0%</c:formatCode>
                <c:ptCount val="10"/>
                <c:pt idx="0">
                  <c:v>0.3</c:v>
                </c:pt>
                <c:pt idx="1">
                  <c:v>0.29399999999999998</c:v>
                </c:pt>
                <c:pt idx="2">
                  <c:v>0.186</c:v>
                </c:pt>
                <c:pt idx="3">
                  <c:v>0.183</c:v>
                </c:pt>
                <c:pt idx="4">
                  <c:v>0.15</c:v>
                </c:pt>
                <c:pt idx="5">
                  <c:v>0.124</c:v>
                </c:pt>
                <c:pt idx="6">
                  <c:v>7.6999999999999999E-2</c:v>
                </c:pt>
                <c:pt idx="7">
                  <c:v>6.5000000000000002E-2</c:v>
                </c:pt>
                <c:pt idx="8">
                  <c:v>6.3E-2</c:v>
                </c:pt>
                <c:pt idx="9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0C-4E2E-8BC0-0160A0DFB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3600512"/>
        <c:axId val="385000192"/>
      </c:barChart>
      <c:catAx>
        <c:axId val="3836005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385000192"/>
        <c:crosses val="autoZero"/>
        <c:auto val="1"/>
        <c:lblAlgn val="ctr"/>
        <c:lblOffset val="100"/>
        <c:noMultiLvlLbl val="0"/>
      </c:catAx>
      <c:valAx>
        <c:axId val="385000192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383600512"/>
        <c:crosses val="autoZero"/>
        <c:crossBetween val="between"/>
        <c:majorUnit val="0.1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0358913129470814"/>
          <c:y val="0.33204603079122758"/>
          <c:w val="0.51117682443322565"/>
          <c:h val="0.6289534370377681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ライフ_ライフスタイル①!$B$25:$B$30</c:f>
              <c:strCache>
                <c:ptCount val="6"/>
                <c:pt idx="0">
                  <c:v>持ち家(一戸建て)</c:v>
                </c:pt>
                <c:pt idx="1">
                  <c:v>賃貸(マンション)</c:v>
                </c:pt>
                <c:pt idx="2">
                  <c:v>持ち家(マンション)</c:v>
                </c:pt>
                <c:pt idx="3">
                  <c:v>社宅・寮</c:v>
                </c:pt>
                <c:pt idx="4">
                  <c:v>賃貸(一戸建て)</c:v>
                </c:pt>
                <c:pt idx="5">
                  <c:v>その他</c:v>
                </c:pt>
              </c:strCache>
            </c:strRef>
          </c:cat>
          <c:val>
            <c:numRef>
              <c:f>ライフ_ライフスタイル①!$C$25:$C$30</c:f>
              <c:numCache>
                <c:formatCode>0.0%</c:formatCode>
                <c:ptCount val="6"/>
                <c:pt idx="0">
                  <c:v>0.43648208469055377</c:v>
                </c:pt>
                <c:pt idx="1">
                  <c:v>0.28664495114006516</c:v>
                </c:pt>
                <c:pt idx="2">
                  <c:v>0.15309446254071662</c:v>
                </c:pt>
                <c:pt idx="3">
                  <c:v>4.8859934853420196E-2</c:v>
                </c:pt>
                <c:pt idx="4">
                  <c:v>4.5602605863192182E-2</c:v>
                </c:pt>
                <c:pt idx="5">
                  <c:v>2.9315960912052116E-2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A6-4899-B229-06FE50E02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7047168"/>
        <c:axId val="407326720"/>
      </c:barChart>
      <c:catAx>
        <c:axId val="4070471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407326720"/>
        <c:crosses val="autoZero"/>
        <c:auto val="1"/>
        <c:lblAlgn val="ctr"/>
        <c:lblOffset val="100"/>
        <c:noMultiLvlLbl val="0"/>
      </c:catAx>
      <c:valAx>
        <c:axId val="4073267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407047168"/>
        <c:crosses val="autoZero"/>
        <c:crossBetween val="between"/>
        <c:majorUnit val="0.1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988431324133265"/>
          <c:y val="0.42367140830506012"/>
          <c:w val="0.72488170685981324"/>
          <c:h val="0.448191653918795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ライフスタイル③!$B$22:$B$25</c:f>
              <c:strCache>
                <c:ptCount val="4"/>
                <c:pt idx="0">
                  <c:v>共働き</c:v>
                </c:pt>
                <c:pt idx="1">
                  <c:v>夫だけ</c:v>
                </c:pt>
                <c:pt idx="2">
                  <c:v>妻だけ</c:v>
                </c:pt>
                <c:pt idx="3">
                  <c:v>その他</c:v>
                </c:pt>
              </c:strCache>
            </c:strRef>
          </c:cat>
          <c:val>
            <c:numRef>
              <c:f>ライフスタイル③!$C$22:$C$25</c:f>
              <c:numCache>
                <c:formatCode>0.0%</c:formatCode>
                <c:ptCount val="4"/>
                <c:pt idx="0">
                  <c:v>0.57009345794392519</c:v>
                </c:pt>
                <c:pt idx="1">
                  <c:v>0.34579439252336447</c:v>
                </c:pt>
                <c:pt idx="2">
                  <c:v>9.3457943925233638E-3</c:v>
                </c:pt>
                <c:pt idx="3">
                  <c:v>7.476635514018691E-2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0-4964-B1CF-83F7D3502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0428160"/>
        <c:axId val="410430080"/>
      </c:barChart>
      <c:catAx>
        <c:axId val="4104281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410430080"/>
        <c:crosses val="autoZero"/>
        <c:auto val="1"/>
        <c:lblAlgn val="ctr"/>
        <c:lblOffset val="100"/>
        <c:noMultiLvlLbl val="0"/>
      </c:catAx>
      <c:valAx>
        <c:axId val="41043008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410428160"/>
        <c:crosses val="autoZero"/>
        <c:crossBetween val="between"/>
        <c:majorUnit val="0.1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165471201068948"/>
          <c:y val="0.29414155853119017"/>
          <c:w val="0.50311131648271956"/>
          <c:h val="0.666857729078958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AC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マネー!$B$37:$B$41</c:f>
              <c:strCache>
                <c:ptCount val="5"/>
                <c:pt idx="0">
                  <c:v>とても興味がある</c:v>
                </c:pt>
                <c:pt idx="1">
                  <c:v>まあまあ興味がある</c:v>
                </c:pt>
                <c:pt idx="2">
                  <c:v>どちらともいえない</c:v>
                </c:pt>
                <c:pt idx="3">
                  <c:v>あまり興味がない</c:v>
                </c:pt>
                <c:pt idx="4">
                  <c:v>まったく興味がない</c:v>
                </c:pt>
              </c:strCache>
            </c:strRef>
          </c:cat>
          <c:val>
            <c:numRef>
              <c:f>マネー!$C$37:$C$41</c:f>
              <c:numCache>
                <c:formatCode>0.0%</c:formatCode>
                <c:ptCount val="5"/>
                <c:pt idx="0">
                  <c:v>0.31615120274914088</c:v>
                </c:pt>
                <c:pt idx="1">
                  <c:v>0.35051546391752575</c:v>
                </c:pt>
                <c:pt idx="2">
                  <c:v>0.15463917525773196</c:v>
                </c:pt>
                <c:pt idx="3">
                  <c:v>6.8728522336769765E-2</c:v>
                </c:pt>
                <c:pt idx="4">
                  <c:v>0.10996563573883161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0-44EA-A3CA-75C74F466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1835008"/>
        <c:axId val="411960064"/>
      </c:barChart>
      <c:catAx>
        <c:axId val="4118350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411960064"/>
        <c:crosses val="autoZero"/>
        <c:auto val="1"/>
        <c:lblAlgn val="ctr"/>
        <c:lblOffset val="100"/>
        <c:noMultiLvlLbl val="0"/>
      </c:catAx>
      <c:valAx>
        <c:axId val="411960064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411835008"/>
        <c:crosses val="autoZero"/>
        <c:crossBetween val="between"/>
        <c:majorUnit val="0.1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0.09028</cdr:x>
      <cdr:y>0.00184</cdr:y>
    </cdr:from>
    <cdr:to>
      <cdr:x>0.92014</cdr:x>
      <cdr:y>0.11173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47650" y="3136"/>
          <a:ext cx="2276475" cy="1873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パソコン自作歴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0.02253</cdr:x>
      <cdr:y>0.08423</cdr:y>
    </cdr:from>
    <cdr:to>
      <cdr:x>0.97921</cdr:x>
      <cdr:y>0.17929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88998" y="144016"/>
          <a:ext cx="3779098" cy="162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　　　　　ビジネススクール等について</a:t>
          </a:r>
          <a:endParaRPr lang="en-US" altLang="ja-JP" sz="800" b="1" dirty="0">
            <a:solidFill>
              <a:schemeClr val="tx1">
                <a:lumMod val="75000"/>
                <a:lumOff val="2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0.01906</cdr:x>
      <cdr:y>0</cdr:y>
    </cdr:from>
    <cdr:to>
      <cdr:x>0.97574</cdr:x>
      <cdr:y>0.14681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2467" y="0"/>
          <a:ext cx="2633477" cy="252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　　　　　　サプリメントの摂取頻度</a:t>
          </a:r>
          <a:endParaRPr lang="en-US" altLang="ja-JP" sz="800" b="1" dirty="0">
            <a:solidFill>
              <a:schemeClr val="tx1">
                <a:lumMod val="75000"/>
                <a:lumOff val="2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0.01906</cdr:x>
      <cdr:y>0</cdr:y>
    </cdr:from>
    <cdr:to>
      <cdr:x>0.97574</cdr:x>
      <cdr:y>0.18006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2104" y="0"/>
          <a:ext cx="2615252" cy="309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　　　　　　国内旅行回数（直近</a:t>
          </a:r>
          <a:r>
            <a: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1</a:t>
          </a:r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年間）</a:t>
          </a:r>
          <a:endParaRPr lang="en-US" altLang="ja-JP" sz="800" b="1" dirty="0">
            <a:solidFill>
              <a:schemeClr val="tx1">
                <a:lumMod val="75000"/>
                <a:lumOff val="2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0.01906</cdr:x>
      <cdr:y>0</cdr:y>
    </cdr:from>
    <cdr:to>
      <cdr:x>0.97574</cdr:x>
      <cdr:y>0.19878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2013" y="-4566241"/>
          <a:ext cx="2610697" cy="343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pPr algn="ctr"/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　　　　　所有している運転免許種別</a:t>
          </a:r>
          <a:endParaRPr lang="en-US" altLang="ja-JP" sz="800" b="1" dirty="0">
            <a:solidFill>
              <a:schemeClr val="tx1">
                <a:lumMod val="75000"/>
                <a:lumOff val="2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0.04185</cdr:x>
      <cdr:y>0.02465</cdr:y>
    </cdr:from>
    <cdr:to>
      <cdr:x>0.99853</cdr:x>
      <cdr:y>0.11971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43889" y="72008"/>
          <a:ext cx="3289568" cy="277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好きな映画ジャンル</a:t>
          </a:r>
          <a:endParaRPr lang="en-US" altLang="ja-JP" sz="800" b="1" dirty="0">
            <a:solidFill>
              <a:schemeClr val="tx1">
                <a:lumMod val="75000"/>
                <a:lumOff val="2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0.01906</cdr:x>
      <cdr:y>0</cdr:y>
    </cdr:from>
    <cdr:to>
      <cdr:x>0.97574</cdr:x>
      <cdr:y>0.31268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62035" y="0"/>
          <a:ext cx="3113716" cy="534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　　　雑誌の購入数（</a:t>
          </a:r>
          <a:r>
            <a: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1</a:t>
          </a:r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ヶ月間）</a:t>
          </a:r>
          <a:endParaRPr lang="en-US" altLang="ja-JP" sz="800" b="1" dirty="0">
            <a:solidFill>
              <a:schemeClr val="tx1">
                <a:lumMod val="75000"/>
                <a:lumOff val="2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0.02045</cdr:x>
      <cdr:y>0</cdr:y>
    </cdr:from>
    <cdr:to>
      <cdr:x>0.95776</cdr:x>
      <cdr:y>0.23967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67543" y="0"/>
          <a:ext cx="3096344" cy="517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単行本・ムック・文庫・コミックの購入数</a:t>
          </a:r>
          <a:endParaRPr lang="en-US" altLang="ja-JP" sz="800" b="1" dirty="0">
            <a:solidFill>
              <a:schemeClr val="tx1">
                <a:lumMod val="75000"/>
                <a:lumOff val="2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  <a:p xmlns:a="http://schemas.openxmlformats.org/drawingml/2006/main">
          <a:pPr algn="ctr"/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（</a:t>
          </a:r>
          <a:r>
            <a: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1</a:t>
          </a:r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ヶ月間）</a:t>
          </a:r>
          <a:endParaRPr lang="en-US" altLang="ja-JP" sz="800" b="1" dirty="0">
            <a:solidFill>
              <a:schemeClr val="tx1">
                <a:lumMod val="75000"/>
                <a:lumOff val="2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0.01742</cdr:x>
      <cdr:y>0.04544</cdr:y>
    </cdr:from>
    <cdr:to>
      <cdr:x>0.9741</cdr:x>
      <cdr:y>0.1405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72008" y="94886"/>
          <a:ext cx="3954772" cy="198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お金の主な使い道</a:t>
          </a:r>
          <a:endParaRPr lang="en-US" altLang="ja-JP" sz="800" b="1" dirty="0">
            <a:solidFill>
              <a:schemeClr val="tx1">
                <a:lumMod val="75000"/>
                <a:lumOff val="2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0.01906</cdr:x>
      <cdr:y>0</cdr:y>
    </cdr:from>
    <cdr:to>
      <cdr:x>0.97574</cdr:x>
      <cdr:y>0.2133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2104" y="-4365104"/>
          <a:ext cx="2615252" cy="380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アニメやゲームの情報収集</a:t>
          </a:r>
          <a:endParaRPr lang="en-US" altLang="ja-JP" sz="800" b="1" dirty="0">
            <a:solidFill>
              <a:schemeClr val="tx1">
                <a:lumMod val="75000"/>
                <a:lumOff val="2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0.41176</cdr:x>
      <cdr:y>0.40331</cdr:y>
    </cdr:from>
    <cdr:to>
      <cdr:x>0.58824</cdr:x>
      <cdr:y>0.54144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133475" y="695325"/>
          <a:ext cx="48577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ja-JP" altLang="en-US" sz="1000" b="1">
            <a:solidFill>
              <a:schemeClr val="tx1">
                <a:lumMod val="75000"/>
                <a:lumOff val="2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0.04844</cdr:x>
      <cdr:y>0.00184</cdr:y>
    </cdr:from>
    <cdr:to>
      <cdr:x>0.95848</cdr:x>
      <cdr:y>0.12155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33349" y="3172"/>
          <a:ext cx="2505075" cy="206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購入・加入の際に意見を求められるか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0.09028</cdr:x>
      <cdr:y>0</cdr:y>
    </cdr:from>
    <cdr:to>
      <cdr:x>0.90972</cdr:x>
      <cdr:y>0.1168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47656" y="0"/>
          <a:ext cx="2247888" cy="201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PC</a:t>
          </a:r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購入の際に意見を求められるか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0.09028</cdr:x>
      <cdr:y>0.00184</cdr:y>
    </cdr:from>
    <cdr:to>
      <cdr:x>0.92014</cdr:x>
      <cdr:y>0.11173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46796" y="3120"/>
          <a:ext cx="2268568" cy="186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パソコン使用歴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0.09028</cdr:x>
      <cdr:y>0.00184</cdr:y>
    </cdr:from>
    <cdr:to>
      <cdr:x>0.92014</cdr:x>
      <cdr:y>0.11173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57154" y="3957"/>
          <a:ext cx="2363774" cy="236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購入を検討している白物家電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0.01338</cdr:x>
      <cdr:y>0.00093</cdr:y>
    </cdr:from>
    <cdr:to>
      <cdr:x>0.99931</cdr:x>
      <cdr:y>0.11082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8114" y="2121"/>
          <a:ext cx="2808312" cy="250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購入を検討している</a:t>
          </a:r>
          <a:r>
            <a: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AV</a:t>
          </a:r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機器</a:t>
          </a:r>
          <a:r>
            <a: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/</a:t>
          </a:r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デジタル家電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0.01906</cdr:x>
      <cdr:y>0</cdr:y>
    </cdr:from>
    <cdr:to>
      <cdr:x>0.97574</cdr:x>
      <cdr:y>0.14406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2558" y="0"/>
          <a:ext cx="263803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　　　　　　　現在の住居について</a:t>
          </a:r>
          <a:endParaRPr lang="en-US" altLang="ja-JP" sz="800" b="1" dirty="0">
            <a:solidFill>
              <a:schemeClr val="tx1">
                <a:lumMod val="75000"/>
                <a:lumOff val="2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0.03956</cdr:y>
    </cdr:from>
    <cdr:to>
      <cdr:x>0.95668</cdr:x>
      <cdr:y>0.13462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-6158805" y="74056"/>
          <a:ext cx="2615252" cy="177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　　　　　現在のワークスタイルについて</a:t>
          </a:r>
          <a:endParaRPr lang="en-US" altLang="ja-JP" sz="800" b="1" dirty="0">
            <a:solidFill>
              <a:schemeClr val="tx1">
                <a:lumMod val="75000"/>
                <a:lumOff val="2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0.01906</cdr:x>
      <cdr:y>0</cdr:y>
    </cdr:from>
    <cdr:to>
      <cdr:x>0.97574</cdr:x>
      <cdr:y>0.14206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60139" y="0"/>
          <a:ext cx="3018570" cy="242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　　　　　　資産運用への興味</a:t>
          </a:r>
          <a:endParaRPr lang="en-US" altLang="ja-JP" sz="800" b="1" dirty="0">
            <a:solidFill>
              <a:schemeClr val="tx1">
                <a:lumMod val="75000"/>
                <a:lumOff val="2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3" cy="714772"/>
          </a:xfrm>
          <a:prstGeom prst="rect">
            <a:avLst/>
          </a:prstGeom>
        </p:spPr>
        <p:txBody>
          <a:bodyPr vert="horz" lIns="133064" tIns="66532" rIns="133064" bIns="66532" rtlCol="0"/>
          <a:lstStyle>
            <a:lvl1pPr algn="l">
              <a:defRPr sz="17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9" y="0"/>
            <a:ext cx="4275403" cy="714772"/>
          </a:xfrm>
          <a:prstGeom prst="rect">
            <a:avLst/>
          </a:prstGeom>
        </p:spPr>
        <p:txBody>
          <a:bodyPr vert="horz" lIns="133064" tIns="66532" rIns="133064" bIns="66532" rtlCol="0"/>
          <a:lstStyle>
            <a:lvl1pPr algn="r">
              <a:defRPr sz="1700"/>
            </a:lvl1pPr>
          </a:lstStyle>
          <a:p>
            <a:fld id="{7B72656D-511F-451B-95F9-87284C72C335}" type="datetimeFigureOut">
              <a:rPr kumimoji="1" lang="ja-JP" altLang="en-US" smtClean="0"/>
              <a:t>2020/6/30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57313" y="1071563"/>
            <a:ext cx="7151687" cy="5362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64" tIns="66532" rIns="133064" bIns="6653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6790336"/>
            <a:ext cx="7893050" cy="6432947"/>
          </a:xfrm>
          <a:prstGeom prst="rect">
            <a:avLst/>
          </a:prstGeom>
        </p:spPr>
        <p:txBody>
          <a:bodyPr vert="horz" lIns="133064" tIns="66532" rIns="133064" bIns="6653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13578185"/>
            <a:ext cx="4275403" cy="714772"/>
          </a:xfrm>
          <a:prstGeom prst="rect">
            <a:avLst/>
          </a:prstGeom>
        </p:spPr>
        <p:txBody>
          <a:bodyPr vert="horz" lIns="133064" tIns="66532" rIns="133064" bIns="66532" rtlCol="0" anchor="b"/>
          <a:lstStyle>
            <a:lvl1pPr algn="l">
              <a:defRPr sz="17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9" y="13578185"/>
            <a:ext cx="4275403" cy="714772"/>
          </a:xfrm>
          <a:prstGeom prst="rect">
            <a:avLst/>
          </a:prstGeom>
        </p:spPr>
        <p:txBody>
          <a:bodyPr vert="horz" lIns="133064" tIns="66532" rIns="133064" bIns="66532" rtlCol="0" anchor="b"/>
          <a:lstStyle>
            <a:lvl1pPr algn="r">
              <a:defRPr sz="1700"/>
            </a:lvl1pPr>
          </a:lstStyle>
          <a:p>
            <a:fld id="{E68752C5-695D-4AA7-B7E0-1632950D7F4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1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21874" y="6463407"/>
            <a:ext cx="481251" cy="365125"/>
          </a:xfrm>
        </p:spPr>
        <p:txBody>
          <a:bodyPr/>
          <a:lstStyle/>
          <a:p>
            <a:fld id="{D22DF5F5-D5CC-4244-AA62-BB21924FD3F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9" name="Picture 2" descr="C:\Users\s0113300\Documents\マイナビニュース-ロゴ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34" y="1117041"/>
            <a:ext cx="2664296" cy="4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線コネクタ 29"/>
          <p:cNvCxnSpPr/>
          <p:nvPr userDrawn="1"/>
        </p:nvCxnSpPr>
        <p:spPr>
          <a:xfrm>
            <a:off x="6071333" y="3400396"/>
            <a:ext cx="266429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 userDrawn="1"/>
        </p:nvCxnSpPr>
        <p:spPr>
          <a:xfrm>
            <a:off x="6071333" y="3373763"/>
            <a:ext cx="266429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 userDrawn="1"/>
        </p:nvCxnSpPr>
        <p:spPr>
          <a:xfrm>
            <a:off x="6071333" y="2663545"/>
            <a:ext cx="266429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6071333" y="2636912"/>
            <a:ext cx="266429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89" y="3771357"/>
            <a:ext cx="2833984" cy="35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 userDrawn="1"/>
        </p:nvSpPr>
        <p:spPr>
          <a:xfrm>
            <a:off x="5652120" y="1622364"/>
            <a:ext cx="3480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</a:t>
            </a:r>
            <a:r>
              <a:rPr kumimoji="1" lang="ja-JP" altLang="en-US" sz="3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ja-JP" sz="3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Guide</a:t>
            </a:r>
            <a:endParaRPr kumimoji="1" lang="ja-JP" altLang="en-US" sz="3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90" y="4122869"/>
            <a:ext cx="2833982" cy="35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正方形/長方形 14"/>
          <p:cNvSpPr/>
          <p:nvPr userDrawn="1"/>
        </p:nvSpPr>
        <p:spPr>
          <a:xfrm>
            <a:off x="-1" y="2457"/>
            <a:ext cx="9144001" cy="685308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4495079-15C6-4388-A4EC-EE8CE4222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2"/>
          <a:stretch/>
        </p:blipFill>
        <p:spPr>
          <a:xfrm>
            <a:off x="2244" y="0"/>
            <a:ext cx="5495755" cy="68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3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 userDrawn="1"/>
        </p:nvCxnSpPr>
        <p:spPr>
          <a:xfrm>
            <a:off x="154112" y="836712"/>
            <a:ext cx="882450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 userDrawn="1"/>
        </p:nvCxnSpPr>
        <p:spPr>
          <a:xfrm>
            <a:off x="154112" y="6381328"/>
            <a:ext cx="882450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s0113300\Documents\Logo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96" y="6504829"/>
            <a:ext cx="1551381" cy="2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 userDrawn="1"/>
        </p:nvSpPr>
        <p:spPr>
          <a:xfrm>
            <a:off x="154112" y="6495147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0" i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©Mynavi Corporation</a:t>
            </a:r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8497364" y="6525344"/>
            <a:ext cx="0" cy="1937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521874" y="6463407"/>
            <a:ext cx="481251" cy="365125"/>
          </a:xfr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D22DF5F5-D5CC-4244-AA62-BB21924FD3F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62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DF5F5-D5CC-4244-AA62-BB21924FD3F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443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jpeg"/><Relationship Id="rId34" Type="http://schemas.openxmlformats.org/officeDocument/2006/relationships/image" Target="../media/image4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jpeg"/><Relationship Id="rId25" Type="http://schemas.openxmlformats.org/officeDocument/2006/relationships/image" Target="../media/image41.png"/><Relationship Id="rId33" Type="http://schemas.openxmlformats.org/officeDocument/2006/relationships/image" Target="../media/image48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5.pn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jpeg"/><Relationship Id="rId4" Type="http://schemas.openxmlformats.org/officeDocument/2006/relationships/image" Target="../media/image20.jpeg"/><Relationship Id="rId9" Type="http://schemas.openxmlformats.org/officeDocument/2006/relationships/image" Target="../media/image25.gif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5652119" y="2809804"/>
            <a:ext cx="3481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Levenim MT" panose="02010502060101010101" pitchFamily="2" charset="-79"/>
              </a:rPr>
              <a:t>2020.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Levenim MT" panose="02010502060101010101" pitchFamily="2" charset="-79"/>
              </a:rPr>
              <a:t> </a:t>
            </a: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Levenim MT" panose="02010502060101010101" pitchFamily="2" charset="-79"/>
              </a:rPr>
              <a:t>7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Levenim MT" panose="02010502060101010101" pitchFamily="2" charset="-79"/>
              </a:rPr>
              <a:t> </a:t>
            </a: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Levenim MT" panose="02010502060101010101" pitchFamily="2" charset="-79"/>
              </a:rPr>
              <a:t>-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Levenim MT" panose="02010502060101010101" pitchFamily="2" charset="-79"/>
              </a:rPr>
              <a:t> 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Levenim MT" panose="02010502060101010101" pitchFamily="2" charset="-79"/>
              </a:rPr>
              <a:t>9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Levenim MT" panose="02010502060101010101" pitchFamily="2" charset="-79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2119" y="6165304"/>
            <a:ext cx="3481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cs typeface="Levenim MT" panose="02010502060101010101" pitchFamily="2" charset="-79"/>
              </a:rPr>
              <a:t>2020.6.30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Levenim MT" panose="02010502060101010101" pitchFamily="2" charset="-79"/>
              </a:rPr>
              <a:t> </a:t>
            </a:r>
            <a: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cs typeface="Levenim MT" panose="02010502060101010101" pitchFamily="2" charset="-79"/>
              </a:rPr>
              <a:t>updated</a:t>
            </a: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391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257707" y="1074057"/>
            <a:ext cx="8628585" cy="864096"/>
          </a:xfrm>
          <a:prstGeom prst="roundRect">
            <a:avLst>
              <a:gd name="adj" fmla="val 4457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角丸四角形 45"/>
          <p:cNvSpPr/>
          <p:nvPr/>
        </p:nvSpPr>
        <p:spPr>
          <a:xfrm>
            <a:off x="257707" y="1988840"/>
            <a:ext cx="8628585" cy="864096"/>
          </a:xfrm>
          <a:prstGeom prst="roundRect">
            <a:avLst>
              <a:gd name="adj" fmla="val 4457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角丸四角形 46"/>
          <p:cNvSpPr/>
          <p:nvPr/>
        </p:nvSpPr>
        <p:spPr>
          <a:xfrm>
            <a:off x="257707" y="2912989"/>
            <a:ext cx="8628585" cy="864096"/>
          </a:xfrm>
          <a:prstGeom prst="roundRect">
            <a:avLst>
              <a:gd name="adj" fmla="val 4457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角丸四角形 47"/>
          <p:cNvSpPr/>
          <p:nvPr/>
        </p:nvSpPr>
        <p:spPr>
          <a:xfrm>
            <a:off x="257707" y="3836232"/>
            <a:ext cx="8628585" cy="864096"/>
          </a:xfrm>
          <a:prstGeom prst="roundRect">
            <a:avLst>
              <a:gd name="adj" fmla="val 4457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角丸四角形 48"/>
          <p:cNvSpPr/>
          <p:nvPr/>
        </p:nvSpPr>
        <p:spPr>
          <a:xfrm>
            <a:off x="257707" y="4759384"/>
            <a:ext cx="8628585" cy="864096"/>
          </a:xfrm>
          <a:prstGeom prst="roundRect">
            <a:avLst>
              <a:gd name="adj" fmla="val 4457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F5F5-D5CC-4244-AA62-BB21924FD3FE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3265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その他広告メニューのご紹介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580957" y="1207044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記事タイアップ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580957" y="1444714"/>
            <a:ext cx="7167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PV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保証や低価格タイアップなど、さまざまなメニューを用意しています。</a:t>
            </a:r>
          </a:p>
          <a:p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キャンペーンのマーケティングゴールに向けて、最適な施策を提案いたします。</a:t>
            </a:r>
          </a:p>
        </p:txBody>
      </p:sp>
      <p:sp>
        <p:nvSpPr>
          <p:cNvPr id="50" name="角丸四角形 49"/>
          <p:cNvSpPr/>
          <p:nvPr/>
        </p:nvSpPr>
        <p:spPr>
          <a:xfrm>
            <a:off x="322336" y="1130710"/>
            <a:ext cx="1153320" cy="747251"/>
          </a:xfrm>
          <a:prstGeom prst="roundRect">
            <a:avLst>
              <a:gd name="adj" fmla="val 4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角丸四角形 52"/>
          <p:cNvSpPr/>
          <p:nvPr/>
        </p:nvSpPr>
        <p:spPr>
          <a:xfrm>
            <a:off x="322336" y="2047262"/>
            <a:ext cx="1153320" cy="747251"/>
          </a:xfrm>
          <a:prstGeom prst="roundRect">
            <a:avLst>
              <a:gd name="adj" fmla="val 4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角丸四角形 53"/>
          <p:cNvSpPr/>
          <p:nvPr/>
        </p:nvSpPr>
        <p:spPr>
          <a:xfrm>
            <a:off x="322336" y="2971411"/>
            <a:ext cx="1153320" cy="747251"/>
          </a:xfrm>
          <a:prstGeom prst="roundRect">
            <a:avLst>
              <a:gd name="adj" fmla="val 4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角丸四角形 54"/>
          <p:cNvSpPr/>
          <p:nvPr/>
        </p:nvSpPr>
        <p:spPr>
          <a:xfrm>
            <a:off x="322336" y="3886363"/>
            <a:ext cx="1153320" cy="747251"/>
          </a:xfrm>
          <a:prstGeom prst="roundRect">
            <a:avLst>
              <a:gd name="adj" fmla="val 4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角丸四角形 55"/>
          <p:cNvSpPr/>
          <p:nvPr/>
        </p:nvSpPr>
        <p:spPr>
          <a:xfrm>
            <a:off x="322336" y="4817806"/>
            <a:ext cx="1153320" cy="747251"/>
          </a:xfrm>
          <a:prstGeom prst="roundRect">
            <a:avLst>
              <a:gd name="adj" fmla="val 4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3" y="1252103"/>
            <a:ext cx="521128" cy="53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0113300\Downloads\f-f_business_81-s512_f_business_81_0nbg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82" y="2192317"/>
            <a:ext cx="738510" cy="49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0113300\Downloads\f-f_business_16-s512_f_business_16_2n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0" y="3078721"/>
            <a:ext cx="540834" cy="5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0113300\Downloads\f-f_business_31-s512_f_business_31_2nb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05" y="3987307"/>
            <a:ext cx="285464" cy="5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0113300\Downloads\f-f_business_11-s512_f_business_11_2n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446" y="4975407"/>
            <a:ext cx="46866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正方形/長方形 56"/>
          <p:cNvSpPr/>
          <p:nvPr/>
        </p:nvSpPr>
        <p:spPr>
          <a:xfrm>
            <a:off x="1580957" y="2113652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ブランドゲート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1580957" y="2351322"/>
            <a:ext cx="7167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広告主様の専用のカテゴリをご提供するサービスです。マイナビニュース公式コンテンツとして、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読者への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展開が可能です。中長期的なプロモーションをご検討の場合にオススメのプランです。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1580957" y="3051377"/>
            <a:ext cx="2031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アンケート・サンプリング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1580957" y="3289047"/>
            <a:ext cx="7167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日本最大級のポイントサービス「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ポイント」と連携した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リサーチサービスです。</a:t>
            </a:r>
          </a:p>
          <a:p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記事タイアップでの使用や、広告主様の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HP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やチラシでご活用いただくことが可能です。</a:t>
            </a:r>
          </a:p>
        </p:txBody>
      </p:sp>
      <p:sp>
        <p:nvSpPr>
          <p:cNvPr id="67" name="正方形/長方形 66"/>
          <p:cNvSpPr/>
          <p:nvPr/>
        </p:nvSpPr>
        <p:spPr>
          <a:xfrm>
            <a:off x="1580957" y="3972844"/>
            <a:ext cx="2031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タイアップ誘導オプション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1580957" y="4210514"/>
            <a:ext cx="7167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キュレーションサイトやネイティブアドネットワーク等を活用し、記事への誘導を強化します。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マイナビニュース読者だけでなく、幅広い層への訴求が可能です。</a:t>
            </a:r>
          </a:p>
        </p:txBody>
      </p:sp>
      <p:sp>
        <p:nvSpPr>
          <p:cNvPr id="73" name="正方形/長方形 72"/>
          <p:cNvSpPr/>
          <p:nvPr/>
        </p:nvSpPr>
        <p:spPr>
          <a:xfrm>
            <a:off x="1580957" y="4887244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純広告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1580957" y="5124914"/>
            <a:ext cx="7167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大型リッチバナーやレクタングルからテキストバナーまで、幅広いメニューをご用意しております。</a:t>
            </a:r>
          </a:p>
          <a:p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メールマガジンも、読者の興味関心ごとに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ジャンルのメニューがあります。</a:t>
            </a:r>
          </a:p>
        </p:txBody>
      </p:sp>
      <p:sp>
        <p:nvSpPr>
          <p:cNvPr id="79" name="正方形/長方形 78"/>
          <p:cNvSpPr/>
          <p:nvPr/>
        </p:nvSpPr>
        <p:spPr>
          <a:xfrm>
            <a:off x="987347" y="5805264"/>
            <a:ext cx="7167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その他、「オウンドメディア運用支援」、「冊子・動画コンテンツ制作」、「イベント・セミナーの運営」など、</a:t>
            </a:r>
          </a:p>
          <a:p>
            <a:pPr algn="ctr"/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幅広いメニューを用意しています。詳細は、営業担当までお問い合わせください。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55827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F5F5-D5CC-4244-AA62-BB21924FD3FE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33265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お問い合わせ・お申し込み・入稿窓口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1851" y="1146229"/>
            <a:ext cx="4216133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お問合せ</a:t>
            </a:r>
            <a:endParaRPr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ご出稿・掲載についての詳細は、お電話または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E-mail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でお問い合わせください。必ず、事前に掲載可否のご確認をお願い致します。なお、広告サイトからも媒体資料や各種料金表などがダウンロードできます。</a:t>
            </a:r>
          </a:p>
        </p:txBody>
      </p:sp>
      <p:pic>
        <p:nvPicPr>
          <p:cNvPr id="13314" name="Picture 2" descr="C:\Users\s0113300\Downloads\広告・アドバタイジングの無料アイコン素材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07625"/>
            <a:ext cx="427112" cy="4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23528" y="1988840"/>
            <a:ext cx="3960440" cy="64807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80835" y="2101822"/>
            <a:ext cx="2560316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マイナビ広告サイト</a:t>
            </a:r>
            <a:endParaRPr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http://media-ad.mynavi.jp/mn_index.html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1851" y="2852936"/>
            <a:ext cx="421613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枠の仮押さえ</a:t>
            </a:r>
            <a:endParaRPr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広告枠の仮押さえをすることができます。広告主、広告メニューおよび掲載期間を明記の上、下記記載のマイナビニュースメディア事業部 営業部お問い合わせ専用アドレスに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E-mail</a:t>
            </a:r>
            <a:r>
              <a:rPr lang="ja-JP" alt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にて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お問い合わせください。　　　　　　　　　　　　　　　　　　　　　　　　　　　　なお、仮押さえ期間は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E-mail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受領後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週間とさせていただきます。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1851" y="3789040"/>
            <a:ext cx="421613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お申し込み</a:t>
            </a:r>
            <a:endParaRPr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在庫状況を確認後、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E-mail</a:t>
            </a:r>
            <a:r>
              <a:rPr lang="ja-JP" alt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にて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お申し込みください。内容確認後、営業担当より受領メールを返信致します。　　　　　　　　　　</a:t>
            </a:r>
          </a:p>
        </p:txBody>
      </p:sp>
      <p:pic>
        <p:nvPicPr>
          <p:cNvPr id="13315" name="Picture 3" descr="C:\Users\s0113300\Downloads\メールフリーアイコン 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0626"/>
            <a:ext cx="427112" cy="4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323528" y="4482228"/>
            <a:ext cx="3960440" cy="89098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980835" y="4624100"/>
            <a:ext cx="2339102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マイナビ ニュースメディア事業部 営業部</a:t>
            </a:r>
            <a:endParaRPr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電話番号： </a:t>
            </a:r>
            <a:r>
              <a:rPr lang="en-US" altLang="ja-JP" sz="800" b="1" dirty="0">
                <a:solidFill>
                  <a:srgbClr val="080808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03-6267-4335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メールアドレス：</a:t>
            </a:r>
            <a:r>
              <a:rPr lang="en-US" altLang="ja-JP" sz="800" b="1" dirty="0">
                <a:solidFill>
                  <a:srgbClr val="080808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webmedia@mynavi.jp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716016" y="1124744"/>
            <a:ext cx="421613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広告原稿の入稿</a:t>
            </a:r>
            <a:endParaRPr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入稿規定は下記の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URL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からご確認いただくことができます。こちらのご確認・ご了承をいただいた後、各種バナー・メールマガジンの規定に沿った原稿を入稿締切日までに、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E-mail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に添付してご入稿ください。受領後、営業担当ないし進行担当よりご返信いたします。万が一原稿規定にそぐわない場合もその旨ご返信申しあげます。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なお、入稿締切日を過ぎたご入稿の場合は、広告掲載期間の保証は致し兼ねますことを予めご了承ください。</a:t>
            </a:r>
            <a:endParaRPr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716016" y="2221413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バナー入稿規定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　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http://media-ad.mynavi.jp/news/siryo/mn_banner_rule.pdf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メルマガ入稿規定</a:t>
            </a:r>
          </a:p>
          <a:p>
            <a:pPr>
              <a:lnSpc>
                <a:spcPct val="150000"/>
              </a:lnSpc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　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http://media-ad.mynavi.jp/news/siryo/mn_mail_rule.pdf</a:t>
            </a:r>
          </a:p>
        </p:txBody>
      </p:sp>
      <p:pic>
        <p:nvPicPr>
          <p:cNvPr id="16" name="Picture 3" descr="C:\Users\s0113300\Downloads\メールフリーアイコン 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2022"/>
            <a:ext cx="427112" cy="4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4860032" y="3165133"/>
            <a:ext cx="3960440" cy="109558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517339" y="3307005"/>
            <a:ext cx="2364750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入稿窓口</a:t>
            </a:r>
            <a:endParaRPr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バナー入稿：  </a:t>
            </a:r>
            <a:r>
              <a:rPr lang="en-US" altLang="ja-JP" sz="800" b="1" dirty="0">
                <a:solidFill>
                  <a:srgbClr val="080808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web_ad@mynavi.jp</a:t>
            </a:r>
          </a:p>
          <a:p>
            <a:pPr>
              <a:spcBef>
                <a:spcPct val="50000"/>
              </a:spcBef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メルマガ入稿：</a:t>
            </a:r>
            <a:r>
              <a:rPr lang="en-US" altLang="ja-JP" sz="800" b="1" dirty="0">
                <a:solidFill>
                  <a:srgbClr val="0808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team_mailmag@mynavi.jp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517339" y="3929134"/>
            <a:ext cx="34740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※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入稿の際には弊社営業担当者を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cc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に入れてメールをお送りください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716016" y="4482228"/>
            <a:ext cx="421613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掲載レポート</a:t>
            </a:r>
            <a:endParaRPr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バナー広告：掲載終了後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営業日以降に、日毎のインプレッション数、クリック数およびクリエイティブ別のインプレッション数、クリック数を報告いたします。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b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メール広告：ご要望がない限り、クリック数は計測いたしません。クリック数の測定が必要な場合は、お申込時にお知らせください。ご要望があった場合は、配信日より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週間計測した後、その日より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営業日以降に、配信数、クリック数を報告いたします。</a:t>
            </a:r>
          </a:p>
        </p:txBody>
      </p:sp>
    </p:spTree>
    <p:extLst>
      <p:ext uri="{BB962C8B-B14F-4D97-AF65-F5344CB8AC3E}">
        <p14:creationId xmlns:p14="http://schemas.microsoft.com/office/powerpoint/2010/main" val="376705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905896" y="1631697"/>
            <a:ext cx="7338511" cy="3957543"/>
          </a:xfrm>
          <a:prstGeom prst="rect">
            <a:avLst/>
          </a:prstGeom>
          <a:solidFill>
            <a:srgbClr val="EAEAE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F5F5-D5CC-4244-AA62-BB21924FD3FE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33265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目次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453309" y="2053405"/>
            <a:ext cx="2237382" cy="360040"/>
          </a:xfrm>
          <a:prstGeom prst="roundRect">
            <a:avLst>
              <a:gd name="adj" fmla="val 50000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INDEX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正方形/長方形 14">
            <a:hlinkClick r:id="" action="ppaction://noaction"/>
          </p:cNvPr>
          <p:cNvSpPr/>
          <p:nvPr/>
        </p:nvSpPr>
        <p:spPr>
          <a:xfrm>
            <a:off x="1691678" y="4649798"/>
            <a:ext cx="5760641" cy="3626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059832" y="2594779"/>
            <a:ext cx="4320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媒体紹介　　　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……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p.3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読者属性　　　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……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p.6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広告メニュー　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……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p.10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お問合せ先　　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……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p.11</a:t>
            </a:r>
          </a:p>
        </p:txBody>
      </p:sp>
      <p:sp>
        <p:nvSpPr>
          <p:cNvPr id="7" name="円/楕円 6"/>
          <p:cNvSpPr/>
          <p:nvPr/>
        </p:nvSpPr>
        <p:spPr>
          <a:xfrm>
            <a:off x="2473875" y="2798528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kumimoji="1" lang="ja-JP" altLang="en-US" sz="1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473875" y="3430448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kumimoji="1" lang="ja-JP" altLang="en-US" sz="1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473875" y="4052072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kumimoji="1" lang="ja-JP" altLang="en-US" sz="1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473875" y="4649798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kumimoji="1" lang="ja-JP" altLang="en-US" sz="1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正方形/長方形 11">
            <a:hlinkClick r:id="rId2" action="ppaction://hlinksldjump"/>
          </p:cNvPr>
          <p:cNvSpPr/>
          <p:nvPr/>
        </p:nvSpPr>
        <p:spPr>
          <a:xfrm>
            <a:off x="1691679" y="2795954"/>
            <a:ext cx="5760641" cy="3626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hlinkClick r:id="rId3" action="ppaction://hlinksldjump"/>
          </p:cNvPr>
          <p:cNvSpPr/>
          <p:nvPr/>
        </p:nvSpPr>
        <p:spPr>
          <a:xfrm>
            <a:off x="1691679" y="3427874"/>
            <a:ext cx="5760642" cy="3626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hlinkClick r:id="" action="ppaction://noaction"/>
          </p:cNvPr>
          <p:cNvSpPr/>
          <p:nvPr/>
        </p:nvSpPr>
        <p:spPr>
          <a:xfrm>
            <a:off x="1691679" y="4052072"/>
            <a:ext cx="5760642" cy="3626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397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F5F5-D5CC-4244-AA62-BB21924FD3FE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3265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マイナビニュースとは</a:t>
            </a:r>
          </a:p>
        </p:txBody>
      </p:sp>
      <p:pic>
        <p:nvPicPr>
          <p:cNvPr id="3076" name="Picture 4" descr="C:\Users\s0113300\Documents\027_デザイン関連\▼リボン\Ribbon_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29" y="1084412"/>
            <a:ext cx="6101941" cy="7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440970" y="1238660"/>
            <a:ext cx="63367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その先を伝える総合情報サイト「マイナビニュース」　</a:t>
            </a:r>
            <a:endParaRPr kumimoji="1" lang="ja-JP" altLang="en-US" sz="15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71600" y="1827981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マイナビニュースはビジネスパーソンの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ON/OFF</a:t>
            </a:r>
            <a:r>
              <a:rPr lang="ja-JP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男女を問わず、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spcBef>
                <a:spcPct val="0"/>
              </a:spcBef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幅広いジャンルの情報を提供する総合ニュースメディアです。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spcBef>
                <a:spcPct val="0"/>
              </a:spcBef>
            </a:pP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spcBef>
                <a:spcPct val="0"/>
              </a:spcBef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「マイナビニュース」という名でありながらも、ニュースに限らず、役立つノウハウや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spcBef>
                <a:spcPct val="0"/>
              </a:spcBef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体験レポート、まじめなレビュー、柔らかい記事から硬派な記事まで網羅しています。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spcBef>
                <a:spcPct val="0"/>
              </a:spcBef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コンテンツのジャンルは「ビジネス」「デジタル」「ライフ」「エンタメ」で構成されており、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spcBef>
                <a:spcPct val="0"/>
              </a:spcBef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多数のジャンルを包含することで、それぞれ属性の異なる読者に幅広く読まれています。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spcBef>
                <a:spcPct val="0"/>
              </a:spcBef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またアンケート会員を持ち、読者の動向を調査できる点も特徴です。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699793" y="3645024"/>
            <a:ext cx="1728192" cy="2520280"/>
          </a:xfrm>
          <a:prstGeom prst="roundRect">
            <a:avLst>
              <a:gd name="adj" fmla="val 4457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4716016" y="3645024"/>
            <a:ext cx="1728192" cy="2520280"/>
          </a:xfrm>
          <a:prstGeom prst="roundRect">
            <a:avLst>
              <a:gd name="adj" fmla="val 4457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656933" y="3645024"/>
            <a:ext cx="1728192" cy="2520280"/>
          </a:xfrm>
          <a:prstGeom prst="roundRect">
            <a:avLst>
              <a:gd name="adj" fmla="val 4457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6759134" y="3645024"/>
            <a:ext cx="1728192" cy="2520280"/>
          </a:xfrm>
          <a:prstGeom prst="roundRect">
            <a:avLst>
              <a:gd name="adj" fmla="val 4457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7" name="Picture 5" descr="C:\Users\s0113300\Downloads\PCモニタのアイコン素材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9124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0113300\Downloads\立体的な家の無料アイコン素材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44" y="3836305"/>
            <a:ext cx="433844" cy="43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0113300\Downloads\ビルのアイコン素材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24" y="3869124"/>
            <a:ext cx="356900" cy="35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0113300\Downloads\音声入力マークのアイコン素材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92" y="3830652"/>
            <a:ext cx="395372" cy="39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259632" y="3800653"/>
            <a:ext cx="9028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ビジネス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Business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347864" y="3800653"/>
            <a:ext cx="9028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デジタル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Digital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426767" y="3800653"/>
            <a:ext cx="7419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ライフ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Life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164288" y="3800653"/>
            <a:ext cx="12544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エンタメ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Entertainment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平行四辺形 9"/>
          <p:cNvSpPr/>
          <p:nvPr/>
        </p:nvSpPr>
        <p:spPr>
          <a:xfrm>
            <a:off x="830724" y="4369486"/>
            <a:ext cx="1391501" cy="67626"/>
          </a:xfrm>
          <a:prstGeom prst="parallelogram">
            <a:avLst>
              <a:gd name="adj" fmla="val 102087"/>
            </a:avLst>
          </a:prstGeom>
          <a:pattFill prst="dkUpDiag">
            <a:fgClr>
              <a:schemeClr val="accent1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平行四辺形 30"/>
          <p:cNvSpPr/>
          <p:nvPr/>
        </p:nvSpPr>
        <p:spPr>
          <a:xfrm>
            <a:off x="2877684" y="4369486"/>
            <a:ext cx="1391501" cy="67626"/>
          </a:xfrm>
          <a:prstGeom prst="parallelogram">
            <a:avLst>
              <a:gd name="adj" fmla="val 102087"/>
            </a:avLst>
          </a:prstGeom>
          <a:pattFill prst="dkUpDiag">
            <a:fgClr>
              <a:schemeClr val="tx1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平行四辺形 31"/>
          <p:cNvSpPr/>
          <p:nvPr/>
        </p:nvSpPr>
        <p:spPr>
          <a:xfrm>
            <a:off x="4884361" y="4369486"/>
            <a:ext cx="1391501" cy="67626"/>
          </a:xfrm>
          <a:prstGeom prst="parallelogram">
            <a:avLst>
              <a:gd name="adj" fmla="val 102087"/>
            </a:avLst>
          </a:prstGeom>
          <a:pattFill prst="dkUpDiag">
            <a:fgClr>
              <a:schemeClr val="accent6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平行四辺形 33"/>
          <p:cNvSpPr/>
          <p:nvPr/>
        </p:nvSpPr>
        <p:spPr>
          <a:xfrm>
            <a:off x="6927479" y="4369486"/>
            <a:ext cx="1391501" cy="67626"/>
          </a:xfrm>
          <a:prstGeom prst="parallelogram">
            <a:avLst>
              <a:gd name="adj" fmla="val 102087"/>
            </a:avLst>
          </a:prstGeom>
          <a:pattFill prst="dkUpDiag">
            <a:fgClr>
              <a:srgbClr val="FF6699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2843808" y="4688211"/>
            <a:ext cx="922047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パソコン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5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モバイル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5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デジタル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860032" y="4658685"/>
            <a:ext cx="1345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ワーク＆ライフ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テレワーク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832736" y="4658685"/>
            <a:ext cx="1204176" cy="1000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企業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</a:p>
          <a:p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テクノロジー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ビジネス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製品比較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6944699" y="4688211"/>
            <a:ext cx="9220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ホビー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5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エンタメ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51520" y="3284984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………………………………………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カテゴリ 一覧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………………………………………</a:t>
            </a:r>
            <a:endParaRPr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017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F5F5-D5CC-4244-AA62-BB21924FD3FE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33265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メディアプロフィール</a:t>
            </a:r>
          </a:p>
        </p:txBody>
      </p:sp>
      <p:pic>
        <p:nvPicPr>
          <p:cNvPr id="1026" name="Picture 2" descr="C:\Users\s0113300\Documents\027_デザイン関連\モックアップ素材\MacbookPro\responsive-showcase-mocku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8313"/>
            <a:ext cx="3583729" cy="208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0113300\Documents\027_デザイン関連\モックアップ素材\iPhone\iPhone-6-5,5-inch-Three-colors-Mock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85" y="3274344"/>
            <a:ext cx="1445782" cy="303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7D204185-6D33-49FE-BBFB-C88118300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93883"/>
              </p:ext>
            </p:extLst>
          </p:nvPr>
        </p:nvGraphicFramePr>
        <p:xfrm>
          <a:off x="4195289" y="1163273"/>
          <a:ext cx="4464496" cy="4871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535">
                <a:tc>
                  <a:txBody>
                    <a:bodyPr/>
                    <a:lstStyle/>
                    <a:p>
                      <a:r>
                        <a:rPr kumimoji="1" lang="ja-JP" altLang="en-US" sz="10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URL</a:t>
                      </a:r>
                      <a:endParaRPr kumimoji="1" lang="ja-JP" alt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https://news.mynavi.jp/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kumimoji="1" lang="ja-JP" altLang="en-US" sz="10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月間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PV</a:t>
                      </a:r>
                      <a:endParaRPr kumimoji="1" lang="ja-JP" alt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約</a:t>
                      </a:r>
                      <a:r>
                        <a:rPr kumimoji="1" lang="en-US" altLang="ja-JP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98,100,000PV</a:t>
                      </a:r>
                    </a:p>
                    <a:p>
                      <a:r>
                        <a:rPr kumimoji="1" lang="ja-JP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PC</a:t>
                      </a:r>
                      <a:r>
                        <a:rPr kumimoji="1" lang="ja-JP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：約</a:t>
                      </a:r>
                      <a:r>
                        <a:rPr kumimoji="1" lang="en-US" altLang="ja-JP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1,100</a:t>
                      </a:r>
                      <a:r>
                        <a:rPr kumimoji="1" lang="ja-JP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</a:t>
                      </a:r>
                      <a:r>
                        <a:rPr kumimoji="1" lang="en-US" altLang="ja-JP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PV</a:t>
                      </a:r>
                      <a:br>
                        <a:rPr kumimoji="1" lang="en-US" altLang="ja-JP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</a:br>
                      <a:r>
                        <a:rPr kumimoji="1" lang="ja-JP" altLang="en-US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SP</a:t>
                      </a:r>
                      <a:r>
                        <a:rPr kumimoji="1" lang="ja-JP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：約</a:t>
                      </a:r>
                      <a:r>
                        <a:rPr kumimoji="1" lang="en-US" altLang="ja-JP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8,700</a:t>
                      </a:r>
                      <a:r>
                        <a:rPr kumimoji="1" lang="ja-JP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</a:t>
                      </a:r>
                      <a:r>
                        <a:rPr kumimoji="1" lang="en-US" altLang="ja-JP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kumimoji="1" lang="ja-JP" altLang="en-US" sz="10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月間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UU</a:t>
                      </a:r>
                      <a:endParaRPr kumimoji="1" lang="ja-JP" alt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約</a:t>
                      </a:r>
                      <a:r>
                        <a:rPr kumimoji="1" lang="en-US" altLang="ja-JP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29,000,000UU</a:t>
                      </a:r>
                    </a:p>
                    <a:p>
                      <a:r>
                        <a:rPr kumimoji="1" lang="ja-JP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PC</a:t>
                      </a:r>
                      <a:r>
                        <a:rPr kumimoji="1" lang="ja-JP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：約　</a:t>
                      </a:r>
                      <a:r>
                        <a:rPr kumimoji="1" lang="en-US" altLang="ja-JP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390</a:t>
                      </a:r>
                      <a:r>
                        <a:rPr kumimoji="1" lang="ja-JP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</a:t>
                      </a:r>
                      <a:r>
                        <a:rPr kumimoji="1" lang="en-US" altLang="ja-JP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UU</a:t>
                      </a:r>
                      <a:br>
                        <a:rPr kumimoji="1" lang="en-US" altLang="ja-JP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</a:br>
                      <a:r>
                        <a:rPr kumimoji="1" lang="ja-JP" altLang="en-US" sz="1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SP</a:t>
                      </a:r>
                      <a:r>
                        <a:rPr kumimoji="1" lang="ja-JP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：約</a:t>
                      </a:r>
                      <a:r>
                        <a:rPr kumimoji="1" lang="en-US" altLang="ja-JP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2,510</a:t>
                      </a:r>
                      <a:r>
                        <a:rPr kumimoji="1" lang="ja-JP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</a:t>
                      </a:r>
                      <a:r>
                        <a:rPr kumimoji="1" lang="en-US" altLang="ja-JP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UU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940">
                <a:tc>
                  <a:txBody>
                    <a:bodyPr/>
                    <a:lstStyle/>
                    <a:p>
                      <a:r>
                        <a:rPr kumimoji="1" lang="ja-JP" altLang="en-US" sz="10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会員数</a:t>
                      </a:r>
                      <a:endParaRPr kumimoji="1" lang="en-US" altLang="ja-JP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企業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IT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endParaRPr kumimoji="1" lang="en-US" altLang="ja-JP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テクノロジー</a:t>
                      </a:r>
                      <a:r>
                        <a:rPr kumimoji="1" lang="ja-JP" altLang="en-US" sz="10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endParaRPr kumimoji="1" lang="en-US" altLang="ja-JP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PC/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デジタル</a:t>
                      </a:r>
                      <a:endParaRPr kumimoji="1" lang="en-US" altLang="ja-JP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ライフ</a:t>
                      </a:r>
                      <a:endParaRPr kumimoji="1" lang="en-US" altLang="ja-JP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エンタメ＆ホビー</a:t>
                      </a:r>
                      <a:endParaRPr kumimoji="1" lang="en-US" altLang="ja-JP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若手ビジネスマン</a:t>
                      </a:r>
                      <a:endParaRPr kumimoji="1" lang="en-US" altLang="ja-JP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619">
                <a:tc>
                  <a:txBody>
                    <a:bodyPr/>
                    <a:lstStyle/>
                    <a:p>
                      <a:r>
                        <a:rPr kumimoji="1" lang="ja-JP" altLang="en-US" sz="10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記事本数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約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140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本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/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日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kumimoji="1" lang="ja-JP" altLang="en-US" sz="10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SNS</a:t>
                      </a:r>
                      <a:endParaRPr kumimoji="1" lang="ja-JP" alt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　  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https://www.facebook.com/mynavinews/</a:t>
                      </a:r>
                    </a:p>
                    <a:p>
                      <a:endParaRPr kumimoji="1" lang="en-US" altLang="ja-JP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　</a:t>
                      </a:r>
                      <a:r>
                        <a:rPr kumimoji="1" lang="ja-JP" altLang="en-US" sz="10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https://twitter.com/news_mynavi_jp</a:t>
                      </a:r>
                      <a:br>
                        <a:rPr kumimoji="1" lang="en-US" altLang="ja-JP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</a:br>
                      <a:endParaRPr kumimoji="1" lang="en-US" altLang="ja-JP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C1C30B1-CA3A-4068-9D16-56C614ECB872}"/>
              </a:ext>
            </a:extLst>
          </p:cNvPr>
          <p:cNvSpPr/>
          <p:nvPr/>
        </p:nvSpPr>
        <p:spPr>
          <a:xfrm>
            <a:off x="5226166" y="1278621"/>
            <a:ext cx="325730" cy="195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PC</a:t>
            </a:r>
            <a:endParaRPr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032EE49-4033-4336-9DDA-D8D22BF6DDD6}"/>
              </a:ext>
            </a:extLst>
          </p:cNvPr>
          <p:cNvSpPr/>
          <p:nvPr/>
        </p:nvSpPr>
        <p:spPr>
          <a:xfrm>
            <a:off x="6713673" y="2090665"/>
            <a:ext cx="17668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※2020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~2020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月平均値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1F1F63F-505E-4D8C-B97E-E82385095EF9}"/>
              </a:ext>
            </a:extLst>
          </p:cNvPr>
          <p:cNvSpPr/>
          <p:nvPr/>
        </p:nvSpPr>
        <p:spPr>
          <a:xfrm>
            <a:off x="6412436" y="5849277"/>
            <a:ext cx="20313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両アカウントともに公式認証取得済み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8" name="Picture 6" descr="C:\Users\s0113300\Downloads\FACEBOOKのアイコン素材 2 (1).png">
            <a:extLst>
              <a:ext uri="{FF2B5EF4-FFF2-40B4-BE49-F238E27FC236}">
                <a16:creationId xmlns:a16="http://schemas.microsoft.com/office/drawing/2014/main" id="{973CFAC6-F22B-4E0B-904C-A2C9F0311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4" r="24899" b="50000"/>
          <a:stretch/>
        </p:blipFill>
        <p:spPr bwMode="auto">
          <a:xfrm>
            <a:off x="5279206" y="5297636"/>
            <a:ext cx="208430" cy="2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s0113300\Downloads\Twitterのアイコン素材 2.png">
            <a:extLst>
              <a:ext uri="{FF2B5EF4-FFF2-40B4-BE49-F238E27FC236}">
                <a16:creationId xmlns:a16="http://schemas.microsoft.com/office/drawing/2014/main" id="{EC733100-FA7C-43BC-87C2-3F352C3A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630" y="5560665"/>
            <a:ext cx="207200" cy="2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円/楕円 25">
            <a:extLst>
              <a:ext uri="{FF2B5EF4-FFF2-40B4-BE49-F238E27FC236}">
                <a16:creationId xmlns:a16="http://schemas.microsoft.com/office/drawing/2014/main" id="{546AB2F2-849A-4FA2-AFD9-6EE37DF8F89B}"/>
              </a:ext>
            </a:extLst>
          </p:cNvPr>
          <p:cNvSpPr/>
          <p:nvPr/>
        </p:nvSpPr>
        <p:spPr>
          <a:xfrm>
            <a:off x="8406106" y="5821511"/>
            <a:ext cx="202481" cy="20248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1" name="Picture 8" descr="C:\Users\s0113300\Downloads\チェックボックスのフリーアイコン.png">
            <a:extLst>
              <a:ext uri="{FF2B5EF4-FFF2-40B4-BE49-F238E27FC236}">
                <a16:creationId xmlns:a16="http://schemas.microsoft.com/office/drawing/2014/main" id="{E4135A22-9ACE-4409-AA4F-12D91A353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132" y="5870537"/>
            <a:ext cx="104428" cy="10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46E43DA-8AA1-4435-8876-8A9507754B2C}"/>
              </a:ext>
            </a:extLst>
          </p:cNvPr>
          <p:cNvSpPr/>
          <p:nvPr/>
        </p:nvSpPr>
        <p:spPr>
          <a:xfrm>
            <a:off x="6713673" y="2781508"/>
            <a:ext cx="18020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2020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~2020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月平均値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0A5F9DD-C120-48BF-B974-22111C97920A}"/>
              </a:ext>
            </a:extLst>
          </p:cNvPr>
          <p:cNvSpPr/>
          <p:nvPr/>
        </p:nvSpPr>
        <p:spPr>
          <a:xfrm>
            <a:off x="6935454" y="3066287"/>
            <a:ext cx="1368152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85,000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会員　　　　 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40,000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会員     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95,000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会員      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900,000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会員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650,000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会員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400,000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会員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3A4D17-0A3C-4964-BC97-8C2C50BF13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1" r="17743"/>
          <a:stretch/>
        </p:blipFill>
        <p:spPr>
          <a:xfrm>
            <a:off x="914026" y="1342771"/>
            <a:ext cx="2552478" cy="158697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47BC12E-25B0-4FC5-AE17-278A624836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" b="85839"/>
          <a:stretch/>
        </p:blipFill>
        <p:spPr>
          <a:xfrm>
            <a:off x="1540041" y="3598183"/>
            <a:ext cx="1283669" cy="225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F5F5-D5CC-4244-AA62-BB21924FD3FE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33265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マイナビニュースの</a:t>
            </a:r>
            <a:r>
              <a:rPr kumimoji="1"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つの特徴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23528" y="1091637"/>
            <a:ext cx="4104456" cy="360040"/>
          </a:xfrm>
          <a:prstGeom prst="roundRect">
            <a:avLst>
              <a:gd name="adj" fmla="val 50000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 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google </a:t>
            </a: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 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yahoo!</a:t>
            </a: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などの検索流入に強み 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716016" y="1091637"/>
            <a:ext cx="4104456" cy="360040"/>
          </a:xfrm>
          <a:prstGeom prst="roundRect">
            <a:avLst>
              <a:gd name="adj" fmla="val 50000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 メルマガ、ブックマーク、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等の固定ユーザー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323528" y="3645024"/>
            <a:ext cx="4104456" cy="360040"/>
          </a:xfrm>
          <a:prstGeom prst="roundRect">
            <a:avLst>
              <a:gd name="adj" fmla="val 50000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 幅広いメディアアライアンス網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716016" y="3645024"/>
            <a:ext cx="4104456" cy="360040"/>
          </a:xfrm>
          <a:prstGeom prst="roundRect">
            <a:avLst>
              <a:gd name="adj" fmla="val 50000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 就職サイト「マイナビ」からの若手層の取り込み</a:t>
            </a:r>
          </a:p>
        </p:txBody>
      </p:sp>
      <p:pic>
        <p:nvPicPr>
          <p:cNvPr id="1033" name="Picture 9" descr="「gunosy Logo」の画像検索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29" y="5221577"/>
            <a:ext cx="958595" cy="28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markezine.jp/static/images/article/23710/23710_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37758" r="6447" b="36495"/>
          <a:stretch/>
        </p:blipFill>
        <p:spPr bwMode="auto">
          <a:xfrm>
            <a:off x="1795081" y="4938800"/>
            <a:ext cx="968478" cy="2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businessnewsline.com/news/images/201509071637350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6097" r="10651" b="22322"/>
          <a:stretch/>
        </p:blipFill>
        <p:spPr bwMode="auto">
          <a:xfrm>
            <a:off x="2843808" y="4917779"/>
            <a:ext cx="663546" cy="23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cdn-ak.b.st-hatena.com/entryimage/248252670-origin-142968962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33994" r="14507" b="39246"/>
          <a:stretch/>
        </p:blipFill>
        <p:spPr bwMode="auto">
          <a:xfrm>
            <a:off x="1463719" y="5588945"/>
            <a:ext cx="948041" cy="18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 descr="https://u.xgoo.jp/img/go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880" y="5286837"/>
            <a:ext cx="277928" cy="14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precamo.com/img/logo_ameb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2" y="5209785"/>
            <a:ext cx="874084" cy="33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「ライブドアニュース ロゴ」の画像検索結果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6" t="31938" r="21366" b="33895"/>
          <a:stretch/>
        </p:blipFill>
        <p:spPr bwMode="auto">
          <a:xfrm>
            <a:off x="2641121" y="5627699"/>
            <a:ext cx="562727" cy="33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「エキサイトニュース ロゴ」の画像検索結果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"/>
          <a:stretch/>
        </p:blipFill>
        <p:spPr bwMode="auto">
          <a:xfrm>
            <a:off x="603947" y="5829214"/>
            <a:ext cx="583677" cy="26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www.jibunbank.co.jp/assets/img/img_logo_2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7" y="5602488"/>
            <a:ext cx="673305" cy="1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534527" y="4966754"/>
            <a:ext cx="1117004" cy="207838"/>
            <a:chOff x="455470" y="4581128"/>
            <a:chExt cx="918447" cy="170893"/>
          </a:xfrm>
        </p:grpSpPr>
        <p:pic>
          <p:nvPicPr>
            <p:cNvPr id="1029" name="Picture 5" descr="「スマートニュース」の画像検索結果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70" y="4581128"/>
              <a:ext cx="170893" cy="17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「スマートニュース」の画像検索結果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690" y="4593976"/>
              <a:ext cx="687227" cy="101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1" name="Picture 27" descr="https://japan.cnet.com/story_media/20402902/MSN_Butterfly_Logo_200x8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80" y="4886871"/>
            <a:ext cx="497474" cy="21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1" descr="「ニフティーニュース ロゴ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4" name="AutoShape 33" descr="「ニフティーニュース ロゴ」の画像検索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1059" name="Picture 35" descr="https://s-media-cache-ak0.pinimg.com/originals/ce/fa/84/cefa84baa549a9ca51eda756511a9db0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t="42179" r="8905" b="44448"/>
          <a:stretch/>
        </p:blipFill>
        <p:spPr bwMode="auto">
          <a:xfrm>
            <a:off x="1455293" y="5876516"/>
            <a:ext cx="1028475" cy="16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37" descr="「MSNニュース ロゴ」の画像検索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1063" name="Picture 39" descr="http://www.shinsotsu-naitei-gp.jp/images/logo/nikoniko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r="4789"/>
          <a:stretch/>
        </p:blipFill>
        <p:spPr bwMode="auto">
          <a:xfrm>
            <a:off x="3061643" y="5230911"/>
            <a:ext cx="1006301" cy="24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http://dcm-cache.bsearch.goo.ne.jp/web/v2/template/images/ios_store_dmenu.png?ver20150406_002__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" t="38562" r="7636" b="39028"/>
          <a:stretch/>
        </p:blipFill>
        <p:spPr bwMode="auto">
          <a:xfrm>
            <a:off x="3427749" y="5596150"/>
            <a:ext cx="640195" cy="16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409433" y="4149080"/>
            <a:ext cx="3946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大手ポータルやニュースアプリはもちろん、ゲーム系サイト、ブログサイト、携帯キャリアのポータルなど様々なサイトとニュース配信提携を行って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おり、弊紙に掲載された編集記事は、幅広い層の読者にリーチしています。</a:t>
            </a:r>
            <a:endParaRPr kumimoji="1" lang="ja-JP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69" name="Picture 45" descr="http://heartmonies.com/wp-content/uploads/2015/05/biglobe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40436" r="14687" b="40438"/>
          <a:stretch/>
        </p:blipFill>
        <p:spPr bwMode="auto">
          <a:xfrm>
            <a:off x="3319705" y="5846763"/>
            <a:ext cx="820247" cy="22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409433" y="1595693"/>
            <a:ext cx="401855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マイナビニュースは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SEO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に強く、各種検索サイトからの流入が多いのが特徴です。貴社製品の関連ワードなどを考察し、検索での強みを発揮することも期待できます。</a:t>
            </a:r>
            <a:endParaRPr kumimoji="1" lang="ja-JP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Picture 5" descr="C:\Users\s0113300\Downloads\男性の人物アイコン素材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43765"/>
            <a:ext cx="373251" cy="37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0113300\Downloads\スマートフォンアイコン12 (1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57" y="2474650"/>
            <a:ext cx="590087" cy="59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s0113300\Downloads\男性の人物アイコン素材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53651"/>
            <a:ext cx="373251" cy="37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s0113300\Downloads\男性の人物アイコン素材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0051"/>
            <a:ext cx="373251" cy="37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1731780" y="2814610"/>
            <a:ext cx="832237" cy="22124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正方形/長方形 55"/>
          <p:cNvSpPr/>
          <p:nvPr/>
        </p:nvSpPr>
        <p:spPr>
          <a:xfrm>
            <a:off x="2564017" y="2814611"/>
            <a:ext cx="279791" cy="2212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30" name="Picture 6" descr="C:\Users\s0113300\Downloads\検索用の虫眼鏡アイコン 3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09" y="2840661"/>
            <a:ext cx="176314" cy="17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1789690" y="2553000"/>
            <a:ext cx="9861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＼ 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／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1547665" y="2243765"/>
            <a:ext cx="1481862" cy="1189537"/>
          </a:xfrm>
          <a:prstGeom prst="roundRect">
            <a:avLst>
              <a:gd name="adj" fmla="val 8902"/>
            </a:avLst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5" name="Picture 9" descr="https://pbs.twimg.com/profile_images/783872524022972416/dFuwBwUW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t="9137" r="8919" b="7994"/>
          <a:stretch/>
        </p:blipFill>
        <p:spPr bwMode="auto">
          <a:xfrm>
            <a:off x="3678969" y="2603805"/>
            <a:ext cx="173702" cy="19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テキスト ボックス 64"/>
          <p:cNvSpPr txBox="1"/>
          <p:nvPr/>
        </p:nvSpPr>
        <p:spPr>
          <a:xfrm>
            <a:off x="4758968" y="1595693"/>
            <a:ext cx="401855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マイナビニュースは幅広いカテゴリをカバーしており、各面で</a:t>
            </a:r>
            <a:b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リピート読者が存在します。また、各種メールマガジンや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などのタッチポイントからも固定読者がアクセスしています。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34" name="Picture 10" descr="C:\Users\s0113300\Downloads\星アイコン8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768" y="2387781"/>
            <a:ext cx="232950" cy="23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s0113300\Downloads\メールの無料アイコンその8 (1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154" y="2525697"/>
            <a:ext cx="231943" cy="23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0113300\Downloads\検索用の虫眼鏡アイコン素材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34" y="2795708"/>
            <a:ext cx="240145" cy="2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C:\Users\s0113300\Downloads\FACEBOOK風のアイコン素材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37" y="2536733"/>
            <a:ext cx="283096" cy="28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s0113300\Downloads\twitterのアイコン素材 その2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40" y="2830740"/>
            <a:ext cx="277121" cy="2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s0113300\Downloads\矢印アイコン　下2 (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44" y="2747821"/>
            <a:ext cx="177198" cy="17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6" descr="C:\Users\s0113300\Downloads\矢印アイコン　下2 (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6113238" y="2848899"/>
            <a:ext cx="177198" cy="17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6" descr="C:\Users\s0113300\Downloads\矢印アイコン　下2 (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6477">
            <a:off x="5656368" y="3070431"/>
            <a:ext cx="177198" cy="17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6" descr="C:\Users\s0113300\Downloads\矢印アイコン　下2 (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7184199" y="2848900"/>
            <a:ext cx="177198" cy="17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s0113300\Downloads\矢印アイコン　下2 (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7633035" y="3072552"/>
            <a:ext cx="177198" cy="17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5140441" y="2575546"/>
            <a:ext cx="5116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search</a:t>
            </a:r>
            <a:endParaRPr lang="ja-JP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5802940" y="2315773"/>
            <a:ext cx="4972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e-mail</a:t>
            </a:r>
            <a:endParaRPr lang="ja-JP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6428247" y="2171757"/>
            <a:ext cx="6799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bookmark</a:t>
            </a:r>
            <a:endParaRPr lang="ja-JP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7092280" y="2315773"/>
            <a:ext cx="7564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facebook</a:t>
            </a:r>
            <a:endParaRPr lang="ja-JP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7812360" y="2597352"/>
            <a:ext cx="5116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twitter</a:t>
            </a:r>
            <a:endParaRPr lang="ja-JP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41" name="Picture 17" descr="C:\Users\s0113300\Downloads\キラキラアイコン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82" y="2327873"/>
            <a:ext cx="168507" cy="16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弦 34"/>
          <p:cNvSpPr/>
          <p:nvPr/>
        </p:nvSpPr>
        <p:spPr>
          <a:xfrm rot="8100000">
            <a:off x="5550285" y="3029827"/>
            <a:ext cx="2471279" cy="2565439"/>
          </a:xfrm>
          <a:prstGeom prst="chord">
            <a:avLst>
              <a:gd name="adj1" fmla="val 5109825"/>
              <a:gd name="adj2" fmla="val 11005228"/>
            </a:avLst>
          </a:prstGeom>
          <a:solidFill>
            <a:schemeClr val="bg1">
              <a:lumMod val="50000"/>
            </a:schemeClr>
          </a:solidFill>
          <a:ln w="5080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42" name="Picture 18" descr="C:\Users\s0113300\Documents\000_媒体資料改定\Logo\MYNAVI_SERVICE_NEWS_YOKO_WHITE_VER2_03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52" y="3236636"/>
            <a:ext cx="1331841" cy="1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正方形/長方形 37"/>
          <p:cNvSpPr/>
          <p:nvPr/>
        </p:nvSpPr>
        <p:spPr>
          <a:xfrm>
            <a:off x="323528" y="4849091"/>
            <a:ext cx="4104456" cy="138822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758968" y="4149080"/>
            <a:ext cx="4018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最大級の就職サイト「マイナビ」で会員となったユーザーは、日本唯一の新社会人応援サイト「フレッシャーズ」を経て、マイナビニュースの会員となります。毎年、フレッシュな新社会人を安定的に会員化しています。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18" y="5517232"/>
            <a:ext cx="2239027" cy="25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https://prtimes.jp/i/2955/749/resize/d2955-749-422272-0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20715" r="3524" b="21007"/>
          <a:stretch/>
        </p:blipFill>
        <p:spPr bwMode="auto">
          <a:xfrm>
            <a:off x="5608345" y="5949280"/>
            <a:ext cx="1217429" cy="16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C:\Users\s0113300\Documents\Logo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86" y="5178833"/>
            <a:ext cx="1321809" cy="1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カギ線コネクタ 40"/>
          <p:cNvCxnSpPr/>
          <p:nvPr/>
        </p:nvCxnSpPr>
        <p:spPr>
          <a:xfrm flipV="1">
            <a:off x="4716016" y="5829214"/>
            <a:ext cx="1214892" cy="381603"/>
          </a:xfrm>
          <a:prstGeom prst="bentConnector3">
            <a:avLst>
              <a:gd name="adj1" fmla="val 64445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1" descr="C:\Users\s0113300\Downloads\歩く人のシルエットアイコン素材 2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0417" y="5387661"/>
            <a:ext cx="815446" cy="82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正方形/長方形 63"/>
          <p:cNvSpPr/>
          <p:nvPr/>
        </p:nvSpPr>
        <p:spPr>
          <a:xfrm>
            <a:off x="6822569" y="5966978"/>
            <a:ext cx="59503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</a:t>
            </a:r>
            <a:r>
              <a:rPr lang="en-US" altLang="ja-JP" sz="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60</a:t>
            </a:r>
            <a:r>
              <a:rPr lang="ja-JP" altLang="en-US" sz="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万会員</a:t>
            </a:r>
          </a:p>
        </p:txBody>
      </p:sp>
      <p:sp>
        <p:nvSpPr>
          <p:cNvPr id="111" name="正方形/長方形 110"/>
          <p:cNvSpPr/>
          <p:nvPr/>
        </p:nvSpPr>
        <p:spPr>
          <a:xfrm>
            <a:off x="8271384" y="5589240"/>
            <a:ext cx="59503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</a:t>
            </a:r>
            <a:r>
              <a:rPr lang="en-US" altLang="ja-JP" sz="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</a:t>
            </a:r>
            <a:r>
              <a:rPr lang="ja-JP" altLang="en-US" sz="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万会員</a:t>
            </a:r>
          </a:p>
        </p:txBody>
      </p:sp>
      <p:sp>
        <p:nvSpPr>
          <p:cNvPr id="112" name="正方形/長方形 111"/>
          <p:cNvSpPr/>
          <p:nvPr/>
        </p:nvSpPr>
        <p:spPr>
          <a:xfrm>
            <a:off x="7819953" y="5229200"/>
            <a:ext cx="59503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</a:t>
            </a:r>
            <a:r>
              <a:rPr lang="en-US" altLang="ja-JP" sz="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90</a:t>
            </a:r>
            <a:r>
              <a:rPr lang="ja-JP" altLang="en-US" sz="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万会員</a:t>
            </a:r>
          </a:p>
        </p:txBody>
      </p:sp>
      <p:pic>
        <p:nvPicPr>
          <p:cNvPr id="1046" name="Picture 22" descr="C:\Users\s0113300\Downloads\矢印のアイコン素材 (右向き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 flipV="1">
            <a:off x="5557098" y="5521521"/>
            <a:ext cx="270959" cy="23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2" descr="C:\Users\s0113300\Downloads\矢印のアイコン素材 (右向き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 flipV="1">
            <a:off x="6044054" y="5156687"/>
            <a:ext cx="270959" cy="23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6" name="カギ線コネクタ 125"/>
          <p:cNvCxnSpPr/>
          <p:nvPr/>
        </p:nvCxnSpPr>
        <p:spPr>
          <a:xfrm flipV="1">
            <a:off x="5501132" y="5447612"/>
            <a:ext cx="894426" cy="38160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カギ線コネクタ 129"/>
          <p:cNvCxnSpPr/>
          <p:nvPr/>
        </p:nvCxnSpPr>
        <p:spPr>
          <a:xfrm flipV="1">
            <a:off x="5948345" y="5065452"/>
            <a:ext cx="2823477" cy="381602"/>
          </a:xfrm>
          <a:prstGeom prst="bentConnector3">
            <a:avLst>
              <a:gd name="adj1" fmla="val 16633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:\Users\s0113300\Downloads\動画や音楽の再生ボタンのアイコン素材 (2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79" y="2756359"/>
            <a:ext cx="167833" cy="1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C:\Users\s0113300\Downloads\動画や音楽の再生ボタンのアイコン素材 (2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79" y="2346473"/>
            <a:ext cx="167833" cy="1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C:\Users\s0113300\Downloads\動画や音楽の再生ボタンのアイコン素材 (2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79" y="3163503"/>
            <a:ext cx="167833" cy="1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C:\Users\s0113300\Downloads\動画や音楽の再生ボタンのアイコン素材 (2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09" y="2756359"/>
            <a:ext cx="167833" cy="1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02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F5F5-D5CC-4244-AA62-BB21924FD3FE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332656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デジタルジャンルの読者属性</a:t>
            </a:r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Picture 5" descr="C:\Users\s0113300\Downloads\PCモニタのアイコン素材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5" y="30437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723351"/>
              </p:ext>
            </p:extLst>
          </p:nvPr>
        </p:nvGraphicFramePr>
        <p:xfrm>
          <a:off x="3200400" y="1988841"/>
          <a:ext cx="2743200" cy="1495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322778"/>
              </p:ext>
            </p:extLst>
          </p:nvPr>
        </p:nvGraphicFramePr>
        <p:xfrm>
          <a:off x="276915" y="4054092"/>
          <a:ext cx="2752725" cy="1992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グラフ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372702"/>
              </p:ext>
            </p:extLst>
          </p:nvPr>
        </p:nvGraphicFramePr>
        <p:xfrm>
          <a:off x="6016961" y="1988840"/>
          <a:ext cx="274320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グラフ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630245"/>
              </p:ext>
            </p:extLst>
          </p:nvPr>
        </p:nvGraphicFramePr>
        <p:xfrm>
          <a:off x="413769" y="1988840"/>
          <a:ext cx="2733675" cy="148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グラフ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326366"/>
              </p:ext>
            </p:extLst>
          </p:nvPr>
        </p:nvGraphicFramePr>
        <p:xfrm>
          <a:off x="3147799" y="4054093"/>
          <a:ext cx="2848401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グラフ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764807"/>
              </p:ext>
            </p:extLst>
          </p:nvPr>
        </p:nvGraphicFramePr>
        <p:xfrm>
          <a:off x="6044079" y="4054093"/>
          <a:ext cx="2848401" cy="199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8" name="正方形/長方形 27"/>
          <p:cNvSpPr/>
          <p:nvPr/>
        </p:nvSpPr>
        <p:spPr>
          <a:xfrm>
            <a:off x="456935" y="1628800"/>
            <a:ext cx="1954825" cy="242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PC</a:t>
            </a:r>
            <a:r>
              <a:rPr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チャンネル</a:t>
            </a:r>
            <a:endParaRPr kumimoji="1" lang="ja-JP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56935" y="3645024"/>
            <a:ext cx="1954825" cy="242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スマホと家電チャンネル</a:t>
            </a:r>
            <a:endParaRPr kumimoji="1" lang="ja-JP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42934" y="1023119"/>
            <a:ext cx="87129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31B6FD"/>
              </a:buClr>
              <a:defRPr/>
            </a:pP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Mac Fun</a:t>
            </a:r>
            <a:r>
              <a:rPr lang="ja-JP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PC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Fan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いった市販雑誌で培われたノウハウと、そこで鍛えられたスタッフが編集を担当。パソコン・携帯・家電の製品やテクノロジーについて、速く、深く、さまざまな角度から専門誌的なアプローチで切り込みます。</a:t>
            </a:r>
          </a:p>
        </p:txBody>
      </p:sp>
    </p:spTree>
    <p:extLst>
      <p:ext uri="{BB962C8B-B14F-4D97-AF65-F5344CB8AC3E}">
        <p14:creationId xmlns:p14="http://schemas.microsoft.com/office/powerpoint/2010/main" val="384656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C:\Users\s0113300\Downloads\立体的な家の無料アイコン素材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5" y="267474"/>
            <a:ext cx="433844" cy="43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52013" y="-4566241"/>
            <a:ext cx="2610697" cy="343648"/>
          </a:xfrm>
        </p:spPr>
        <p:txBody>
          <a:bodyPr/>
          <a:lstStyle/>
          <a:p>
            <a:fld id="{D22DF5F5-D5CC-4244-AA62-BB21924FD3FE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332656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ライフジャンルの読者属性</a:t>
            </a:r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6" name="グラフ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204734"/>
              </p:ext>
            </p:extLst>
          </p:nvPr>
        </p:nvGraphicFramePr>
        <p:xfrm>
          <a:off x="35496" y="1772816"/>
          <a:ext cx="2880320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グラフ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271253"/>
              </p:ext>
            </p:extLst>
          </p:nvPr>
        </p:nvGraphicFramePr>
        <p:xfrm>
          <a:off x="3145360" y="1623988"/>
          <a:ext cx="2733675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グラフ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206494"/>
              </p:ext>
            </p:extLst>
          </p:nvPr>
        </p:nvGraphicFramePr>
        <p:xfrm>
          <a:off x="2843808" y="3356992"/>
          <a:ext cx="2939232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349821" y="1772816"/>
            <a:ext cx="72008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住まい</a:t>
            </a:r>
            <a:endParaRPr kumimoji="1" lang="en-US" altLang="ja-JP" sz="7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カテゴリ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3070723" y="1772816"/>
            <a:ext cx="72008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共働きと育児</a:t>
            </a:r>
            <a:endParaRPr lang="en-US" altLang="ja-JP" sz="7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カテゴリ</a:t>
            </a:r>
            <a:endParaRPr kumimoji="1" lang="ja-JP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3068595" y="3284984"/>
            <a:ext cx="72008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投資</a:t>
            </a:r>
            <a:br>
              <a:rPr kumimoji="1"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カテゴリ</a:t>
            </a:r>
            <a:endParaRPr kumimoji="1" lang="ja-JP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49" name="グラフ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581290"/>
              </p:ext>
            </p:extLst>
          </p:nvPr>
        </p:nvGraphicFramePr>
        <p:xfrm>
          <a:off x="5292080" y="1700808"/>
          <a:ext cx="4094237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正方形/長方形 49"/>
          <p:cNvSpPr/>
          <p:nvPr/>
        </p:nvSpPr>
        <p:spPr>
          <a:xfrm>
            <a:off x="5940152" y="1772816"/>
            <a:ext cx="72008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ワークライフ</a:t>
            </a:r>
            <a:endParaRPr kumimoji="1" lang="en-US" altLang="ja-JP" sz="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バランス</a:t>
            </a:r>
            <a:endParaRPr kumimoji="1" lang="en-US" altLang="ja-JP" sz="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カテゴリ</a:t>
            </a:r>
          </a:p>
        </p:txBody>
      </p:sp>
      <p:graphicFrame>
        <p:nvGraphicFramePr>
          <p:cNvPr id="51" name="グラフ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114314"/>
              </p:ext>
            </p:extLst>
          </p:nvPr>
        </p:nvGraphicFramePr>
        <p:xfrm>
          <a:off x="110839" y="3284985"/>
          <a:ext cx="3429000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2" name="正方形/長方形 51"/>
          <p:cNvSpPr/>
          <p:nvPr/>
        </p:nvSpPr>
        <p:spPr>
          <a:xfrm>
            <a:off x="349821" y="3284984"/>
            <a:ext cx="72008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心と体の健康</a:t>
            </a:r>
            <a:br>
              <a:rPr kumimoji="1"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カテゴリ</a:t>
            </a:r>
            <a:endParaRPr kumimoji="1" lang="ja-JP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53" name="グラフ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778923"/>
              </p:ext>
            </p:extLst>
          </p:nvPr>
        </p:nvGraphicFramePr>
        <p:xfrm>
          <a:off x="349821" y="4734073"/>
          <a:ext cx="2733675" cy="164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4" name="正方形/長方形 53"/>
          <p:cNvSpPr/>
          <p:nvPr/>
        </p:nvSpPr>
        <p:spPr>
          <a:xfrm>
            <a:off x="357270" y="4735219"/>
            <a:ext cx="72008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レジャー</a:t>
            </a:r>
            <a:br>
              <a:rPr kumimoji="1"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カテゴリ</a:t>
            </a:r>
          </a:p>
        </p:txBody>
      </p:sp>
      <p:graphicFrame>
        <p:nvGraphicFramePr>
          <p:cNvPr id="55" name="グラフ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785292"/>
              </p:ext>
            </p:extLst>
          </p:nvPr>
        </p:nvGraphicFramePr>
        <p:xfrm>
          <a:off x="6019551" y="3208164"/>
          <a:ext cx="2728913" cy="166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6" name="正方形/長方形 55"/>
          <p:cNvSpPr/>
          <p:nvPr/>
        </p:nvSpPr>
        <p:spPr>
          <a:xfrm>
            <a:off x="5940152" y="3223051"/>
            <a:ext cx="72008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車とバイク</a:t>
            </a:r>
            <a:br>
              <a:rPr kumimoji="1"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カテゴリ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242934" y="992296"/>
            <a:ext cx="87129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ファミリー層が多く集まる「共働きと育児」、インフルエンザや花粉症など健康情報を扱う「心と体の健康」、コツコツ貯金の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0"/>
              </a:spcBef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方法や仕事にも役立つ金融情報が集まる「投資」、電車や車などの情報を扱う「乗りもの」。生活に役立つ専門性の高いコラムや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0"/>
              </a:spcBef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「みんなの生の声」がわかるアンケート記事を中心に展開していきます。</a:t>
            </a:r>
            <a:endParaRPr lang="ja-JP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1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F5F5-D5CC-4244-AA62-BB21924FD3FE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332656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エンタメジャンルの読者属性</a:t>
            </a:r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3" name="Picture 9" descr="C:\Users\s0113300\Downloads\音声入力マークのアイコン素材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8" y="260648"/>
            <a:ext cx="395372" cy="39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456935" y="1628800"/>
            <a:ext cx="1954825" cy="242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エンタメチャンネル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56935" y="4100050"/>
            <a:ext cx="1954825" cy="242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ホビーチャンネル</a:t>
            </a:r>
          </a:p>
        </p:txBody>
      </p:sp>
      <p:graphicFrame>
        <p:nvGraphicFramePr>
          <p:cNvPr id="21" name="グラフ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576187"/>
              </p:ext>
            </p:extLst>
          </p:nvPr>
        </p:nvGraphicFramePr>
        <p:xfrm>
          <a:off x="5459023" y="1827171"/>
          <a:ext cx="3438525" cy="2920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グラフ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202307"/>
              </p:ext>
            </p:extLst>
          </p:nvPr>
        </p:nvGraphicFramePr>
        <p:xfrm>
          <a:off x="0" y="1899179"/>
          <a:ext cx="325471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グラフ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243840"/>
              </p:ext>
            </p:extLst>
          </p:nvPr>
        </p:nvGraphicFramePr>
        <p:xfrm>
          <a:off x="2920281" y="1899179"/>
          <a:ext cx="330343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グラフ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488459"/>
              </p:ext>
            </p:extLst>
          </p:nvPr>
        </p:nvGraphicFramePr>
        <p:xfrm>
          <a:off x="-324544" y="4293096"/>
          <a:ext cx="413385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9" name="グラフ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422709"/>
              </p:ext>
            </p:extLst>
          </p:nvPr>
        </p:nvGraphicFramePr>
        <p:xfrm>
          <a:off x="3635896" y="4390214"/>
          <a:ext cx="2733675" cy="1919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グラフ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858533"/>
              </p:ext>
            </p:extLst>
          </p:nvPr>
        </p:nvGraphicFramePr>
        <p:xfrm>
          <a:off x="6154280" y="4606866"/>
          <a:ext cx="2609576" cy="163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正方形/長方形 30"/>
          <p:cNvSpPr/>
          <p:nvPr/>
        </p:nvSpPr>
        <p:spPr>
          <a:xfrm>
            <a:off x="6521367" y="4390215"/>
            <a:ext cx="18261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自分のことを「オタク」だと思うか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42934" y="956628"/>
            <a:ext cx="87129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映画・芸能などのエンタテインメント領域とアニメ・特撮・模型フィギュア・鉄道などのホビー領域で構成。ニュース記事を中心にしつつ、インタビューやコラムなどの独自記事も積極展開しています。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30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代～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40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代男性をターゲットにした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”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男を刺激する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”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記事ラインナップですが、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”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イケメン俳優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”</a:t>
            </a:r>
            <a:r>
              <a:rPr lang="ja-JP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“ジャニーズ”、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”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腐女子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”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向けコンテンツなど女性読者を意識した記事も増やしています。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98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C:\Users\s0113300\Downloads\ビルのアイコン素材 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8" y="279884"/>
            <a:ext cx="356900" cy="35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F5F5-D5CC-4244-AA62-BB21924FD3FE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332656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ビジネスジャンルの読者属性</a:t>
            </a:r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8689" y="1772816"/>
            <a:ext cx="1983072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企業</a:t>
            </a:r>
            <a:r>
              <a:rPr kumimoji="1"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IT</a:t>
            </a:r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チャンネル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28689" y="3442643"/>
            <a:ext cx="1983072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テクノロジーチャンネル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8688" y="4735219"/>
            <a:ext cx="1983072" cy="2059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IT Search+</a:t>
            </a:r>
            <a:endParaRPr kumimoji="1" lang="ja-JP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42934" y="992296"/>
            <a:ext cx="87129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”特集主義”を編集方針とし、企業活動、業界の流れ、社会情勢等の記事を提供する「経営・ビジネス」、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IT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を駆使した課題解決に役立つに記事に特化した「企業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IT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」、ものづくりを支える先端技術情報をいち早く記事化する「テクノロジー」、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IT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製品の導入を検討中のユーザーとダイレクトに繋がる会員制メディア「</a:t>
            </a:r>
            <a:r>
              <a:rPr lang="en-US" altLang="ja-JP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ITSearch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+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」。ビジネス系媒体の中でも、専門知識を強みに情報を発信しています。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30" y="2065961"/>
            <a:ext cx="2324206" cy="139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テキスト ボックス 1"/>
          <p:cNvSpPr txBox="1"/>
          <p:nvPr/>
        </p:nvSpPr>
        <p:spPr>
          <a:xfrm>
            <a:off x="3884705" y="2629052"/>
            <a:ext cx="924704" cy="2557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勤務先</a:t>
            </a:r>
            <a:br>
              <a:rPr lang="en-US" altLang="ja-JP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職位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2" y="2060848"/>
            <a:ext cx="245445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テキスト ボックス 1"/>
          <p:cNvSpPr txBox="1"/>
          <p:nvPr/>
        </p:nvSpPr>
        <p:spPr>
          <a:xfrm>
            <a:off x="1358253" y="2600075"/>
            <a:ext cx="924704" cy="2557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業務遂行</a:t>
            </a:r>
            <a:br>
              <a:rPr lang="en-US" altLang="ja-JP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立場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08" y="3501008"/>
            <a:ext cx="274404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57" y="3483582"/>
            <a:ext cx="2596051" cy="148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04326"/>
            <a:ext cx="3456384" cy="194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54" y="5018126"/>
            <a:ext cx="2172194" cy="131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57192"/>
            <a:ext cx="3845402" cy="11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618" y="4964112"/>
            <a:ext cx="2396214" cy="140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テキスト ボックス 1"/>
          <p:cNvSpPr txBox="1"/>
          <p:nvPr/>
        </p:nvSpPr>
        <p:spPr>
          <a:xfrm>
            <a:off x="6777707" y="4941168"/>
            <a:ext cx="924704" cy="2557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職種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894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12213</TotalTime>
  <Words>1473</Words>
  <Application>Microsoft Office PowerPoint</Application>
  <PresentationFormat>画面に合わせる (4:3)</PresentationFormat>
  <Paragraphs>211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株式会社マイナビ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Kiyuna</dc:creator>
  <cp:lastModifiedBy>越智 真人</cp:lastModifiedBy>
  <cp:revision>981</cp:revision>
  <cp:lastPrinted>2017-09-01T01:16:19Z</cp:lastPrinted>
  <dcterms:created xsi:type="dcterms:W3CDTF">2017-05-10T01:54:09Z</dcterms:created>
  <dcterms:modified xsi:type="dcterms:W3CDTF">2020-06-30T10:25:09Z</dcterms:modified>
</cp:coreProperties>
</file>