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theme/themeOverride5.xml" ContentType="application/vnd.openxmlformats-officedocument.themeOverride+xml"/>
  <Override PartName="/ppt/drawings/drawing2.xml" ContentType="application/vnd.openxmlformats-officedocument.drawingml.chartshapes+xml"/>
  <Override PartName="/ppt/charts/chart7.xml" ContentType="application/vnd.openxmlformats-officedocument.drawingml.chart+xml"/>
  <Override PartName="/ppt/theme/themeOverride6.xml" ContentType="application/vnd.openxmlformats-officedocument.themeOverride+xml"/>
  <Override PartName="/ppt/drawings/drawing3.xml" ContentType="application/vnd.openxmlformats-officedocument.drawingml.chartshapes+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7.xml" ContentType="application/vnd.openxmlformats-officedocument.themeOverride+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charts/chart13.xml" ContentType="application/vnd.openxmlformats-officedocument.drawingml.chart+xml"/>
  <Override PartName="/ppt/theme/themeOverride9.xml" ContentType="application/vnd.openxmlformats-officedocument.themeOverride+xml"/>
  <Override PartName="/ppt/charts/chart14.xml" ContentType="application/vnd.openxmlformats-officedocument.drawingml.chart+xml"/>
  <Override PartName="/ppt/theme/themeOverride10.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646" r:id="rId2"/>
    <p:sldId id="357" r:id="rId3"/>
    <p:sldId id="276" r:id="rId4"/>
    <p:sldId id="259" r:id="rId5"/>
    <p:sldId id="653" r:id="rId6"/>
    <p:sldId id="261" r:id="rId7"/>
    <p:sldId id="387" r:id="rId8"/>
    <p:sldId id="362" r:id="rId9"/>
    <p:sldId id="388" r:id="rId10"/>
    <p:sldId id="389" r:id="rId11"/>
    <p:sldId id="390" r:id="rId12"/>
    <p:sldId id="279" r:id="rId13"/>
    <p:sldId id="281" r:id="rId14"/>
    <p:sldId id="282" r:id="rId15"/>
    <p:sldId id="283" r:id="rId16"/>
    <p:sldId id="391" r:id="rId17"/>
    <p:sldId id="290" r:id="rId18"/>
    <p:sldId id="289" r:id="rId19"/>
    <p:sldId id="396" r:id="rId20"/>
    <p:sldId id="297" r:id="rId21"/>
    <p:sldId id="395" r:id="rId22"/>
    <p:sldId id="511" r:id="rId23"/>
    <p:sldId id="665" r:id="rId24"/>
    <p:sldId id="666" r:id="rId25"/>
    <p:sldId id="667" r:id="rId26"/>
    <p:sldId id="668" r:id="rId27"/>
    <p:sldId id="669" r:id="rId28"/>
    <p:sldId id="670" r:id="rId29"/>
    <p:sldId id="671" r:id="rId30"/>
    <p:sldId id="672" r:id="rId31"/>
    <p:sldId id="673" r:id="rId32"/>
    <p:sldId id="674" r:id="rId33"/>
    <p:sldId id="650" r:id="rId34"/>
    <p:sldId id="675" r:id="rId35"/>
    <p:sldId id="652" r:id="rId36"/>
    <p:sldId id="676" r:id="rId37"/>
    <p:sldId id="677" r:id="rId38"/>
    <p:sldId id="369" r:id="rId39"/>
    <p:sldId id="303" r:id="rId40"/>
    <p:sldId id="304" r:id="rId41"/>
    <p:sldId id="312" r:id="rId42"/>
    <p:sldId id="306" r:id="rId43"/>
    <p:sldId id="314" r:id="rId44"/>
    <p:sldId id="315" r:id="rId45"/>
    <p:sldId id="310" r:id="rId46"/>
    <p:sldId id="645" r:id="rId47"/>
    <p:sldId id="458" r:id="rId48"/>
    <p:sldId id="614" r:id="rId49"/>
    <p:sldId id="257" r:id="rId50"/>
    <p:sldId id="460" r:id="rId51"/>
    <p:sldId id="461" r:id="rId52"/>
    <p:sldId id="322" r:id="rId53"/>
    <p:sldId id="463" r:id="rId54"/>
    <p:sldId id="360" r:id="rId55"/>
    <p:sldId id="649" r:id="rId56"/>
    <p:sldId id="643" r:id="rId57"/>
    <p:sldId id="637" r:id="rId58"/>
    <p:sldId id="466" r:id="rId59"/>
    <p:sldId id="467" r:id="rId60"/>
    <p:sldId id="468" r:id="rId61"/>
    <p:sldId id="510" r:id="rId62"/>
    <p:sldId id="642" r:id="rId63"/>
    <p:sldId id="654" r:id="rId64"/>
    <p:sldId id="331" r:id="rId65"/>
    <p:sldId id="403" r:id="rId66"/>
    <p:sldId id="402" r:id="rId67"/>
    <p:sldId id="404" r:id="rId68"/>
    <p:sldId id="405" r:id="rId69"/>
    <p:sldId id="406" r:id="rId70"/>
    <p:sldId id="407" r:id="rId71"/>
    <p:sldId id="408" r:id="rId72"/>
    <p:sldId id="409" r:id="rId73"/>
    <p:sldId id="412" r:id="rId74"/>
    <p:sldId id="411" r:id="rId75"/>
    <p:sldId id="651" r:id="rId76"/>
    <p:sldId id="655" r:id="rId77"/>
    <p:sldId id="656" r:id="rId78"/>
    <p:sldId id="657" r:id="rId79"/>
    <p:sldId id="392" r:id="rId80"/>
    <p:sldId id="394" r:id="rId81"/>
    <p:sldId id="658" r:id="rId82"/>
    <p:sldId id="659" r:id="rId83"/>
    <p:sldId id="660" r:id="rId84"/>
    <p:sldId id="661" r:id="rId85"/>
    <p:sldId id="662" r:id="rId86"/>
    <p:sldId id="663" r:id="rId87"/>
    <p:sldId id="664" r:id="rId88"/>
    <p:sldId id="398" r:id="rId89"/>
    <p:sldId id="487" r:id="rId90"/>
    <p:sldId id="350" r:id="rId91"/>
    <p:sldId id="351" r:id="rId92"/>
    <p:sldId id="352" r:id="rId93"/>
    <p:sldId id="353" r:id="rId94"/>
    <p:sldId id="354" r:id="rId95"/>
    <p:sldId id="355" r:id="rId96"/>
    <p:sldId id="356" r:id="rId97"/>
  </p:sldIdLst>
  <p:sldSz cx="9144000" cy="6858000" type="screen4x3"/>
  <p:notesSz cx="9866313" cy="142954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EAEAEA"/>
    <a:srgbClr val="FF0000"/>
    <a:srgbClr val="FF6600"/>
    <a:srgbClr val="4B4B4B"/>
    <a:srgbClr val="FFFF00"/>
    <a:srgbClr val="FF6699"/>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86353" autoAdjust="0"/>
  </p:normalViewPr>
  <p:slideViewPr>
    <p:cSldViewPr showGuides="1">
      <p:cViewPr varScale="1">
        <p:scale>
          <a:sx n="85" d="100"/>
          <a:sy n="85" d="100"/>
        </p:scale>
        <p:origin x="900" y="84"/>
      </p:cViewPr>
      <p:guideLst>
        <p:guide orient="horz" pos="2160"/>
        <p:guide pos="2880"/>
      </p:guideLst>
    </p:cSldViewPr>
  </p:slideViewPr>
  <p:outlineViewPr>
    <p:cViewPr>
      <p:scale>
        <a:sx n="33" d="100"/>
        <a:sy n="33" d="100"/>
      </p:scale>
      <p:origin x="0" y="-510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11.xml.rels><?xml version="1.0" encoding="UTF-8" standalone="yes"?>
<Relationships xmlns="http://schemas.openxmlformats.org/package/2006/relationships"><Relationship Id="rId3" Type="http://schemas.openxmlformats.org/officeDocument/2006/relationships/oleObject" Target="https://d.docs.live.net/1d75d0a88a8a42d7/&#12489;&#12461;&#12517;&#12513;&#12531;&#12488;/&#20316;&#25104;&#35211;&#31309;&#12418;&#12426;/&#31038;&#20869;&#29992;&#36039;&#26009;/&#21942;&#26989;&#20225;&#30011;/&#20316;&#25104;&#36039;&#26009;/&#12522;&#12540;&#12489;/&#12518;&#12540;&#12470;&#12540;&#23646;&#24615;/2018.7.6_&#20316;&#26989;&#29992;.xlsx" TargetMode="External"/><Relationship Id="rId2" Type="http://schemas.microsoft.com/office/2011/relationships/chartColorStyle" Target="colors4.xml"/><Relationship Id="rId1" Type="http://schemas.microsoft.com/office/2011/relationships/chartStyle" Target="style4.xml"/></Relationships>
</file>

<file path=ppt/charts/_rels/chart12.xml.rels><?xml version="1.0" encoding="UTF-8" standalone="yes"?>
<Relationships xmlns="http://schemas.openxmlformats.org/package/2006/relationships"><Relationship Id="rId2" Type="http://schemas.openxmlformats.org/officeDocument/2006/relationships/oleObject" Target="file:///\\cpfs10\mynavi\&#12491;&#12517;&#12540;&#12473;&#12513;&#12487;&#12451;&#12450;&#20107;&#26989;&#37096;\&#20225;&#30011;&#38283;&#30330;&#35506;\!&#21608;&#12398;&#12362;&#37096;&#23627;\&#21608;&#24341;&#32153;&#12366;&#12501;&#12457;&#12523;&#12480;\&#20316;&#25104;&#36039;&#26009;\1608_&#23186;&#20307;&#36039;&#26009;&#65288;10-12&#26376;&#29992;&#65289;\10-12&#29992;\&#12304;&#23646;&#24615;&#12305;&#12450;&#12531;&#12465;&#12540;&#12488;&#20250;&#21729;&#23646;&#24615;_20160816.xlsx" TargetMode="External"/><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2" Type="http://schemas.openxmlformats.org/officeDocument/2006/relationships/oleObject" Target="file:///\\cpfs10\mynavi\&#12491;&#12517;&#12540;&#12473;&#12513;&#12487;&#12451;&#12450;&#20107;&#26989;&#37096;\&#20225;&#30011;&#38283;&#30330;&#35506;\!&#21608;&#12398;&#12362;&#37096;&#23627;\&#21608;&#24341;&#32153;&#12366;&#12501;&#12457;&#12523;&#12480;\&#20316;&#25104;&#36039;&#26009;\1608_&#23186;&#20307;&#36039;&#26009;&#65288;10-12&#26376;&#29992;&#65289;\10-12&#29992;\&#12304;&#23646;&#24615;&#12305;&#12450;&#12531;&#12465;&#12540;&#12488;&#20250;&#21729;&#23646;&#24615;_20160816.xlsx" TargetMode="External"/><Relationship Id="rId1" Type="http://schemas.openxmlformats.org/officeDocument/2006/relationships/themeOverride" Target="../theme/themeOverride9.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2" Type="http://schemas.openxmlformats.org/officeDocument/2006/relationships/oleObject" Target="file:///C:\Users\s0113300\Documents\000_&#23186;&#20307;&#36039;&#26009;&#25913;&#23450;\2017.10-12\&#35501;&#32773;&#23646;&#24615;&#65288;IT%20Search&#65289;.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s0113300\Documents\000_&#23186;&#20307;&#36039;&#26009;&#25913;&#23450;\2017.10-12\&#35501;&#32773;&#23646;&#24615;&#65288;IT%20Search&#65289;.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s0113300\Documents\000_&#23186;&#20307;&#36039;&#26009;&#25913;&#23450;\2017.10-12\&#35501;&#32773;&#23646;&#24615;&#65288;IT%20Search&#65289;.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0113300\Documents\000_&#23186;&#20307;&#36039;&#26009;&#25913;&#23450;\2017.10-12\&#35501;&#32773;&#23646;&#24615;&#65288;IT%20Search&#65289;.xlsx" TargetMode="Externa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s0113300\Documents\000_&#23186;&#20307;&#36039;&#26009;&#25913;&#23450;\2017.10-12\&#35501;&#32773;&#23646;&#24615;&#65288;IT%20Search&#65289;.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s0113300\Documents\000_&#23186;&#20307;&#36039;&#26009;&#25913;&#23450;\2017.10-12\&#35501;&#32773;&#23646;&#24615;&#65288;IT%20Search&#65289;.xlsx" TargetMode="External"/><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3" Type="http://schemas.openxmlformats.org/officeDocument/2006/relationships/oleObject" Target="https://d.docs.live.net/1d75d0a88a8a42d7/&#12489;&#12461;&#12517;&#12513;&#12531;&#12488;/&#20316;&#25104;&#35211;&#31309;&#12418;&#12426;/&#31038;&#20869;&#29992;&#36039;&#26009;/&#21942;&#26989;&#20225;&#30011;/&#20316;&#25104;&#36039;&#26009;/&#12522;&#12540;&#12489;/&#12518;&#12540;&#12470;&#12540;&#23646;&#24615;/2018.7.6_&#20316;&#26989;&#29992;.xlsx" TargetMode="External"/><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3" Type="http://schemas.openxmlformats.org/officeDocument/2006/relationships/oleObject" Target="https://d.docs.live.net/1d75d0a88a8a42d7/&#12489;&#12461;&#12517;&#12513;&#12531;&#12488;/&#20316;&#25104;&#35211;&#31309;&#12418;&#12426;/&#31038;&#20869;&#29992;&#36039;&#26009;/&#21942;&#26989;&#20225;&#30011;/&#20316;&#25104;&#36039;&#26009;/&#12522;&#12540;&#12489;/&#12518;&#12540;&#12470;&#12540;&#23646;&#24615;/2018.7.6_&#20316;&#26989;&#2999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1866868203974502"/>
          <c:y val="0.15140371122388649"/>
          <c:w val="0.59609744094488193"/>
          <c:h val="0.80959569332301162"/>
        </c:manualLayout>
      </c:layout>
      <c:barChart>
        <c:barDir val="bar"/>
        <c:grouping val="clustered"/>
        <c:varyColors val="0"/>
        <c:ser>
          <c:idx val="0"/>
          <c:order val="0"/>
          <c:spPr>
            <a:solidFill>
              <a:srgbClr val="4BACC6"/>
            </a:solidFill>
          </c:spPr>
          <c:invertIfNegative val="0"/>
          <c:dLbls>
            <c:spPr>
              <a:noFill/>
              <a:ln>
                <a:noFill/>
              </a:ln>
              <a:effectLst/>
            </c:spPr>
            <c:txPr>
              <a:bodyPr/>
              <a:lstStyle/>
              <a:p>
                <a:pPr>
                  <a:defRPr sz="800">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Sheet1!$C$18:$C$30</c:f>
              <c:strCache>
                <c:ptCount val="13"/>
                <c:pt idx="0">
                  <c:v>IT関連技術職</c:v>
                </c:pt>
                <c:pt idx="1">
                  <c:v>事務・企画・経営関連</c:v>
                </c:pt>
                <c:pt idx="2">
                  <c:v>営業関連</c:v>
                </c:pt>
                <c:pt idx="3">
                  <c:v>クリエイティブ関連</c:v>
                </c:pt>
                <c:pt idx="4">
                  <c:v>専門職関連</c:v>
                </c:pt>
                <c:pt idx="5">
                  <c:v>販売・サービス関連</c:v>
                </c:pt>
                <c:pt idx="6">
                  <c:v>メカトロ関連技術職</c:v>
                </c:pt>
                <c:pt idx="7">
                  <c:v>公共サービス関連</c:v>
                </c:pt>
                <c:pt idx="8">
                  <c:v>専門サービス関連</c:v>
                </c:pt>
                <c:pt idx="9">
                  <c:v>その他技術職</c:v>
                </c:pt>
                <c:pt idx="10">
                  <c:v>建築・土木関連技術職</c:v>
                </c:pt>
                <c:pt idx="11">
                  <c:v>技術工・運輸・設備関連</c:v>
                </c:pt>
                <c:pt idx="12">
                  <c:v>その他・専業主婦等</c:v>
                </c:pt>
              </c:strCache>
            </c:strRef>
          </c:cat>
          <c:val>
            <c:numRef>
              <c:f>Sheet1!$D$18:$D$30</c:f>
              <c:numCache>
                <c:formatCode>0.0%</c:formatCode>
                <c:ptCount val="13"/>
                <c:pt idx="0">
                  <c:v>0.34599999999999997</c:v>
                </c:pt>
                <c:pt idx="1">
                  <c:v>0.25700000000000001</c:v>
                </c:pt>
                <c:pt idx="2">
                  <c:v>0.187</c:v>
                </c:pt>
                <c:pt idx="3">
                  <c:v>4.1000000000000002E-2</c:v>
                </c:pt>
                <c:pt idx="4">
                  <c:v>3.7999999999999999E-2</c:v>
                </c:pt>
                <c:pt idx="5">
                  <c:v>2.1999999999999999E-2</c:v>
                </c:pt>
                <c:pt idx="6">
                  <c:v>0.02</c:v>
                </c:pt>
                <c:pt idx="7">
                  <c:v>1.7999999999999999E-2</c:v>
                </c:pt>
                <c:pt idx="8">
                  <c:v>1.2999999999999999E-2</c:v>
                </c:pt>
                <c:pt idx="9">
                  <c:v>8.9999999999999993E-3</c:v>
                </c:pt>
                <c:pt idx="10">
                  <c:v>7.0000000000000001E-3</c:v>
                </c:pt>
                <c:pt idx="11">
                  <c:v>7.0000000000000001E-3</c:v>
                </c:pt>
                <c:pt idx="12">
                  <c:v>3.5000000000000003E-2</c:v>
                </c:pt>
              </c:numCache>
            </c:numRef>
          </c:val>
          <c:extLst>
            <c:ext xmlns:c16="http://schemas.microsoft.com/office/drawing/2014/chart" uri="{C3380CC4-5D6E-409C-BE32-E72D297353CC}">
              <c16:uniqueId val="{00000000-BC93-49A4-BE5F-E357860EAAE2}"/>
            </c:ext>
          </c:extLst>
        </c:ser>
        <c:dLbls>
          <c:showLegendKey val="0"/>
          <c:showVal val="0"/>
          <c:showCatName val="0"/>
          <c:showSerName val="0"/>
          <c:showPercent val="0"/>
          <c:showBubbleSize val="0"/>
        </c:dLbls>
        <c:gapWidth val="100"/>
        <c:axId val="79678464"/>
        <c:axId val="79700736"/>
      </c:barChart>
      <c:catAx>
        <c:axId val="79678464"/>
        <c:scaling>
          <c:orientation val="maxMin"/>
        </c:scaling>
        <c:delete val="0"/>
        <c:axPos val="l"/>
        <c:numFmt formatCode="General" sourceLinked="0"/>
        <c:majorTickMark val="out"/>
        <c:minorTickMark val="none"/>
        <c:tickLblPos val="nextTo"/>
        <c:txPr>
          <a:bodyPr/>
          <a:lstStyle/>
          <a:p>
            <a:pPr>
              <a:defRPr sz="8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79700736"/>
        <c:crosses val="autoZero"/>
        <c:auto val="1"/>
        <c:lblAlgn val="ctr"/>
        <c:lblOffset val="100"/>
        <c:noMultiLvlLbl val="0"/>
      </c:catAx>
      <c:valAx>
        <c:axId val="79700736"/>
        <c:scaling>
          <c:orientation val="minMax"/>
        </c:scaling>
        <c:delete val="0"/>
        <c:axPos val="t"/>
        <c:majorGridlines/>
        <c:numFmt formatCode="0%" sourceLinked="0"/>
        <c:majorTickMark val="out"/>
        <c:minorTickMark val="none"/>
        <c:tickLblPos val="nextTo"/>
        <c:txPr>
          <a:bodyPr/>
          <a:lstStyle/>
          <a:p>
            <a:pPr>
              <a:defRPr sz="800">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79678464"/>
        <c:crosses val="autoZero"/>
        <c:crossBetween val="between"/>
        <c:majorUnit val="0.2"/>
      </c:valAx>
      <c:spPr>
        <a:solidFill>
          <a:schemeClr val="bg1">
            <a:lumMod val="95000"/>
          </a:schemeClr>
        </a:solidFill>
      </c:spPr>
    </c:plotArea>
    <c:plotVisOnly val="1"/>
    <c:dispBlanksAs val="gap"/>
    <c:showDLblsOverMax val="0"/>
  </c:chart>
  <c:spPr>
    <a:ln>
      <a:no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b="1"/>
              <a:t>勤務先職位</a:t>
            </a:r>
          </a:p>
        </c:rich>
      </c:tx>
      <c:layout>
        <c:manualLayout>
          <c:xMode val="edge"/>
          <c:yMode val="edge"/>
          <c:x val="0.17857181876921022"/>
          <c:y val="0.47222222222222221"/>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3.7595144356955386E-2"/>
          <c:y val="7.1435185185185185E-2"/>
          <c:w val="0.52658333333333329"/>
          <c:h val="0.87763888888888886"/>
        </c:manualLayout>
      </c:layout>
      <c:doughnutChart>
        <c:varyColors val="1"/>
        <c:ser>
          <c:idx val="0"/>
          <c:order val="0"/>
          <c:dPt>
            <c:idx val="0"/>
            <c:bubble3D val="0"/>
            <c:spPr>
              <a:solidFill>
                <a:schemeClr val="accent2">
                  <a:shade val="44000"/>
                </a:schemeClr>
              </a:solidFill>
              <a:ln w="19050">
                <a:solidFill>
                  <a:schemeClr val="lt1"/>
                </a:solidFill>
              </a:ln>
              <a:effectLst/>
            </c:spPr>
            <c:extLst>
              <c:ext xmlns:c16="http://schemas.microsoft.com/office/drawing/2014/chart" uri="{C3380CC4-5D6E-409C-BE32-E72D297353CC}">
                <c16:uniqueId val="{00000001-AC40-47A9-B190-D9F714CB91E0}"/>
              </c:ext>
            </c:extLst>
          </c:dPt>
          <c:dPt>
            <c:idx val="1"/>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3-AC40-47A9-B190-D9F714CB91E0}"/>
              </c:ext>
            </c:extLst>
          </c:dPt>
          <c:dPt>
            <c:idx val="2"/>
            <c:bubble3D val="0"/>
            <c:spPr>
              <a:solidFill>
                <a:schemeClr val="accent2">
                  <a:shade val="72000"/>
                </a:schemeClr>
              </a:solidFill>
              <a:ln w="19050">
                <a:solidFill>
                  <a:schemeClr val="lt1"/>
                </a:solidFill>
              </a:ln>
              <a:effectLst/>
            </c:spPr>
            <c:extLst>
              <c:ext xmlns:c16="http://schemas.microsoft.com/office/drawing/2014/chart" uri="{C3380CC4-5D6E-409C-BE32-E72D297353CC}">
                <c16:uniqueId val="{00000005-AC40-47A9-B190-D9F714CB91E0}"/>
              </c:ext>
            </c:extLst>
          </c:dPt>
          <c:dPt>
            <c:idx val="3"/>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7-AC40-47A9-B190-D9F714CB91E0}"/>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AC40-47A9-B190-D9F714CB91E0}"/>
              </c:ext>
            </c:extLst>
          </c:dPt>
          <c:dPt>
            <c:idx val="5"/>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B-AC40-47A9-B190-D9F714CB91E0}"/>
              </c:ext>
            </c:extLst>
          </c:dPt>
          <c:dPt>
            <c:idx val="6"/>
            <c:bubble3D val="0"/>
            <c:spPr>
              <a:solidFill>
                <a:schemeClr val="accent2">
                  <a:tint val="72000"/>
                </a:schemeClr>
              </a:solidFill>
              <a:ln w="19050">
                <a:solidFill>
                  <a:schemeClr val="lt1"/>
                </a:solidFill>
              </a:ln>
              <a:effectLst/>
            </c:spPr>
            <c:extLst>
              <c:ext xmlns:c16="http://schemas.microsoft.com/office/drawing/2014/chart" uri="{C3380CC4-5D6E-409C-BE32-E72D297353CC}">
                <c16:uniqueId val="{0000000D-AC40-47A9-B190-D9F714CB91E0}"/>
              </c:ext>
            </c:extLst>
          </c:dPt>
          <c:dPt>
            <c:idx val="7"/>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F-AC40-47A9-B190-D9F714CB91E0}"/>
              </c:ext>
            </c:extLst>
          </c:dPt>
          <c:dPt>
            <c:idx val="8"/>
            <c:bubble3D val="0"/>
            <c:spPr>
              <a:solidFill>
                <a:schemeClr val="accent2">
                  <a:tint val="44000"/>
                </a:schemeClr>
              </a:solidFill>
              <a:ln w="19050">
                <a:solidFill>
                  <a:schemeClr val="lt1"/>
                </a:solidFill>
              </a:ln>
              <a:effectLst/>
            </c:spPr>
            <c:extLst>
              <c:ext xmlns:c16="http://schemas.microsoft.com/office/drawing/2014/chart" uri="{C3380CC4-5D6E-409C-BE32-E72D297353CC}">
                <c16:uniqueId val="{00000011-AC40-47A9-B190-D9F714CB91E0}"/>
              </c:ext>
            </c:extLst>
          </c:dPt>
          <c:dLbls>
            <c:dLbl>
              <c:idx val="5"/>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B-AC40-47A9-B190-D9F714CB91E0}"/>
                </c:ext>
              </c:extLst>
            </c:dLbl>
            <c:dLbl>
              <c:idx val="6"/>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D-AC40-47A9-B190-D9F714CB91E0}"/>
                </c:ext>
              </c:extLst>
            </c:dLbl>
            <c:dLbl>
              <c:idx val="7"/>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F-AC40-47A9-B190-D9F714CB91E0}"/>
                </c:ext>
              </c:extLst>
            </c:dLbl>
            <c:dLbl>
              <c:idx val="8"/>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11-AC40-47A9-B190-D9F714CB91E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役職!$A$2:$A$10</c:f>
              <c:strCache>
                <c:ptCount val="9"/>
                <c:pt idx="0">
                  <c:v>経営者・役員クラス</c:v>
                </c:pt>
                <c:pt idx="1">
                  <c:v>事業部長/工場長クラス</c:v>
                </c:pt>
                <c:pt idx="2">
                  <c:v>部長クラス</c:v>
                </c:pt>
                <c:pt idx="3">
                  <c:v>課長クラス</c:v>
                </c:pt>
                <c:pt idx="4">
                  <c:v>係長・主任クラス</c:v>
                </c:pt>
                <c:pt idx="5">
                  <c:v>一般社員・職員クラス</c:v>
                </c:pt>
                <c:pt idx="6">
                  <c:v>契約・嘱託・派遣</c:v>
                </c:pt>
                <c:pt idx="7">
                  <c:v>パート・アルバイト</c:v>
                </c:pt>
                <c:pt idx="8">
                  <c:v>その他</c:v>
                </c:pt>
              </c:strCache>
            </c:strRef>
          </c:cat>
          <c:val>
            <c:numRef>
              <c:f>役職!$B$2:$B$10</c:f>
              <c:numCache>
                <c:formatCode>0.0%</c:formatCode>
                <c:ptCount val="9"/>
                <c:pt idx="0">
                  <c:v>9.8324713289858326E-2</c:v>
                </c:pt>
                <c:pt idx="1">
                  <c:v>1.5656622442095796E-2</c:v>
                </c:pt>
                <c:pt idx="2">
                  <c:v>9.6076006296379579E-2</c:v>
                </c:pt>
                <c:pt idx="3">
                  <c:v>0.15403642905329434</c:v>
                </c:pt>
                <c:pt idx="4">
                  <c:v>0.16825950078704746</c:v>
                </c:pt>
                <c:pt idx="5">
                  <c:v>0.35037665842140769</c:v>
                </c:pt>
                <c:pt idx="6">
                  <c:v>2.9598605801664044E-2</c:v>
                </c:pt>
                <c:pt idx="7">
                  <c:v>1.0821902406116484E-2</c:v>
                </c:pt>
                <c:pt idx="8">
                  <c:v>7.6849561502136274E-2</c:v>
                </c:pt>
              </c:numCache>
            </c:numRef>
          </c:val>
          <c:extLst>
            <c:ext xmlns:c16="http://schemas.microsoft.com/office/drawing/2014/chart" uri="{C3380CC4-5D6E-409C-BE32-E72D297353CC}">
              <c16:uniqueId val="{00000012-AC40-47A9-B190-D9F714CB91E0}"/>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r"/>
      <c:layout>
        <c:manualLayout>
          <c:xMode val="edge"/>
          <c:yMode val="edge"/>
          <c:x val="0.57399562554680661"/>
          <c:y val="7.5356153397491979E-2"/>
          <c:w val="0.39267104111986001"/>
          <c:h val="0.8883151064450277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altLang="en-US" b="1"/>
              <a:t>勤務先</a:t>
            </a:r>
            <a:endParaRPr lang="en-US" altLang="ja-JP" b="1"/>
          </a:p>
          <a:p>
            <a:pPr>
              <a:defRPr b="1"/>
            </a:pPr>
            <a:r>
              <a:rPr lang="ja-JP" altLang="en-US" b="1"/>
              <a:t>従業員数</a:t>
            </a:r>
          </a:p>
        </c:rich>
      </c:tx>
      <c:layout>
        <c:manualLayout>
          <c:xMode val="edge"/>
          <c:yMode val="edge"/>
          <c:x val="0.20169203551155529"/>
          <c:y val="0.39351851851851855"/>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3.7595144356955386E-2"/>
          <c:y val="7.1435185185185185E-2"/>
          <c:w val="0.52658333333333329"/>
          <c:h val="0.87763888888888886"/>
        </c:manualLayout>
      </c:layout>
      <c:doughnutChart>
        <c:varyColors val="1"/>
        <c:ser>
          <c:idx val="0"/>
          <c:order val="0"/>
          <c:dPt>
            <c:idx val="0"/>
            <c:bubble3D val="0"/>
            <c:spPr>
              <a:solidFill>
                <a:schemeClr val="accent1">
                  <a:shade val="44000"/>
                </a:schemeClr>
              </a:solidFill>
              <a:ln w="19050">
                <a:solidFill>
                  <a:schemeClr val="lt1"/>
                </a:solidFill>
              </a:ln>
              <a:effectLst/>
            </c:spPr>
            <c:extLst>
              <c:ext xmlns:c16="http://schemas.microsoft.com/office/drawing/2014/chart" uri="{C3380CC4-5D6E-409C-BE32-E72D297353CC}">
                <c16:uniqueId val="{00000001-0B04-4A96-AF5F-D5B4B97E5837}"/>
              </c:ext>
            </c:extLst>
          </c:dPt>
          <c:dPt>
            <c:idx val="1"/>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3-0B04-4A96-AF5F-D5B4B97E5837}"/>
              </c:ext>
            </c:extLst>
          </c:dPt>
          <c:dPt>
            <c:idx val="2"/>
            <c:bubble3D val="0"/>
            <c:spPr>
              <a:solidFill>
                <a:schemeClr val="accent1">
                  <a:shade val="72000"/>
                </a:schemeClr>
              </a:solidFill>
              <a:ln w="19050">
                <a:solidFill>
                  <a:schemeClr val="lt1"/>
                </a:solidFill>
              </a:ln>
              <a:effectLst/>
            </c:spPr>
            <c:extLst>
              <c:ext xmlns:c16="http://schemas.microsoft.com/office/drawing/2014/chart" uri="{C3380CC4-5D6E-409C-BE32-E72D297353CC}">
                <c16:uniqueId val="{00000005-0B04-4A96-AF5F-D5B4B97E5837}"/>
              </c:ext>
            </c:extLst>
          </c:dPt>
          <c:dPt>
            <c:idx val="3"/>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7-0B04-4A96-AF5F-D5B4B97E5837}"/>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0B04-4A96-AF5F-D5B4B97E5837}"/>
              </c:ext>
            </c:extLst>
          </c:dPt>
          <c:dPt>
            <c:idx val="5"/>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B-0B04-4A96-AF5F-D5B4B97E5837}"/>
              </c:ext>
            </c:extLst>
          </c:dPt>
          <c:dPt>
            <c:idx val="6"/>
            <c:bubble3D val="0"/>
            <c:spPr>
              <a:solidFill>
                <a:schemeClr val="accent1">
                  <a:tint val="72000"/>
                </a:schemeClr>
              </a:solidFill>
              <a:ln w="19050">
                <a:solidFill>
                  <a:schemeClr val="lt1"/>
                </a:solidFill>
              </a:ln>
              <a:effectLst/>
            </c:spPr>
            <c:extLst>
              <c:ext xmlns:c16="http://schemas.microsoft.com/office/drawing/2014/chart" uri="{C3380CC4-5D6E-409C-BE32-E72D297353CC}">
                <c16:uniqueId val="{0000000D-0B04-4A96-AF5F-D5B4B97E5837}"/>
              </c:ext>
            </c:extLst>
          </c:dPt>
          <c:dPt>
            <c:idx val="7"/>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F-0B04-4A96-AF5F-D5B4B97E5837}"/>
              </c:ext>
            </c:extLst>
          </c:dPt>
          <c:dPt>
            <c:idx val="8"/>
            <c:bubble3D val="0"/>
            <c:spPr>
              <a:solidFill>
                <a:schemeClr val="accent1">
                  <a:tint val="44000"/>
                </a:schemeClr>
              </a:solidFill>
              <a:ln w="19050">
                <a:solidFill>
                  <a:schemeClr val="lt1"/>
                </a:solidFill>
              </a:ln>
              <a:effectLst/>
            </c:spPr>
            <c:extLst>
              <c:ext xmlns:c16="http://schemas.microsoft.com/office/drawing/2014/chart" uri="{C3380CC4-5D6E-409C-BE32-E72D297353CC}">
                <c16:uniqueId val="{00000011-0B04-4A96-AF5F-D5B4B97E5837}"/>
              </c:ext>
            </c:extLst>
          </c:dPt>
          <c:dLbls>
            <c:dLbl>
              <c:idx val="5"/>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B-0B04-4A96-AF5F-D5B4B97E5837}"/>
                </c:ext>
              </c:extLst>
            </c:dLbl>
            <c:dLbl>
              <c:idx val="6"/>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D-0B04-4A96-AF5F-D5B4B97E5837}"/>
                </c:ext>
              </c:extLst>
            </c:dLbl>
            <c:dLbl>
              <c:idx val="7"/>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F-0B04-4A96-AF5F-D5B4B97E5837}"/>
                </c:ext>
              </c:extLst>
            </c:dLbl>
            <c:dLbl>
              <c:idx val="8"/>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11-0B04-4A96-AF5F-D5B4B97E58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従業員規模!$A$2:$A$10</c:f>
              <c:strCache>
                <c:ptCount val="9"/>
                <c:pt idx="0">
                  <c:v>5000人以上</c:v>
                </c:pt>
                <c:pt idx="1">
                  <c:v>1000人以上5000人未満</c:v>
                </c:pt>
                <c:pt idx="2">
                  <c:v>500人以上1000人未満</c:v>
                </c:pt>
                <c:pt idx="3">
                  <c:v>300人以上500人未満</c:v>
                </c:pt>
                <c:pt idx="4">
                  <c:v>100人以上300人未満</c:v>
                </c:pt>
                <c:pt idx="5">
                  <c:v>30人以上100人未満</c:v>
                </c:pt>
                <c:pt idx="6">
                  <c:v>10人以上30人未満</c:v>
                </c:pt>
                <c:pt idx="7">
                  <c:v>10人未満</c:v>
                </c:pt>
                <c:pt idx="8">
                  <c:v>わからない</c:v>
                </c:pt>
              </c:strCache>
            </c:strRef>
          </c:cat>
          <c:val>
            <c:numRef>
              <c:f>従業員規模!$B$2:$B$10</c:f>
              <c:numCache>
                <c:formatCode>0.0%</c:formatCode>
                <c:ptCount val="9"/>
                <c:pt idx="0">
                  <c:v>9.8324713289858326E-2</c:v>
                </c:pt>
                <c:pt idx="1">
                  <c:v>1.5656622442095796E-2</c:v>
                </c:pt>
                <c:pt idx="2">
                  <c:v>9.6076006296379579E-2</c:v>
                </c:pt>
                <c:pt idx="3">
                  <c:v>0.15403642905329434</c:v>
                </c:pt>
                <c:pt idx="4">
                  <c:v>0.16825950078704746</c:v>
                </c:pt>
                <c:pt idx="5">
                  <c:v>0.35037665842140769</c:v>
                </c:pt>
                <c:pt idx="6">
                  <c:v>2.9598605801664044E-2</c:v>
                </c:pt>
                <c:pt idx="7">
                  <c:v>1.0821902406116484E-2</c:v>
                </c:pt>
                <c:pt idx="8">
                  <c:v>7.6849561502136274E-2</c:v>
                </c:pt>
              </c:numCache>
            </c:numRef>
          </c:val>
          <c:extLst>
            <c:ext xmlns:c16="http://schemas.microsoft.com/office/drawing/2014/chart" uri="{C3380CC4-5D6E-409C-BE32-E72D297353CC}">
              <c16:uniqueId val="{00000012-0B04-4A96-AF5F-D5B4B97E5837}"/>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r"/>
      <c:layout>
        <c:manualLayout>
          <c:xMode val="edge"/>
          <c:yMode val="edge"/>
          <c:x val="0.57399562554680661"/>
          <c:y val="7.5356153397491979E-2"/>
          <c:w val="0.39267104111986001"/>
          <c:h val="0.8883151064450277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463228861098246"/>
          <c:y val="3.8985440721255135E-2"/>
          <c:w val="0.58193990457075206"/>
          <c:h val="0.93162576651012785"/>
        </c:manualLayout>
      </c:layout>
      <c:doughnutChart>
        <c:varyColors val="1"/>
        <c:dLbls>
          <c:showLegendKey val="0"/>
          <c:showVal val="0"/>
          <c:showCatName val="0"/>
          <c:showSerName val="0"/>
          <c:showPercent val="0"/>
          <c:showBubbleSize val="0"/>
          <c:showLeaderLines val="0"/>
        </c:dLbls>
        <c:firstSliceAng val="0"/>
        <c:holeSize val="40"/>
      </c:doughnutChart>
    </c:plotArea>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67684743632398"/>
          <c:y val="2.7185508061492312E-2"/>
          <c:w val="0.59519514990203692"/>
          <c:h val="0.94327802774653169"/>
        </c:manualLayout>
      </c:layout>
      <c:doughnutChart>
        <c:varyColors val="1"/>
        <c:dLbls>
          <c:showLegendKey val="0"/>
          <c:showVal val="0"/>
          <c:showCatName val="0"/>
          <c:showSerName val="0"/>
          <c:showPercent val="0"/>
          <c:showBubbleSize val="0"/>
          <c:showLeaderLines val="0"/>
        </c:dLbls>
        <c:firstSliceAng val="0"/>
        <c:holeSize val="40"/>
      </c:doughnutChart>
    </c:plotArea>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layout>
        <c:manualLayout>
          <c:xMode val="edge"/>
          <c:yMode val="edge"/>
          <c:x val="0.42134831460674155"/>
          <c:y val="1.2066365007541479E-2"/>
        </c:manualLayout>
      </c:layout>
      <c:overlay val="0"/>
      <c:txPr>
        <a:bodyPr/>
        <a:lstStyle/>
        <a:p>
          <a:pPr>
            <a:defRPr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title>
    <c:autoTitleDeleted val="0"/>
    <c:plotArea>
      <c:layout>
        <c:manualLayout>
          <c:layoutTarget val="inner"/>
          <c:xMode val="edge"/>
          <c:yMode val="edge"/>
          <c:x val="0.15712849096110176"/>
          <c:y val="0.3195572499138965"/>
          <c:w val="0.7665793742074376"/>
          <c:h val="0.65027683756724974"/>
        </c:manualLayout>
      </c:layout>
      <c:barChart>
        <c:barDir val="bar"/>
        <c:grouping val="clustered"/>
        <c:varyColors val="0"/>
        <c:ser>
          <c:idx val="0"/>
          <c:order val="0"/>
          <c:tx>
            <c:strRef>
              <c:f>属性!$B$12</c:f>
              <c:strCache>
                <c:ptCount val="1"/>
                <c:pt idx="0">
                  <c:v>年代比</c:v>
                </c:pt>
              </c:strCache>
            </c:strRef>
          </c:tx>
          <c:invertIfNegative val="0"/>
          <c:dLbls>
            <c:spPr>
              <a:noFill/>
              <a:ln>
                <a:noFill/>
              </a:ln>
              <a:effectLst/>
            </c:spPr>
            <c:txPr>
              <a:bodyPr/>
              <a:lstStyle/>
              <a:p>
                <a:pPr>
                  <a:defRPr sz="900">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属性!$B$14:$B$20</c:f>
              <c:strCache>
                <c:ptCount val="7"/>
                <c:pt idx="0">
                  <c:v>10代</c:v>
                </c:pt>
                <c:pt idx="1">
                  <c:v>20代</c:v>
                </c:pt>
                <c:pt idx="2">
                  <c:v>30代</c:v>
                </c:pt>
                <c:pt idx="3">
                  <c:v>40代</c:v>
                </c:pt>
                <c:pt idx="4">
                  <c:v>50代</c:v>
                </c:pt>
                <c:pt idx="5">
                  <c:v>60代</c:v>
                </c:pt>
                <c:pt idx="6">
                  <c:v>70代</c:v>
                </c:pt>
              </c:strCache>
            </c:strRef>
          </c:cat>
          <c:val>
            <c:numRef>
              <c:f>属性!$D$14:$D$20</c:f>
              <c:numCache>
                <c:formatCode>0.0%</c:formatCode>
                <c:ptCount val="7"/>
                <c:pt idx="0">
                  <c:v>3.1908365718960933E-2</c:v>
                </c:pt>
                <c:pt idx="1">
                  <c:v>0.17564941705870321</c:v>
                </c:pt>
                <c:pt idx="2">
                  <c:v>0.2162507670280221</c:v>
                </c:pt>
                <c:pt idx="3">
                  <c:v>0.25373286970750664</c:v>
                </c:pt>
                <c:pt idx="4">
                  <c:v>0.2144098997750051</c:v>
                </c:pt>
                <c:pt idx="5">
                  <c:v>8.9665575782368584E-2</c:v>
                </c:pt>
                <c:pt idx="6">
                  <c:v>1.8383104929433423E-2</c:v>
                </c:pt>
              </c:numCache>
            </c:numRef>
          </c:val>
          <c:extLst>
            <c:ext xmlns:c16="http://schemas.microsoft.com/office/drawing/2014/chart" uri="{C3380CC4-5D6E-409C-BE32-E72D297353CC}">
              <c16:uniqueId val="{00000000-C2E4-4517-8746-37D50C0D845C}"/>
            </c:ext>
          </c:extLst>
        </c:ser>
        <c:dLbls>
          <c:showLegendKey val="0"/>
          <c:showVal val="0"/>
          <c:showCatName val="0"/>
          <c:showSerName val="0"/>
          <c:showPercent val="0"/>
          <c:showBubbleSize val="0"/>
        </c:dLbls>
        <c:gapWidth val="100"/>
        <c:axId val="91048960"/>
        <c:axId val="91050752"/>
      </c:barChart>
      <c:catAx>
        <c:axId val="91048960"/>
        <c:scaling>
          <c:orientation val="maxMin"/>
        </c:scaling>
        <c:delete val="0"/>
        <c:axPos val="l"/>
        <c:numFmt formatCode="General" sourceLinked="0"/>
        <c:majorTickMark val="out"/>
        <c:minorTickMark val="none"/>
        <c:tickLblPos val="nextTo"/>
        <c:txPr>
          <a:bodyPr/>
          <a:lstStyle/>
          <a:p>
            <a:pPr>
              <a:defRPr sz="900">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91050752"/>
        <c:crosses val="autoZero"/>
        <c:auto val="1"/>
        <c:lblAlgn val="ctr"/>
        <c:lblOffset val="100"/>
        <c:noMultiLvlLbl val="0"/>
      </c:catAx>
      <c:valAx>
        <c:axId val="91050752"/>
        <c:scaling>
          <c:orientation val="minMax"/>
        </c:scaling>
        <c:delete val="0"/>
        <c:axPos val="t"/>
        <c:majorGridlines/>
        <c:numFmt formatCode="0%" sourceLinked="0"/>
        <c:majorTickMark val="out"/>
        <c:minorTickMark val="none"/>
        <c:tickLblPos val="nextTo"/>
        <c:txPr>
          <a:bodyPr/>
          <a:lstStyle/>
          <a:p>
            <a:pPr>
              <a:defRPr sz="900">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9104896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3097321233235502"/>
          <c:y val="4.4307092021748928E-2"/>
          <c:w val="0.58531672201073259"/>
          <c:h val="0.87134205724025027"/>
        </c:manualLayout>
      </c:layout>
      <c:doughnutChart>
        <c:varyColors val="1"/>
        <c:ser>
          <c:idx val="0"/>
          <c:order val="0"/>
          <c:dPt>
            <c:idx val="0"/>
            <c:bubble3D val="0"/>
            <c:extLst>
              <c:ext xmlns:c16="http://schemas.microsoft.com/office/drawing/2014/chart" uri="{C3380CC4-5D6E-409C-BE32-E72D297353CC}">
                <c16:uniqueId val="{00000000-43D9-42E7-B914-E364584B58F6}"/>
              </c:ext>
            </c:extLst>
          </c:dPt>
          <c:dPt>
            <c:idx val="1"/>
            <c:bubble3D val="0"/>
            <c:extLst>
              <c:ext xmlns:c16="http://schemas.microsoft.com/office/drawing/2014/chart" uri="{C3380CC4-5D6E-409C-BE32-E72D297353CC}">
                <c16:uniqueId val="{00000001-43D9-42E7-B914-E364584B58F6}"/>
              </c:ext>
            </c:extLst>
          </c:dPt>
          <c:cat>
            <c:strRef>
              <c:f>Sheet1!$C$37:$C$45</c:f>
              <c:strCache>
                <c:ptCount val="9"/>
                <c:pt idx="0">
                  <c:v>経営者・役員クラス</c:v>
                </c:pt>
                <c:pt idx="1">
                  <c:v>事業部長/工場長クラス</c:v>
                </c:pt>
                <c:pt idx="2">
                  <c:v>部長クラス</c:v>
                </c:pt>
                <c:pt idx="3">
                  <c:v>課長クラス</c:v>
                </c:pt>
                <c:pt idx="4">
                  <c:v>係長・主任クラス</c:v>
                </c:pt>
                <c:pt idx="5">
                  <c:v>一般社員・職員クラス</c:v>
                </c:pt>
                <c:pt idx="6">
                  <c:v>契約・嘱託・派遣</c:v>
                </c:pt>
                <c:pt idx="7">
                  <c:v>パート・アルバイト</c:v>
                </c:pt>
                <c:pt idx="8">
                  <c:v>その他</c:v>
                </c:pt>
              </c:strCache>
            </c:strRef>
          </c:cat>
          <c:val>
            <c:numRef>
              <c:f>Sheet1!$D$37:$D$45</c:f>
              <c:numCache>
                <c:formatCode>0.0%</c:formatCode>
                <c:ptCount val="9"/>
                <c:pt idx="0">
                  <c:v>0.113</c:v>
                </c:pt>
                <c:pt idx="1">
                  <c:v>1.9E-2</c:v>
                </c:pt>
                <c:pt idx="2">
                  <c:v>0.124</c:v>
                </c:pt>
                <c:pt idx="3">
                  <c:v>0.17100000000000001</c:v>
                </c:pt>
                <c:pt idx="4">
                  <c:v>0.186</c:v>
                </c:pt>
                <c:pt idx="5">
                  <c:v>0.30399999999999999</c:v>
                </c:pt>
                <c:pt idx="6">
                  <c:v>2.4E-2</c:v>
                </c:pt>
                <c:pt idx="7">
                  <c:v>3.0000000000000001E-3</c:v>
                </c:pt>
                <c:pt idx="8">
                  <c:v>5.6000000000000001E-2</c:v>
                </c:pt>
              </c:numCache>
            </c:numRef>
          </c:val>
          <c:extLst>
            <c:ext xmlns:c16="http://schemas.microsoft.com/office/drawing/2014/chart" uri="{C3380CC4-5D6E-409C-BE32-E72D297353CC}">
              <c16:uniqueId val="{00000002-43D9-42E7-B914-E364584B58F6}"/>
            </c:ext>
          </c:extLst>
        </c:ser>
        <c:dLbls>
          <c:showLegendKey val="0"/>
          <c:showVal val="0"/>
          <c:showCatName val="0"/>
          <c:showSerName val="0"/>
          <c:showPercent val="0"/>
          <c:showBubbleSize val="0"/>
          <c:showLeaderLines val="1"/>
        </c:dLbls>
        <c:firstSliceAng val="0"/>
        <c:holeSize val="40"/>
      </c:doughnutChart>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424781277340333"/>
          <c:y val="9.9152229402696329E-2"/>
          <c:w val="0.60006561679790027"/>
          <c:h val="0.87915865351300193"/>
        </c:manualLayout>
      </c:layout>
      <c:barChart>
        <c:barDir val="bar"/>
        <c:grouping val="clustered"/>
        <c:varyColors val="0"/>
        <c:ser>
          <c:idx val="0"/>
          <c:order val="0"/>
          <c:spPr>
            <a:solidFill>
              <a:srgbClr val="4BACC6"/>
            </a:solidFill>
          </c:spPr>
          <c:invertIfNegative val="0"/>
          <c:dLbls>
            <c:spPr>
              <a:noFill/>
              <a:ln>
                <a:noFill/>
              </a:ln>
              <a:effectLst/>
            </c:spPr>
            <c:txPr>
              <a:bodyPr/>
              <a:lstStyle/>
              <a:p>
                <a:pPr>
                  <a:defRPr sz="8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 (2)'!$C$19:$C$28</c:f>
              <c:strCache>
                <c:ptCount val="10"/>
                <c:pt idx="0">
                  <c:v>5000億円以上</c:v>
                </c:pt>
                <c:pt idx="1">
                  <c:v>1000億円以上5000億円未満</c:v>
                </c:pt>
                <c:pt idx="2">
                  <c:v>500億円以上1000億円未満</c:v>
                </c:pt>
                <c:pt idx="3">
                  <c:v>100億円以上500億円未満</c:v>
                </c:pt>
                <c:pt idx="4">
                  <c:v>50億円以上100億円未満</c:v>
                </c:pt>
                <c:pt idx="5">
                  <c:v>10億円以上50億円未満</c:v>
                </c:pt>
                <c:pt idx="6">
                  <c:v>1億円以上10億円未満</c:v>
                </c:pt>
                <c:pt idx="7">
                  <c:v>5000万円以上1億円未満</c:v>
                </c:pt>
                <c:pt idx="8">
                  <c:v>5000億円未満</c:v>
                </c:pt>
                <c:pt idx="9">
                  <c:v>不明</c:v>
                </c:pt>
              </c:strCache>
            </c:strRef>
          </c:cat>
          <c:val>
            <c:numRef>
              <c:f>'Sheet1 (2)'!$D$19:$D$28</c:f>
              <c:numCache>
                <c:formatCode>0.0%</c:formatCode>
                <c:ptCount val="10"/>
                <c:pt idx="0">
                  <c:v>0.13700000000000001</c:v>
                </c:pt>
                <c:pt idx="1">
                  <c:v>0.10199999999999999</c:v>
                </c:pt>
                <c:pt idx="2">
                  <c:v>5.8000000000000003E-2</c:v>
                </c:pt>
                <c:pt idx="3">
                  <c:v>0.14399999999999999</c:v>
                </c:pt>
                <c:pt idx="4">
                  <c:v>0.05</c:v>
                </c:pt>
                <c:pt idx="5">
                  <c:v>0.109</c:v>
                </c:pt>
                <c:pt idx="6">
                  <c:v>0.11600000000000001</c:v>
                </c:pt>
                <c:pt idx="7">
                  <c:v>3.1E-2</c:v>
                </c:pt>
                <c:pt idx="8">
                  <c:v>0.104</c:v>
                </c:pt>
                <c:pt idx="9">
                  <c:v>0.14899999999999999</c:v>
                </c:pt>
              </c:numCache>
            </c:numRef>
          </c:val>
          <c:extLst>
            <c:ext xmlns:c16="http://schemas.microsoft.com/office/drawing/2014/chart" uri="{C3380CC4-5D6E-409C-BE32-E72D297353CC}">
              <c16:uniqueId val="{00000000-90D9-4646-93D8-00B59CCA8898}"/>
            </c:ext>
          </c:extLst>
        </c:ser>
        <c:dLbls>
          <c:showLegendKey val="0"/>
          <c:showVal val="0"/>
          <c:showCatName val="0"/>
          <c:showSerName val="0"/>
          <c:showPercent val="0"/>
          <c:showBubbleSize val="0"/>
        </c:dLbls>
        <c:gapWidth val="100"/>
        <c:axId val="85062400"/>
        <c:axId val="85063936"/>
      </c:barChart>
      <c:catAx>
        <c:axId val="85062400"/>
        <c:scaling>
          <c:orientation val="maxMin"/>
        </c:scaling>
        <c:delete val="0"/>
        <c:axPos val="l"/>
        <c:numFmt formatCode="General" sourceLinked="0"/>
        <c:majorTickMark val="out"/>
        <c:minorTickMark val="none"/>
        <c:tickLblPos val="nextTo"/>
        <c:txPr>
          <a:bodyPr/>
          <a:lstStyle/>
          <a:p>
            <a:pPr>
              <a:defRPr sz="8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85063936"/>
        <c:crosses val="autoZero"/>
        <c:auto val="1"/>
        <c:lblAlgn val="ctr"/>
        <c:lblOffset val="100"/>
        <c:noMultiLvlLbl val="0"/>
      </c:catAx>
      <c:valAx>
        <c:axId val="85063936"/>
        <c:scaling>
          <c:orientation val="minMax"/>
        </c:scaling>
        <c:delete val="0"/>
        <c:axPos val="t"/>
        <c:majorGridlines/>
        <c:minorGridlines>
          <c:spPr>
            <a:ln>
              <a:noFill/>
            </a:ln>
          </c:spPr>
        </c:minorGridlines>
        <c:numFmt formatCode="0%" sourceLinked="0"/>
        <c:majorTickMark val="out"/>
        <c:minorTickMark val="none"/>
        <c:tickLblPos val="nextTo"/>
        <c:txPr>
          <a:bodyPr/>
          <a:lstStyle/>
          <a:p>
            <a:pPr>
              <a:defRPr sz="8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85062400"/>
        <c:crosses val="autoZero"/>
        <c:crossBetween val="between"/>
        <c:majorUnit val="0.1"/>
      </c:valAx>
      <c:spPr>
        <a:solidFill>
          <a:schemeClr val="bg1">
            <a:lumMod val="95000"/>
          </a:schemeClr>
        </a:solidFill>
      </c:spPr>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35595152181633"/>
          <c:y val="8.495516185476816E-2"/>
          <c:w val="0.71028557682394589"/>
          <c:h val="0.90413823272090987"/>
        </c:manualLayout>
      </c:layout>
      <c:doughnutChart>
        <c:varyColors val="1"/>
        <c:ser>
          <c:idx val="0"/>
          <c:order val="0"/>
          <c:dPt>
            <c:idx val="0"/>
            <c:bubble3D val="0"/>
            <c:extLst>
              <c:ext xmlns:c16="http://schemas.microsoft.com/office/drawing/2014/chart" uri="{C3380CC4-5D6E-409C-BE32-E72D297353CC}">
                <c16:uniqueId val="{00000000-660F-42E0-B4F6-CEA10C6D0C70}"/>
              </c:ext>
            </c:extLst>
          </c:dPt>
          <c:dPt>
            <c:idx val="1"/>
            <c:bubble3D val="0"/>
            <c:extLst>
              <c:ext xmlns:c16="http://schemas.microsoft.com/office/drawing/2014/chart" uri="{C3380CC4-5D6E-409C-BE32-E72D297353CC}">
                <c16:uniqueId val="{00000001-660F-42E0-B4F6-CEA10C6D0C70}"/>
              </c:ext>
            </c:extLst>
          </c:dPt>
          <c:cat>
            <c:strRef>
              <c:f>'Sheet1 (2)'!$C$33:$C$40</c:f>
              <c:strCache>
                <c:ptCount val="8"/>
                <c:pt idx="0">
                  <c:v>経営戦略を策定・決定する立場</c:v>
                </c:pt>
                <c:pt idx="1">
                  <c:v>事業戦略を策定・決定する立場</c:v>
                </c:pt>
                <c:pt idx="2">
                  <c:v>策定された戦略をもとに事業を管理・企画する立場</c:v>
                </c:pt>
                <c:pt idx="3">
                  <c:v>事業方針をもとに業務を遂行する立場</c:v>
                </c:pt>
                <c:pt idx="4">
                  <c:v>IT戦略を策定・決定する立場</c:v>
                </c:pt>
                <c:pt idx="5">
                  <c:v>策定されたIT戦略をもとに部門を管理・企画する立場</c:v>
                </c:pt>
                <c:pt idx="6">
                  <c:v>情報システムを提案、構築、運用、管理する立場</c:v>
                </c:pt>
                <c:pt idx="7">
                  <c:v>その他</c:v>
                </c:pt>
              </c:strCache>
            </c:strRef>
          </c:cat>
          <c:val>
            <c:numRef>
              <c:f>'Sheet1 (2)'!$D$33:$D$40</c:f>
              <c:numCache>
                <c:formatCode>0.00%</c:formatCode>
                <c:ptCount val="8"/>
                <c:pt idx="0">
                  <c:v>9.8000000000000004E-2</c:v>
                </c:pt>
                <c:pt idx="1">
                  <c:v>9.5000000000000001E-2</c:v>
                </c:pt>
                <c:pt idx="2">
                  <c:v>0.14699999999999999</c:v>
                </c:pt>
                <c:pt idx="3">
                  <c:v>0.16300000000000001</c:v>
                </c:pt>
                <c:pt idx="4">
                  <c:v>4.3999999999999997E-2</c:v>
                </c:pt>
                <c:pt idx="5">
                  <c:v>3.5999999999999997E-2</c:v>
                </c:pt>
                <c:pt idx="6">
                  <c:v>0.217</c:v>
                </c:pt>
                <c:pt idx="7">
                  <c:v>0.19900000000000001</c:v>
                </c:pt>
              </c:numCache>
            </c:numRef>
          </c:val>
          <c:extLst>
            <c:ext xmlns:c16="http://schemas.microsoft.com/office/drawing/2014/chart" uri="{C3380CC4-5D6E-409C-BE32-E72D297353CC}">
              <c16:uniqueId val="{00000002-660F-42E0-B4F6-CEA10C6D0C70}"/>
            </c:ext>
          </c:extLst>
        </c:ser>
        <c:dLbls>
          <c:showLegendKey val="0"/>
          <c:showVal val="0"/>
          <c:showCatName val="0"/>
          <c:showSerName val="0"/>
          <c:showPercent val="0"/>
          <c:showBubbleSize val="0"/>
          <c:showLeaderLines val="1"/>
        </c:dLbls>
        <c:firstSliceAng val="0"/>
        <c:holeSize val="40"/>
      </c:doughnutChart>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2850088311432455"/>
          <c:y val="0.12560133937086304"/>
          <c:w val="0.53139985702046721"/>
          <c:h val="0.78697857430470686"/>
        </c:manualLayout>
      </c:layout>
      <c:barChart>
        <c:barDir val="bar"/>
        <c:grouping val="clustered"/>
        <c:varyColors val="0"/>
        <c:ser>
          <c:idx val="0"/>
          <c:order val="0"/>
          <c:invertIfNegative val="0"/>
          <c:dLbls>
            <c:numFmt formatCode="0.0%" sourceLinked="0"/>
            <c:spPr>
              <a:noFill/>
              <a:ln>
                <a:noFill/>
              </a:ln>
              <a:effectLst/>
            </c:spPr>
            <c:txPr>
              <a:bodyPr/>
              <a:lstStyle/>
              <a:p>
                <a:pPr>
                  <a:defRPr sz="800">
                    <a:solidFill>
                      <a:schemeClr val="tx1">
                        <a:lumMod val="75000"/>
                        <a:lumOff val="25000"/>
                      </a:schemeClr>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[2]Sheet3!$A$107:$A$120</c:f>
              <c:strCache>
                <c:ptCount val="14"/>
                <c:pt idx="0">
                  <c:v>購入／導入には関与しない　</c:v>
                </c:pt>
                <c:pt idx="1">
                  <c:v>その他</c:v>
                </c:pt>
                <c:pt idx="2">
                  <c:v>機械装置類</c:v>
                </c:pt>
                <c:pt idx="3">
                  <c:v>アウトソーシングサービス</c:v>
                </c:pt>
                <c:pt idx="4">
                  <c:v>材料、素材</c:v>
                </c:pt>
                <c:pt idx="5">
                  <c:v>製造業向けパッケージ・ソフトウェア</c:v>
                </c:pt>
                <c:pt idx="6">
                  <c:v>機構系CAD、CAEツール</c:v>
                </c:pt>
                <c:pt idx="7">
                  <c:v>電気、電子系CAD、CAEツール、EDAツール</c:v>
                </c:pt>
                <c:pt idx="8">
                  <c:v>各種ボード製品</c:v>
                </c:pt>
                <c:pt idx="9">
                  <c:v>組み込み開発関連製品</c:v>
                </c:pt>
                <c:pt idx="10">
                  <c:v>計測、試験、検査、分析機器および関連ソフトウェア</c:v>
                </c:pt>
                <c:pt idx="11">
                  <c:v>アナログIC</c:v>
                </c:pt>
                <c:pt idx="12">
                  <c:v>個別電子部品</c:v>
                </c:pt>
                <c:pt idx="13">
                  <c:v>デジタルIC</c:v>
                </c:pt>
              </c:strCache>
            </c:strRef>
          </c:cat>
          <c:val>
            <c:numRef>
              <c:f>[2]Sheet3!$B$107:$B$120</c:f>
              <c:numCache>
                <c:formatCode>General</c:formatCode>
                <c:ptCount val="14"/>
                <c:pt idx="0">
                  <c:v>0.36274509803921567</c:v>
                </c:pt>
                <c:pt idx="1">
                  <c:v>9.8039215686274508E-2</c:v>
                </c:pt>
                <c:pt idx="2">
                  <c:v>0.22549019607843138</c:v>
                </c:pt>
                <c:pt idx="3">
                  <c:v>0.11764705882352941</c:v>
                </c:pt>
                <c:pt idx="4">
                  <c:v>0.14705882352941177</c:v>
                </c:pt>
                <c:pt idx="5">
                  <c:v>4.9019607843137254E-2</c:v>
                </c:pt>
                <c:pt idx="6">
                  <c:v>0.13725490196078433</c:v>
                </c:pt>
                <c:pt idx="7">
                  <c:v>0.14705882352941177</c:v>
                </c:pt>
                <c:pt idx="8">
                  <c:v>0.17647058823529413</c:v>
                </c:pt>
                <c:pt idx="9">
                  <c:v>0.31372549019607843</c:v>
                </c:pt>
                <c:pt idx="10">
                  <c:v>0.30392156862745096</c:v>
                </c:pt>
                <c:pt idx="11">
                  <c:v>0.24509803921568626</c:v>
                </c:pt>
                <c:pt idx="12">
                  <c:v>0.31372549019607843</c:v>
                </c:pt>
                <c:pt idx="13">
                  <c:v>0.30392156862745096</c:v>
                </c:pt>
              </c:numCache>
            </c:numRef>
          </c:val>
          <c:extLst>
            <c:ext xmlns:c16="http://schemas.microsoft.com/office/drawing/2014/chart" uri="{C3380CC4-5D6E-409C-BE32-E72D297353CC}">
              <c16:uniqueId val="{00000000-73F2-4C7A-85D1-59C952DCE02E}"/>
            </c:ext>
          </c:extLst>
        </c:ser>
        <c:dLbls>
          <c:showLegendKey val="0"/>
          <c:showVal val="0"/>
          <c:showCatName val="0"/>
          <c:showSerName val="0"/>
          <c:showPercent val="0"/>
          <c:showBubbleSize val="0"/>
        </c:dLbls>
        <c:gapWidth val="150"/>
        <c:axId val="85232256"/>
        <c:axId val="85234048"/>
      </c:barChart>
      <c:catAx>
        <c:axId val="85232256"/>
        <c:scaling>
          <c:orientation val="minMax"/>
        </c:scaling>
        <c:delete val="0"/>
        <c:axPos val="l"/>
        <c:numFmt formatCode="General" sourceLinked="1"/>
        <c:majorTickMark val="out"/>
        <c:minorTickMark val="none"/>
        <c:tickLblPos val="nextTo"/>
        <c:txPr>
          <a:bodyPr/>
          <a:lstStyle/>
          <a:p>
            <a:pPr>
              <a:defRPr sz="7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85234048"/>
        <c:crosses val="autoZero"/>
        <c:auto val="1"/>
        <c:lblAlgn val="ctr"/>
        <c:lblOffset val="100"/>
        <c:noMultiLvlLbl val="0"/>
      </c:catAx>
      <c:valAx>
        <c:axId val="85234048"/>
        <c:scaling>
          <c:orientation val="minMax"/>
        </c:scaling>
        <c:delete val="0"/>
        <c:axPos val="b"/>
        <c:majorGridlines/>
        <c:numFmt formatCode="0%" sourceLinked="0"/>
        <c:majorTickMark val="out"/>
        <c:minorTickMark val="none"/>
        <c:tickLblPos val="nextTo"/>
        <c:txPr>
          <a:bodyPr/>
          <a:lstStyle/>
          <a:p>
            <a:pPr>
              <a:defRPr sz="700">
                <a:solidFill>
                  <a:schemeClr val="tx1">
                    <a:lumMod val="75000"/>
                    <a:lumOff val="25000"/>
                  </a:schemeClr>
                </a:solidFill>
              </a:defRPr>
            </a:pPr>
            <a:endParaRPr lang="ja-JP"/>
          </a:p>
        </c:txPr>
        <c:crossAx val="85232256"/>
        <c:crosses val="autoZero"/>
        <c:crossBetween val="between"/>
      </c:valAx>
      <c:spPr>
        <a:solidFill>
          <a:schemeClr val="bg1">
            <a:lumMod val="95000"/>
          </a:schemeClr>
        </a:solidFill>
        <a:ln w="25400">
          <a:noFill/>
        </a:ln>
      </c:spPr>
    </c:plotArea>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92098832473527"/>
          <c:y val="5.4660615339749197E-2"/>
          <c:w val="0.67687601384044505"/>
          <c:h val="0.88604950422863804"/>
        </c:manualLayout>
      </c:layout>
      <c:doughnutChart>
        <c:varyColors val="1"/>
        <c:ser>
          <c:idx val="0"/>
          <c:order val="0"/>
          <c:dPt>
            <c:idx val="0"/>
            <c:bubble3D val="0"/>
            <c:extLst>
              <c:ext xmlns:c16="http://schemas.microsoft.com/office/drawing/2014/chart" uri="{C3380CC4-5D6E-409C-BE32-E72D297353CC}">
                <c16:uniqueId val="{00000000-613B-45DE-A123-FE217CC421DC}"/>
              </c:ext>
            </c:extLst>
          </c:dPt>
          <c:dPt>
            <c:idx val="1"/>
            <c:bubble3D val="0"/>
            <c:extLst>
              <c:ext xmlns:c16="http://schemas.microsoft.com/office/drawing/2014/chart" uri="{C3380CC4-5D6E-409C-BE32-E72D297353CC}">
                <c16:uniqueId val="{00000001-613B-45DE-A123-FE217CC421DC}"/>
              </c:ext>
            </c:extLst>
          </c:dPt>
          <c:dLbls>
            <c:dLbl>
              <c:idx val="0"/>
              <c:layout>
                <c:manualLayout>
                  <c:x val="4.3860454943132109E-3"/>
                  <c:y val="3.1033100029163019E-3"/>
                </c:manualLayout>
              </c:layout>
              <c:tx>
                <c:rich>
                  <a:bodyPr/>
                  <a:lstStyle/>
                  <a:p>
                    <a:pPr>
                      <a:defRPr sz="8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pPr>
                    <a:r>
                      <a:rPr lang="en-US" altLang="ja-JP">
                        <a:solidFill>
                          <a:schemeClr val="bg1"/>
                        </a:solidFill>
                      </a:rPr>
                      <a:t>10.8%</a:t>
                    </a:r>
                  </a:p>
                </c:rich>
              </c:tx>
              <c:spP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613B-45DE-A123-FE217CC421DC}"/>
                </c:ext>
              </c:extLst>
            </c:dLbl>
            <c:dLbl>
              <c:idx val="1"/>
              <c:spPr/>
              <c:txPr>
                <a:bodyPr/>
                <a:lstStyle/>
                <a:p>
                  <a:pPr>
                    <a:defRPr sz="8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13B-45DE-A123-FE217CC421DC}"/>
                </c:ext>
              </c:extLst>
            </c:dLbl>
            <c:dLbl>
              <c:idx val="2"/>
              <c:spPr/>
              <c:txPr>
                <a:bodyPr/>
                <a:lstStyle/>
                <a:p>
                  <a:pPr>
                    <a:defRPr sz="8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3B-45DE-A123-FE217CC421DC}"/>
                </c:ext>
              </c:extLst>
            </c:dLbl>
            <c:dLbl>
              <c:idx val="3"/>
              <c:tx>
                <c:rich>
                  <a:bodyPr/>
                  <a:lstStyle/>
                  <a:p>
                    <a:r>
                      <a:rPr lang="ja-JP" altLang="en-US" dirty="0"/>
                      <a:t>全く</a:t>
                    </a:r>
                    <a:br>
                      <a:rPr lang="ja-JP" altLang="en-US" dirty="0"/>
                    </a:br>
                    <a:r>
                      <a:rPr lang="ja-JP" altLang="en-US" dirty="0"/>
                      <a:t>関与しない</a:t>
                    </a:r>
                    <a:br>
                      <a:rPr lang="ja-JP" altLang="en-US" dirty="0"/>
                    </a:br>
                    <a:r>
                      <a:rPr lang="en-US" altLang="ja-JP" dirty="0"/>
                      <a:t>48.0</a:t>
                    </a:r>
                    <a:r>
                      <a:rPr lang="ja-JP" altLang="en-US" dirty="0"/>
                      <a:t>％</a:t>
                    </a:r>
                  </a:p>
                </c:rich>
              </c:tx>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613B-45DE-A123-FE217CC421DC}"/>
                </c:ext>
              </c:extLst>
            </c:dLbl>
            <c:dLbl>
              <c:idx val="4"/>
              <c:layout>
                <c:manualLayout>
                  <c:x val="-1.4035087719298246E-2"/>
                  <c:y val="5.8608058608058608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613B-45DE-A123-FE217CC421DC}"/>
                </c:ext>
              </c:extLst>
            </c:dLbl>
            <c:spPr>
              <a:noFill/>
              <a:ln>
                <a:noFill/>
              </a:ln>
              <a:effectLst/>
            </c:spPr>
            <c:txPr>
              <a:bodyPr/>
              <a:lstStyle/>
              <a:p>
                <a:pPr>
                  <a:defRPr sz="8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1"/>
            <c:showCatName val="0"/>
            <c:showSerName val="0"/>
            <c:showPercent val="0"/>
            <c:showBubbleSize val="0"/>
            <c:separator> </c:separator>
            <c:showLeaderLines val="1"/>
            <c:extLst>
              <c:ext xmlns:c15="http://schemas.microsoft.com/office/drawing/2012/chart" uri="{CE6537A1-D6FC-4f65-9D91-7224C49458BB}"/>
            </c:extLst>
          </c:dLbls>
          <c:cat>
            <c:strRef>
              <c:f>Sheet2!$B$56:$B$59</c:f>
              <c:strCache>
                <c:ptCount val="4"/>
                <c:pt idx="0">
                  <c:v>製品・サービス導入の決済権がある</c:v>
                </c:pt>
                <c:pt idx="1">
                  <c:v>製品・サービス導入の選定権がある</c:v>
                </c:pt>
                <c:pt idx="2">
                  <c:v>製品/サービス導入の推奨権がある</c:v>
                </c:pt>
                <c:pt idx="3">
                  <c:v>全く関与しない</c:v>
                </c:pt>
              </c:strCache>
            </c:strRef>
          </c:cat>
          <c:val>
            <c:numRef>
              <c:f>Sheet2!$C$56:$C$59</c:f>
              <c:numCache>
                <c:formatCode>0.0%</c:formatCode>
                <c:ptCount val="4"/>
                <c:pt idx="0">
                  <c:v>0.108</c:v>
                </c:pt>
                <c:pt idx="1">
                  <c:v>0.20599999999999999</c:v>
                </c:pt>
                <c:pt idx="2">
                  <c:v>0.20599999999999999</c:v>
                </c:pt>
                <c:pt idx="3">
                  <c:v>0.48</c:v>
                </c:pt>
              </c:numCache>
            </c:numRef>
          </c:val>
          <c:extLst>
            <c:ext xmlns:c16="http://schemas.microsoft.com/office/drawing/2014/chart" uri="{C3380CC4-5D6E-409C-BE32-E72D297353CC}">
              <c16:uniqueId val="{00000005-613B-45DE-A123-FE217CC421DC}"/>
            </c:ext>
          </c:extLst>
        </c:ser>
        <c:dLbls>
          <c:showLegendKey val="0"/>
          <c:showVal val="0"/>
          <c:showCatName val="0"/>
          <c:showSerName val="0"/>
          <c:showPercent val="0"/>
          <c:showBubbleSize val="0"/>
          <c:showLeaderLines val="1"/>
        </c:dLbls>
        <c:firstSliceAng val="0"/>
        <c:holeSize val="40"/>
      </c:doughnutChart>
    </c:plotArea>
    <c:plotVisOnly val="1"/>
    <c:dispBlanksAs val="gap"/>
    <c:showDLblsOverMax val="0"/>
  </c:chart>
  <c:spPr>
    <a:ln>
      <a:noFill/>
    </a:ln>
  </c:sp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4408150526289166"/>
          <c:y val="0.23612899220348066"/>
          <c:w val="0.65124015804935154"/>
          <c:h val="0.72487043923224226"/>
        </c:manualLayout>
      </c:layout>
      <c:barChart>
        <c:barDir val="bar"/>
        <c:grouping val="clustered"/>
        <c:varyColors val="0"/>
        <c:ser>
          <c:idx val="0"/>
          <c:order val="0"/>
          <c:spPr>
            <a:solidFill>
              <a:srgbClr val="4BACC6"/>
            </a:solidFill>
          </c:spPr>
          <c:invertIfNegative val="0"/>
          <c:dLbls>
            <c:spPr>
              <a:noFill/>
              <a:ln>
                <a:noFill/>
              </a:ln>
              <a:effectLst/>
            </c:spPr>
            <c:txPr>
              <a:bodyPr/>
              <a:lstStyle/>
              <a:p>
                <a:pPr>
                  <a:defRPr sz="7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Sheet2!$B$39:$B$50</c:f>
              <c:strCache>
                <c:ptCount val="12"/>
                <c:pt idx="0">
                  <c:v>ものづくり</c:v>
                </c:pt>
                <c:pt idx="1">
                  <c:v>サイエンス</c:v>
                </c:pt>
                <c:pt idx="2">
                  <c:v>組み込み/IoT</c:v>
                </c:pt>
                <c:pt idx="3">
                  <c:v>半導体デバイス</c:v>
                </c:pt>
                <c:pt idx="4">
                  <c:v>医療/バイオ</c:v>
                </c:pt>
                <c:pt idx="5">
                  <c:v>宇宙・航空</c:v>
                </c:pt>
                <c:pt idx="6">
                  <c:v>カーエレクトロニクス</c:v>
                </c:pt>
                <c:pt idx="7">
                  <c:v>スパコン/HPC</c:v>
                </c:pt>
                <c:pt idx="8">
                  <c:v>産業機器/ロボット</c:v>
                </c:pt>
                <c:pt idx="9">
                  <c:v>次世代半導体技術</c:v>
                </c:pt>
                <c:pt idx="10">
                  <c:v>エネルギー</c:v>
                </c:pt>
                <c:pt idx="11">
                  <c:v>計測機器</c:v>
                </c:pt>
              </c:strCache>
            </c:strRef>
          </c:cat>
          <c:val>
            <c:numRef>
              <c:f>Sheet2!$C$39:$C$50</c:f>
              <c:numCache>
                <c:formatCode>#,##0_ </c:formatCode>
                <c:ptCount val="12"/>
                <c:pt idx="0">
                  <c:v>287955</c:v>
                </c:pt>
                <c:pt idx="1">
                  <c:v>243263</c:v>
                </c:pt>
                <c:pt idx="2">
                  <c:v>217174</c:v>
                </c:pt>
                <c:pt idx="3">
                  <c:v>191444</c:v>
                </c:pt>
                <c:pt idx="4">
                  <c:v>122227</c:v>
                </c:pt>
                <c:pt idx="5">
                  <c:v>120338</c:v>
                </c:pt>
                <c:pt idx="6">
                  <c:v>90192</c:v>
                </c:pt>
                <c:pt idx="7">
                  <c:v>80336</c:v>
                </c:pt>
                <c:pt idx="8">
                  <c:v>55672</c:v>
                </c:pt>
                <c:pt idx="9">
                  <c:v>33626</c:v>
                </c:pt>
                <c:pt idx="10">
                  <c:v>28483</c:v>
                </c:pt>
                <c:pt idx="11">
                  <c:v>10708</c:v>
                </c:pt>
              </c:numCache>
            </c:numRef>
          </c:val>
          <c:extLst>
            <c:ext xmlns:c16="http://schemas.microsoft.com/office/drawing/2014/chart" uri="{C3380CC4-5D6E-409C-BE32-E72D297353CC}">
              <c16:uniqueId val="{00000000-F502-451B-8E47-15E3049AB8DF}"/>
            </c:ext>
          </c:extLst>
        </c:ser>
        <c:dLbls>
          <c:showLegendKey val="0"/>
          <c:showVal val="0"/>
          <c:showCatName val="0"/>
          <c:showSerName val="0"/>
          <c:showPercent val="0"/>
          <c:showBubbleSize val="0"/>
        </c:dLbls>
        <c:gapWidth val="100"/>
        <c:axId val="85306752"/>
        <c:axId val="85316736"/>
      </c:barChart>
      <c:catAx>
        <c:axId val="85306752"/>
        <c:scaling>
          <c:orientation val="maxMin"/>
        </c:scaling>
        <c:delete val="0"/>
        <c:axPos val="l"/>
        <c:numFmt formatCode="General" sourceLinked="0"/>
        <c:majorTickMark val="out"/>
        <c:minorTickMark val="none"/>
        <c:tickLblPos val="nextTo"/>
        <c:txPr>
          <a:bodyPr/>
          <a:lstStyle/>
          <a:p>
            <a:pPr>
              <a:defRPr sz="7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85316736"/>
        <c:crosses val="autoZero"/>
        <c:auto val="1"/>
        <c:lblAlgn val="ctr"/>
        <c:lblOffset val="100"/>
        <c:noMultiLvlLbl val="0"/>
      </c:catAx>
      <c:valAx>
        <c:axId val="85316736"/>
        <c:scaling>
          <c:orientation val="minMax"/>
          <c:max val="300000"/>
        </c:scaling>
        <c:delete val="0"/>
        <c:axPos val="t"/>
        <c:majorGridlines/>
        <c:numFmt formatCode="#,##0_);[Red]\(#,##0\)" sourceLinked="0"/>
        <c:majorTickMark val="out"/>
        <c:minorTickMark val="none"/>
        <c:tickLblPos val="nextTo"/>
        <c:txPr>
          <a:bodyPr/>
          <a:lstStyle/>
          <a:p>
            <a:pPr>
              <a:defRPr sz="8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pPr>
            <a:endParaRPr lang="ja-JP"/>
          </a:p>
        </c:txPr>
        <c:crossAx val="85306752"/>
        <c:crosses val="autoZero"/>
        <c:crossBetween val="between"/>
        <c:majorUnit val="100000"/>
      </c:valAx>
      <c:spPr>
        <a:solidFill>
          <a:schemeClr val="bg1">
            <a:lumMod val="95000"/>
          </a:schemeClr>
        </a:solidFill>
      </c:spPr>
    </c:plotArea>
    <c:plotVisOnly val="1"/>
    <c:dispBlanksAs val="gap"/>
    <c:showDLblsOverMax val="0"/>
  </c:chart>
  <c:spPr>
    <a:ln>
      <a:noFill/>
    </a:ln>
  </c:sp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職種!$A$2:$A$20</c:f>
              <c:strCache>
                <c:ptCount val="19"/>
                <c:pt idx="0">
                  <c:v>IT管理者(インフラ関連)</c:v>
                </c:pt>
                <c:pt idx="1">
                  <c:v>IT管理者(ソフトウェア関連)</c:v>
                </c:pt>
                <c:pt idx="2">
                  <c:v>システム設計者・プロジェクト管理者</c:v>
                </c:pt>
                <c:pt idx="3">
                  <c:v>プログラマー</c:v>
                </c:pt>
                <c:pt idx="4">
                  <c:v>Webデザイナー・UI設計者</c:v>
                </c:pt>
                <c:pt idx="5">
                  <c:v>コンサルタント・インストラクター</c:v>
                </c:pt>
                <c:pt idx="6">
                  <c:v>セールスエンジニア</c:v>
                </c:pt>
                <c:pt idx="7">
                  <c:v>ハードウェア開発者</c:v>
                </c:pt>
                <c:pt idx="8">
                  <c:v>研究・開発</c:v>
                </c:pt>
                <c:pt idx="9">
                  <c:v>その他専門職</c:v>
                </c:pt>
                <c:pt idx="10">
                  <c:v>役員・経営者</c:v>
                </c:pt>
                <c:pt idx="11">
                  <c:v>経営企画</c:v>
                </c:pt>
                <c:pt idx="12">
                  <c:v>経理・財務</c:v>
                </c:pt>
                <c:pt idx="13">
                  <c:v>総務・法務・購買</c:v>
                </c:pt>
                <c:pt idx="14">
                  <c:v>人事</c:v>
                </c:pt>
                <c:pt idx="15">
                  <c:v>一般事務</c:v>
                </c:pt>
                <c:pt idx="16">
                  <c:v>営業・販売</c:v>
                </c:pt>
                <c:pt idx="17">
                  <c:v>マーケティング・広報</c:v>
                </c:pt>
                <c:pt idx="18">
                  <c:v>編集・制作</c:v>
                </c:pt>
              </c:strCache>
            </c:strRef>
          </c:cat>
          <c:val>
            <c:numRef>
              <c:f>職種!$B$2:$B$20</c:f>
              <c:numCache>
                <c:formatCode>0.0%</c:formatCode>
                <c:ptCount val="19"/>
                <c:pt idx="0">
                  <c:v>4.8375309197211606E-2</c:v>
                </c:pt>
                <c:pt idx="1">
                  <c:v>0.25823588936361591</c:v>
                </c:pt>
                <c:pt idx="2">
                  <c:v>3.7187991904654827E-2</c:v>
                </c:pt>
                <c:pt idx="3">
                  <c:v>1.6527996402068812E-2</c:v>
                </c:pt>
                <c:pt idx="4">
                  <c:v>5.9309646953002023E-3</c:v>
                </c:pt>
                <c:pt idx="5">
                  <c:v>2.2037328536091746E-2</c:v>
                </c:pt>
                <c:pt idx="6">
                  <c:v>1.3913874522149764E-2</c:v>
                </c:pt>
                <c:pt idx="7">
                  <c:v>1.6584214076905779E-3</c:v>
                </c:pt>
                <c:pt idx="8">
                  <c:v>3.8228018889138744E-2</c:v>
                </c:pt>
                <c:pt idx="9">
                  <c:v>0.17705756689903307</c:v>
                </c:pt>
                <c:pt idx="10">
                  <c:v>3.0863503485495838E-2</c:v>
                </c:pt>
                <c:pt idx="11">
                  <c:v>1.8889138745221499E-2</c:v>
                </c:pt>
                <c:pt idx="12">
                  <c:v>3.3730604902181245E-3</c:v>
                </c:pt>
                <c:pt idx="13">
                  <c:v>6.6336856307623116E-3</c:v>
                </c:pt>
                <c:pt idx="14">
                  <c:v>7.9829098268495609E-3</c:v>
                </c:pt>
                <c:pt idx="15">
                  <c:v>1.1299752642230718E-2</c:v>
                </c:pt>
                <c:pt idx="16">
                  <c:v>0.13916685405891613</c:v>
                </c:pt>
                <c:pt idx="17">
                  <c:v>0.15656622442095794</c:v>
                </c:pt>
                <c:pt idx="18">
                  <c:v>6.071508882392624E-3</c:v>
                </c:pt>
              </c:numCache>
            </c:numRef>
          </c:val>
          <c:extLst>
            <c:ext xmlns:c16="http://schemas.microsoft.com/office/drawing/2014/chart" uri="{C3380CC4-5D6E-409C-BE32-E72D297353CC}">
              <c16:uniqueId val="{00000000-AE9B-42DB-BB07-221D3A88DCA8}"/>
            </c:ext>
          </c:extLst>
        </c:ser>
        <c:dLbls>
          <c:showLegendKey val="0"/>
          <c:showVal val="0"/>
          <c:showCatName val="0"/>
          <c:showSerName val="0"/>
          <c:showPercent val="0"/>
          <c:showBubbleSize val="0"/>
        </c:dLbls>
        <c:gapWidth val="182"/>
        <c:axId val="730538480"/>
        <c:axId val="730538808"/>
      </c:barChart>
      <c:catAx>
        <c:axId val="7305384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ja-JP"/>
          </a:p>
        </c:txPr>
        <c:crossAx val="730538808"/>
        <c:crosses val="autoZero"/>
        <c:auto val="1"/>
        <c:lblAlgn val="ctr"/>
        <c:lblOffset val="100"/>
        <c:noMultiLvlLbl val="0"/>
      </c:catAx>
      <c:valAx>
        <c:axId val="730538808"/>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30538480"/>
        <c:crosses val="autoZero"/>
        <c:crossBetween val="between"/>
        <c:majorUnit val="0.1"/>
      </c:valAx>
      <c:spPr>
        <a:solidFill>
          <a:schemeClr val="bg1">
            <a:lumMod val="95000"/>
          </a:schemeClr>
        </a:solid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noFill/>
            </a:ln>
            <a:effectLst/>
          </c:spPr>
          <c:invertIfNegative val="0"/>
          <c:dLbls>
            <c:dLbl>
              <c:idx val="0"/>
              <c:layout>
                <c:manualLayout>
                  <c:x val="0.24323250218722658"/>
                  <c:y val="7.1452048530924536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DF-418A-BA85-6F3BCA128F40}"/>
                </c:ext>
              </c:extLst>
            </c:dLbl>
            <c:dLbl>
              <c:idx val="1"/>
              <c:layout>
                <c:manualLayout>
                  <c:x val="0.25153893263342081"/>
                  <c:y val="4.7634699020154242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DF-418A-BA85-6F3BCA128F40}"/>
                </c:ext>
              </c:extLst>
            </c:dLbl>
            <c:dLbl>
              <c:idx val="2"/>
              <c:layout>
                <c:manualLayout>
                  <c:x val="0.14160301837270342"/>
                  <c:y val="4.7634699021540592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FDF-418A-BA85-6F3BCA128F40}"/>
                </c:ext>
              </c:extLst>
            </c:dLbl>
            <c:dLbl>
              <c:idx val="3"/>
              <c:layout>
                <c:manualLayout>
                  <c:x val="9.3517497812773354E-2"/>
                  <c:y val="4.7634699022926947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FDF-418A-BA85-6F3BCA128F40}"/>
                </c:ext>
              </c:extLst>
            </c:dLbl>
            <c:dLbl>
              <c:idx val="4"/>
              <c:layout>
                <c:manualLayout>
                  <c:x val="0.18511001749781278"/>
                  <c:y val="4.7634699020154242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DF-418A-BA85-6F3BCA128F40}"/>
                </c:ext>
              </c:extLst>
            </c:dLbl>
            <c:dLbl>
              <c:idx val="5"/>
              <c:layout>
                <c:manualLayout>
                  <c:x val="5.03906386701662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FDF-418A-BA85-6F3BCA128F40}"/>
                </c:ext>
              </c:extLst>
            </c:dLbl>
            <c:dLbl>
              <c:idx val="6"/>
              <c:layout>
                <c:manualLayout>
                  <c:x val="4.9537073490813648E-2"/>
                  <c:y val="1.0717807279534704E-6"/>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manualLayout>
                      <c:w val="7.7291557305336822E-2"/>
                      <c:h val="3.0202780913728793E-2"/>
                    </c:manualLayout>
                  </c15:layout>
                </c:ext>
                <c:ext xmlns:c16="http://schemas.microsoft.com/office/drawing/2014/chart" uri="{C3380CC4-5D6E-409C-BE32-E72D297353CC}">
                  <c16:uniqueId val="{00000006-0FDF-418A-BA85-6F3BCA128F40}"/>
                </c:ext>
              </c:extLst>
            </c:dLbl>
            <c:dLbl>
              <c:idx val="7"/>
              <c:layout>
                <c:manualLayout>
                  <c:x val="8.7026902887139157E-2"/>
                  <c:y val="2.3817349510077121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FDF-418A-BA85-6F3BCA128F40}"/>
                </c:ext>
              </c:extLst>
            </c:dLbl>
            <c:dLbl>
              <c:idx val="8"/>
              <c:layout>
                <c:manualLayout>
                  <c:x val="0.10869750656167984"/>
                  <c:y val="9.526939804030848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FDF-418A-BA85-6F3BCA128F40}"/>
                </c:ext>
              </c:extLst>
            </c:dLbl>
            <c:dLbl>
              <c:idx val="9"/>
              <c:layout>
                <c:manualLayout>
                  <c:x val="5.583770778652668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FDF-418A-BA85-6F3BCA128F40}"/>
                </c:ext>
              </c:extLst>
            </c:dLbl>
            <c:dLbl>
              <c:idx val="10"/>
              <c:layout>
                <c:manualLayout>
                  <c:x val="7.1581583552055947E-2"/>
                  <c:y val="4.7634699020154242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FDF-418A-BA85-6F3BCA128F40}"/>
                </c:ext>
              </c:extLst>
            </c:dLbl>
            <c:dLbl>
              <c:idx val="11"/>
              <c:layout>
                <c:manualLayout>
                  <c:x val="5.0755686789151357E-2"/>
                  <c:y val="2.3817349510077121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FDF-418A-BA85-6F3BCA128F40}"/>
                </c:ext>
              </c:extLst>
            </c:dLbl>
            <c:dLbl>
              <c:idx val="12"/>
              <c:layout>
                <c:manualLayout>
                  <c:x val="4.7208661417322835E-2"/>
                  <c:y val="4.7634699020154242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FDF-418A-BA85-6F3BCA128F40}"/>
                </c:ext>
              </c:extLst>
            </c:dLbl>
            <c:dLbl>
              <c:idx val="13"/>
              <c:layout>
                <c:manualLayout>
                  <c:x val="4.2262685914260717E-2"/>
                  <c:y val="5.5454088165604326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FDF-418A-BA85-6F3BCA128F40}"/>
                </c:ext>
              </c:extLst>
            </c:dLbl>
            <c:dLbl>
              <c:idx val="14"/>
              <c:layout>
                <c:manualLayout>
                  <c:x val="3.830336832895887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FDF-418A-BA85-6F3BCA128F40}"/>
                </c:ext>
              </c:extLst>
            </c:dLbl>
            <c:dLbl>
              <c:idx val="15"/>
              <c:layout>
                <c:manualLayout>
                  <c:x val="4.0260279965004371E-2"/>
                  <c:y val="1.1908674755593102E-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FDF-418A-BA85-6F3BCA128F40}"/>
                </c:ext>
              </c:extLst>
            </c:dLbl>
            <c:dLbl>
              <c:idx val="16"/>
              <c:layout>
                <c:manualLayout>
                  <c:x val="8.681496062992130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FDF-418A-BA85-6F3BCA128F40}"/>
                </c:ext>
              </c:extLst>
            </c:dLbl>
            <c:dLbl>
              <c:idx val="17"/>
              <c:layout>
                <c:manualLayout>
                  <c:x val="5.8347331583552056E-2"/>
                  <c:y val="4.7634699020154242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FDF-418A-BA85-6F3BCA128F40}"/>
                </c:ext>
              </c:extLst>
            </c:dLbl>
            <c:dLbl>
              <c:idx val="18"/>
              <c:layout>
                <c:manualLayout>
                  <c:x val="4.0460629921259844E-2"/>
                  <c:y val="1.109081763312086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FDF-418A-BA85-6F3BCA128F40}"/>
                </c:ext>
              </c:extLst>
            </c:dLbl>
            <c:dLbl>
              <c:idx val="19"/>
              <c:layout>
                <c:manualLayout>
                  <c:x val="3.150743657042869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FDF-418A-BA85-6F3BCA128F40}"/>
                </c:ext>
              </c:extLst>
            </c:dLbl>
            <c:dLbl>
              <c:idx val="22"/>
              <c:layout>
                <c:manualLayout>
                  <c:x val="2.9543744531933508E-2"/>
                  <c:y val="1.109081763312086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FDF-418A-BA85-6F3BCA128F40}"/>
                </c:ext>
              </c:extLst>
            </c:dLbl>
            <c:dLbl>
              <c:idx val="23"/>
              <c:layout>
                <c:manualLayout>
                  <c:x val="3.860651793525809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FDF-418A-BA85-6F3BCA128F40}"/>
                </c:ext>
              </c:extLst>
            </c:dLbl>
            <c:dLbl>
              <c:idx val="24"/>
              <c:layout>
                <c:manualLayout>
                  <c:x val="0.1015881452318460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FDF-418A-BA85-6F3BCA128F40}"/>
                </c:ext>
              </c:extLst>
            </c:dLbl>
            <c:dLbl>
              <c:idx val="25"/>
              <c:layout>
                <c:manualLayout>
                  <c:x val="4.124846894138233E-2"/>
                  <c:y val="1.109081763312086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FDF-418A-BA85-6F3BCA128F40}"/>
                </c:ext>
              </c:extLst>
            </c:dLbl>
            <c:dLbl>
              <c:idx val="26"/>
              <c:layout>
                <c:manualLayout>
                  <c:x val="3.3787839020122432E-2"/>
                  <c:y val="4.7634699020154242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FDF-418A-BA85-6F3BCA128F40}"/>
                </c:ext>
              </c:extLst>
            </c:dLbl>
            <c:dLbl>
              <c:idx val="27"/>
              <c:layout>
                <c:manualLayout>
                  <c:x val="4.407152230971128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FDF-418A-BA85-6F3BCA128F40}"/>
                </c:ext>
              </c:extLst>
            </c:dLbl>
            <c:dLbl>
              <c:idx val="28"/>
              <c:layout>
                <c:manualLayout>
                  <c:x val="3.912992125984252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0FDF-418A-BA85-6F3BCA128F40}"/>
                </c:ext>
              </c:extLst>
            </c:dLbl>
            <c:dLbl>
              <c:idx val="29"/>
              <c:layout>
                <c:manualLayout>
                  <c:x val="5.8954505686789151E-2"/>
                  <c:y val="9.1345897097901296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0FDF-418A-BA85-6F3BCA128F40}"/>
                </c:ext>
              </c:extLst>
            </c:dLbl>
            <c:dLbl>
              <c:idx val="30"/>
              <c:layout>
                <c:manualLayout>
                  <c:x val="4.2695538057742781E-2"/>
                  <c:y val="3.923276406592673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0FDF-418A-BA85-6F3BCA128F40}"/>
                </c:ext>
              </c:extLst>
            </c:dLbl>
            <c:dLbl>
              <c:idx val="31"/>
              <c:layout>
                <c:manualLayout>
                  <c:x val="4.215288713910761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0FDF-418A-BA85-6F3BCA128F40}"/>
                </c:ext>
              </c:extLst>
            </c:dLbl>
            <c:dLbl>
              <c:idx val="32"/>
              <c:layout>
                <c:manualLayout>
                  <c:x val="7.5588363954505688E-2"/>
                  <c:y val="-2.491280518186256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0FDF-418A-BA85-6F3BCA128F40}"/>
                </c:ext>
              </c:extLst>
            </c:dLbl>
            <c:dLbl>
              <c:idx val="33"/>
              <c:layout>
                <c:manualLayout>
                  <c:x val="6.044663167104111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0FDF-418A-BA85-6F3BCA128F40}"/>
                </c:ext>
              </c:extLst>
            </c:dLbl>
            <c:dLbl>
              <c:idx val="35"/>
              <c:layout>
                <c:manualLayout>
                  <c:x val="3.874890638670161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0FDF-418A-BA85-6F3BCA128F40}"/>
                </c:ext>
              </c:extLst>
            </c:dLbl>
            <c:dLbl>
              <c:idx val="36"/>
              <c:layout>
                <c:manualLayout>
                  <c:x val="4.5499343832020998E-2"/>
                  <c:y val="1.9616382032963369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0FDF-418A-BA85-6F3BCA128F40}"/>
                </c:ext>
              </c:extLst>
            </c:dLbl>
            <c:dLbl>
              <c:idx val="37"/>
              <c:layout>
                <c:manualLayout>
                  <c:x val="3.157195975503056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0FDF-418A-BA85-6F3BCA128F40}"/>
                </c:ext>
              </c:extLst>
            </c:dLbl>
            <c:dLbl>
              <c:idx val="38"/>
              <c:layout>
                <c:manualLayout>
                  <c:x val="0.164046587926509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0FDF-418A-BA85-6F3BCA128F4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業種!$A$3:$A$41</c:f>
              <c:strCache>
                <c:ptCount val="39"/>
                <c:pt idx="0">
                  <c:v>ソフトウェア・ベンダー</c:v>
                </c:pt>
                <c:pt idx="1">
                  <c:v>システム・インテグレータ</c:v>
                </c:pt>
                <c:pt idx="2">
                  <c:v>SaaS・Webサービス事業</c:v>
                </c:pt>
                <c:pt idx="3">
                  <c:v>通信キャリア・データセンター</c:v>
                </c:pt>
                <c:pt idx="4">
                  <c:v>IT・ビジネスコンサルティング</c:v>
                </c:pt>
                <c:pt idx="5">
                  <c:v>IT関連製品販売</c:v>
                </c:pt>
                <c:pt idx="6">
                  <c:v>シンクタンク・マーケティング・調査</c:v>
                </c:pt>
                <c:pt idx="7">
                  <c:v>その他ITサービス関連</c:v>
                </c:pt>
                <c:pt idx="8">
                  <c:v>製造(PC・IT機器)</c:v>
                </c:pt>
                <c:pt idx="9">
                  <c:v>製造(電気機器)</c:v>
                </c:pt>
                <c:pt idx="10">
                  <c:v>製造(半導体・電子・電気部品)</c:v>
                </c:pt>
                <c:pt idx="11">
                  <c:v>製造(自動車・重機)</c:v>
                </c:pt>
                <c:pt idx="12">
                  <c:v>製造(食品)</c:v>
                </c:pt>
                <c:pt idx="13">
                  <c:v>製造(医薬)</c:v>
                </c:pt>
                <c:pt idx="14">
                  <c:v>製造(衣料・インテリア)</c:v>
                </c:pt>
                <c:pt idx="15">
                  <c:v>製造(ゲーム・玩具)</c:v>
                </c:pt>
                <c:pt idx="16">
                  <c:v>製造(その他)</c:v>
                </c:pt>
                <c:pt idx="17">
                  <c:v>商社</c:v>
                </c:pt>
                <c:pt idx="18">
                  <c:v>小売(総合)</c:v>
                </c:pt>
                <c:pt idx="19">
                  <c:v>小売(電気機器)</c:v>
                </c:pt>
                <c:pt idx="20">
                  <c:v>小売(食品)</c:v>
                </c:pt>
                <c:pt idx="21">
                  <c:v>小売(衣料・インテリア・DIY・建材)</c:v>
                </c:pt>
                <c:pt idx="22">
                  <c:v>小売(医薬)</c:v>
                </c:pt>
                <c:pt idx="23">
                  <c:v>小売(その他)</c:v>
                </c:pt>
                <c:pt idx="24">
                  <c:v>広告・出版・印刷</c:v>
                </c:pt>
                <c:pt idx="25">
                  <c:v>人材派遣・人材紹介</c:v>
                </c:pt>
                <c:pt idx="26">
                  <c:v>飲食店</c:v>
                </c:pt>
                <c:pt idx="27">
                  <c:v>医療・福祉・介護サービス</c:v>
                </c:pt>
                <c:pt idx="28">
                  <c:v>運輸</c:v>
                </c:pt>
                <c:pt idx="29">
                  <c:v>建設・土木・設備工事</c:v>
                </c:pt>
                <c:pt idx="30">
                  <c:v>不動産・ビル管理・セキュリティ</c:v>
                </c:pt>
                <c:pt idx="31">
                  <c:v>旅行・観光・宿泊施設・アミューズメント</c:v>
                </c:pt>
                <c:pt idx="32">
                  <c:v>金融</c:v>
                </c:pt>
                <c:pt idx="33">
                  <c:v>教育</c:v>
                </c:pt>
                <c:pt idx="34">
                  <c:v>電力・ガス・エネルギー</c:v>
                </c:pt>
                <c:pt idx="35">
                  <c:v>農林・水産</c:v>
                </c:pt>
                <c:pt idx="36">
                  <c:v>官公庁・警察・消防・自衛隊</c:v>
                </c:pt>
                <c:pt idx="37">
                  <c:v>研究所(民間・公共)</c:v>
                </c:pt>
                <c:pt idx="38">
                  <c:v>その他</c:v>
                </c:pt>
              </c:strCache>
            </c:strRef>
          </c:cat>
          <c:val>
            <c:numRef>
              <c:f>業種!$B$3:$B$41</c:f>
              <c:numCache>
                <c:formatCode>0.0%</c:formatCode>
                <c:ptCount val="39"/>
                <c:pt idx="0">
                  <c:v>0.12856982235214751</c:v>
                </c:pt>
                <c:pt idx="1">
                  <c:v>0.13565324938160558</c:v>
                </c:pt>
                <c:pt idx="2">
                  <c:v>6.5746570721834943E-2</c:v>
                </c:pt>
                <c:pt idx="3">
                  <c:v>4.0589161232291435E-2</c:v>
                </c:pt>
                <c:pt idx="4">
                  <c:v>9.4782999775129301E-2</c:v>
                </c:pt>
                <c:pt idx="5">
                  <c:v>1.5937710816280638E-2</c:v>
                </c:pt>
                <c:pt idx="6">
                  <c:v>1.4307398246008546E-2</c:v>
                </c:pt>
                <c:pt idx="7">
                  <c:v>3.4320890487969415E-2</c:v>
                </c:pt>
                <c:pt idx="8">
                  <c:v>4.8909377108162809E-2</c:v>
                </c:pt>
                <c:pt idx="9">
                  <c:v>1.838317967168878E-2</c:v>
                </c:pt>
                <c:pt idx="10">
                  <c:v>2.6225545311445917E-2</c:v>
                </c:pt>
                <c:pt idx="11">
                  <c:v>1.5628513604677312E-2</c:v>
                </c:pt>
                <c:pt idx="12">
                  <c:v>9.2196986732628744E-3</c:v>
                </c:pt>
                <c:pt idx="13">
                  <c:v>9.8380930964695294E-3</c:v>
                </c:pt>
                <c:pt idx="14">
                  <c:v>1.9395097818754217E-3</c:v>
                </c:pt>
                <c:pt idx="15">
                  <c:v>5.9028558578817182E-3</c:v>
                </c:pt>
                <c:pt idx="16">
                  <c:v>3.5670114684056668E-2</c:v>
                </c:pt>
                <c:pt idx="17">
                  <c:v>1.8832921070384531E-2</c:v>
                </c:pt>
                <c:pt idx="18">
                  <c:v>7.5050595907353275E-3</c:v>
                </c:pt>
                <c:pt idx="19">
                  <c:v>9.8380930964695303E-4</c:v>
                </c:pt>
                <c:pt idx="20">
                  <c:v>3.4292781650550933E-3</c:v>
                </c:pt>
                <c:pt idx="21">
                  <c:v>4.6660670114684055E-3</c:v>
                </c:pt>
                <c:pt idx="22">
                  <c:v>4.7785023611423433E-4</c:v>
                </c:pt>
                <c:pt idx="23">
                  <c:v>8.657521924893186E-3</c:v>
                </c:pt>
                <c:pt idx="24">
                  <c:v>4.5480098943107714E-2</c:v>
                </c:pt>
                <c:pt idx="25">
                  <c:v>8.7418484371486402E-3</c:v>
                </c:pt>
                <c:pt idx="26">
                  <c:v>1.2930065212502812E-3</c:v>
                </c:pt>
                <c:pt idx="27">
                  <c:v>8.713739599730156E-3</c:v>
                </c:pt>
                <c:pt idx="28">
                  <c:v>6.6055767933438274E-3</c:v>
                </c:pt>
                <c:pt idx="29">
                  <c:v>2.0182145266471777E-2</c:v>
                </c:pt>
                <c:pt idx="30">
                  <c:v>7.8423656397571401E-3</c:v>
                </c:pt>
                <c:pt idx="31">
                  <c:v>8.1796716887789517E-3</c:v>
                </c:pt>
                <c:pt idx="32">
                  <c:v>2.5382280188891389E-2</c:v>
                </c:pt>
                <c:pt idx="33">
                  <c:v>1.9254553631661793E-2</c:v>
                </c:pt>
                <c:pt idx="34">
                  <c:v>3.907128401169328E-3</c:v>
                </c:pt>
                <c:pt idx="35">
                  <c:v>5.1158084101641556E-3</c:v>
                </c:pt>
                <c:pt idx="36">
                  <c:v>6.099617719811109E-3</c:v>
                </c:pt>
                <c:pt idx="37">
                  <c:v>2.6703395547560153E-3</c:v>
                </c:pt>
                <c:pt idx="38">
                  <c:v>8.4354621092871604E-2</c:v>
                </c:pt>
              </c:numCache>
            </c:numRef>
          </c:val>
          <c:extLst>
            <c:ext xmlns:c16="http://schemas.microsoft.com/office/drawing/2014/chart" uri="{C3380CC4-5D6E-409C-BE32-E72D297353CC}">
              <c16:uniqueId val="{00000024-0FDF-418A-BA85-6F3BCA128F40}"/>
            </c:ext>
          </c:extLst>
        </c:ser>
        <c:dLbls>
          <c:showLegendKey val="0"/>
          <c:showVal val="0"/>
          <c:showCatName val="0"/>
          <c:showSerName val="0"/>
          <c:showPercent val="0"/>
          <c:showBubbleSize val="0"/>
        </c:dLbls>
        <c:gapWidth val="150"/>
        <c:overlap val="100"/>
        <c:axId val="762844776"/>
        <c:axId val="762837888"/>
      </c:barChart>
      <c:catAx>
        <c:axId val="7628447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ja-JP"/>
          </a:p>
        </c:txPr>
        <c:crossAx val="762837888"/>
        <c:crosses val="autoZero"/>
        <c:auto val="1"/>
        <c:lblAlgn val="ctr"/>
        <c:lblOffset val="100"/>
        <c:noMultiLvlLbl val="0"/>
      </c:catAx>
      <c:valAx>
        <c:axId val="762837888"/>
        <c:scaling>
          <c:orientation val="minMax"/>
          <c:max val="0.2"/>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62844776"/>
        <c:crosses val="autoZero"/>
        <c:crossBetween val="between"/>
      </c:valAx>
      <c:spPr>
        <a:solidFill>
          <a:schemeClr val="bg1">
            <a:lumMod val="95000"/>
          </a:schemeClr>
        </a:solid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image" Target="../media/image132.png"/><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drawings/drawing1.xml><?xml version="1.0" encoding="utf-8"?>
<c:userShapes xmlns:c="http://schemas.openxmlformats.org/drawingml/2006/chart">
  <cdr:relSizeAnchor xmlns:cdr="http://schemas.openxmlformats.org/drawingml/2006/chartDrawing">
    <cdr:from>
      <cdr:x>0.10666</cdr:x>
      <cdr:y>0.01794</cdr:y>
    </cdr:from>
    <cdr:to>
      <cdr:x>0.89103</cdr:x>
      <cdr:y>0.10015</cdr:y>
    </cdr:to>
    <cdr:sp macro="" textlink="">
      <cdr:nvSpPr>
        <cdr:cNvPr id="2" name="テキスト ボックス 1"/>
        <cdr:cNvSpPr txBox="1"/>
      </cdr:nvSpPr>
      <cdr:spPr>
        <a:xfrm xmlns:a="http://schemas.openxmlformats.org/drawingml/2006/main">
          <a:off x="576064" y="50800"/>
          <a:ext cx="4236164" cy="2327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auto">
            <a:spcBef>
              <a:spcPts val="0"/>
            </a:spcBef>
            <a:spcAft>
              <a:spcPts val="0"/>
            </a:spcAft>
            <a:defRPr/>
          </a:pPr>
          <a:r>
            <a:rPr lang="ja-JP" altLang="en-US" sz="9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購入／導入に関与する製品、サービス</a:t>
          </a:r>
        </a:p>
      </cdr:txBody>
    </cdr:sp>
  </cdr:relSizeAnchor>
</c:userShapes>
</file>

<file path=ppt/drawings/drawing2.xml><?xml version="1.0" encoding="utf-8"?>
<c:userShapes xmlns:c="http://schemas.openxmlformats.org/drawingml/2006/chart">
  <cdr:relSizeAnchor xmlns:cdr="http://schemas.openxmlformats.org/drawingml/2006/chartDrawing">
    <cdr:from>
      <cdr:x>0.4165</cdr:x>
      <cdr:y>0.379</cdr:y>
    </cdr:from>
    <cdr:to>
      <cdr:x>0.59298</cdr:x>
      <cdr:y>0.59896</cdr:y>
    </cdr:to>
    <cdr:sp macro="" textlink="">
      <cdr:nvSpPr>
        <cdr:cNvPr id="2" name="テキスト ボックス 1"/>
        <cdr:cNvSpPr txBox="1"/>
      </cdr:nvSpPr>
      <cdr:spPr>
        <a:xfrm xmlns:a="http://schemas.openxmlformats.org/drawingml/2006/main">
          <a:off x="1495606" y="1039685"/>
          <a:ext cx="633726" cy="603378"/>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ja-JP" altLang="en-US" sz="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購買</a:t>
          </a:r>
          <a:endParaRPr lang="en-US" altLang="ja-JP" sz="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xmlns:a="http://schemas.openxmlformats.org/drawingml/2006/main">
          <a:pPr algn="ctr"/>
          <a:r>
            <a:rPr lang="ja-JP" altLang="en-US" sz="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裁量権</a:t>
          </a:r>
        </a:p>
      </cdr:txBody>
    </cdr:sp>
  </cdr:relSizeAnchor>
</c:userShapes>
</file>

<file path=ppt/drawings/drawing3.xml><?xml version="1.0" encoding="utf-8"?>
<c:userShapes xmlns:c="http://schemas.openxmlformats.org/drawingml/2006/chart">
  <cdr:relSizeAnchor xmlns:cdr="http://schemas.openxmlformats.org/drawingml/2006/chartDrawing">
    <cdr:from>
      <cdr:x>0.01906</cdr:x>
      <cdr:y>0</cdr:y>
    </cdr:from>
    <cdr:to>
      <cdr:x>0.97574</cdr:x>
      <cdr:y>0.09506</cdr:y>
    </cdr:to>
    <cdr:sp macro="" textlink="">
      <cdr:nvSpPr>
        <cdr:cNvPr id="2" name="テキスト ボックス 1"/>
        <cdr:cNvSpPr txBox="1"/>
      </cdr:nvSpPr>
      <cdr:spPr>
        <a:xfrm xmlns:a="http://schemas.openxmlformats.org/drawingml/2006/main">
          <a:off x="52195" y="0"/>
          <a:ext cx="2619808" cy="2449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カテゴリ毎のアクセス数（</a:t>
          </a:r>
          <a:r>
            <a:rPr kumimoji="0" lang="en-US" altLang="ja-JP" sz="900" b="1" i="0" u="none" strike="noStrike" kern="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2017</a:t>
          </a:r>
          <a:r>
            <a:rPr kumimoji="0" lang="ja-JP" altLang="en-US" sz="900" b="1" i="0" u="none" strike="noStrike" kern="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a:t>
          </a:r>
          <a:r>
            <a:rPr kumimoji="0" lang="en-US" altLang="ja-JP" sz="900" b="1" i="0" u="none" strike="noStrike" kern="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0" lang="ja-JP" altLang="en-US" sz="900" b="1" i="0" u="none" strike="noStrike" kern="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月</a:t>
          </a:r>
          <a:r>
            <a:rPr kumimoji="0" lang="en-US" altLang="ja-JP" sz="900" b="1" i="0" u="none" strike="noStrike" kern="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PV</a:t>
          </a:r>
          <a:r>
            <a:rPr kumimoji="0" lang="ja-JP" altLang="en-US" sz="900" b="1" i="0" u="none" strike="noStrike" kern="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275403" cy="714772"/>
          </a:xfrm>
          <a:prstGeom prst="rect">
            <a:avLst/>
          </a:prstGeom>
        </p:spPr>
        <p:txBody>
          <a:bodyPr vert="horz" lIns="133064" tIns="66532" rIns="133064" bIns="66532" rtlCol="0"/>
          <a:lstStyle>
            <a:lvl1pPr algn="l">
              <a:defRPr sz="1700"/>
            </a:lvl1pPr>
          </a:lstStyle>
          <a:p>
            <a:endParaRPr kumimoji="1" lang="ja-JP" altLang="en-US" dirty="0"/>
          </a:p>
        </p:txBody>
      </p:sp>
      <p:sp>
        <p:nvSpPr>
          <p:cNvPr id="3" name="日付プレースホルダー 2"/>
          <p:cNvSpPr>
            <a:spLocks noGrp="1"/>
          </p:cNvSpPr>
          <p:nvPr>
            <p:ph type="dt" idx="1"/>
          </p:nvPr>
        </p:nvSpPr>
        <p:spPr>
          <a:xfrm>
            <a:off x="5588629" y="0"/>
            <a:ext cx="4275403" cy="714772"/>
          </a:xfrm>
          <a:prstGeom prst="rect">
            <a:avLst/>
          </a:prstGeom>
        </p:spPr>
        <p:txBody>
          <a:bodyPr vert="horz" lIns="133064" tIns="66532" rIns="133064" bIns="66532" rtlCol="0"/>
          <a:lstStyle>
            <a:lvl1pPr algn="r">
              <a:defRPr sz="1700"/>
            </a:lvl1pPr>
          </a:lstStyle>
          <a:p>
            <a:fld id="{7B72656D-511F-451B-95F9-87284C72C335}" type="datetimeFigureOut">
              <a:rPr kumimoji="1" lang="ja-JP" altLang="en-US" smtClean="0"/>
              <a:t>2020/7/10</a:t>
            </a:fld>
            <a:endParaRPr kumimoji="1" lang="ja-JP" altLang="en-US" dirty="0"/>
          </a:p>
        </p:txBody>
      </p:sp>
      <p:sp>
        <p:nvSpPr>
          <p:cNvPr id="4" name="スライド イメージ プレースホルダー 3"/>
          <p:cNvSpPr>
            <a:spLocks noGrp="1" noRot="1" noChangeAspect="1"/>
          </p:cNvSpPr>
          <p:nvPr>
            <p:ph type="sldImg" idx="2"/>
          </p:nvPr>
        </p:nvSpPr>
        <p:spPr>
          <a:xfrm>
            <a:off x="1357313" y="1071563"/>
            <a:ext cx="7151687" cy="5362575"/>
          </a:xfrm>
          <a:prstGeom prst="rect">
            <a:avLst/>
          </a:prstGeom>
          <a:noFill/>
          <a:ln w="12700">
            <a:solidFill>
              <a:prstClr val="black"/>
            </a:solidFill>
          </a:ln>
        </p:spPr>
        <p:txBody>
          <a:bodyPr vert="horz" lIns="133064" tIns="66532" rIns="133064" bIns="66532" rtlCol="0" anchor="ctr"/>
          <a:lstStyle/>
          <a:p>
            <a:endParaRPr lang="ja-JP" altLang="en-US" dirty="0"/>
          </a:p>
        </p:txBody>
      </p:sp>
      <p:sp>
        <p:nvSpPr>
          <p:cNvPr id="5" name="ノート プレースホルダー 4"/>
          <p:cNvSpPr>
            <a:spLocks noGrp="1"/>
          </p:cNvSpPr>
          <p:nvPr>
            <p:ph type="body" sz="quarter" idx="3"/>
          </p:nvPr>
        </p:nvSpPr>
        <p:spPr>
          <a:xfrm>
            <a:off x="986632" y="6790336"/>
            <a:ext cx="7893050" cy="6432947"/>
          </a:xfrm>
          <a:prstGeom prst="rect">
            <a:avLst/>
          </a:prstGeom>
        </p:spPr>
        <p:txBody>
          <a:bodyPr vert="horz" lIns="133064" tIns="66532" rIns="133064" bIns="6653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13578185"/>
            <a:ext cx="4275403" cy="714772"/>
          </a:xfrm>
          <a:prstGeom prst="rect">
            <a:avLst/>
          </a:prstGeom>
        </p:spPr>
        <p:txBody>
          <a:bodyPr vert="horz" lIns="133064" tIns="66532" rIns="133064" bIns="66532" rtlCol="0" anchor="b"/>
          <a:lstStyle>
            <a:lvl1pPr algn="l">
              <a:defRPr sz="1700"/>
            </a:lvl1pPr>
          </a:lstStyle>
          <a:p>
            <a:endParaRPr kumimoji="1" lang="ja-JP" altLang="en-US" dirty="0"/>
          </a:p>
        </p:txBody>
      </p:sp>
      <p:sp>
        <p:nvSpPr>
          <p:cNvPr id="7" name="スライド番号プレースホルダー 6"/>
          <p:cNvSpPr>
            <a:spLocks noGrp="1"/>
          </p:cNvSpPr>
          <p:nvPr>
            <p:ph type="sldNum" sz="quarter" idx="5"/>
          </p:nvPr>
        </p:nvSpPr>
        <p:spPr>
          <a:xfrm>
            <a:off x="5588629" y="13578185"/>
            <a:ext cx="4275403" cy="714772"/>
          </a:xfrm>
          <a:prstGeom prst="rect">
            <a:avLst/>
          </a:prstGeom>
        </p:spPr>
        <p:txBody>
          <a:bodyPr vert="horz" lIns="133064" tIns="66532" rIns="133064" bIns="66532" rtlCol="0" anchor="b"/>
          <a:lstStyle>
            <a:lvl1pPr algn="r">
              <a:defRPr sz="1700"/>
            </a:lvl1pPr>
          </a:lstStyle>
          <a:p>
            <a:fld id="{E68752C5-695D-4AA7-B7E0-1632950D7F4F}" type="slidenum">
              <a:rPr kumimoji="1" lang="ja-JP" altLang="en-US" smtClean="0"/>
              <a:t>‹#›</a:t>
            </a:fld>
            <a:endParaRPr kumimoji="1" lang="ja-JP" altLang="en-US" dirty="0"/>
          </a:p>
        </p:txBody>
      </p:sp>
    </p:spTree>
    <p:extLst>
      <p:ext uri="{BB962C8B-B14F-4D97-AF65-F5344CB8AC3E}">
        <p14:creationId xmlns:p14="http://schemas.microsoft.com/office/powerpoint/2010/main" val="2171322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8752C5-695D-4AA7-B7E0-1632950D7F4F}" type="slidenum">
              <a:rPr kumimoji="1" lang="ja-JP" altLang="en-US" smtClean="0"/>
              <a:t>40</a:t>
            </a:fld>
            <a:endParaRPr kumimoji="1" lang="ja-JP" altLang="en-US" dirty="0"/>
          </a:p>
        </p:txBody>
      </p:sp>
    </p:spTree>
    <p:extLst>
      <p:ext uri="{BB962C8B-B14F-4D97-AF65-F5344CB8AC3E}">
        <p14:creationId xmlns:p14="http://schemas.microsoft.com/office/powerpoint/2010/main" val="3829314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solidFill>
                <a:srgbClr val="FF0000"/>
              </a:solidFill>
            </a:endParaRPr>
          </a:p>
        </p:txBody>
      </p:sp>
      <p:sp>
        <p:nvSpPr>
          <p:cNvPr id="4" name="スライド番号プレースホルダー 3"/>
          <p:cNvSpPr>
            <a:spLocks noGrp="1"/>
          </p:cNvSpPr>
          <p:nvPr>
            <p:ph type="sldNum" sz="quarter" idx="5"/>
          </p:nvPr>
        </p:nvSpPr>
        <p:spPr/>
        <p:txBody>
          <a:bodyPr/>
          <a:lstStyle/>
          <a:p>
            <a:fld id="{E68752C5-695D-4AA7-B7E0-1632950D7F4F}" type="slidenum">
              <a:rPr kumimoji="1" lang="ja-JP" altLang="en-US" smtClean="0"/>
              <a:t>41</a:t>
            </a:fld>
            <a:endParaRPr kumimoji="1" lang="ja-JP" altLang="en-US" dirty="0"/>
          </a:p>
        </p:txBody>
      </p:sp>
    </p:spTree>
    <p:extLst>
      <p:ext uri="{BB962C8B-B14F-4D97-AF65-F5344CB8AC3E}">
        <p14:creationId xmlns:p14="http://schemas.microsoft.com/office/powerpoint/2010/main" val="355462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8752C5-695D-4AA7-B7E0-1632950D7F4F}" type="slidenum">
              <a:rPr kumimoji="1" lang="ja-JP" altLang="en-US" smtClean="0"/>
              <a:t>76</a:t>
            </a:fld>
            <a:endParaRPr kumimoji="1" lang="ja-JP" altLang="en-US" dirty="0"/>
          </a:p>
        </p:txBody>
      </p:sp>
    </p:spTree>
    <p:extLst>
      <p:ext uri="{BB962C8B-B14F-4D97-AF65-F5344CB8AC3E}">
        <p14:creationId xmlns:p14="http://schemas.microsoft.com/office/powerpoint/2010/main" val="2432238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8752C5-695D-4AA7-B7E0-1632950D7F4F}" type="slidenum">
              <a:rPr kumimoji="1" lang="ja-JP" altLang="en-US" smtClean="0"/>
              <a:t>79</a:t>
            </a:fld>
            <a:endParaRPr kumimoji="1" lang="ja-JP" altLang="en-US" dirty="0"/>
          </a:p>
        </p:txBody>
      </p:sp>
    </p:spTree>
    <p:extLst>
      <p:ext uri="{BB962C8B-B14F-4D97-AF65-F5344CB8AC3E}">
        <p14:creationId xmlns:p14="http://schemas.microsoft.com/office/powerpoint/2010/main" val="482377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8752C5-695D-4AA7-B7E0-1632950D7F4F}" type="slidenum">
              <a:rPr kumimoji="1" lang="ja-JP" altLang="en-US" smtClean="0"/>
              <a:t>80</a:t>
            </a:fld>
            <a:endParaRPr kumimoji="1" lang="ja-JP" altLang="en-US" dirty="0"/>
          </a:p>
        </p:txBody>
      </p:sp>
    </p:spTree>
    <p:extLst>
      <p:ext uri="{BB962C8B-B14F-4D97-AF65-F5344CB8AC3E}">
        <p14:creationId xmlns:p14="http://schemas.microsoft.com/office/powerpoint/2010/main" val="498802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8752C5-695D-4AA7-B7E0-1632950D7F4F}" type="slidenum">
              <a:rPr kumimoji="1" lang="ja-JP" altLang="en-US" smtClean="0"/>
              <a:t>85</a:t>
            </a:fld>
            <a:endParaRPr kumimoji="1" lang="ja-JP" altLang="en-US" dirty="0"/>
          </a:p>
        </p:txBody>
      </p:sp>
    </p:spTree>
    <p:extLst>
      <p:ext uri="{BB962C8B-B14F-4D97-AF65-F5344CB8AC3E}">
        <p14:creationId xmlns:p14="http://schemas.microsoft.com/office/powerpoint/2010/main" val="1437181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8752C5-695D-4AA7-B7E0-1632950D7F4F}" type="slidenum">
              <a:rPr kumimoji="1" lang="ja-JP" altLang="en-US" smtClean="0"/>
              <a:t>87</a:t>
            </a:fld>
            <a:endParaRPr kumimoji="1" lang="ja-JP" altLang="en-US" dirty="0"/>
          </a:p>
        </p:txBody>
      </p:sp>
    </p:spTree>
    <p:extLst>
      <p:ext uri="{BB962C8B-B14F-4D97-AF65-F5344CB8AC3E}">
        <p14:creationId xmlns:p14="http://schemas.microsoft.com/office/powerpoint/2010/main" val="160045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8752C5-695D-4AA7-B7E0-1632950D7F4F}" type="slidenum">
              <a:rPr kumimoji="1" lang="ja-JP" altLang="en-US" smtClean="0"/>
              <a:t>88</a:t>
            </a:fld>
            <a:endParaRPr kumimoji="1" lang="ja-JP" altLang="en-US" dirty="0"/>
          </a:p>
        </p:txBody>
      </p:sp>
    </p:spTree>
    <p:extLst>
      <p:ext uri="{BB962C8B-B14F-4D97-AF65-F5344CB8AC3E}">
        <p14:creationId xmlns:p14="http://schemas.microsoft.com/office/powerpoint/2010/main" val="2653022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8752C5-695D-4AA7-B7E0-1632950D7F4F}" type="slidenum">
              <a:rPr kumimoji="1" lang="ja-JP" altLang="en-US" smtClean="0"/>
              <a:t>90</a:t>
            </a:fld>
            <a:endParaRPr kumimoji="1" lang="ja-JP" altLang="en-US" dirty="0"/>
          </a:p>
        </p:txBody>
      </p:sp>
    </p:spTree>
    <p:extLst>
      <p:ext uri="{BB962C8B-B14F-4D97-AF65-F5344CB8AC3E}">
        <p14:creationId xmlns:p14="http://schemas.microsoft.com/office/powerpoint/2010/main" val="3188776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4" name="スライド番号プレースホルダー 1"/>
          <p:cNvSpPr>
            <a:spLocks noGrp="1"/>
          </p:cNvSpPr>
          <p:nvPr>
            <p:ph type="sldNum" sz="quarter" idx="12"/>
          </p:nvPr>
        </p:nvSpPr>
        <p:spPr>
          <a:xfrm>
            <a:off x="8521874" y="6463407"/>
            <a:ext cx="481251" cy="365125"/>
          </a:xfrm>
        </p:spPr>
        <p:txBody>
          <a:bodyPr/>
          <a:lstStyle/>
          <a:p>
            <a:fld id="{D22DF5F5-D5CC-4244-AA62-BB21924FD3FE}" type="slidenum">
              <a:rPr lang="ja-JP" altLang="en-US" smtClean="0"/>
              <a:pPr/>
              <a:t>‹#›</a:t>
            </a:fld>
            <a:endParaRPr lang="ja-JP" altLang="en-US" dirty="0"/>
          </a:p>
        </p:txBody>
      </p:sp>
      <p:sp>
        <p:nvSpPr>
          <p:cNvPr id="19" name="テキスト ボックス 18"/>
          <p:cNvSpPr txBox="1"/>
          <p:nvPr userDrawn="1"/>
        </p:nvSpPr>
        <p:spPr>
          <a:xfrm>
            <a:off x="5652119" y="4630203"/>
            <a:ext cx="3481853" cy="400110"/>
          </a:xfrm>
          <a:prstGeom prst="rect">
            <a:avLst/>
          </a:prstGeom>
          <a:noFill/>
        </p:spPr>
        <p:txBody>
          <a:bodyPr wrap="square" rtlCol="0">
            <a:spAutoFit/>
          </a:bodyPr>
          <a:lstStyle/>
          <a:p>
            <a:pPr algn="ctr"/>
            <a:r>
              <a:rPr lang="ja-JP" altLang="en-US" sz="2000" dirty="0">
                <a:solidFill>
                  <a:schemeClr val="bg1"/>
                </a:solidFill>
                <a:latin typeface="コーポレート・ロゴＭ" panose="02000600000000000000" pitchFamily="2" charset="-128"/>
                <a:ea typeface="コーポレート・ロゴＭ" panose="02000600000000000000" pitchFamily="2" charset="-128"/>
                <a:cs typeface="Levenim MT" panose="02010502060101010101" pitchFamily="2" charset="-79"/>
              </a:rPr>
              <a:t>ビジネス</a:t>
            </a:r>
            <a:endParaRPr kumimoji="1" lang="en-US" altLang="ja-JP" sz="2000" dirty="0">
              <a:solidFill>
                <a:schemeClr val="bg1"/>
              </a:solidFill>
              <a:latin typeface="コーポレート・ロゴＭ" panose="02000600000000000000" pitchFamily="2" charset="-128"/>
              <a:ea typeface="コーポレート・ロゴＭ" panose="02000600000000000000" pitchFamily="2" charset="-128"/>
              <a:cs typeface="Levenim MT" panose="02010502060101010101" pitchFamily="2" charset="-79"/>
            </a:endParaRPr>
          </a:p>
        </p:txBody>
      </p:sp>
      <p:cxnSp>
        <p:nvCxnSpPr>
          <p:cNvPr id="24" name="直線コネクタ 23"/>
          <p:cNvCxnSpPr/>
          <p:nvPr userDrawn="1"/>
        </p:nvCxnSpPr>
        <p:spPr>
          <a:xfrm>
            <a:off x="6071333" y="3400396"/>
            <a:ext cx="2664296"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userDrawn="1"/>
        </p:nvCxnSpPr>
        <p:spPr>
          <a:xfrm>
            <a:off x="6071333" y="3373763"/>
            <a:ext cx="2664296"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userDrawn="1"/>
        </p:nvCxnSpPr>
        <p:spPr>
          <a:xfrm>
            <a:off x="6071333" y="2663545"/>
            <a:ext cx="2664296"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userDrawn="1"/>
        </p:nvCxnSpPr>
        <p:spPr>
          <a:xfrm>
            <a:off x="6071333" y="2636912"/>
            <a:ext cx="2664296"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048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6490" y="3777327"/>
            <a:ext cx="2833982" cy="35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s0113300\Documents\マイナビニュース-ロゴ.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71334" y="1117041"/>
            <a:ext cx="2664296" cy="406552"/>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userDrawn="1"/>
        </p:nvSpPr>
        <p:spPr>
          <a:xfrm>
            <a:off x="5652120" y="1622364"/>
            <a:ext cx="3480975" cy="553998"/>
          </a:xfrm>
          <a:prstGeom prst="rect">
            <a:avLst/>
          </a:prstGeom>
          <a:noFill/>
        </p:spPr>
        <p:txBody>
          <a:bodyPr wrap="square" rtlCol="0">
            <a:spAutoFit/>
          </a:bodyPr>
          <a:lstStyle/>
          <a:p>
            <a:pPr algn="ctr"/>
            <a:r>
              <a:rPr kumimoji="1" lang="en-US" altLang="ja-JP" sz="3000" b="0" dirty="0">
                <a:solidFill>
                  <a:schemeClr val="tx1">
                    <a:lumMod val="65000"/>
                    <a:lumOff val="35000"/>
                  </a:schemeClr>
                </a:solidFill>
              </a:rPr>
              <a:t>Sales Sheet</a:t>
            </a:r>
            <a:endParaRPr kumimoji="1" lang="ja-JP" altLang="en-US" sz="3000" b="0" dirty="0">
              <a:solidFill>
                <a:schemeClr val="tx1">
                  <a:lumMod val="65000"/>
                  <a:lumOff val="35000"/>
                </a:schemeClr>
              </a:solidFill>
            </a:endParaRPr>
          </a:p>
        </p:txBody>
      </p:sp>
      <p:sp>
        <p:nvSpPr>
          <p:cNvPr id="15" name="正方形/長方形 14"/>
          <p:cNvSpPr/>
          <p:nvPr userDrawn="1"/>
        </p:nvSpPr>
        <p:spPr>
          <a:xfrm>
            <a:off x="0" y="-1"/>
            <a:ext cx="9144000" cy="6853085"/>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A2E9ED36-B908-4764-9A42-83A7C2D2CE76}"/>
              </a:ext>
            </a:extLst>
          </p:cNvPr>
          <p:cNvPicPr>
            <a:picLocks noChangeAspect="1"/>
          </p:cNvPicPr>
          <p:nvPr userDrawn="1"/>
        </p:nvPicPr>
        <p:blipFill rotWithShape="1">
          <a:blip r:embed="rId4"/>
          <a:srcRect b="72"/>
          <a:stretch/>
        </p:blipFill>
        <p:spPr>
          <a:xfrm>
            <a:off x="2244" y="0"/>
            <a:ext cx="5495755" cy="6853084"/>
          </a:xfrm>
          <a:prstGeom prst="rect">
            <a:avLst/>
          </a:prstGeom>
        </p:spPr>
      </p:pic>
    </p:spTree>
    <p:extLst>
      <p:ext uri="{BB962C8B-B14F-4D97-AF65-F5344CB8AC3E}">
        <p14:creationId xmlns:p14="http://schemas.microsoft.com/office/powerpoint/2010/main" val="1788932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cxnSp>
        <p:nvCxnSpPr>
          <p:cNvPr id="7" name="直線コネクタ 6"/>
          <p:cNvCxnSpPr/>
          <p:nvPr userDrawn="1"/>
        </p:nvCxnSpPr>
        <p:spPr>
          <a:xfrm>
            <a:off x="154112" y="836712"/>
            <a:ext cx="882450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userDrawn="1"/>
        </p:nvCxnSpPr>
        <p:spPr>
          <a:xfrm>
            <a:off x="154112" y="6381328"/>
            <a:ext cx="882450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C:\Users\s0113300\Documents\Logo.png">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823596" y="6504829"/>
            <a:ext cx="1551381" cy="217943"/>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userDrawn="1"/>
        </p:nvSpPr>
        <p:spPr>
          <a:xfrm>
            <a:off x="154112" y="6495147"/>
            <a:ext cx="4392488" cy="246221"/>
          </a:xfrm>
          <a:prstGeom prst="rect">
            <a:avLst/>
          </a:prstGeom>
          <a:noFill/>
        </p:spPr>
        <p:txBody>
          <a:bodyPr wrap="square" rtlCol="0">
            <a:spAutoFit/>
          </a:bodyPr>
          <a:lstStyle/>
          <a:p>
            <a:r>
              <a:rPr kumimoji="1" lang="en-US" altLang="ja-JP" sz="1000" b="0" i="0" u="none" kern="1200" dirty="0">
                <a:solidFill>
                  <a:schemeClr val="bg1">
                    <a:lumMod val="50000"/>
                  </a:schemeClr>
                </a:solidFill>
                <a:effectLst/>
                <a:latin typeface="+mn-lt"/>
                <a:ea typeface="+mn-ea"/>
                <a:cs typeface="+mn-cs"/>
              </a:rPr>
              <a:t>©Mynavi Corporation</a:t>
            </a:r>
          </a:p>
        </p:txBody>
      </p:sp>
      <p:cxnSp>
        <p:nvCxnSpPr>
          <p:cNvPr id="11" name="直線コネクタ 10"/>
          <p:cNvCxnSpPr/>
          <p:nvPr userDrawn="1"/>
        </p:nvCxnSpPr>
        <p:spPr>
          <a:xfrm>
            <a:off x="8497364" y="6525344"/>
            <a:ext cx="0" cy="193775"/>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スライド番号プレースホルダー 4"/>
          <p:cNvSpPr>
            <a:spLocks noGrp="1"/>
          </p:cNvSpPr>
          <p:nvPr>
            <p:ph type="sldNum" sz="quarter" idx="12"/>
          </p:nvPr>
        </p:nvSpPr>
        <p:spPr>
          <a:xfrm>
            <a:off x="8521874" y="6463407"/>
            <a:ext cx="481251" cy="365125"/>
          </a:xfrm>
        </p:spPr>
        <p:txBody>
          <a:bodyPr/>
          <a:lstStyle>
            <a:lvl1pPr algn="ctr">
              <a:defRPr>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fld id="{D22DF5F5-D5CC-4244-AA62-BB21924FD3FE}" type="slidenum">
              <a:rPr lang="ja-JP" altLang="en-US" smtClean="0"/>
              <a:pPr/>
              <a:t>‹#›</a:t>
            </a:fld>
            <a:endParaRPr lang="ja-JP" altLang="en-US" dirty="0"/>
          </a:p>
        </p:txBody>
      </p:sp>
    </p:spTree>
    <p:extLst>
      <p:ext uri="{BB962C8B-B14F-4D97-AF65-F5344CB8AC3E}">
        <p14:creationId xmlns:p14="http://schemas.microsoft.com/office/powerpoint/2010/main" val="1636297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DF5F5-D5CC-4244-AA62-BB21924FD3FE}" type="slidenum">
              <a:rPr kumimoji="1" lang="ja-JP" altLang="en-US" smtClean="0"/>
              <a:t>‹#›</a:t>
            </a:fld>
            <a:endParaRPr kumimoji="1" lang="ja-JP" altLang="en-US" dirty="0"/>
          </a:p>
        </p:txBody>
      </p:sp>
    </p:spTree>
    <p:extLst>
      <p:ext uri="{BB962C8B-B14F-4D97-AF65-F5344CB8AC3E}">
        <p14:creationId xmlns:p14="http://schemas.microsoft.com/office/powerpoint/2010/main" val="1644438143"/>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60.png"/><Relationship Id="rId7" Type="http://schemas.openxmlformats.org/officeDocument/2006/relationships/slide" Target="slide14.xm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slide" Target="slide64.xml"/><Relationship Id="rId4" Type="http://schemas.openxmlformats.org/officeDocument/2006/relationships/image" Target="../media/image61.png"/><Relationship Id="rId9" Type="http://schemas.openxmlformats.org/officeDocument/2006/relationships/slide" Target="slide4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91.xml"/><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69.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5.emf"/><Relationship Id="rId1" Type="http://schemas.openxmlformats.org/officeDocument/2006/relationships/slideLayout" Target="../slideLayouts/slideLayout2.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japan.marketone.com/" TargetMode="External"/><Relationship Id="rId3" Type="http://schemas.openxmlformats.org/officeDocument/2006/relationships/image" Target="../media/image4.png"/><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jpeg"/><Relationship Id="rId10" Type="http://schemas.openxmlformats.org/officeDocument/2006/relationships/image" Target="../media/image126.png"/><Relationship Id="rId4" Type="http://schemas.openxmlformats.org/officeDocument/2006/relationships/image" Target="../media/image120.jpeg"/><Relationship Id="rId9" Type="http://schemas.openxmlformats.org/officeDocument/2006/relationships/image" Target="../media/image1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oleObject" Target="../embeddings/oleObject5.bin"/><Relationship Id="rId3" Type="http://schemas.openxmlformats.org/officeDocument/2006/relationships/chart" Target="../charts/chart12.xml"/><Relationship Id="rId7" Type="http://schemas.openxmlformats.org/officeDocument/2006/relationships/oleObject" Target="../embeddings/oleObject2.bin"/><Relationship Id="rId12" Type="http://schemas.openxmlformats.org/officeDocument/2006/relationships/image" Target="../media/image135.png"/><Relationship Id="rId17" Type="http://schemas.openxmlformats.org/officeDocument/2006/relationships/chart" Target="../charts/chart14.xml"/><Relationship Id="rId2" Type="http://schemas.openxmlformats.org/officeDocument/2006/relationships/slideLayout" Target="../slideLayouts/slideLayout2.xml"/><Relationship Id="rId16" Type="http://schemas.openxmlformats.org/officeDocument/2006/relationships/image" Target="../media/image137.png"/><Relationship Id="rId1" Type="http://schemas.openxmlformats.org/officeDocument/2006/relationships/vmlDrawing" Target="../drawings/vmlDrawing1.vml"/><Relationship Id="rId6" Type="http://schemas.openxmlformats.org/officeDocument/2006/relationships/image" Target="../media/image132.png"/><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134.png"/><Relationship Id="rId4" Type="http://schemas.openxmlformats.org/officeDocument/2006/relationships/chart" Target="../charts/chart13.xml"/><Relationship Id="rId9" Type="http://schemas.openxmlformats.org/officeDocument/2006/relationships/oleObject" Target="../embeddings/oleObject3.bin"/><Relationship Id="rId14" Type="http://schemas.openxmlformats.org/officeDocument/2006/relationships/image" Target="../media/image1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43.jpe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45.jpe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7.jpeg"/><Relationship Id="rId9" Type="http://schemas.openxmlformats.org/officeDocument/2006/relationships/image" Target="../media/image152.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 Id="rId9" Type="http://schemas.openxmlformats.org/officeDocument/2006/relationships/image" Target="../media/image159.jpeg"/></Relationships>
</file>

<file path=ppt/slides/_rels/slide51.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1.png"/><Relationship Id="rId7" Type="http://schemas.openxmlformats.org/officeDocument/2006/relationships/image" Target="../media/image16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1.png"/><Relationship Id="rId4" Type="http://schemas.openxmlformats.org/officeDocument/2006/relationships/image" Target="../media/image160.png"/></Relationships>
</file>

<file path=ppt/slides/_rels/slide52.xml.rels><?xml version="1.0" encoding="UTF-8" standalone="yes"?>
<Relationships xmlns="http://schemas.openxmlformats.org/package/2006/relationships"><Relationship Id="rId8" Type="http://schemas.openxmlformats.org/officeDocument/2006/relationships/image" Target="../media/image169.jpe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jpeg"/><Relationship Id="rId15" Type="http://schemas.openxmlformats.org/officeDocument/2006/relationships/image" Target="../media/image17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 Id="rId14" Type="http://schemas.openxmlformats.org/officeDocument/2006/relationships/image" Target="../media/image175.png"/></Relationships>
</file>

<file path=ppt/slides/_rels/slide5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6.jpeg"/><Relationship Id="rId4" Type="http://schemas.openxmlformats.org/officeDocument/2006/relationships/image" Target="../media/image165.png"/></Relationships>
</file>

<file path=ppt/slides/_rels/slide54.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0.png"/><Relationship Id="rId3" Type="http://schemas.openxmlformats.org/officeDocument/2006/relationships/image" Target="../media/image4.png"/><Relationship Id="rId7" Type="http://schemas.openxmlformats.org/officeDocument/2006/relationships/image" Target="../media/image177.png"/><Relationship Id="rId12" Type="http://schemas.openxmlformats.org/officeDocument/2006/relationships/image" Target="../media/image174.png"/><Relationship Id="rId2" Type="http://schemas.openxmlformats.org/officeDocument/2006/relationships/image" Target="../media/image169.jpeg"/><Relationship Id="rId1" Type="http://schemas.openxmlformats.org/officeDocument/2006/relationships/slideLayout" Target="../slideLayouts/slideLayout2.xml"/><Relationship Id="rId6" Type="http://schemas.openxmlformats.org/officeDocument/2006/relationships/image" Target="../media/image171.png"/><Relationship Id="rId11" Type="http://schemas.openxmlformats.org/officeDocument/2006/relationships/image" Target="../media/image173.png"/><Relationship Id="rId5" Type="http://schemas.openxmlformats.org/officeDocument/2006/relationships/image" Target="../media/image170.png"/><Relationship Id="rId10" Type="http://schemas.openxmlformats.org/officeDocument/2006/relationships/image" Target="../media/image172.png"/><Relationship Id="rId4" Type="http://schemas.openxmlformats.org/officeDocument/2006/relationships/image" Target="../media/image167.png"/><Relationship Id="rId9" Type="http://schemas.openxmlformats.org/officeDocument/2006/relationships/image" Target="../media/image179.jpeg"/><Relationship Id="rId14" Type="http://schemas.openxmlformats.org/officeDocument/2006/relationships/image" Target="../media/image181.png"/></Relationships>
</file>

<file path=ppt/slides/_rels/slide5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81.png"/></Relationships>
</file>

<file path=ppt/slides/_rels/slide5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jpeg"/><Relationship Id="rId4" Type="http://schemas.openxmlformats.org/officeDocument/2006/relationships/image" Target="../media/image183.jpeg"/></Relationships>
</file>

<file path=ppt/slides/_rels/slide5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4.png"/><Relationship Id="rId7" Type="http://schemas.openxmlformats.org/officeDocument/2006/relationships/image" Target="../media/image190.jpeg"/><Relationship Id="rId2" Type="http://schemas.openxmlformats.org/officeDocument/2006/relationships/image" Target="../media/image186.jpe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s>
</file>

<file path=ppt/slides/_rels/slide59.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9.png"/><Relationship Id="rId3" Type="http://schemas.openxmlformats.org/officeDocument/2006/relationships/image" Target="../media/image4.png"/><Relationship Id="rId7" Type="http://schemas.openxmlformats.org/officeDocument/2006/relationships/image" Target="../media/image195.png"/><Relationship Id="rId12" Type="http://schemas.openxmlformats.org/officeDocument/2006/relationships/image" Target="../media/image198.jpeg"/><Relationship Id="rId2" Type="http://schemas.openxmlformats.org/officeDocument/2006/relationships/image" Target="../media/image186.jpeg"/><Relationship Id="rId1" Type="http://schemas.openxmlformats.org/officeDocument/2006/relationships/slideLayout" Target="../slideLayouts/slideLayout2.xml"/><Relationship Id="rId6" Type="http://schemas.openxmlformats.org/officeDocument/2006/relationships/image" Target="../media/image194.jpeg"/><Relationship Id="rId11" Type="http://schemas.openxmlformats.org/officeDocument/2006/relationships/image" Target="../media/image197.png"/><Relationship Id="rId5" Type="http://schemas.openxmlformats.org/officeDocument/2006/relationships/image" Target="../media/image193.jpeg"/><Relationship Id="rId10" Type="http://schemas.openxmlformats.org/officeDocument/2006/relationships/image" Target="../media/image191.jpeg"/><Relationship Id="rId4" Type="http://schemas.openxmlformats.org/officeDocument/2006/relationships/image" Target="../media/image192.jpeg"/><Relationship Id="rId9" Type="http://schemas.openxmlformats.org/officeDocument/2006/relationships/image" Target="../media/image196.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jpeg"/><Relationship Id="rId34" Type="http://schemas.openxmlformats.org/officeDocument/2006/relationships/image" Target="../media/image4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jpeg"/><Relationship Id="rId25" Type="http://schemas.openxmlformats.org/officeDocument/2006/relationships/image" Target="../media/image40.png"/><Relationship Id="rId33" Type="http://schemas.openxmlformats.org/officeDocument/2006/relationships/image" Target="../media/image47.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png"/><Relationship Id="rId5" Type="http://schemas.openxmlformats.org/officeDocument/2006/relationships/image" Target="../media/image20.png"/><Relationship Id="rId15" Type="http://schemas.openxmlformats.org/officeDocument/2006/relationships/image" Target="../media/image30.jpe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jpeg"/><Relationship Id="rId4" Type="http://schemas.openxmlformats.org/officeDocument/2006/relationships/image" Target="../media/image19.jpeg"/><Relationship Id="rId9" Type="http://schemas.openxmlformats.org/officeDocument/2006/relationships/image" Target="../media/image24.gif"/><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49.png"/></Relationships>
</file>

<file path=ppt/slides/_rels/slide60.xml.rels><?xml version="1.0" encoding="UTF-8" standalone="yes"?>
<Relationships xmlns="http://schemas.openxmlformats.org/package/2006/relationships"><Relationship Id="rId3" Type="http://schemas.openxmlformats.org/officeDocument/2006/relationships/image" Target="../media/image192.jpeg"/><Relationship Id="rId7" Type="http://schemas.openxmlformats.org/officeDocument/2006/relationships/image" Target="../media/image20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jpeg"/><Relationship Id="rId4" Type="http://schemas.openxmlformats.org/officeDocument/2006/relationships/image" Target="../media/image193.jpeg"/></Relationships>
</file>

<file path=ppt/slides/_rels/slide61.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6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6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png"/><Relationship Id="rId7" Type="http://schemas.openxmlformats.org/officeDocument/2006/relationships/image" Target="../media/image215.jpe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66.xml.rels><?xml version="1.0" encoding="UTF-8" standalone="yes"?>
<Relationships xmlns="http://schemas.openxmlformats.org/package/2006/relationships"><Relationship Id="rId3" Type="http://schemas.openxmlformats.org/officeDocument/2006/relationships/image" Target="../media/image218.jpeg"/><Relationship Id="rId7" Type="http://schemas.openxmlformats.org/officeDocument/2006/relationships/image" Target="../media/image222.png"/><Relationship Id="rId2" Type="http://schemas.openxmlformats.org/officeDocument/2006/relationships/image" Target="../media/image217.jpe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jpeg"/></Relationships>
</file>

<file path=ppt/slides/_rels/slide6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gif"/><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png"/></Relationships>
</file>

<file path=ppt/slides/_rels/slide7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72.xml.rels><?xml version="1.0" encoding="UTF-8" standalone="yes"?>
<Relationships xmlns="http://schemas.openxmlformats.org/package/2006/relationships"><Relationship Id="rId8" Type="http://schemas.openxmlformats.org/officeDocument/2006/relationships/image" Target="../media/image239.jpeg"/><Relationship Id="rId3" Type="http://schemas.openxmlformats.org/officeDocument/2006/relationships/image" Target="../media/image234.jpeg"/><Relationship Id="rId7" Type="http://schemas.openxmlformats.org/officeDocument/2006/relationships/image" Target="../media/image238.jpeg"/><Relationship Id="rId2" Type="http://schemas.openxmlformats.org/officeDocument/2006/relationships/image" Target="../media/image233.jpeg"/><Relationship Id="rId1" Type="http://schemas.openxmlformats.org/officeDocument/2006/relationships/slideLayout" Target="../slideLayouts/slideLayout2.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73.xml.rels><?xml version="1.0" encoding="UTF-8" standalone="yes"?>
<Relationships xmlns="http://schemas.openxmlformats.org/package/2006/relationships"><Relationship Id="rId3" Type="http://schemas.openxmlformats.org/officeDocument/2006/relationships/image" Target="../media/image241.jpeg"/><Relationship Id="rId7" Type="http://schemas.openxmlformats.org/officeDocument/2006/relationships/image" Target="../media/image245.jpeg"/><Relationship Id="rId2" Type="http://schemas.openxmlformats.org/officeDocument/2006/relationships/image" Target="../media/image240.jpeg"/><Relationship Id="rId1" Type="http://schemas.openxmlformats.org/officeDocument/2006/relationships/slideLayout" Target="../slideLayouts/slideLayout2.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jpeg"/></Relationships>
</file>

<file path=ppt/slides/_rels/slide7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9.jpeg"/></Relationships>
</file>

<file path=ppt/slides/_rels/slide86.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265.jpeg"/><Relationship Id="rId3" Type="http://schemas.openxmlformats.org/officeDocument/2006/relationships/image" Target="../media/image260.jpeg"/><Relationship Id="rId7" Type="http://schemas.openxmlformats.org/officeDocument/2006/relationships/image" Target="../media/image26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652119" y="6073551"/>
            <a:ext cx="3481853" cy="307777"/>
          </a:xfrm>
          <a:prstGeom prst="rect">
            <a:avLst/>
          </a:prstGeom>
          <a:noFill/>
        </p:spPr>
        <p:txBody>
          <a:bodyPr wrap="square" rtlCol="0">
            <a:spAutoFit/>
          </a:bodyPr>
          <a:lstStyle/>
          <a:p>
            <a:pPr algn="ctr"/>
            <a:r>
              <a:rPr kumimoji="1" lang="en-US" altLang="ja-JP" sz="1400" dirty="0">
                <a:solidFill>
                  <a:schemeClr val="tx1">
                    <a:lumMod val="75000"/>
                    <a:lumOff val="25000"/>
                  </a:schemeClr>
                </a:solidFill>
                <a:cs typeface="Levenim MT" panose="02010502060101010101" pitchFamily="2" charset="-79"/>
              </a:rPr>
              <a:t>2020.6.30</a:t>
            </a:r>
            <a:r>
              <a:rPr kumimoji="1" lang="ja-JP" altLang="en-US" sz="1400" dirty="0">
                <a:solidFill>
                  <a:schemeClr val="tx1">
                    <a:lumMod val="75000"/>
                    <a:lumOff val="25000"/>
                  </a:schemeClr>
                </a:solidFill>
                <a:cs typeface="Levenim MT" panose="02010502060101010101" pitchFamily="2" charset="-79"/>
              </a:rPr>
              <a:t> </a:t>
            </a:r>
            <a:r>
              <a:rPr kumimoji="1" lang="en-US" altLang="ja-JP" sz="1400" dirty="0">
                <a:solidFill>
                  <a:schemeClr val="tx1">
                    <a:lumMod val="75000"/>
                    <a:lumOff val="25000"/>
                  </a:schemeClr>
                </a:solidFill>
                <a:cs typeface="Levenim MT" panose="02010502060101010101" pitchFamily="2" charset="-79"/>
              </a:rPr>
              <a:t>updated</a:t>
            </a:r>
            <a:endParaRPr kumimoji="1" lang="ja-JP" altLang="en-US" sz="1400" dirty="0">
              <a:solidFill>
                <a:schemeClr val="tx1">
                  <a:lumMod val="75000"/>
                  <a:lumOff val="25000"/>
                </a:schemeClr>
              </a:solidFill>
              <a:cs typeface="Levenim MT" panose="02010502060101010101" pitchFamily="2" charset="-79"/>
            </a:endParaRPr>
          </a:p>
        </p:txBody>
      </p:sp>
      <p:sp>
        <p:nvSpPr>
          <p:cNvPr id="4" name="テキスト ボックス 3"/>
          <p:cNvSpPr txBox="1"/>
          <p:nvPr/>
        </p:nvSpPr>
        <p:spPr>
          <a:xfrm>
            <a:off x="5652119" y="2809804"/>
            <a:ext cx="3481853" cy="400110"/>
          </a:xfrm>
          <a:prstGeom prst="rect">
            <a:avLst/>
          </a:prstGeom>
          <a:noFill/>
        </p:spPr>
        <p:txBody>
          <a:bodyPr wrap="square" rtlCol="0">
            <a:spAutoFit/>
          </a:bodyPr>
          <a:lstStyle/>
          <a:p>
            <a:pPr algn="ctr"/>
            <a:r>
              <a:rPr kumimoji="1" lang="en-US" altLang="ja-JP" sz="2000" dirty="0">
                <a:solidFill>
                  <a:schemeClr val="tx1">
                    <a:lumMod val="75000"/>
                    <a:lumOff val="25000"/>
                  </a:schemeClr>
                </a:solidFill>
                <a:latin typeface="+mj-lt"/>
                <a:cs typeface="Levenim MT" panose="02010502060101010101" pitchFamily="2" charset="-79"/>
              </a:rPr>
              <a:t>2020.</a:t>
            </a:r>
            <a:r>
              <a:rPr kumimoji="1" lang="ja-JP" altLang="en-US" sz="2000" dirty="0">
                <a:solidFill>
                  <a:schemeClr val="tx1">
                    <a:lumMod val="75000"/>
                    <a:lumOff val="25000"/>
                  </a:schemeClr>
                </a:solidFill>
                <a:latin typeface="+mj-lt"/>
                <a:cs typeface="Levenim MT" panose="02010502060101010101" pitchFamily="2" charset="-79"/>
              </a:rPr>
              <a:t> </a:t>
            </a:r>
            <a:r>
              <a:rPr lang="en-US" altLang="ja-JP" sz="2000" dirty="0">
                <a:solidFill>
                  <a:schemeClr val="tx1">
                    <a:lumMod val="75000"/>
                    <a:lumOff val="25000"/>
                  </a:schemeClr>
                </a:solidFill>
                <a:latin typeface="+mj-lt"/>
                <a:cs typeface="Levenim MT" panose="02010502060101010101" pitchFamily="2" charset="-79"/>
              </a:rPr>
              <a:t>7</a:t>
            </a:r>
            <a:r>
              <a:rPr kumimoji="1" lang="ja-JP" altLang="en-US" sz="2000" dirty="0">
                <a:solidFill>
                  <a:schemeClr val="tx1">
                    <a:lumMod val="75000"/>
                    <a:lumOff val="25000"/>
                  </a:schemeClr>
                </a:solidFill>
                <a:latin typeface="+mj-lt"/>
                <a:cs typeface="Levenim MT" panose="02010502060101010101" pitchFamily="2" charset="-79"/>
              </a:rPr>
              <a:t> </a:t>
            </a:r>
            <a:r>
              <a:rPr kumimoji="1" lang="en-US" altLang="ja-JP" sz="2000" dirty="0">
                <a:solidFill>
                  <a:schemeClr val="tx1">
                    <a:lumMod val="75000"/>
                    <a:lumOff val="25000"/>
                  </a:schemeClr>
                </a:solidFill>
                <a:latin typeface="+mj-lt"/>
                <a:cs typeface="Levenim MT" panose="02010502060101010101" pitchFamily="2" charset="-79"/>
              </a:rPr>
              <a:t>-</a:t>
            </a:r>
            <a:r>
              <a:rPr kumimoji="1" lang="ja-JP" altLang="en-US" sz="2000" dirty="0">
                <a:solidFill>
                  <a:schemeClr val="tx1">
                    <a:lumMod val="75000"/>
                    <a:lumOff val="25000"/>
                  </a:schemeClr>
                </a:solidFill>
                <a:latin typeface="+mj-lt"/>
                <a:cs typeface="Levenim MT" panose="02010502060101010101" pitchFamily="2" charset="-79"/>
              </a:rPr>
              <a:t> </a:t>
            </a:r>
            <a:r>
              <a:rPr lang="en-US" altLang="ja-JP" sz="2000" dirty="0">
                <a:solidFill>
                  <a:schemeClr val="tx1">
                    <a:lumMod val="75000"/>
                    <a:lumOff val="25000"/>
                  </a:schemeClr>
                </a:solidFill>
                <a:latin typeface="+mj-lt"/>
                <a:cs typeface="Levenim MT" panose="02010502060101010101" pitchFamily="2" charset="-79"/>
              </a:rPr>
              <a:t>9</a:t>
            </a:r>
            <a:endParaRPr kumimoji="1" lang="ja-JP" altLang="en-US" sz="2000" dirty="0">
              <a:solidFill>
                <a:schemeClr val="tx1">
                  <a:lumMod val="75000"/>
                  <a:lumOff val="25000"/>
                </a:schemeClr>
              </a:solidFill>
              <a:latin typeface="+mj-lt"/>
              <a:cs typeface="Levenim MT" panose="02010502060101010101" pitchFamily="2" charset="-79"/>
            </a:endParaRPr>
          </a:p>
        </p:txBody>
      </p:sp>
    </p:spTree>
    <p:extLst>
      <p:ext uri="{BB962C8B-B14F-4D97-AF65-F5344CB8AC3E}">
        <p14:creationId xmlns:p14="http://schemas.microsoft.com/office/powerpoint/2010/main" val="1427305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10</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企業</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IT</a:t>
            </a:r>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チャンネル 読者属性（</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graphicFrame>
        <p:nvGraphicFramePr>
          <p:cNvPr id="5" name="表 4"/>
          <p:cNvGraphicFramePr>
            <a:graphicFrameLocks noGrp="1"/>
          </p:cNvGraphicFramePr>
          <p:nvPr>
            <p:extLst>
              <p:ext uri="{D42A27DB-BD31-4B8C-83A1-F6EECF244321}">
                <p14:modId xmlns:p14="http://schemas.microsoft.com/office/powerpoint/2010/main" val="3948530916"/>
              </p:ext>
            </p:extLst>
          </p:nvPr>
        </p:nvGraphicFramePr>
        <p:xfrm>
          <a:off x="827584" y="1052736"/>
          <a:ext cx="3898900" cy="2400651"/>
        </p:xfrm>
        <a:graphic>
          <a:graphicData uri="http://schemas.openxmlformats.org/drawingml/2006/table">
            <a:tbl>
              <a:tblPr/>
              <a:tblGrid>
                <a:gridCol w="3226348">
                  <a:extLst>
                    <a:ext uri="{9D8B030D-6E8A-4147-A177-3AD203B41FA5}">
                      <a16:colId xmlns:a16="http://schemas.microsoft.com/office/drawing/2014/main" val="20000"/>
                    </a:ext>
                  </a:extLst>
                </a:gridCol>
                <a:gridCol w="672552">
                  <a:extLst>
                    <a:ext uri="{9D8B030D-6E8A-4147-A177-3AD203B41FA5}">
                      <a16:colId xmlns:a16="http://schemas.microsoft.com/office/drawing/2014/main" val="20001"/>
                    </a:ext>
                  </a:extLst>
                </a:gridCol>
              </a:tblGrid>
              <a:tr h="218241">
                <a:tc>
                  <a:txBody>
                    <a:bodyPr/>
                    <a:lstStyle/>
                    <a:p>
                      <a:pPr algn="ctr" fontAlgn="ctr"/>
                      <a:r>
                        <a:rPr lang="ja-JP" altLang="en-US" sz="800" b="0" i="0" u="none" strike="noStrike" dirty="0">
                          <a:solidFill>
                            <a:srgbClr val="FFFFFF"/>
                          </a:solidFill>
                          <a:effectLst/>
                          <a:latin typeface="メイリオ"/>
                        </a:rPr>
                        <a:t>勤務先年商</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ja-JP" altLang="en-US" sz="800" b="0" i="0" u="none" strike="noStrike">
                          <a:solidFill>
                            <a:srgbClr val="FFFFFF"/>
                          </a:solidFill>
                          <a:effectLst/>
                          <a:latin typeface="メイリオ"/>
                        </a:rPr>
                        <a:t>割合</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000"/>
                  </a:ext>
                </a:extLst>
              </a:tr>
              <a:tr h="218241">
                <a:tc>
                  <a:txBody>
                    <a:bodyPr/>
                    <a:lstStyle/>
                    <a:p>
                      <a:pPr algn="l" fontAlgn="ctr"/>
                      <a:r>
                        <a:rPr lang="en-US" altLang="ja-JP" sz="800" b="0" i="0" u="none" strike="noStrike">
                          <a:solidFill>
                            <a:srgbClr val="404040"/>
                          </a:solidFill>
                          <a:effectLst/>
                          <a:latin typeface="メイリオ"/>
                        </a:rPr>
                        <a:t>5000</a:t>
                      </a:r>
                      <a:r>
                        <a:rPr lang="ja-JP" altLang="en-US" sz="800" b="0" i="0" u="none" strike="noStrike">
                          <a:solidFill>
                            <a:srgbClr val="404040"/>
                          </a:solidFill>
                          <a:effectLst/>
                          <a:latin typeface="メイリオ"/>
                        </a:rPr>
                        <a:t>億円以上</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800" b="0" i="0" u="none" strike="noStrike">
                          <a:solidFill>
                            <a:srgbClr val="404040"/>
                          </a:solidFill>
                          <a:effectLst/>
                          <a:latin typeface="メイリオ"/>
                        </a:rPr>
                        <a:t>13.70%</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18241">
                <a:tc>
                  <a:txBody>
                    <a:bodyPr/>
                    <a:lstStyle/>
                    <a:p>
                      <a:pPr algn="l" fontAlgn="ctr"/>
                      <a:r>
                        <a:rPr lang="en-US" altLang="zh-TW" sz="800" b="0" i="0" u="none" strike="noStrike" dirty="0">
                          <a:solidFill>
                            <a:srgbClr val="404040"/>
                          </a:solidFill>
                          <a:effectLst/>
                          <a:latin typeface="メイリオ"/>
                        </a:rPr>
                        <a:t>1000</a:t>
                      </a:r>
                      <a:r>
                        <a:rPr lang="zh-TW" altLang="en-US" sz="800" b="0" i="0" u="none" strike="noStrike" dirty="0">
                          <a:solidFill>
                            <a:srgbClr val="404040"/>
                          </a:solidFill>
                          <a:effectLst/>
                          <a:latin typeface="メイリオ"/>
                        </a:rPr>
                        <a:t>億円以上</a:t>
                      </a:r>
                      <a:r>
                        <a:rPr lang="en-US" altLang="zh-TW" sz="800" b="0" i="0" u="none" strike="noStrike" dirty="0">
                          <a:solidFill>
                            <a:srgbClr val="404040"/>
                          </a:solidFill>
                          <a:effectLst/>
                          <a:latin typeface="メイリオ"/>
                        </a:rPr>
                        <a:t>5000</a:t>
                      </a:r>
                      <a:r>
                        <a:rPr lang="zh-TW" altLang="en-US" sz="800" b="0" i="0" u="none" strike="noStrike" dirty="0">
                          <a:solidFill>
                            <a:srgbClr val="404040"/>
                          </a:solidFill>
                          <a:effectLst/>
                          <a:latin typeface="メイリオ"/>
                        </a:rPr>
                        <a:t>億円未満</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800" b="0" i="0" u="none" strike="noStrike" dirty="0">
                          <a:solidFill>
                            <a:srgbClr val="404040"/>
                          </a:solidFill>
                          <a:effectLst/>
                          <a:latin typeface="メイリオ"/>
                        </a:rPr>
                        <a:t>10.20%</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18241">
                <a:tc>
                  <a:txBody>
                    <a:bodyPr/>
                    <a:lstStyle/>
                    <a:p>
                      <a:pPr algn="l" fontAlgn="ctr"/>
                      <a:r>
                        <a:rPr lang="en-US" altLang="zh-TW" sz="800" b="0" i="0" u="none" strike="noStrike">
                          <a:solidFill>
                            <a:srgbClr val="404040"/>
                          </a:solidFill>
                          <a:effectLst/>
                          <a:latin typeface="メイリオ"/>
                        </a:rPr>
                        <a:t>500</a:t>
                      </a:r>
                      <a:r>
                        <a:rPr lang="zh-TW" altLang="en-US" sz="800" b="0" i="0" u="none" strike="noStrike">
                          <a:solidFill>
                            <a:srgbClr val="404040"/>
                          </a:solidFill>
                          <a:effectLst/>
                          <a:latin typeface="メイリオ"/>
                        </a:rPr>
                        <a:t>億円以上</a:t>
                      </a:r>
                      <a:r>
                        <a:rPr lang="en-US" altLang="zh-TW" sz="800" b="0" i="0" u="none" strike="noStrike">
                          <a:solidFill>
                            <a:srgbClr val="404040"/>
                          </a:solidFill>
                          <a:effectLst/>
                          <a:latin typeface="メイリオ"/>
                        </a:rPr>
                        <a:t>1000</a:t>
                      </a:r>
                      <a:r>
                        <a:rPr lang="zh-TW" altLang="en-US" sz="800" b="0" i="0" u="none" strike="noStrike">
                          <a:solidFill>
                            <a:srgbClr val="404040"/>
                          </a:solidFill>
                          <a:effectLst/>
                          <a:latin typeface="メイリオ"/>
                        </a:rPr>
                        <a:t>億円未満</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800" b="0" i="0" u="none" strike="noStrike">
                          <a:solidFill>
                            <a:srgbClr val="404040"/>
                          </a:solidFill>
                          <a:effectLst/>
                          <a:latin typeface="メイリオ"/>
                        </a:rPr>
                        <a:t>5.80%</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8241">
                <a:tc>
                  <a:txBody>
                    <a:bodyPr/>
                    <a:lstStyle/>
                    <a:p>
                      <a:pPr algn="l" fontAlgn="ctr"/>
                      <a:r>
                        <a:rPr lang="en-US" altLang="zh-TW" sz="800" b="0" i="0" u="none" strike="noStrike">
                          <a:solidFill>
                            <a:srgbClr val="404040"/>
                          </a:solidFill>
                          <a:effectLst/>
                          <a:latin typeface="メイリオ"/>
                        </a:rPr>
                        <a:t>100</a:t>
                      </a:r>
                      <a:r>
                        <a:rPr lang="zh-TW" altLang="en-US" sz="800" b="0" i="0" u="none" strike="noStrike">
                          <a:solidFill>
                            <a:srgbClr val="404040"/>
                          </a:solidFill>
                          <a:effectLst/>
                          <a:latin typeface="メイリオ"/>
                        </a:rPr>
                        <a:t>億円以上</a:t>
                      </a:r>
                      <a:r>
                        <a:rPr lang="en-US" altLang="zh-TW" sz="800" b="0" i="0" u="none" strike="noStrike">
                          <a:solidFill>
                            <a:srgbClr val="404040"/>
                          </a:solidFill>
                          <a:effectLst/>
                          <a:latin typeface="メイリオ"/>
                        </a:rPr>
                        <a:t>500</a:t>
                      </a:r>
                      <a:r>
                        <a:rPr lang="zh-TW" altLang="en-US" sz="800" b="0" i="0" u="none" strike="noStrike">
                          <a:solidFill>
                            <a:srgbClr val="404040"/>
                          </a:solidFill>
                          <a:effectLst/>
                          <a:latin typeface="メイリオ"/>
                        </a:rPr>
                        <a:t>億円未満</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800" b="0" i="0" u="none" strike="noStrike">
                          <a:solidFill>
                            <a:srgbClr val="404040"/>
                          </a:solidFill>
                          <a:effectLst/>
                          <a:latin typeface="メイリオ"/>
                        </a:rPr>
                        <a:t>14.40%</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18241">
                <a:tc>
                  <a:txBody>
                    <a:bodyPr/>
                    <a:lstStyle/>
                    <a:p>
                      <a:pPr algn="l" fontAlgn="ctr"/>
                      <a:r>
                        <a:rPr lang="en-US" altLang="zh-TW" sz="800" b="0" i="0" u="none" strike="noStrike">
                          <a:solidFill>
                            <a:srgbClr val="404040"/>
                          </a:solidFill>
                          <a:effectLst/>
                          <a:latin typeface="メイリオ"/>
                        </a:rPr>
                        <a:t>50</a:t>
                      </a:r>
                      <a:r>
                        <a:rPr lang="zh-TW" altLang="en-US" sz="800" b="0" i="0" u="none" strike="noStrike">
                          <a:solidFill>
                            <a:srgbClr val="404040"/>
                          </a:solidFill>
                          <a:effectLst/>
                          <a:latin typeface="メイリオ"/>
                        </a:rPr>
                        <a:t>億円以上</a:t>
                      </a:r>
                      <a:r>
                        <a:rPr lang="en-US" altLang="zh-TW" sz="800" b="0" i="0" u="none" strike="noStrike">
                          <a:solidFill>
                            <a:srgbClr val="404040"/>
                          </a:solidFill>
                          <a:effectLst/>
                          <a:latin typeface="メイリオ"/>
                        </a:rPr>
                        <a:t>100</a:t>
                      </a:r>
                      <a:r>
                        <a:rPr lang="zh-TW" altLang="en-US" sz="800" b="0" i="0" u="none" strike="noStrike">
                          <a:solidFill>
                            <a:srgbClr val="404040"/>
                          </a:solidFill>
                          <a:effectLst/>
                          <a:latin typeface="メイリオ"/>
                        </a:rPr>
                        <a:t>億円未満</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800" b="0" i="0" u="none" strike="noStrike">
                          <a:solidFill>
                            <a:srgbClr val="404040"/>
                          </a:solidFill>
                          <a:effectLst/>
                          <a:latin typeface="メイリオ"/>
                        </a:rPr>
                        <a:t>5.00%</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18241">
                <a:tc>
                  <a:txBody>
                    <a:bodyPr/>
                    <a:lstStyle/>
                    <a:p>
                      <a:pPr algn="l" fontAlgn="ctr"/>
                      <a:r>
                        <a:rPr lang="en-US" altLang="zh-TW" sz="800" b="0" i="0" u="none" strike="noStrike" dirty="0">
                          <a:solidFill>
                            <a:srgbClr val="404040"/>
                          </a:solidFill>
                          <a:effectLst/>
                          <a:latin typeface="メイリオ"/>
                        </a:rPr>
                        <a:t>10</a:t>
                      </a:r>
                      <a:r>
                        <a:rPr lang="zh-TW" altLang="en-US" sz="800" b="0" i="0" u="none" strike="noStrike" dirty="0">
                          <a:solidFill>
                            <a:srgbClr val="404040"/>
                          </a:solidFill>
                          <a:effectLst/>
                          <a:latin typeface="メイリオ"/>
                        </a:rPr>
                        <a:t>億円以上</a:t>
                      </a:r>
                      <a:r>
                        <a:rPr lang="en-US" altLang="zh-TW" sz="800" b="0" i="0" u="none" strike="noStrike" dirty="0">
                          <a:solidFill>
                            <a:srgbClr val="404040"/>
                          </a:solidFill>
                          <a:effectLst/>
                          <a:latin typeface="メイリオ"/>
                        </a:rPr>
                        <a:t>50</a:t>
                      </a:r>
                      <a:r>
                        <a:rPr lang="zh-TW" altLang="en-US" sz="800" b="0" i="0" u="none" strike="noStrike" dirty="0">
                          <a:solidFill>
                            <a:srgbClr val="404040"/>
                          </a:solidFill>
                          <a:effectLst/>
                          <a:latin typeface="メイリオ"/>
                        </a:rPr>
                        <a:t>億円未満</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800" b="0" i="0" u="none" strike="noStrike">
                          <a:solidFill>
                            <a:srgbClr val="404040"/>
                          </a:solidFill>
                          <a:effectLst/>
                          <a:latin typeface="メイリオ"/>
                        </a:rPr>
                        <a:t>10.90%</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18241">
                <a:tc>
                  <a:txBody>
                    <a:bodyPr/>
                    <a:lstStyle/>
                    <a:p>
                      <a:pPr algn="l" fontAlgn="ctr"/>
                      <a:r>
                        <a:rPr lang="en-US" altLang="zh-TW" sz="800" b="0" i="0" u="none" strike="noStrike">
                          <a:solidFill>
                            <a:srgbClr val="404040"/>
                          </a:solidFill>
                          <a:effectLst/>
                          <a:latin typeface="メイリオ"/>
                        </a:rPr>
                        <a:t>1</a:t>
                      </a:r>
                      <a:r>
                        <a:rPr lang="zh-TW" altLang="en-US" sz="800" b="0" i="0" u="none" strike="noStrike">
                          <a:solidFill>
                            <a:srgbClr val="404040"/>
                          </a:solidFill>
                          <a:effectLst/>
                          <a:latin typeface="メイリオ"/>
                        </a:rPr>
                        <a:t>億円以上</a:t>
                      </a:r>
                      <a:r>
                        <a:rPr lang="en-US" altLang="zh-TW" sz="800" b="0" i="0" u="none" strike="noStrike">
                          <a:solidFill>
                            <a:srgbClr val="404040"/>
                          </a:solidFill>
                          <a:effectLst/>
                          <a:latin typeface="メイリオ"/>
                        </a:rPr>
                        <a:t>10</a:t>
                      </a:r>
                      <a:r>
                        <a:rPr lang="zh-TW" altLang="en-US" sz="800" b="0" i="0" u="none" strike="noStrike">
                          <a:solidFill>
                            <a:srgbClr val="404040"/>
                          </a:solidFill>
                          <a:effectLst/>
                          <a:latin typeface="メイリオ"/>
                        </a:rPr>
                        <a:t>億円未満</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800" b="0" i="0" u="none" strike="noStrike">
                          <a:solidFill>
                            <a:srgbClr val="404040"/>
                          </a:solidFill>
                          <a:effectLst/>
                          <a:latin typeface="メイリオ"/>
                        </a:rPr>
                        <a:t>11.60%</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18241">
                <a:tc>
                  <a:txBody>
                    <a:bodyPr/>
                    <a:lstStyle/>
                    <a:p>
                      <a:pPr algn="l" fontAlgn="ctr"/>
                      <a:r>
                        <a:rPr lang="en-US" altLang="zh-TW" sz="800" b="0" i="0" u="none" strike="noStrike" dirty="0">
                          <a:solidFill>
                            <a:srgbClr val="404040"/>
                          </a:solidFill>
                          <a:effectLst/>
                          <a:latin typeface="メイリオ"/>
                        </a:rPr>
                        <a:t>5000</a:t>
                      </a:r>
                      <a:r>
                        <a:rPr lang="zh-TW" altLang="en-US" sz="800" b="0" i="0" u="none" strike="noStrike" dirty="0">
                          <a:solidFill>
                            <a:srgbClr val="404040"/>
                          </a:solidFill>
                          <a:effectLst/>
                          <a:latin typeface="メイリオ"/>
                        </a:rPr>
                        <a:t>万円以上</a:t>
                      </a:r>
                      <a:r>
                        <a:rPr lang="en-US" altLang="zh-TW" sz="800" b="0" i="0" u="none" strike="noStrike" dirty="0">
                          <a:solidFill>
                            <a:srgbClr val="404040"/>
                          </a:solidFill>
                          <a:effectLst/>
                          <a:latin typeface="メイリオ"/>
                        </a:rPr>
                        <a:t>1</a:t>
                      </a:r>
                      <a:r>
                        <a:rPr lang="zh-TW" altLang="en-US" sz="800" b="0" i="0" u="none" strike="noStrike" dirty="0">
                          <a:solidFill>
                            <a:srgbClr val="404040"/>
                          </a:solidFill>
                          <a:effectLst/>
                          <a:latin typeface="メイリオ"/>
                        </a:rPr>
                        <a:t>億円未満</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800" b="0" i="0" u="none" strike="noStrike">
                          <a:solidFill>
                            <a:srgbClr val="404040"/>
                          </a:solidFill>
                          <a:effectLst/>
                          <a:latin typeface="メイリオ"/>
                        </a:rPr>
                        <a:t>3.10%</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18241">
                <a:tc>
                  <a:txBody>
                    <a:bodyPr/>
                    <a:lstStyle/>
                    <a:p>
                      <a:pPr algn="l" fontAlgn="ctr"/>
                      <a:r>
                        <a:rPr lang="en-US" altLang="ja-JP" sz="800" b="0" i="0" u="none" strike="noStrike" dirty="0">
                          <a:solidFill>
                            <a:srgbClr val="404040"/>
                          </a:solidFill>
                          <a:effectLst/>
                          <a:latin typeface="メイリオ"/>
                        </a:rPr>
                        <a:t>5000</a:t>
                      </a:r>
                      <a:r>
                        <a:rPr lang="ja-JP" altLang="en-US" sz="800" b="0" i="0" u="none" strike="noStrike">
                          <a:solidFill>
                            <a:srgbClr val="404040"/>
                          </a:solidFill>
                          <a:effectLst/>
                          <a:latin typeface="メイリオ"/>
                        </a:rPr>
                        <a:t>万円未満</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800" b="0" i="0" u="none" strike="noStrike">
                          <a:solidFill>
                            <a:srgbClr val="404040"/>
                          </a:solidFill>
                          <a:effectLst/>
                          <a:latin typeface="メイリオ"/>
                        </a:rPr>
                        <a:t>10.40%</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8241">
                <a:tc>
                  <a:txBody>
                    <a:bodyPr/>
                    <a:lstStyle/>
                    <a:p>
                      <a:pPr algn="l" fontAlgn="ctr"/>
                      <a:r>
                        <a:rPr lang="ja-JP" altLang="en-US" sz="800" b="0" i="0" u="none" strike="noStrike" dirty="0">
                          <a:solidFill>
                            <a:srgbClr val="404040"/>
                          </a:solidFill>
                          <a:effectLst/>
                          <a:latin typeface="メイリオ"/>
                        </a:rPr>
                        <a:t>不明</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US" altLang="ja-JP" sz="800" b="0" i="0" u="none" strike="noStrike" dirty="0">
                          <a:solidFill>
                            <a:srgbClr val="404040"/>
                          </a:solidFill>
                          <a:effectLst/>
                          <a:latin typeface="メイリオ"/>
                        </a:rPr>
                        <a:t>14.90%</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6" name="正方形/長方形 5"/>
          <p:cNvSpPr/>
          <p:nvPr/>
        </p:nvSpPr>
        <p:spPr>
          <a:xfrm>
            <a:off x="323528" y="1047750"/>
            <a:ext cx="360040" cy="24056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勤務先年商</a:t>
            </a:r>
          </a:p>
        </p:txBody>
      </p:sp>
      <p:graphicFrame>
        <p:nvGraphicFramePr>
          <p:cNvPr id="7" name="グラフ 6"/>
          <p:cNvGraphicFramePr>
            <a:graphicFrameLocks/>
          </p:cNvGraphicFramePr>
          <p:nvPr>
            <p:extLst>
              <p:ext uri="{D42A27DB-BD31-4B8C-83A1-F6EECF244321}">
                <p14:modId xmlns:p14="http://schemas.microsoft.com/office/powerpoint/2010/main" val="4039415974"/>
              </p:ext>
            </p:extLst>
          </p:nvPr>
        </p:nvGraphicFramePr>
        <p:xfrm>
          <a:off x="4932040" y="1047750"/>
          <a:ext cx="4067944" cy="2453258"/>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直線コネクタ 7"/>
          <p:cNvCxnSpPr/>
          <p:nvPr/>
        </p:nvCxnSpPr>
        <p:spPr>
          <a:xfrm>
            <a:off x="323528" y="3645024"/>
            <a:ext cx="8496944"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323528" y="3789040"/>
            <a:ext cx="360040" cy="24056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業務遂行立場</a:t>
            </a:r>
          </a:p>
        </p:txBody>
      </p:sp>
      <p:graphicFrame>
        <p:nvGraphicFramePr>
          <p:cNvPr id="11" name="表 10"/>
          <p:cNvGraphicFramePr>
            <a:graphicFrameLocks noGrp="1"/>
          </p:cNvGraphicFramePr>
          <p:nvPr>
            <p:extLst>
              <p:ext uri="{D42A27DB-BD31-4B8C-83A1-F6EECF244321}">
                <p14:modId xmlns:p14="http://schemas.microsoft.com/office/powerpoint/2010/main" val="2314092177"/>
              </p:ext>
            </p:extLst>
          </p:nvPr>
        </p:nvGraphicFramePr>
        <p:xfrm>
          <a:off x="827584" y="3789851"/>
          <a:ext cx="3096344" cy="1943406"/>
        </p:xfrm>
        <a:graphic>
          <a:graphicData uri="http://schemas.openxmlformats.org/drawingml/2006/table">
            <a:tbl>
              <a:tblPr/>
              <a:tblGrid>
                <a:gridCol w="2561796">
                  <a:extLst>
                    <a:ext uri="{9D8B030D-6E8A-4147-A177-3AD203B41FA5}">
                      <a16:colId xmlns:a16="http://schemas.microsoft.com/office/drawing/2014/main" val="20000"/>
                    </a:ext>
                  </a:extLst>
                </a:gridCol>
                <a:gridCol w="534548">
                  <a:extLst>
                    <a:ext uri="{9D8B030D-6E8A-4147-A177-3AD203B41FA5}">
                      <a16:colId xmlns:a16="http://schemas.microsoft.com/office/drawing/2014/main" val="20001"/>
                    </a:ext>
                  </a:extLst>
                </a:gridCol>
              </a:tblGrid>
              <a:tr h="215934">
                <a:tc>
                  <a:txBody>
                    <a:bodyPr/>
                    <a:lstStyle/>
                    <a:p>
                      <a:pPr algn="ctr" fontAlgn="b"/>
                      <a:r>
                        <a:rPr lang="zh-TW" altLang="en-US" sz="800" b="0" i="0" u="none" strike="noStrike" dirty="0">
                          <a:solidFill>
                            <a:srgbClr val="FFFFFF"/>
                          </a:solidFill>
                          <a:effectLst/>
                          <a:latin typeface="メイリオ"/>
                        </a:rPr>
                        <a:t>業務遂行立場</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b"/>
                      <a:r>
                        <a:rPr lang="ja-JP" altLang="en-US" sz="800" b="0" i="0" u="none" strike="noStrike">
                          <a:solidFill>
                            <a:srgbClr val="FFFFFF"/>
                          </a:solidFill>
                          <a:effectLst/>
                          <a:latin typeface="メイリオ"/>
                        </a:rPr>
                        <a:t>割合</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000"/>
                  </a:ext>
                </a:extLst>
              </a:tr>
              <a:tr h="215934">
                <a:tc>
                  <a:txBody>
                    <a:bodyPr/>
                    <a:lstStyle/>
                    <a:p>
                      <a:pPr algn="l" rtl="0" fontAlgn="ctr"/>
                      <a:r>
                        <a:rPr lang="ja-JP" altLang="en-US" sz="800" b="0" i="0" u="none" strike="noStrike">
                          <a:solidFill>
                            <a:srgbClr val="404040"/>
                          </a:solidFill>
                          <a:effectLst/>
                          <a:latin typeface="メイリオ"/>
                        </a:rPr>
                        <a:t>経営戦略を策定・決定する立場</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dirty="0">
                          <a:solidFill>
                            <a:srgbClr val="404040"/>
                          </a:solidFill>
                          <a:effectLst/>
                          <a:latin typeface="メイリオ"/>
                        </a:rPr>
                        <a:t>9.8%</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15934">
                <a:tc>
                  <a:txBody>
                    <a:bodyPr/>
                    <a:lstStyle/>
                    <a:p>
                      <a:pPr algn="l" rtl="0" fontAlgn="ctr"/>
                      <a:r>
                        <a:rPr lang="ja-JP" altLang="en-US" sz="800" b="0" i="0" u="none" strike="noStrike" dirty="0">
                          <a:solidFill>
                            <a:srgbClr val="404040"/>
                          </a:solidFill>
                          <a:effectLst/>
                          <a:latin typeface="メイリオ"/>
                        </a:rPr>
                        <a:t>事業戦略を策定・決定する立場</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dirty="0">
                          <a:solidFill>
                            <a:srgbClr val="404040"/>
                          </a:solidFill>
                          <a:effectLst/>
                          <a:latin typeface="メイリオ"/>
                        </a:rPr>
                        <a:t>9.5%</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15934">
                <a:tc>
                  <a:txBody>
                    <a:bodyPr/>
                    <a:lstStyle/>
                    <a:p>
                      <a:pPr algn="l" rtl="0" fontAlgn="ctr"/>
                      <a:r>
                        <a:rPr lang="ja-JP" altLang="en-US" sz="800" b="0" i="0" u="none" strike="noStrike" dirty="0">
                          <a:solidFill>
                            <a:srgbClr val="404040"/>
                          </a:solidFill>
                          <a:effectLst/>
                          <a:latin typeface="メイリオ"/>
                        </a:rPr>
                        <a:t>策定された戦略をもとに事業を管理・企画する立場</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dirty="0">
                          <a:solidFill>
                            <a:srgbClr val="404040"/>
                          </a:solidFill>
                          <a:effectLst/>
                          <a:latin typeface="メイリオ"/>
                        </a:rPr>
                        <a:t>14.7%</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15934">
                <a:tc>
                  <a:txBody>
                    <a:bodyPr/>
                    <a:lstStyle/>
                    <a:p>
                      <a:pPr algn="l" rtl="0" fontAlgn="ctr"/>
                      <a:r>
                        <a:rPr lang="ja-JP" altLang="en-US" sz="800" b="0" i="0" u="none" strike="noStrike">
                          <a:solidFill>
                            <a:srgbClr val="404040"/>
                          </a:solidFill>
                          <a:effectLst/>
                          <a:latin typeface="メイリオ"/>
                        </a:rPr>
                        <a:t>事業方針をもとに業務を遂行する立場</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dirty="0">
                          <a:solidFill>
                            <a:srgbClr val="404040"/>
                          </a:solidFill>
                          <a:effectLst/>
                          <a:latin typeface="メイリオ"/>
                        </a:rPr>
                        <a:t>16.3%</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15934">
                <a:tc>
                  <a:txBody>
                    <a:bodyPr/>
                    <a:lstStyle/>
                    <a:p>
                      <a:pPr algn="l" rtl="0" fontAlgn="ctr"/>
                      <a:r>
                        <a:rPr lang="en-US" altLang="ja-JP" sz="800" b="0" i="0" u="none" strike="noStrike" dirty="0">
                          <a:solidFill>
                            <a:srgbClr val="404040"/>
                          </a:solidFill>
                          <a:effectLst/>
                          <a:latin typeface="メイリオ"/>
                        </a:rPr>
                        <a:t>IT</a:t>
                      </a:r>
                      <a:r>
                        <a:rPr lang="ja-JP" altLang="en-US" sz="800" b="0" i="0" u="none" strike="noStrike" dirty="0">
                          <a:solidFill>
                            <a:srgbClr val="404040"/>
                          </a:solidFill>
                          <a:effectLst/>
                          <a:latin typeface="メイリオ"/>
                        </a:rPr>
                        <a:t>戦略を策定・決定する立場</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dirty="0">
                          <a:solidFill>
                            <a:srgbClr val="404040"/>
                          </a:solidFill>
                          <a:effectLst/>
                          <a:latin typeface="メイリオ"/>
                        </a:rPr>
                        <a:t>4.4%</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15934">
                <a:tc>
                  <a:txBody>
                    <a:bodyPr/>
                    <a:lstStyle/>
                    <a:p>
                      <a:pPr algn="l" rtl="0" fontAlgn="ctr"/>
                      <a:r>
                        <a:rPr lang="ja-JP" altLang="en-US" sz="800" b="0" i="0" u="none" strike="noStrike">
                          <a:solidFill>
                            <a:srgbClr val="404040"/>
                          </a:solidFill>
                          <a:effectLst/>
                          <a:latin typeface="メイリオ"/>
                        </a:rPr>
                        <a:t>策定された</a:t>
                      </a:r>
                      <a:r>
                        <a:rPr lang="en-US" altLang="ja-JP" sz="800" b="0" i="0" u="none" strike="noStrike">
                          <a:solidFill>
                            <a:srgbClr val="404040"/>
                          </a:solidFill>
                          <a:effectLst/>
                          <a:latin typeface="メイリオ"/>
                        </a:rPr>
                        <a:t>IT</a:t>
                      </a:r>
                      <a:r>
                        <a:rPr lang="ja-JP" altLang="en-US" sz="800" b="0" i="0" u="none" strike="noStrike">
                          <a:solidFill>
                            <a:srgbClr val="404040"/>
                          </a:solidFill>
                          <a:effectLst/>
                          <a:latin typeface="メイリオ"/>
                        </a:rPr>
                        <a:t>戦略をもとに部門を管理・企画する立場</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dirty="0">
                          <a:solidFill>
                            <a:srgbClr val="404040"/>
                          </a:solidFill>
                          <a:effectLst/>
                          <a:latin typeface="メイリオ"/>
                        </a:rPr>
                        <a:t>3.6%</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15934">
                <a:tc>
                  <a:txBody>
                    <a:bodyPr/>
                    <a:lstStyle/>
                    <a:p>
                      <a:pPr algn="l" rtl="0" fontAlgn="ctr"/>
                      <a:r>
                        <a:rPr lang="ja-JP" altLang="en-US" sz="800" b="0" i="0" u="none" strike="noStrike">
                          <a:solidFill>
                            <a:srgbClr val="404040"/>
                          </a:solidFill>
                          <a:effectLst/>
                          <a:latin typeface="メイリオ"/>
                        </a:rPr>
                        <a:t>情報システムを提案、構築、運用、管理する立場</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dirty="0">
                          <a:solidFill>
                            <a:srgbClr val="404040"/>
                          </a:solidFill>
                          <a:effectLst/>
                          <a:latin typeface="メイリオ"/>
                        </a:rPr>
                        <a:t>21.7%</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15934">
                <a:tc>
                  <a:txBody>
                    <a:bodyPr/>
                    <a:lstStyle/>
                    <a:p>
                      <a:pPr algn="l" rtl="0" fontAlgn="ctr"/>
                      <a:r>
                        <a:rPr lang="ja-JP" altLang="en-US" sz="800" b="0" i="0" u="none" strike="noStrike">
                          <a:solidFill>
                            <a:srgbClr val="404040"/>
                          </a:solidFill>
                          <a:effectLst/>
                          <a:latin typeface="メイリオ"/>
                        </a:rPr>
                        <a:t>その他</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dirty="0">
                          <a:solidFill>
                            <a:srgbClr val="404040"/>
                          </a:solidFill>
                          <a:effectLst/>
                          <a:latin typeface="メイリオ"/>
                        </a:rPr>
                        <a:t>19.9%</a:t>
                      </a:r>
                    </a:p>
                  </a:txBody>
                  <a:tcPr marL="9525" marR="9525" marT="9525" marB="0"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graphicFrame>
        <p:nvGraphicFramePr>
          <p:cNvPr id="12" name="グラフ 11"/>
          <p:cNvGraphicFramePr>
            <a:graphicFrameLocks/>
          </p:cNvGraphicFramePr>
          <p:nvPr>
            <p:extLst>
              <p:ext uri="{D42A27DB-BD31-4B8C-83A1-F6EECF244321}">
                <p14:modId xmlns:p14="http://schemas.microsoft.com/office/powerpoint/2010/main" val="529266041"/>
              </p:ext>
            </p:extLst>
          </p:nvPr>
        </p:nvGraphicFramePr>
        <p:xfrm>
          <a:off x="4788024" y="3731716"/>
          <a:ext cx="3131840" cy="2520280"/>
        </p:xfrm>
        <a:graphic>
          <a:graphicData uri="http://schemas.openxmlformats.org/drawingml/2006/chart">
            <c:chart xmlns:c="http://schemas.openxmlformats.org/drawingml/2006/chart" xmlns:r="http://schemas.openxmlformats.org/officeDocument/2006/relationships" r:id="rId3"/>
          </a:graphicData>
        </a:graphic>
      </p:graphicFrame>
      <p:sp>
        <p:nvSpPr>
          <p:cNvPr id="19" name="正方形/長方形 18"/>
          <p:cNvSpPr/>
          <p:nvPr/>
        </p:nvSpPr>
        <p:spPr>
          <a:xfrm>
            <a:off x="6300192" y="4221712"/>
            <a:ext cx="421910" cy="200055"/>
          </a:xfrm>
          <a:prstGeom prst="rect">
            <a:avLst/>
          </a:prstGeom>
        </p:spPr>
        <p:txBody>
          <a:bodyPr wrap="none">
            <a:spAutoFit/>
          </a:bodyPr>
          <a:lstStyle/>
          <a:p>
            <a:r>
              <a:rPr lang="en-US" altLang="ja-JP" sz="700" dirty="0">
                <a:solidFill>
                  <a:schemeClr val="bg1"/>
                </a:solidFill>
                <a:latin typeface="+mj-ea"/>
                <a:ea typeface="+mj-ea"/>
              </a:rPr>
              <a:t>9.8%</a:t>
            </a:r>
            <a:endParaRPr lang="ja-JP" altLang="en-US" sz="700" dirty="0">
              <a:solidFill>
                <a:schemeClr val="bg1"/>
              </a:solidFill>
              <a:latin typeface="+mj-ea"/>
              <a:ea typeface="+mj-ea"/>
            </a:endParaRPr>
          </a:p>
        </p:txBody>
      </p:sp>
      <p:sp>
        <p:nvSpPr>
          <p:cNvPr id="20" name="正方形/長方形 19"/>
          <p:cNvSpPr/>
          <p:nvPr/>
        </p:nvSpPr>
        <p:spPr>
          <a:xfrm>
            <a:off x="6686836" y="4509120"/>
            <a:ext cx="421910" cy="200055"/>
          </a:xfrm>
          <a:prstGeom prst="rect">
            <a:avLst/>
          </a:prstGeom>
        </p:spPr>
        <p:txBody>
          <a:bodyPr wrap="none">
            <a:spAutoFit/>
          </a:bodyPr>
          <a:lstStyle/>
          <a:p>
            <a:r>
              <a:rPr lang="en-US" altLang="ja-JP" sz="700" dirty="0">
                <a:solidFill>
                  <a:schemeClr val="bg1"/>
                </a:solidFill>
                <a:latin typeface="+mj-ea"/>
                <a:ea typeface="+mj-ea"/>
              </a:rPr>
              <a:t>9.5%</a:t>
            </a:r>
            <a:endParaRPr lang="ja-JP" altLang="en-US" sz="700" dirty="0">
              <a:solidFill>
                <a:schemeClr val="bg1"/>
              </a:solidFill>
              <a:latin typeface="+mj-ea"/>
              <a:ea typeface="+mj-ea"/>
            </a:endParaRPr>
          </a:p>
        </p:txBody>
      </p:sp>
      <p:sp>
        <p:nvSpPr>
          <p:cNvPr id="21" name="正方形/長方形 20"/>
          <p:cNvSpPr/>
          <p:nvPr/>
        </p:nvSpPr>
        <p:spPr>
          <a:xfrm>
            <a:off x="6845802" y="5026615"/>
            <a:ext cx="478016" cy="200055"/>
          </a:xfrm>
          <a:prstGeom prst="rect">
            <a:avLst/>
          </a:prstGeom>
        </p:spPr>
        <p:txBody>
          <a:bodyPr wrap="none">
            <a:spAutoFit/>
          </a:bodyPr>
          <a:lstStyle/>
          <a:p>
            <a:r>
              <a:rPr lang="en-US" altLang="ja-JP" sz="700" dirty="0">
                <a:solidFill>
                  <a:schemeClr val="bg1"/>
                </a:solidFill>
                <a:latin typeface="+mj-ea"/>
                <a:ea typeface="+mj-ea"/>
              </a:rPr>
              <a:t>14.7%</a:t>
            </a:r>
            <a:endParaRPr lang="ja-JP" altLang="en-US" sz="700" dirty="0">
              <a:solidFill>
                <a:schemeClr val="bg1"/>
              </a:solidFill>
              <a:latin typeface="+mj-ea"/>
              <a:ea typeface="+mj-ea"/>
            </a:endParaRPr>
          </a:p>
        </p:txBody>
      </p:sp>
      <p:sp>
        <p:nvSpPr>
          <p:cNvPr id="22" name="正方形/長方形 21"/>
          <p:cNvSpPr/>
          <p:nvPr/>
        </p:nvSpPr>
        <p:spPr>
          <a:xfrm>
            <a:off x="6483094" y="5693474"/>
            <a:ext cx="478016" cy="200055"/>
          </a:xfrm>
          <a:prstGeom prst="rect">
            <a:avLst/>
          </a:prstGeom>
        </p:spPr>
        <p:txBody>
          <a:bodyPr wrap="none">
            <a:spAutoFit/>
          </a:bodyPr>
          <a:lstStyle/>
          <a:p>
            <a:r>
              <a:rPr lang="en-US" altLang="ja-JP" sz="700" dirty="0">
                <a:solidFill>
                  <a:schemeClr val="bg1"/>
                </a:solidFill>
                <a:latin typeface="+mj-ea"/>
                <a:ea typeface="+mj-ea"/>
              </a:rPr>
              <a:t>16.3%</a:t>
            </a:r>
            <a:endParaRPr lang="ja-JP" altLang="en-US" sz="700" dirty="0">
              <a:solidFill>
                <a:schemeClr val="bg1"/>
              </a:solidFill>
              <a:latin typeface="+mj-ea"/>
              <a:ea typeface="+mj-ea"/>
            </a:endParaRPr>
          </a:p>
        </p:txBody>
      </p:sp>
      <p:sp>
        <p:nvSpPr>
          <p:cNvPr id="23" name="線吹き出し 2 (枠付き) 22"/>
          <p:cNvSpPr/>
          <p:nvPr/>
        </p:nvSpPr>
        <p:spPr>
          <a:xfrm>
            <a:off x="7812360" y="3789851"/>
            <a:ext cx="819051" cy="200055"/>
          </a:xfrm>
          <a:prstGeom prst="borderCallout2">
            <a:avLst>
              <a:gd name="adj1" fmla="val 18750"/>
              <a:gd name="adj2" fmla="val -8333"/>
              <a:gd name="adj3" fmla="val 18749"/>
              <a:gd name="adj4" fmla="val -109900"/>
              <a:gd name="adj5" fmla="val 129231"/>
              <a:gd name="adj6" fmla="val -138704"/>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7781664" y="3735989"/>
            <a:ext cx="1114684" cy="307777"/>
          </a:xfrm>
          <a:prstGeom prst="rect">
            <a:avLst/>
          </a:prstGeom>
          <a:solidFill>
            <a:schemeClr val="bg1"/>
          </a:solidFill>
        </p:spPr>
        <p:txBody>
          <a:bodyPr wrap="square" rtlCol="0" anchor="ctr">
            <a:spAutoFit/>
          </a:bodyPr>
          <a:lstStyle/>
          <a:p>
            <a:r>
              <a:rPr kumimoji="1" lang="ja-JP" altLang="en-US" sz="700" dirty="0">
                <a:solidFill>
                  <a:schemeClr val="tx1">
                    <a:lumMod val="75000"/>
                    <a:lumOff val="25000"/>
                  </a:schemeClr>
                </a:solidFill>
              </a:rPr>
              <a:t>経営戦略を策定・決定</a:t>
            </a:r>
            <a:endParaRPr kumimoji="1" lang="en-US" altLang="ja-JP" sz="700" dirty="0">
              <a:solidFill>
                <a:schemeClr val="tx1">
                  <a:lumMod val="75000"/>
                  <a:lumOff val="25000"/>
                </a:schemeClr>
              </a:solidFill>
            </a:endParaRPr>
          </a:p>
          <a:p>
            <a:endParaRPr kumimoji="1" lang="en-US" altLang="ja-JP" sz="700" dirty="0">
              <a:solidFill>
                <a:schemeClr val="tx1">
                  <a:lumMod val="75000"/>
                  <a:lumOff val="25000"/>
                </a:schemeClr>
              </a:solidFill>
            </a:endParaRPr>
          </a:p>
        </p:txBody>
      </p:sp>
      <p:sp>
        <p:nvSpPr>
          <p:cNvPr id="24" name="線吹き出し 2 (枠付き) 23"/>
          <p:cNvSpPr/>
          <p:nvPr/>
        </p:nvSpPr>
        <p:spPr>
          <a:xfrm>
            <a:off x="7929480" y="4169851"/>
            <a:ext cx="819051" cy="200055"/>
          </a:xfrm>
          <a:prstGeom prst="borderCallout2">
            <a:avLst>
              <a:gd name="adj1" fmla="val 49222"/>
              <a:gd name="adj2" fmla="val -18966"/>
              <a:gd name="adj3" fmla="val 44868"/>
              <a:gd name="adj4" fmla="val -69497"/>
              <a:gd name="adj5" fmla="val 155349"/>
              <a:gd name="adj6" fmla="val -96174"/>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794673" y="4113990"/>
            <a:ext cx="1114684" cy="415498"/>
          </a:xfrm>
          <a:prstGeom prst="rect">
            <a:avLst/>
          </a:prstGeom>
          <a:solidFill>
            <a:schemeClr val="bg1"/>
          </a:solidFill>
        </p:spPr>
        <p:txBody>
          <a:bodyPr wrap="square" rtlCol="0">
            <a:spAutoFit/>
          </a:bodyPr>
          <a:lstStyle/>
          <a:p>
            <a:endParaRPr kumimoji="1" lang="en-US" altLang="ja-JP" sz="700" dirty="0">
              <a:solidFill>
                <a:schemeClr val="tx1">
                  <a:lumMod val="75000"/>
                  <a:lumOff val="25000"/>
                </a:schemeClr>
              </a:solidFill>
            </a:endParaRPr>
          </a:p>
          <a:p>
            <a:r>
              <a:rPr kumimoji="1" lang="ja-JP" altLang="en-US" sz="700" dirty="0">
                <a:solidFill>
                  <a:schemeClr val="tx1">
                    <a:lumMod val="75000"/>
                    <a:lumOff val="25000"/>
                  </a:schemeClr>
                </a:solidFill>
              </a:rPr>
              <a:t>事業戦略を策定・決定</a:t>
            </a:r>
            <a:endParaRPr kumimoji="1" lang="en-US" altLang="ja-JP" sz="700" dirty="0">
              <a:solidFill>
                <a:schemeClr val="tx1">
                  <a:lumMod val="75000"/>
                  <a:lumOff val="25000"/>
                </a:schemeClr>
              </a:solidFill>
            </a:endParaRPr>
          </a:p>
          <a:p>
            <a:endParaRPr kumimoji="1" lang="ja-JP" altLang="en-US" sz="700" dirty="0">
              <a:solidFill>
                <a:schemeClr val="tx1">
                  <a:lumMod val="75000"/>
                  <a:lumOff val="25000"/>
                </a:schemeClr>
              </a:solidFill>
            </a:endParaRPr>
          </a:p>
        </p:txBody>
      </p:sp>
      <p:sp>
        <p:nvSpPr>
          <p:cNvPr id="25" name="線吹き出し 2 (枠付き) 24"/>
          <p:cNvSpPr/>
          <p:nvPr/>
        </p:nvSpPr>
        <p:spPr>
          <a:xfrm>
            <a:off x="7929480" y="4639952"/>
            <a:ext cx="819051" cy="200055"/>
          </a:xfrm>
          <a:prstGeom prst="borderCallout2">
            <a:avLst>
              <a:gd name="adj1" fmla="val 40516"/>
              <a:gd name="adj2" fmla="val -15776"/>
              <a:gd name="adj3" fmla="val 40515"/>
              <a:gd name="adj4" fmla="val -45042"/>
              <a:gd name="adj5" fmla="val 133583"/>
              <a:gd name="adj6" fmla="val -68529"/>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7794672" y="4570675"/>
            <a:ext cx="1169815" cy="307777"/>
          </a:xfrm>
          <a:prstGeom prst="rect">
            <a:avLst/>
          </a:prstGeom>
          <a:solidFill>
            <a:schemeClr val="bg1"/>
          </a:solidFill>
        </p:spPr>
        <p:txBody>
          <a:bodyPr wrap="square" rtlCol="0">
            <a:spAutoFit/>
          </a:bodyPr>
          <a:lstStyle/>
          <a:p>
            <a:r>
              <a:rPr kumimoji="1" lang="ja-JP" altLang="en-US" sz="700" dirty="0">
                <a:solidFill>
                  <a:schemeClr val="tx1">
                    <a:lumMod val="75000"/>
                    <a:lumOff val="25000"/>
                  </a:schemeClr>
                </a:solidFill>
              </a:rPr>
              <a:t>策定された戦略をもとに</a:t>
            </a:r>
            <a:endParaRPr kumimoji="1" lang="en-US" altLang="ja-JP" sz="700" dirty="0">
              <a:solidFill>
                <a:schemeClr val="tx1">
                  <a:lumMod val="75000"/>
                  <a:lumOff val="25000"/>
                </a:schemeClr>
              </a:solidFill>
            </a:endParaRPr>
          </a:p>
          <a:p>
            <a:r>
              <a:rPr lang="ja-JP" altLang="en-US" sz="700" dirty="0">
                <a:solidFill>
                  <a:schemeClr val="tx1">
                    <a:lumMod val="75000"/>
                    <a:lumOff val="25000"/>
                  </a:schemeClr>
                </a:solidFill>
              </a:rPr>
              <a:t>事業を管理・企画</a:t>
            </a:r>
            <a:endParaRPr kumimoji="1" lang="en-US" altLang="ja-JP" sz="700" dirty="0">
              <a:solidFill>
                <a:schemeClr val="tx1">
                  <a:lumMod val="75000"/>
                  <a:lumOff val="25000"/>
                </a:schemeClr>
              </a:solidFill>
            </a:endParaRPr>
          </a:p>
        </p:txBody>
      </p:sp>
      <p:sp>
        <p:nvSpPr>
          <p:cNvPr id="26" name="線吹き出し 2 (枠付き) 25"/>
          <p:cNvSpPr/>
          <p:nvPr/>
        </p:nvSpPr>
        <p:spPr>
          <a:xfrm>
            <a:off x="7929480" y="6107579"/>
            <a:ext cx="819051" cy="200055"/>
          </a:xfrm>
          <a:prstGeom prst="borderCallout2">
            <a:avLst>
              <a:gd name="adj1" fmla="val 40516"/>
              <a:gd name="adj2" fmla="val -15776"/>
              <a:gd name="adj3" fmla="val 40515"/>
              <a:gd name="adj4" fmla="val -87572"/>
              <a:gd name="adj5" fmla="val -84071"/>
              <a:gd name="adj6" fmla="val -119566"/>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7794672" y="6038302"/>
            <a:ext cx="1169815" cy="307777"/>
          </a:xfrm>
          <a:prstGeom prst="rect">
            <a:avLst/>
          </a:prstGeom>
          <a:solidFill>
            <a:schemeClr val="bg1"/>
          </a:solidFill>
        </p:spPr>
        <p:txBody>
          <a:bodyPr wrap="square" rtlCol="0">
            <a:spAutoFit/>
          </a:bodyPr>
          <a:lstStyle/>
          <a:p>
            <a:r>
              <a:rPr kumimoji="1" lang="ja-JP" altLang="en-US" sz="700" dirty="0">
                <a:solidFill>
                  <a:schemeClr val="tx1">
                    <a:lumMod val="75000"/>
                    <a:lumOff val="25000"/>
                  </a:schemeClr>
                </a:solidFill>
              </a:rPr>
              <a:t>事業方針をもとに</a:t>
            </a:r>
            <a:endParaRPr kumimoji="1" lang="en-US" altLang="ja-JP" sz="700" dirty="0">
              <a:solidFill>
                <a:schemeClr val="tx1">
                  <a:lumMod val="75000"/>
                  <a:lumOff val="25000"/>
                </a:schemeClr>
              </a:solidFill>
            </a:endParaRPr>
          </a:p>
          <a:p>
            <a:r>
              <a:rPr lang="ja-JP" altLang="en-US" sz="700" dirty="0">
                <a:solidFill>
                  <a:schemeClr val="tx1">
                    <a:lumMod val="75000"/>
                    <a:lumOff val="25000"/>
                  </a:schemeClr>
                </a:solidFill>
              </a:rPr>
              <a:t>業務を遂行</a:t>
            </a:r>
            <a:endParaRPr kumimoji="1" lang="en-US" altLang="ja-JP" sz="700" dirty="0">
              <a:solidFill>
                <a:schemeClr val="tx1">
                  <a:lumMod val="75000"/>
                  <a:lumOff val="25000"/>
                </a:schemeClr>
              </a:solidFill>
            </a:endParaRPr>
          </a:p>
        </p:txBody>
      </p:sp>
      <p:sp>
        <p:nvSpPr>
          <p:cNvPr id="28" name="アーチ 27"/>
          <p:cNvSpPr/>
          <p:nvPr/>
        </p:nvSpPr>
        <p:spPr>
          <a:xfrm rot="5400000">
            <a:off x="5142495" y="3933056"/>
            <a:ext cx="2294625" cy="2294625"/>
          </a:xfrm>
          <a:prstGeom prst="blockArc">
            <a:avLst>
              <a:gd name="adj1" fmla="val 10799998"/>
              <a:gd name="adj2" fmla="val 89748"/>
              <a:gd name="adj3" fmla="val 31965"/>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正方形/長方形 28"/>
          <p:cNvSpPr/>
          <p:nvPr/>
        </p:nvSpPr>
        <p:spPr>
          <a:xfrm>
            <a:off x="7524328" y="5332085"/>
            <a:ext cx="1440159" cy="4614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bg1"/>
                </a:solidFill>
                <a:latin typeface="+mj-ea"/>
                <a:ea typeface="+mj-ea"/>
              </a:rPr>
              <a:t>事業関与層が</a:t>
            </a:r>
            <a:r>
              <a:rPr lang="en-US" altLang="ja-JP" sz="900" dirty="0">
                <a:solidFill>
                  <a:schemeClr val="bg1"/>
                </a:solidFill>
                <a:latin typeface="+mj-ea"/>
                <a:ea typeface="+mj-ea"/>
              </a:rPr>
              <a:t>50.3%</a:t>
            </a:r>
          </a:p>
        </p:txBody>
      </p:sp>
      <p:sp>
        <p:nvSpPr>
          <p:cNvPr id="30" name="二等辺三角形 29"/>
          <p:cNvSpPr/>
          <p:nvPr/>
        </p:nvSpPr>
        <p:spPr>
          <a:xfrm rot="18605716">
            <a:off x="7684730" y="4980670"/>
            <a:ext cx="193867" cy="58440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線吹き出し 2 (枠付き) 30"/>
          <p:cNvSpPr/>
          <p:nvPr/>
        </p:nvSpPr>
        <p:spPr>
          <a:xfrm>
            <a:off x="4077693" y="6107579"/>
            <a:ext cx="819051" cy="200055"/>
          </a:xfrm>
          <a:prstGeom prst="borderCallout2">
            <a:avLst>
              <a:gd name="adj1" fmla="val 70987"/>
              <a:gd name="adj2" fmla="val 113941"/>
              <a:gd name="adj3" fmla="val 70987"/>
              <a:gd name="adj4" fmla="val 229276"/>
              <a:gd name="adj5" fmla="val 20402"/>
              <a:gd name="adj6" fmla="val 248319"/>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3995937" y="6038302"/>
            <a:ext cx="1008112" cy="307777"/>
          </a:xfrm>
          <a:prstGeom prst="rect">
            <a:avLst/>
          </a:prstGeom>
          <a:solidFill>
            <a:schemeClr val="bg1"/>
          </a:solidFill>
        </p:spPr>
        <p:txBody>
          <a:bodyPr wrap="square" rtlCol="0">
            <a:spAutoFit/>
          </a:bodyPr>
          <a:lstStyle/>
          <a:p>
            <a:endParaRPr kumimoji="1" lang="en-US" altLang="ja-JP" sz="700" dirty="0">
              <a:solidFill>
                <a:schemeClr val="tx1">
                  <a:lumMod val="75000"/>
                  <a:lumOff val="25000"/>
                </a:schemeClr>
              </a:solidFill>
              <a:latin typeface="+mj-ea"/>
              <a:ea typeface="+mj-ea"/>
            </a:endParaRPr>
          </a:p>
          <a:p>
            <a:r>
              <a:rPr kumimoji="1" lang="en-US" altLang="ja-JP" sz="700" dirty="0">
                <a:solidFill>
                  <a:schemeClr val="tx1">
                    <a:lumMod val="75000"/>
                    <a:lumOff val="25000"/>
                  </a:schemeClr>
                </a:solidFill>
                <a:latin typeface="+mj-ea"/>
                <a:ea typeface="+mj-ea"/>
              </a:rPr>
              <a:t>IT</a:t>
            </a:r>
            <a:r>
              <a:rPr kumimoji="1" lang="ja-JP" altLang="en-US" sz="700" dirty="0">
                <a:solidFill>
                  <a:schemeClr val="tx1">
                    <a:lumMod val="75000"/>
                    <a:lumOff val="25000"/>
                  </a:schemeClr>
                </a:solidFill>
                <a:latin typeface="+mj-ea"/>
                <a:ea typeface="+mj-ea"/>
              </a:rPr>
              <a:t>戦略を策定・決定</a:t>
            </a:r>
            <a:endParaRPr kumimoji="1" lang="en-US" altLang="ja-JP" sz="700" dirty="0">
              <a:solidFill>
                <a:schemeClr val="tx1">
                  <a:lumMod val="75000"/>
                  <a:lumOff val="25000"/>
                </a:schemeClr>
              </a:solidFill>
              <a:latin typeface="+mj-ea"/>
              <a:ea typeface="+mj-ea"/>
            </a:endParaRPr>
          </a:p>
        </p:txBody>
      </p:sp>
      <p:sp>
        <p:nvSpPr>
          <p:cNvPr id="33" name="正方形/長方形 32"/>
          <p:cNvSpPr/>
          <p:nvPr/>
        </p:nvSpPr>
        <p:spPr>
          <a:xfrm>
            <a:off x="5950290" y="5930231"/>
            <a:ext cx="421910" cy="200055"/>
          </a:xfrm>
          <a:prstGeom prst="rect">
            <a:avLst/>
          </a:prstGeom>
        </p:spPr>
        <p:txBody>
          <a:bodyPr wrap="none">
            <a:spAutoFit/>
          </a:bodyPr>
          <a:lstStyle/>
          <a:p>
            <a:r>
              <a:rPr lang="en-US" altLang="ja-JP" sz="700" dirty="0">
                <a:solidFill>
                  <a:schemeClr val="tx1">
                    <a:lumMod val="75000"/>
                    <a:lumOff val="25000"/>
                  </a:schemeClr>
                </a:solidFill>
                <a:latin typeface="+mj-ea"/>
                <a:ea typeface="+mj-ea"/>
              </a:rPr>
              <a:t>4.4%</a:t>
            </a:r>
            <a:endParaRPr lang="ja-JP" altLang="en-US" sz="700" dirty="0">
              <a:solidFill>
                <a:schemeClr val="tx1">
                  <a:lumMod val="75000"/>
                  <a:lumOff val="25000"/>
                </a:schemeClr>
              </a:solidFill>
              <a:latin typeface="+mj-ea"/>
              <a:ea typeface="+mj-ea"/>
            </a:endParaRPr>
          </a:p>
        </p:txBody>
      </p:sp>
      <p:sp>
        <p:nvSpPr>
          <p:cNvPr id="35" name="テキスト ボックス 34"/>
          <p:cNvSpPr txBox="1"/>
          <p:nvPr/>
        </p:nvSpPr>
        <p:spPr>
          <a:xfrm>
            <a:off x="3991666" y="5845968"/>
            <a:ext cx="1300413" cy="307777"/>
          </a:xfrm>
          <a:prstGeom prst="rect">
            <a:avLst/>
          </a:prstGeom>
          <a:solidFill>
            <a:schemeClr val="bg1"/>
          </a:solidFill>
        </p:spPr>
        <p:txBody>
          <a:bodyPr wrap="square" rtlCol="0">
            <a:spAutoFit/>
          </a:bodyPr>
          <a:lstStyle/>
          <a:p>
            <a:r>
              <a:rPr kumimoji="1" lang="ja-JP" altLang="en-US" sz="700" dirty="0">
                <a:solidFill>
                  <a:schemeClr val="tx1">
                    <a:lumMod val="75000"/>
                    <a:lumOff val="25000"/>
                  </a:schemeClr>
                </a:solidFill>
                <a:latin typeface="+mj-ea"/>
                <a:ea typeface="+mj-ea"/>
              </a:rPr>
              <a:t>策定された</a:t>
            </a:r>
            <a:r>
              <a:rPr kumimoji="1" lang="en-US" altLang="ja-JP" sz="700" dirty="0">
                <a:solidFill>
                  <a:schemeClr val="tx1">
                    <a:lumMod val="75000"/>
                    <a:lumOff val="25000"/>
                  </a:schemeClr>
                </a:solidFill>
                <a:latin typeface="+mj-ea"/>
                <a:ea typeface="+mj-ea"/>
              </a:rPr>
              <a:t>IT</a:t>
            </a:r>
            <a:r>
              <a:rPr kumimoji="1" lang="ja-JP" altLang="en-US" sz="700" dirty="0">
                <a:solidFill>
                  <a:schemeClr val="tx1">
                    <a:lumMod val="75000"/>
                    <a:lumOff val="25000"/>
                  </a:schemeClr>
                </a:solidFill>
                <a:latin typeface="+mj-ea"/>
                <a:ea typeface="+mj-ea"/>
              </a:rPr>
              <a:t>戦略をもとに</a:t>
            </a:r>
            <a:endParaRPr kumimoji="1" lang="en-US" altLang="ja-JP" sz="700" dirty="0">
              <a:solidFill>
                <a:schemeClr val="tx1">
                  <a:lumMod val="75000"/>
                  <a:lumOff val="25000"/>
                </a:schemeClr>
              </a:solidFill>
              <a:latin typeface="+mj-ea"/>
              <a:ea typeface="+mj-ea"/>
            </a:endParaRPr>
          </a:p>
          <a:p>
            <a:r>
              <a:rPr kumimoji="1" lang="ja-JP" altLang="en-US" sz="700" dirty="0">
                <a:solidFill>
                  <a:schemeClr val="tx1">
                    <a:lumMod val="75000"/>
                    <a:lumOff val="25000"/>
                  </a:schemeClr>
                </a:solidFill>
                <a:latin typeface="+mj-ea"/>
                <a:ea typeface="+mj-ea"/>
              </a:rPr>
              <a:t>部門を管理・企画</a:t>
            </a:r>
            <a:endParaRPr kumimoji="1" lang="en-US" altLang="ja-JP" sz="700" dirty="0">
              <a:solidFill>
                <a:schemeClr val="tx1">
                  <a:lumMod val="75000"/>
                  <a:lumOff val="25000"/>
                </a:schemeClr>
              </a:solidFill>
              <a:latin typeface="+mj-ea"/>
              <a:ea typeface="+mj-ea"/>
            </a:endParaRPr>
          </a:p>
        </p:txBody>
      </p:sp>
      <p:cxnSp>
        <p:nvCxnSpPr>
          <p:cNvPr id="37" name="直線コネクタ 36"/>
          <p:cNvCxnSpPr/>
          <p:nvPr/>
        </p:nvCxnSpPr>
        <p:spPr>
          <a:xfrm>
            <a:off x="5133787" y="6058632"/>
            <a:ext cx="75183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5764311" y="5738246"/>
            <a:ext cx="421910" cy="200055"/>
          </a:xfrm>
          <a:prstGeom prst="rect">
            <a:avLst/>
          </a:prstGeom>
        </p:spPr>
        <p:txBody>
          <a:bodyPr wrap="none">
            <a:spAutoFit/>
          </a:bodyPr>
          <a:lstStyle/>
          <a:p>
            <a:r>
              <a:rPr lang="en-US" altLang="ja-JP" sz="700" dirty="0">
                <a:solidFill>
                  <a:schemeClr val="tx1">
                    <a:lumMod val="75000"/>
                    <a:lumOff val="25000"/>
                  </a:schemeClr>
                </a:solidFill>
                <a:latin typeface="+mj-ea"/>
                <a:ea typeface="+mj-ea"/>
              </a:rPr>
              <a:t>3.6%</a:t>
            </a:r>
            <a:endParaRPr lang="ja-JP" altLang="en-US" sz="700" dirty="0">
              <a:solidFill>
                <a:schemeClr val="tx1">
                  <a:lumMod val="75000"/>
                  <a:lumOff val="25000"/>
                </a:schemeClr>
              </a:solidFill>
              <a:latin typeface="+mj-ea"/>
              <a:ea typeface="+mj-ea"/>
            </a:endParaRPr>
          </a:p>
        </p:txBody>
      </p:sp>
      <p:sp>
        <p:nvSpPr>
          <p:cNvPr id="39" name="線吹き出し 2 (枠付き) 38"/>
          <p:cNvSpPr/>
          <p:nvPr/>
        </p:nvSpPr>
        <p:spPr>
          <a:xfrm>
            <a:off x="4077694" y="5514501"/>
            <a:ext cx="819051" cy="200055"/>
          </a:xfrm>
          <a:prstGeom prst="borderCallout2">
            <a:avLst>
              <a:gd name="adj1" fmla="val 70987"/>
              <a:gd name="adj2" fmla="val 105435"/>
              <a:gd name="adj3" fmla="val 70987"/>
              <a:gd name="adj4" fmla="val 136773"/>
              <a:gd name="adj5" fmla="val 20402"/>
              <a:gd name="adj6" fmla="val 150499"/>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3991666" y="5445224"/>
            <a:ext cx="1012383" cy="307777"/>
          </a:xfrm>
          <a:prstGeom prst="rect">
            <a:avLst/>
          </a:prstGeom>
          <a:solidFill>
            <a:schemeClr val="bg1"/>
          </a:solidFill>
        </p:spPr>
        <p:txBody>
          <a:bodyPr wrap="square" rtlCol="0">
            <a:spAutoFit/>
          </a:bodyPr>
          <a:lstStyle/>
          <a:p>
            <a:r>
              <a:rPr kumimoji="1" lang="ja-JP" altLang="en-US" sz="700" dirty="0">
                <a:solidFill>
                  <a:schemeClr val="tx1">
                    <a:lumMod val="75000"/>
                    <a:lumOff val="25000"/>
                  </a:schemeClr>
                </a:solidFill>
                <a:latin typeface="+mj-ea"/>
                <a:ea typeface="+mj-ea"/>
              </a:rPr>
              <a:t>情報システム</a:t>
            </a:r>
            <a:r>
              <a:rPr lang="ja-JP" altLang="en-US" sz="700" dirty="0">
                <a:solidFill>
                  <a:schemeClr val="tx1">
                    <a:lumMod val="75000"/>
                    <a:lumOff val="25000"/>
                  </a:schemeClr>
                </a:solidFill>
                <a:latin typeface="+mj-ea"/>
                <a:ea typeface="+mj-ea"/>
              </a:rPr>
              <a:t>を提案、</a:t>
            </a:r>
            <a:endParaRPr lang="en-US" altLang="ja-JP" sz="700" dirty="0">
              <a:solidFill>
                <a:schemeClr val="tx1">
                  <a:lumMod val="75000"/>
                  <a:lumOff val="25000"/>
                </a:schemeClr>
              </a:solidFill>
              <a:latin typeface="+mj-ea"/>
              <a:ea typeface="+mj-ea"/>
            </a:endParaRPr>
          </a:p>
          <a:p>
            <a:r>
              <a:rPr kumimoji="1" lang="ja-JP" altLang="en-US" sz="700" dirty="0">
                <a:solidFill>
                  <a:schemeClr val="tx1">
                    <a:lumMod val="75000"/>
                    <a:lumOff val="25000"/>
                  </a:schemeClr>
                </a:solidFill>
                <a:latin typeface="+mj-ea"/>
                <a:ea typeface="+mj-ea"/>
              </a:rPr>
              <a:t>構築、運用</a:t>
            </a:r>
            <a:r>
              <a:rPr lang="ja-JP" altLang="en-US" sz="700" dirty="0">
                <a:solidFill>
                  <a:schemeClr val="tx1">
                    <a:lumMod val="75000"/>
                    <a:lumOff val="25000"/>
                  </a:schemeClr>
                </a:solidFill>
                <a:latin typeface="+mj-ea"/>
                <a:ea typeface="+mj-ea"/>
              </a:rPr>
              <a:t>、管理</a:t>
            </a:r>
            <a:endParaRPr kumimoji="1" lang="en-US" altLang="ja-JP" sz="700" dirty="0">
              <a:solidFill>
                <a:schemeClr val="tx1">
                  <a:lumMod val="75000"/>
                  <a:lumOff val="25000"/>
                </a:schemeClr>
              </a:solidFill>
              <a:latin typeface="+mj-ea"/>
              <a:ea typeface="+mj-ea"/>
            </a:endParaRPr>
          </a:p>
        </p:txBody>
      </p:sp>
      <p:sp>
        <p:nvSpPr>
          <p:cNvPr id="41" name="正方形/長方形 40"/>
          <p:cNvSpPr/>
          <p:nvPr/>
        </p:nvSpPr>
        <p:spPr>
          <a:xfrm>
            <a:off x="5356695" y="5272871"/>
            <a:ext cx="478016" cy="200055"/>
          </a:xfrm>
          <a:prstGeom prst="rect">
            <a:avLst/>
          </a:prstGeom>
        </p:spPr>
        <p:txBody>
          <a:bodyPr wrap="none">
            <a:spAutoFit/>
          </a:bodyPr>
          <a:lstStyle/>
          <a:p>
            <a:r>
              <a:rPr lang="en-US" altLang="ja-JP" sz="700" dirty="0">
                <a:solidFill>
                  <a:schemeClr val="tx1">
                    <a:lumMod val="75000"/>
                    <a:lumOff val="25000"/>
                  </a:schemeClr>
                </a:solidFill>
                <a:latin typeface="+mj-ea"/>
                <a:ea typeface="+mj-ea"/>
              </a:rPr>
              <a:t>21.7%</a:t>
            </a:r>
            <a:endParaRPr lang="ja-JP" altLang="en-US" sz="700" dirty="0">
              <a:solidFill>
                <a:schemeClr val="tx1">
                  <a:lumMod val="75000"/>
                  <a:lumOff val="25000"/>
                </a:schemeClr>
              </a:solidFill>
              <a:latin typeface="+mj-ea"/>
              <a:ea typeface="+mj-ea"/>
            </a:endParaRPr>
          </a:p>
        </p:txBody>
      </p:sp>
      <p:sp>
        <p:nvSpPr>
          <p:cNvPr id="44" name="正方形/長方形 43"/>
          <p:cNvSpPr/>
          <p:nvPr/>
        </p:nvSpPr>
        <p:spPr>
          <a:xfrm>
            <a:off x="5606152" y="4293096"/>
            <a:ext cx="478016" cy="307777"/>
          </a:xfrm>
          <a:prstGeom prst="rect">
            <a:avLst/>
          </a:prstGeom>
        </p:spPr>
        <p:txBody>
          <a:bodyPr wrap="none">
            <a:spAutoFit/>
          </a:bodyPr>
          <a:lstStyle/>
          <a:p>
            <a:pPr algn="ctr"/>
            <a:r>
              <a:rPr lang="ja-JP" altLang="en-US" sz="700" dirty="0">
                <a:solidFill>
                  <a:schemeClr val="tx1">
                    <a:lumMod val="75000"/>
                    <a:lumOff val="25000"/>
                  </a:schemeClr>
                </a:solidFill>
                <a:latin typeface="+mj-ea"/>
                <a:ea typeface="+mj-ea"/>
              </a:rPr>
              <a:t>その他</a:t>
            </a:r>
            <a:endParaRPr lang="en-US" altLang="ja-JP" sz="700" dirty="0">
              <a:solidFill>
                <a:schemeClr val="tx1">
                  <a:lumMod val="75000"/>
                  <a:lumOff val="25000"/>
                </a:schemeClr>
              </a:solidFill>
              <a:latin typeface="+mj-ea"/>
              <a:ea typeface="+mj-ea"/>
            </a:endParaRPr>
          </a:p>
          <a:p>
            <a:pPr algn="ctr"/>
            <a:r>
              <a:rPr lang="en-US" altLang="ja-JP" sz="700" dirty="0">
                <a:solidFill>
                  <a:schemeClr val="tx1">
                    <a:lumMod val="75000"/>
                    <a:lumOff val="25000"/>
                  </a:schemeClr>
                </a:solidFill>
                <a:latin typeface="+mj-ea"/>
                <a:ea typeface="+mj-ea"/>
              </a:rPr>
              <a:t>19.9%</a:t>
            </a:r>
            <a:endParaRPr lang="ja-JP" altLang="en-US" sz="700" dirty="0">
              <a:solidFill>
                <a:schemeClr val="tx1">
                  <a:lumMod val="75000"/>
                  <a:lumOff val="25000"/>
                </a:schemeClr>
              </a:solidFill>
              <a:latin typeface="+mj-ea"/>
              <a:ea typeface="+mj-ea"/>
            </a:endParaRPr>
          </a:p>
        </p:txBody>
      </p:sp>
      <p:sp>
        <p:nvSpPr>
          <p:cNvPr id="46" name="二等辺三角形 45"/>
          <p:cNvSpPr/>
          <p:nvPr/>
        </p:nvSpPr>
        <p:spPr>
          <a:xfrm rot="8100000">
            <a:off x="4697166" y="4811905"/>
            <a:ext cx="207987" cy="42510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4094908" y="4530439"/>
            <a:ext cx="930082" cy="4614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bg1"/>
                </a:solidFill>
                <a:latin typeface="+mj-ea"/>
                <a:ea typeface="+mj-ea"/>
              </a:rPr>
              <a:t>IT</a:t>
            </a:r>
            <a:r>
              <a:rPr lang="ja-JP" altLang="en-US" sz="900" dirty="0">
                <a:solidFill>
                  <a:schemeClr val="bg1"/>
                </a:solidFill>
                <a:latin typeface="+mj-ea"/>
                <a:ea typeface="+mj-ea"/>
              </a:rPr>
              <a:t>関与層が</a:t>
            </a:r>
            <a:endParaRPr lang="en-US" altLang="ja-JP" sz="900" dirty="0">
              <a:solidFill>
                <a:schemeClr val="bg1"/>
              </a:solidFill>
              <a:latin typeface="+mj-ea"/>
              <a:ea typeface="+mj-ea"/>
            </a:endParaRPr>
          </a:p>
          <a:p>
            <a:pPr algn="ctr"/>
            <a:r>
              <a:rPr lang="en-US" altLang="ja-JP" sz="900" dirty="0">
                <a:solidFill>
                  <a:schemeClr val="bg1"/>
                </a:solidFill>
                <a:latin typeface="+mj-ea"/>
                <a:ea typeface="+mj-ea"/>
              </a:rPr>
              <a:t>29.7%</a:t>
            </a:r>
          </a:p>
        </p:txBody>
      </p:sp>
      <p:sp>
        <p:nvSpPr>
          <p:cNvPr id="47" name="アーチ 46"/>
          <p:cNvSpPr/>
          <p:nvPr/>
        </p:nvSpPr>
        <p:spPr>
          <a:xfrm rot="5400000">
            <a:off x="5133787" y="3933055"/>
            <a:ext cx="2294625" cy="2294625"/>
          </a:xfrm>
          <a:prstGeom prst="blockArc">
            <a:avLst>
              <a:gd name="adj1" fmla="val 125179"/>
              <a:gd name="adj2" fmla="val 6396666"/>
              <a:gd name="adj3" fmla="val 32083"/>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30362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745832" y="4305300"/>
            <a:ext cx="1178843" cy="95249"/>
          </a:xfrm>
          <a:prstGeom prst="rect">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6307807" y="5476876"/>
            <a:ext cx="1645568" cy="76199"/>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530993" y="5716115"/>
            <a:ext cx="599598" cy="7619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6" name="グラフ 15"/>
          <p:cNvGraphicFramePr>
            <a:graphicFrameLocks noGrp="1"/>
          </p:cNvGraphicFramePr>
          <p:nvPr>
            <p:extLst>
              <p:ext uri="{D42A27DB-BD31-4B8C-83A1-F6EECF244321}">
                <p14:modId xmlns:p14="http://schemas.microsoft.com/office/powerpoint/2010/main" val="656677920"/>
              </p:ext>
            </p:extLst>
          </p:nvPr>
        </p:nvGraphicFramePr>
        <p:xfrm>
          <a:off x="179512" y="3573017"/>
          <a:ext cx="5400773" cy="28311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p:cNvGraphicFramePr>
            <a:graphicFrameLocks/>
          </p:cNvGraphicFramePr>
          <p:nvPr>
            <p:extLst>
              <p:ext uri="{D42A27DB-BD31-4B8C-83A1-F6EECF244321}">
                <p14:modId xmlns:p14="http://schemas.microsoft.com/office/powerpoint/2010/main" val="2399048523"/>
              </p:ext>
            </p:extLst>
          </p:nvPr>
        </p:nvGraphicFramePr>
        <p:xfrm>
          <a:off x="4283968" y="1052736"/>
          <a:ext cx="3158877" cy="2413147"/>
        </p:xfrm>
        <a:graphic>
          <a:graphicData uri="http://schemas.openxmlformats.org/drawingml/2006/chart">
            <c:chart xmlns:c="http://schemas.openxmlformats.org/drawingml/2006/chart" xmlns:r="http://schemas.openxmlformats.org/officeDocument/2006/relationships" r:id="rId3"/>
          </a:graphicData>
        </a:graphic>
      </p:graphicFrame>
      <p:sp>
        <p:nvSpPr>
          <p:cNvPr id="15" name="二等辺三角形 14"/>
          <p:cNvSpPr/>
          <p:nvPr/>
        </p:nvSpPr>
        <p:spPr>
          <a:xfrm rot="18697361">
            <a:off x="7443621" y="1988137"/>
            <a:ext cx="276314" cy="624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11</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テクノロジーチャンネルについて</a:t>
            </a:r>
          </a:p>
        </p:txBody>
      </p:sp>
      <p:graphicFrame>
        <p:nvGraphicFramePr>
          <p:cNvPr id="4" name="グラフ 3"/>
          <p:cNvGraphicFramePr>
            <a:graphicFrameLocks/>
          </p:cNvGraphicFramePr>
          <p:nvPr>
            <p:extLst>
              <p:ext uri="{D42A27DB-BD31-4B8C-83A1-F6EECF244321}">
                <p14:modId xmlns:p14="http://schemas.microsoft.com/office/powerpoint/2010/main" val="1842613365"/>
              </p:ext>
            </p:extLst>
          </p:nvPr>
        </p:nvGraphicFramePr>
        <p:xfrm>
          <a:off x="144463" y="980728"/>
          <a:ext cx="4427984" cy="2448272"/>
        </p:xfrm>
        <a:graphic>
          <a:graphicData uri="http://schemas.openxmlformats.org/drawingml/2006/chart">
            <c:chart xmlns:c="http://schemas.openxmlformats.org/drawingml/2006/chart" xmlns:r="http://schemas.openxmlformats.org/officeDocument/2006/relationships" r:id="rId4"/>
          </a:graphicData>
        </a:graphic>
      </p:graphicFrame>
      <p:sp>
        <p:nvSpPr>
          <p:cNvPr id="9" name="線吹き出し 2 (枠付き) 8"/>
          <p:cNvSpPr/>
          <p:nvPr/>
        </p:nvSpPr>
        <p:spPr>
          <a:xfrm>
            <a:off x="7372138" y="1052736"/>
            <a:ext cx="819051" cy="200055"/>
          </a:xfrm>
          <a:prstGeom prst="borderCallout2">
            <a:avLst>
              <a:gd name="adj1" fmla="val 18750"/>
              <a:gd name="adj2" fmla="val -8333"/>
              <a:gd name="adj3" fmla="val 18749"/>
              <a:gd name="adj4" fmla="val -109900"/>
              <a:gd name="adj5" fmla="val 129231"/>
              <a:gd name="adj6" fmla="val -138704"/>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線吹き出し 2 (枠付き) 9"/>
          <p:cNvSpPr/>
          <p:nvPr/>
        </p:nvSpPr>
        <p:spPr>
          <a:xfrm>
            <a:off x="7942489" y="1628800"/>
            <a:ext cx="819051" cy="200055"/>
          </a:xfrm>
          <a:prstGeom prst="borderCallout2">
            <a:avLst>
              <a:gd name="adj1" fmla="val 18750"/>
              <a:gd name="adj2" fmla="val -81597"/>
              <a:gd name="adj3" fmla="val 18749"/>
              <a:gd name="adj4" fmla="val -109900"/>
              <a:gd name="adj5" fmla="val 95903"/>
              <a:gd name="adj6" fmla="val -132889"/>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線吹き出し 2 (枠付き) 10"/>
          <p:cNvSpPr/>
          <p:nvPr/>
        </p:nvSpPr>
        <p:spPr>
          <a:xfrm>
            <a:off x="7942489" y="3284984"/>
            <a:ext cx="819051" cy="200055"/>
          </a:xfrm>
          <a:prstGeom prst="borderCallout2">
            <a:avLst>
              <a:gd name="adj1" fmla="val 18750"/>
              <a:gd name="adj2" fmla="val -81597"/>
              <a:gd name="adj3" fmla="val 13988"/>
              <a:gd name="adj4" fmla="val -152928"/>
              <a:gd name="adj5" fmla="val -85023"/>
              <a:gd name="adj6" fmla="val -177080"/>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7237330" y="983485"/>
            <a:ext cx="1727156" cy="338554"/>
          </a:xfrm>
          <a:prstGeom prst="rect">
            <a:avLst/>
          </a:prstGeom>
          <a:solidFill>
            <a:schemeClr val="bg1"/>
          </a:solidFill>
        </p:spPr>
        <p:txBody>
          <a:bodyPr wrap="square" rtlCol="0" anchor="ctr">
            <a:spAutoFit/>
          </a:bodyPr>
          <a:lstStyle/>
          <a:p>
            <a:r>
              <a:rPr lang="ja-JP" altLang="en-US" sz="800" dirty="0">
                <a:solidFill>
                  <a:schemeClr val="tx1">
                    <a:lumMod val="75000"/>
                    <a:lumOff val="25000"/>
                  </a:schemeClr>
                </a:solidFill>
              </a:rPr>
              <a:t>製品・サービス導入の</a:t>
            </a:r>
            <a:br>
              <a:rPr lang="en-US" altLang="ja-JP" sz="800" dirty="0">
                <a:solidFill>
                  <a:schemeClr val="tx1">
                    <a:lumMod val="75000"/>
                    <a:lumOff val="25000"/>
                  </a:schemeClr>
                </a:solidFill>
              </a:rPr>
            </a:br>
            <a:r>
              <a:rPr lang="ja-JP" altLang="en-US" sz="800" dirty="0">
                <a:solidFill>
                  <a:schemeClr val="tx1">
                    <a:lumMod val="75000"/>
                    <a:lumOff val="25000"/>
                  </a:schemeClr>
                </a:solidFill>
              </a:rPr>
              <a:t>決定権がある</a:t>
            </a:r>
            <a:endParaRPr lang="en-US" altLang="ja-JP" sz="800" dirty="0">
              <a:solidFill>
                <a:schemeClr val="tx1">
                  <a:lumMod val="75000"/>
                  <a:lumOff val="25000"/>
                </a:schemeClr>
              </a:solidFill>
            </a:endParaRPr>
          </a:p>
        </p:txBody>
      </p:sp>
      <p:sp>
        <p:nvSpPr>
          <p:cNvPr id="7" name="テキスト ボックス 6"/>
          <p:cNvSpPr txBox="1"/>
          <p:nvPr/>
        </p:nvSpPr>
        <p:spPr>
          <a:xfrm>
            <a:off x="7246543" y="1436439"/>
            <a:ext cx="1717943" cy="584775"/>
          </a:xfrm>
          <a:prstGeom prst="rect">
            <a:avLst/>
          </a:prstGeom>
          <a:solidFill>
            <a:schemeClr val="bg1"/>
          </a:solidFill>
        </p:spPr>
        <p:txBody>
          <a:bodyPr wrap="square" rtlCol="0">
            <a:spAutoFit/>
          </a:bodyPr>
          <a:lstStyle/>
          <a:p>
            <a:endParaRPr kumimoji="1" lang="en-US" altLang="ja-JP" sz="800" dirty="0">
              <a:solidFill>
                <a:schemeClr val="tx1">
                  <a:lumMod val="75000"/>
                  <a:lumOff val="25000"/>
                </a:schemeClr>
              </a:solidFill>
            </a:endParaRPr>
          </a:p>
          <a:p>
            <a:r>
              <a:rPr kumimoji="1" lang="ja-JP" altLang="en-US" sz="800" dirty="0">
                <a:solidFill>
                  <a:schemeClr val="tx1">
                    <a:lumMod val="75000"/>
                    <a:lumOff val="25000"/>
                  </a:schemeClr>
                </a:solidFill>
              </a:rPr>
              <a:t>製品・サービス導入の</a:t>
            </a:r>
            <a:br>
              <a:rPr kumimoji="1" lang="en-US" altLang="ja-JP" sz="800" dirty="0">
                <a:solidFill>
                  <a:schemeClr val="tx1">
                    <a:lumMod val="75000"/>
                    <a:lumOff val="25000"/>
                  </a:schemeClr>
                </a:solidFill>
              </a:rPr>
            </a:br>
            <a:r>
              <a:rPr kumimoji="1" lang="ja-JP" altLang="en-US" sz="800" dirty="0">
                <a:solidFill>
                  <a:schemeClr val="tx1">
                    <a:lumMod val="75000"/>
                    <a:lumOff val="25000"/>
                  </a:schemeClr>
                </a:solidFill>
              </a:rPr>
              <a:t>選定権がある　　　</a:t>
            </a:r>
            <a:endParaRPr kumimoji="1" lang="en-US" altLang="ja-JP" sz="800" dirty="0">
              <a:solidFill>
                <a:schemeClr val="tx1">
                  <a:lumMod val="75000"/>
                  <a:lumOff val="25000"/>
                </a:schemeClr>
              </a:solidFill>
            </a:endParaRPr>
          </a:p>
          <a:p>
            <a:endParaRPr kumimoji="1" lang="ja-JP" altLang="en-US" sz="800" dirty="0">
              <a:solidFill>
                <a:schemeClr val="tx1">
                  <a:lumMod val="75000"/>
                  <a:lumOff val="25000"/>
                </a:schemeClr>
              </a:solidFill>
            </a:endParaRPr>
          </a:p>
        </p:txBody>
      </p:sp>
      <p:sp>
        <p:nvSpPr>
          <p:cNvPr id="12" name="テキスト ボックス 11"/>
          <p:cNvSpPr txBox="1"/>
          <p:nvPr/>
        </p:nvSpPr>
        <p:spPr>
          <a:xfrm>
            <a:off x="7246543" y="3069936"/>
            <a:ext cx="1717943" cy="584775"/>
          </a:xfrm>
          <a:prstGeom prst="rect">
            <a:avLst/>
          </a:prstGeom>
          <a:solidFill>
            <a:schemeClr val="bg1"/>
          </a:solidFill>
        </p:spPr>
        <p:txBody>
          <a:bodyPr wrap="square" rtlCol="0">
            <a:spAutoFit/>
          </a:bodyPr>
          <a:lstStyle/>
          <a:p>
            <a:endParaRPr kumimoji="1" lang="en-US" altLang="ja-JP" sz="800" dirty="0">
              <a:solidFill>
                <a:schemeClr val="tx1">
                  <a:lumMod val="75000"/>
                  <a:lumOff val="25000"/>
                </a:schemeClr>
              </a:solidFill>
            </a:endParaRPr>
          </a:p>
          <a:p>
            <a:r>
              <a:rPr kumimoji="1" lang="ja-JP" altLang="en-US" sz="800" dirty="0">
                <a:solidFill>
                  <a:schemeClr val="tx1">
                    <a:lumMod val="75000"/>
                    <a:lumOff val="25000"/>
                  </a:schemeClr>
                </a:solidFill>
              </a:rPr>
              <a:t>製品・サービス導入の</a:t>
            </a:r>
            <a:endParaRPr kumimoji="1" lang="en-US" altLang="ja-JP" sz="800" dirty="0">
              <a:solidFill>
                <a:schemeClr val="tx1">
                  <a:lumMod val="75000"/>
                  <a:lumOff val="25000"/>
                </a:schemeClr>
              </a:solidFill>
            </a:endParaRPr>
          </a:p>
          <a:p>
            <a:r>
              <a:rPr kumimoji="1" lang="ja-JP" altLang="en-US" sz="800" dirty="0">
                <a:solidFill>
                  <a:schemeClr val="tx1">
                    <a:lumMod val="75000"/>
                    <a:lumOff val="25000"/>
                  </a:schemeClr>
                </a:solidFill>
              </a:rPr>
              <a:t>推奨権がある　　　　</a:t>
            </a:r>
            <a:endParaRPr kumimoji="1" lang="en-US" altLang="ja-JP" sz="800" dirty="0">
              <a:solidFill>
                <a:schemeClr val="tx1">
                  <a:lumMod val="75000"/>
                  <a:lumOff val="25000"/>
                </a:schemeClr>
              </a:solidFill>
            </a:endParaRPr>
          </a:p>
          <a:p>
            <a:endParaRPr kumimoji="1" lang="ja-JP" altLang="en-US" sz="800" dirty="0">
              <a:solidFill>
                <a:schemeClr val="tx1">
                  <a:lumMod val="75000"/>
                  <a:lumOff val="25000"/>
                </a:schemeClr>
              </a:solidFill>
            </a:endParaRPr>
          </a:p>
        </p:txBody>
      </p:sp>
      <p:sp>
        <p:nvSpPr>
          <p:cNvPr id="13" name="アーチ 12"/>
          <p:cNvSpPr/>
          <p:nvPr/>
        </p:nvSpPr>
        <p:spPr>
          <a:xfrm rot="5400000">
            <a:off x="4794525" y="1142705"/>
            <a:ext cx="2219619" cy="2219619"/>
          </a:xfrm>
          <a:prstGeom prst="blockArc">
            <a:avLst>
              <a:gd name="adj1" fmla="val 10799998"/>
              <a:gd name="adj2" fmla="val 515331"/>
              <a:gd name="adj3" fmla="val 32610"/>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正方形/長方形 13"/>
          <p:cNvSpPr/>
          <p:nvPr/>
        </p:nvSpPr>
        <p:spPr>
          <a:xfrm>
            <a:off x="7237330" y="2347368"/>
            <a:ext cx="1583142" cy="5349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bg1"/>
                </a:solidFill>
                <a:latin typeface="+mj-ea"/>
                <a:ea typeface="+mj-ea"/>
              </a:rPr>
              <a:t>全体の半数以上が</a:t>
            </a:r>
            <a:endParaRPr lang="en-US" altLang="ja-JP" sz="900" dirty="0">
              <a:solidFill>
                <a:schemeClr val="bg1"/>
              </a:solidFill>
              <a:latin typeface="+mj-ea"/>
              <a:ea typeface="+mj-ea"/>
            </a:endParaRPr>
          </a:p>
          <a:p>
            <a:pPr algn="ctr"/>
            <a:r>
              <a:rPr lang="ja-JP" altLang="en-US" sz="900" dirty="0">
                <a:solidFill>
                  <a:schemeClr val="bg1"/>
                </a:solidFill>
                <a:latin typeface="+mj-ea"/>
                <a:ea typeface="+mj-ea"/>
              </a:rPr>
              <a:t>製品選定に関与</a:t>
            </a:r>
            <a:endParaRPr lang="en-US" altLang="ja-JP" sz="900" dirty="0">
              <a:solidFill>
                <a:schemeClr val="bg1"/>
              </a:solidFill>
              <a:latin typeface="+mj-ea"/>
              <a:ea typeface="+mj-ea"/>
            </a:endParaRPr>
          </a:p>
        </p:txBody>
      </p:sp>
      <p:sp>
        <p:nvSpPr>
          <p:cNvPr id="17" name="正方形/長方形 16"/>
          <p:cNvSpPr/>
          <p:nvPr/>
        </p:nvSpPr>
        <p:spPr>
          <a:xfrm>
            <a:off x="179512" y="3914774"/>
            <a:ext cx="5328592" cy="81036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179512" y="5373215"/>
            <a:ext cx="5328592" cy="142503"/>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79512" y="5678015"/>
            <a:ext cx="5328592" cy="142503"/>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5725594" y="4149080"/>
            <a:ext cx="3293087" cy="1938992"/>
          </a:xfrm>
          <a:prstGeom prst="rect">
            <a:avLst/>
          </a:prstGeom>
        </p:spPr>
        <p:txBody>
          <a:bodyPr wrap="square">
            <a:spAutoFit/>
          </a:bodyPr>
          <a:lstStyle/>
          <a:p>
            <a:pPr>
              <a:lnSpc>
                <a:spcPct val="150000"/>
              </a:lnSpc>
              <a:defRPr/>
            </a:pPr>
            <a:r>
              <a:rPr lang="ja-JP" altLang="en-US" sz="1000" dirty="0">
                <a:solidFill>
                  <a:schemeClr val="tx1">
                    <a:lumMod val="75000"/>
                    <a:lumOff val="25000"/>
                  </a:schemeClr>
                </a:solidFill>
                <a:latin typeface="+mj-ea"/>
                <a:ea typeface="+mj-ea"/>
                <a:cs typeface="メイリオ" panose="020B0604030504040204" pitchFamily="50" charset="-128"/>
              </a:rPr>
              <a:t>計測機器や</a:t>
            </a:r>
            <a:r>
              <a:rPr lang="en-US" altLang="ja-JP" sz="1000" dirty="0">
                <a:solidFill>
                  <a:schemeClr val="tx1">
                    <a:lumMod val="75000"/>
                    <a:lumOff val="25000"/>
                  </a:schemeClr>
                </a:solidFill>
                <a:latin typeface="+mj-ea"/>
                <a:ea typeface="+mj-ea"/>
                <a:cs typeface="メイリオ" panose="020B0604030504040204" pitchFamily="50" charset="-128"/>
              </a:rPr>
              <a:t>IC</a:t>
            </a:r>
            <a:r>
              <a:rPr lang="ja-JP" altLang="en-US" sz="1000" dirty="0">
                <a:solidFill>
                  <a:schemeClr val="tx1">
                    <a:lumMod val="75000"/>
                    <a:lumOff val="25000"/>
                  </a:schemeClr>
                </a:solidFill>
                <a:latin typeface="+mj-ea"/>
                <a:ea typeface="+mj-ea"/>
                <a:cs typeface="メイリオ" panose="020B0604030504040204" pitchFamily="50" charset="-128"/>
              </a:rPr>
              <a:t>など、開発現場にて選定される</a:t>
            </a:r>
            <a:endParaRPr lang="en-US" altLang="ja-JP" sz="1000" dirty="0">
              <a:solidFill>
                <a:schemeClr val="tx1">
                  <a:lumMod val="75000"/>
                  <a:lumOff val="25000"/>
                </a:schemeClr>
              </a:solidFill>
              <a:latin typeface="+mj-ea"/>
              <a:ea typeface="+mj-ea"/>
              <a:cs typeface="メイリオ" panose="020B0604030504040204" pitchFamily="50" charset="-128"/>
            </a:endParaRPr>
          </a:p>
          <a:p>
            <a:pPr>
              <a:lnSpc>
                <a:spcPct val="150000"/>
              </a:lnSpc>
              <a:defRPr/>
            </a:pPr>
            <a:r>
              <a:rPr lang="ja-JP" altLang="en-US" sz="1000" dirty="0">
                <a:solidFill>
                  <a:schemeClr val="tx1">
                    <a:lumMod val="75000"/>
                    <a:lumOff val="25000"/>
                  </a:schemeClr>
                </a:solidFill>
                <a:latin typeface="+mj-ea"/>
                <a:ea typeface="+mj-ea"/>
                <a:cs typeface="メイリオ" panose="020B0604030504040204" pitchFamily="50" charset="-128"/>
              </a:rPr>
              <a:t>製品の関与層がボリュームゾーンとなっており、</a:t>
            </a:r>
            <a:endParaRPr lang="en-US" altLang="ja-JP" sz="1000" dirty="0">
              <a:solidFill>
                <a:schemeClr val="tx1">
                  <a:lumMod val="75000"/>
                  <a:lumOff val="25000"/>
                </a:schemeClr>
              </a:solidFill>
              <a:latin typeface="+mj-ea"/>
              <a:ea typeface="+mj-ea"/>
              <a:cs typeface="メイリオ" panose="020B0604030504040204" pitchFamily="50" charset="-128"/>
            </a:endParaRPr>
          </a:p>
          <a:p>
            <a:pPr>
              <a:lnSpc>
                <a:spcPct val="150000"/>
              </a:lnSpc>
              <a:defRPr/>
            </a:pPr>
            <a:r>
              <a:rPr lang="ja-JP" altLang="en-US" sz="1000" dirty="0">
                <a:solidFill>
                  <a:schemeClr val="tx1">
                    <a:lumMod val="75000"/>
                    <a:lumOff val="25000"/>
                  </a:schemeClr>
                </a:solidFill>
                <a:latin typeface="+mj-ea"/>
                <a:ea typeface="+mj-ea"/>
                <a:cs typeface="メイリオ" panose="020B0604030504040204" pitchFamily="50" charset="-128"/>
              </a:rPr>
              <a:t>現場エンジニアの読者割合が高いと推測されます。</a:t>
            </a:r>
          </a:p>
          <a:p>
            <a:pPr>
              <a:lnSpc>
                <a:spcPct val="150000"/>
              </a:lnSpc>
              <a:defRPr/>
            </a:pPr>
            <a:endParaRPr lang="en-US" altLang="ja-JP" sz="1000" dirty="0">
              <a:solidFill>
                <a:schemeClr val="tx1">
                  <a:lumMod val="75000"/>
                  <a:lumOff val="25000"/>
                </a:schemeClr>
              </a:solidFill>
              <a:latin typeface="+mj-ea"/>
              <a:ea typeface="+mj-ea"/>
              <a:cs typeface="メイリオ" panose="020B0604030504040204" pitchFamily="50" charset="-128"/>
            </a:endParaRPr>
          </a:p>
          <a:p>
            <a:pPr>
              <a:lnSpc>
                <a:spcPct val="150000"/>
              </a:lnSpc>
              <a:defRPr/>
            </a:pPr>
            <a:endParaRPr lang="en-US" altLang="ja-JP" sz="1000" dirty="0">
              <a:solidFill>
                <a:schemeClr val="tx1">
                  <a:lumMod val="75000"/>
                  <a:lumOff val="25000"/>
                </a:schemeClr>
              </a:solidFill>
              <a:latin typeface="+mj-ea"/>
              <a:ea typeface="+mj-ea"/>
              <a:cs typeface="メイリオ" panose="020B0604030504040204" pitchFamily="50" charset="-128"/>
            </a:endParaRPr>
          </a:p>
          <a:p>
            <a:pPr>
              <a:lnSpc>
                <a:spcPct val="150000"/>
              </a:lnSpc>
              <a:defRPr/>
            </a:pPr>
            <a:r>
              <a:rPr lang="ja-JP" altLang="en-US" sz="1000" dirty="0">
                <a:solidFill>
                  <a:schemeClr val="tx1">
                    <a:lumMod val="75000"/>
                    <a:lumOff val="25000"/>
                  </a:schemeClr>
                </a:solidFill>
                <a:latin typeface="+mj-ea"/>
                <a:ea typeface="+mj-ea"/>
                <a:cs typeface="メイリオ" panose="020B0604030504040204" pitchFamily="50" charset="-128"/>
              </a:rPr>
              <a:t>一方で、材料・素材といった医療分野に従事して</a:t>
            </a:r>
            <a:endParaRPr lang="en-US" altLang="ja-JP" sz="1000" dirty="0">
              <a:solidFill>
                <a:schemeClr val="tx1">
                  <a:lumMod val="75000"/>
                  <a:lumOff val="25000"/>
                </a:schemeClr>
              </a:solidFill>
              <a:latin typeface="+mj-ea"/>
              <a:ea typeface="+mj-ea"/>
              <a:cs typeface="メイリオ" panose="020B0604030504040204" pitchFamily="50" charset="-128"/>
            </a:endParaRPr>
          </a:p>
          <a:p>
            <a:pPr>
              <a:lnSpc>
                <a:spcPct val="150000"/>
              </a:lnSpc>
              <a:defRPr/>
            </a:pPr>
            <a:r>
              <a:rPr lang="ja-JP" altLang="en-US" sz="1000" dirty="0">
                <a:solidFill>
                  <a:schemeClr val="tx1">
                    <a:lumMod val="75000"/>
                    <a:lumOff val="25000"/>
                  </a:schemeClr>
                </a:solidFill>
                <a:latin typeface="+mj-ea"/>
                <a:ea typeface="+mj-ea"/>
                <a:cs typeface="メイリオ" panose="020B0604030504040204" pitchFamily="50" charset="-128"/>
              </a:rPr>
              <a:t>いる読者や、機械装置といったインダストリーに</a:t>
            </a:r>
            <a:endParaRPr lang="en-US" altLang="ja-JP" sz="1000" dirty="0">
              <a:solidFill>
                <a:schemeClr val="tx1">
                  <a:lumMod val="75000"/>
                  <a:lumOff val="25000"/>
                </a:schemeClr>
              </a:solidFill>
              <a:latin typeface="+mj-ea"/>
              <a:ea typeface="+mj-ea"/>
              <a:cs typeface="メイリオ" panose="020B0604030504040204" pitchFamily="50" charset="-128"/>
            </a:endParaRPr>
          </a:p>
          <a:p>
            <a:pPr>
              <a:lnSpc>
                <a:spcPct val="150000"/>
              </a:lnSpc>
              <a:defRPr/>
            </a:pPr>
            <a:r>
              <a:rPr lang="ja-JP" altLang="en-US" sz="1000" dirty="0">
                <a:solidFill>
                  <a:schemeClr val="tx1">
                    <a:lumMod val="75000"/>
                    <a:lumOff val="25000"/>
                  </a:schemeClr>
                </a:solidFill>
                <a:latin typeface="+mj-ea"/>
                <a:ea typeface="+mj-ea"/>
                <a:cs typeface="メイリオ" panose="020B0604030504040204" pitchFamily="50" charset="-128"/>
              </a:rPr>
              <a:t>従事している読者も一定数が属しております。</a:t>
            </a:r>
            <a:endParaRPr lang="en-US" altLang="ja-JP" sz="1000" dirty="0">
              <a:solidFill>
                <a:schemeClr val="tx1">
                  <a:lumMod val="75000"/>
                  <a:lumOff val="25000"/>
                </a:schemeClr>
              </a:solidFill>
              <a:latin typeface="+mj-ea"/>
              <a:ea typeface="+mj-ea"/>
              <a:cs typeface="メイリオ" panose="020B0604030504040204" pitchFamily="50" charset="-128"/>
            </a:endParaRPr>
          </a:p>
        </p:txBody>
      </p:sp>
    </p:spTree>
    <p:extLst>
      <p:ext uri="{BB962C8B-B14F-4D97-AF65-F5344CB8AC3E}">
        <p14:creationId xmlns:p14="http://schemas.microsoft.com/office/powerpoint/2010/main" val="2146561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05896" y="2621912"/>
            <a:ext cx="7338511" cy="914400"/>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12</a:t>
            </a:fld>
            <a:endParaRPr lang="ja-JP" altLang="en-US" dirty="0"/>
          </a:p>
        </p:txBody>
      </p:sp>
      <p:sp>
        <p:nvSpPr>
          <p:cNvPr id="3" name="正方形/長方形 2"/>
          <p:cNvSpPr/>
          <p:nvPr/>
        </p:nvSpPr>
        <p:spPr>
          <a:xfrm>
            <a:off x="107504" y="692696"/>
            <a:ext cx="8928992" cy="36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2627784" y="2852936"/>
            <a:ext cx="3888432" cy="523220"/>
          </a:xfrm>
          <a:prstGeom prst="rect">
            <a:avLst/>
          </a:prstGeom>
          <a:noFill/>
        </p:spPr>
        <p:txBody>
          <a:bodyPr wrap="square" rtlCol="0">
            <a:spAutoFit/>
          </a:bodyPr>
          <a:lstStyle/>
          <a:p>
            <a:pPr algn="ctr"/>
            <a:r>
              <a:rPr kumimoji="1"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広告メニュー</a:t>
            </a:r>
          </a:p>
        </p:txBody>
      </p:sp>
    </p:spTree>
    <p:extLst>
      <p:ext uri="{BB962C8B-B14F-4D97-AF65-F5344CB8AC3E}">
        <p14:creationId xmlns:p14="http://schemas.microsoft.com/office/powerpoint/2010/main" val="662745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257707" y="1074057"/>
            <a:ext cx="8628585" cy="864096"/>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角丸四角形 45"/>
          <p:cNvSpPr/>
          <p:nvPr/>
        </p:nvSpPr>
        <p:spPr>
          <a:xfrm>
            <a:off x="257707" y="2913514"/>
            <a:ext cx="8628585" cy="864096"/>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角丸四角形 46"/>
          <p:cNvSpPr/>
          <p:nvPr/>
        </p:nvSpPr>
        <p:spPr>
          <a:xfrm>
            <a:off x="257707" y="1991353"/>
            <a:ext cx="8628585" cy="864096"/>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角丸四角形 47"/>
          <p:cNvSpPr/>
          <p:nvPr/>
        </p:nvSpPr>
        <p:spPr>
          <a:xfrm>
            <a:off x="257707" y="3846506"/>
            <a:ext cx="8628585" cy="864096"/>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角丸四角形 48"/>
          <p:cNvSpPr/>
          <p:nvPr/>
        </p:nvSpPr>
        <p:spPr>
          <a:xfrm>
            <a:off x="257707" y="4769658"/>
            <a:ext cx="8628585" cy="864096"/>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13</a:t>
            </a:fld>
            <a:endParaRPr lang="ja-JP" altLang="en-US" dirty="0"/>
          </a:p>
        </p:txBody>
      </p:sp>
      <p:sp>
        <p:nvSpPr>
          <p:cNvPr id="4" name="テキスト ボックス 3"/>
          <p:cNvSpPr txBox="1"/>
          <p:nvPr/>
        </p:nvSpPr>
        <p:spPr>
          <a:xfrm>
            <a:off x="179512" y="332656"/>
            <a:ext cx="3888432"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広告メニューのご紹介</a:t>
            </a:r>
          </a:p>
        </p:txBody>
      </p:sp>
      <p:sp>
        <p:nvSpPr>
          <p:cNvPr id="8" name="正方形/長方形 7"/>
          <p:cNvSpPr/>
          <p:nvPr/>
        </p:nvSpPr>
        <p:spPr>
          <a:xfrm>
            <a:off x="1580957" y="1207044"/>
            <a:ext cx="1261884" cy="276999"/>
          </a:xfrm>
          <a:prstGeom prst="rect">
            <a:avLst/>
          </a:prstGeom>
        </p:spPr>
        <p:txBody>
          <a:bodyPr wrap="none">
            <a:spAutoFit/>
          </a:body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記事タイアップ</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580957" y="1444714"/>
            <a:ext cx="7167507" cy="400110"/>
          </a:xfrm>
          <a:prstGeom prst="rect">
            <a:avLst/>
          </a:prstGeom>
        </p:spPr>
        <p:txBody>
          <a:bodyPr wrap="square">
            <a:spAutoFit/>
          </a:bodyPr>
          <a:lstStyle/>
          <a:p>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保証や低価格タイアップなど、さまざまなメニューを用意しています。</a:t>
            </a:r>
          </a:p>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キャンペーンのマーケティングゴールに向けて、最適な施策を提案いたします。</a:t>
            </a:r>
          </a:p>
        </p:txBody>
      </p:sp>
      <p:sp>
        <p:nvSpPr>
          <p:cNvPr id="50" name="角丸四角形 49"/>
          <p:cNvSpPr/>
          <p:nvPr/>
        </p:nvSpPr>
        <p:spPr>
          <a:xfrm>
            <a:off x="322336" y="1130710"/>
            <a:ext cx="1153320" cy="747251"/>
          </a:xfrm>
          <a:prstGeom prst="roundRect">
            <a:avLst>
              <a:gd name="adj" fmla="val 45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角丸四角形 52"/>
          <p:cNvSpPr/>
          <p:nvPr/>
        </p:nvSpPr>
        <p:spPr>
          <a:xfrm>
            <a:off x="322336" y="2971936"/>
            <a:ext cx="1153320" cy="747251"/>
          </a:xfrm>
          <a:prstGeom prst="roundRect">
            <a:avLst>
              <a:gd name="adj" fmla="val 45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角丸四角形 53"/>
          <p:cNvSpPr/>
          <p:nvPr/>
        </p:nvSpPr>
        <p:spPr>
          <a:xfrm>
            <a:off x="322336" y="2049775"/>
            <a:ext cx="1153320" cy="747251"/>
          </a:xfrm>
          <a:prstGeom prst="roundRect">
            <a:avLst>
              <a:gd name="adj" fmla="val 45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角丸四角形 54"/>
          <p:cNvSpPr/>
          <p:nvPr/>
        </p:nvSpPr>
        <p:spPr>
          <a:xfrm>
            <a:off x="322336" y="3896637"/>
            <a:ext cx="1153320" cy="747251"/>
          </a:xfrm>
          <a:prstGeom prst="roundRect">
            <a:avLst>
              <a:gd name="adj" fmla="val 45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角丸四角形 55"/>
          <p:cNvSpPr/>
          <p:nvPr/>
        </p:nvSpPr>
        <p:spPr>
          <a:xfrm>
            <a:off x="322336" y="4828080"/>
            <a:ext cx="1153320" cy="747251"/>
          </a:xfrm>
          <a:prstGeom prst="roundRect">
            <a:avLst>
              <a:gd name="adj" fmla="val 45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213" y="1252103"/>
            <a:ext cx="521128" cy="537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s0113300\Downloads\f-f_business_81-s512_f_business_81_0nbg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082" y="3116991"/>
            <a:ext cx="738510" cy="4961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0113300\Downloads\f-f_business_31-s512_f_business_31_2nb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605" y="3997581"/>
            <a:ext cx="285464" cy="545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s0113300\Downloads\f-f_business_11-s512_f_business_11_2nb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45446" y="4985681"/>
            <a:ext cx="468662" cy="432048"/>
          </a:xfrm>
          <a:prstGeom prst="rect">
            <a:avLst/>
          </a:prstGeom>
          <a:noFill/>
          <a:extLst>
            <a:ext uri="{909E8E84-426E-40DD-AFC4-6F175D3DCCD1}">
              <a14:hiddenFill xmlns:a14="http://schemas.microsoft.com/office/drawing/2010/main">
                <a:solidFill>
                  <a:srgbClr val="FFFFFF"/>
                </a:solidFill>
              </a14:hiddenFill>
            </a:ext>
          </a:extLst>
        </p:spPr>
      </p:pic>
      <p:sp>
        <p:nvSpPr>
          <p:cNvPr id="57" name="正方形/長方形 56"/>
          <p:cNvSpPr/>
          <p:nvPr/>
        </p:nvSpPr>
        <p:spPr>
          <a:xfrm>
            <a:off x="1580957" y="3038326"/>
            <a:ext cx="1261884" cy="276999"/>
          </a:xfrm>
          <a:prstGeom prst="rect">
            <a:avLst/>
          </a:prstGeom>
        </p:spPr>
        <p:txBody>
          <a:bodyPr wrap="none">
            <a:spAutoFit/>
          </a:body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ブランドゲート</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p:cNvSpPr/>
          <p:nvPr/>
        </p:nvSpPr>
        <p:spPr>
          <a:xfrm>
            <a:off x="1580957" y="3275996"/>
            <a:ext cx="7167507" cy="400110"/>
          </a:xfrm>
          <a:prstGeom prst="rect">
            <a:avLst/>
          </a:prstGeom>
        </p:spPr>
        <p:txBody>
          <a:bodyPr wrap="square">
            <a:spAutoFit/>
          </a:bodyPr>
          <a:lstStyle/>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広告主様の専用のカテゴリをご提供するサービスです。マイナビニュース公式コンテンツとして、</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読者への</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PR</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展開が可能です。中長期的なプロモーションをご検討の場合にオススメのプランです。</a:t>
            </a:r>
          </a:p>
        </p:txBody>
      </p:sp>
      <p:sp>
        <p:nvSpPr>
          <p:cNvPr id="59" name="正方形/長方形 58"/>
          <p:cNvSpPr/>
          <p:nvPr/>
        </p:nvSpPr>
        <p:spPr>
          <a:xfrm>
            <a:off x="1580957" y="2129741"/>
            <a:ext cx="1261884" cy="276999"/>
          </a:xfrm>
          <a:prstGeom prst="rect">
            <a:avLst/>
          </a:prstGeom>
        </p:spPr>
        <p:txBody>
          <a:bodyPr wrap="none">
            <a:spAutoFit/>
          </a:body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リード獲得施策</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1580957" y="2367411"/>
            <a:ext cx="7167507" cy="400110"/>
          </a:xfrm>
          <a:prstGeom prst="rect">
            <a:avLst/>
          </a:prstGeom>
        </p:spPr>
        <p:txBody>
          <a:bodyPr wrap="square">
            <a:spAutoFit/>
          </a:bodyPr>
          <a:lstStyle/>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媒体上でホワイトペーパーのダウンロード施策を行い、読者のリードを獲得します。</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また、テレマーケティングを組み合わせることによって、より質の高いリード獲得を実現します。</a:t>
            </a:r>
          </a:p>
        </p:txBody>
      </p:sp>
      <p:sp>
        <p:nvSpPr>
          <p:cNvPr id="67" name="正方形/長方形 66"/>
          <p:cNvSpPr/>
          <p:nvPr/>
        </p:nvSpPr>
        <p:spPr>
          <a:xfrm>
            <a:off x="1580957" y="3983118"/>
            <a:ext cx="2031325" cy="276999"/>
          </a:xfrm>
          <a:prstGeom prst="rect">
            <a:avLst/>
          </a:prstGeom>
        </p:spPr>
        <p:txBody>
          <a:bodyPr wrap="none">
            <a:spAutoFit/>
          </a:body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タイアップ誘導オプション</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正方形/長方形 67"/>
          <p:cNvSpPr/>
          <p:nvPr/>
        </p:nvSpPr>
        <p:spPr>
          <a:xfrm>
            <a:off x="1580957" y="4220788"/>
            <a:ext cx="7167507" cy="400110"/>
          </a:xfrm>
          <a:prstGeom prst="rect">
            <a:avLst/>
          </a:prstGeom>
        </p:spPr>
        <p:txBody>
          <a:bodyPr wrap="square">
            <a:spAutoFit/>
          </a:bodyPr>
          <a:lstStyle/>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キュレーションサイトやネイティブアドネットワーク等を活用し、記事への誘導を強化します。</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マイナビニュース読者だけでなく、幅広い層への訴求が可能です。</a:t>
            </a:r>
          </a:p>
        </p:txBody>
      </p:sp>
      <p:sp>
        <p:nvSpPr>
          <p:cNvPr id="73" name="正方形/長方形 72"/>
          <p:cNvSpPr/>
          <p:nvPr/>
        </p:nvSpPr>
        <p:spPr>
          <a:xfrm>
            <a:off x="1580957" y="4897518"/>
            <a:ext cx="646331" cy="276999"/>
          </a:xfrm>
          <a:prstGeom prst="rect">
            <a:avLst/>
          </a:prstGeom>
        </p:spPr>
        <p:txBody>
          <a:bodyPr wrap="none">
            <a:spAutoFit/>
          </a:body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純広告</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正方形/長方形 73"/>
          <p:cNvSpPr/>
          <p:nvPr/>
        </p:nvSpPr>
        <p:spPr>
          <a:xfrm>
            <a:off x="1580957" y="5135188"/>
            <a:ext cx="7167507" cy="400110"/>
          </a:xfrm>
          <a:prstGeom prst="rect">
            <a:avLst/>
          </a:prstGeom>
        </p:spPr>
        <p:txBody>
          <a:bodyPr wrap="square">
            <a:spAutoFit/>
          </a:bodyPr>
          <a:lstStyle/>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大型リッチバナーやレクタングルからテキストバナーまで、幅広いメニューをご用意しております。</a:t>
            </a:r>
          </a:p>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メールマガジンも、読者の興味関心ごとに</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ジャンルのメニューがあります。</a:t>
            </a:r>
          </a:p>
        </p:txBody>
      </p:sp>
      <p:sp>
        <p:nvSpPr>
          <p:cNvPr id="12" name="ホームベース 11">
            <a:hlinkClick r:id="rId6" action="ppaction://hlinksldjump"/>
          </p:cNvPr>
          <p:cNvSpPr/>
          <p:nvPr/>
        </p:nvSpPr>
        <p:spPr>
          <a:xfrm>
            <a:off x="7668344" y="3075153"/>
            <a:ext cx="878904" cy="523495"/>
          </a:xfrm>
          <a:prstGeom prst="homePlate">
            <a:avLst>
              <a:gd name="adj" fmla="val 3309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p.28</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ホームベース 74">
            <a:hlinkClick r:id="rId7" action="ppaction://hlinksldjump"/>
          </p:cNvPr>
          <p:cNvSpPr/>
          <p:nvPr/>
        </p:nvSpPr>
        <p:spPr>
          <a:xfrm>
            <a:off x="7668344" y="1245911"/>
            <a:ext cx="878904" cy="523495"/>
          </a:xfrm>
          <a:prstGeom prst="homePlate">
            <a:avLst>
              <a:gd name="adj" fmla="val 3309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p.14</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ホームベース 75">
            <a:hlinkClick r:id="rId8" action="ppaction://hlinksldjump"/>
          </p:cNvPr>
          <p:cNvSpPr/>
          <p:nvPr/>
        </p:nvSpPr>
        <p:spPr>
          <a:xfrm>
            <a:off x="7668344" y="2153075"/>
            <a:ext cx="878904" cy="523495"/>
          </a:xfrm>
          <a:prstGeom prst="homePlate">
            <a:avLst>
              <a:gd name="adj" fmla="val 3309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p.22</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ホームベース 76">
            <a:hlinkClick r:id="rId9" action="ppaction://hlinksldjump"/>
          </p:cNvPr>
          <p:cNvSpPr/>
          <p:nvPr/>
        </p:nvSpPr>
        <p:spPr>
          <a:xfrm>
            <a:off x="7668344" y="4019050"/>
            <a:ext cx="878904" cy="523495"/>
          </a:xfrm>
          <a:prstGeom prst="homePlate">
            <a:avLst>
              <a:gd name="adj" fmla="val 3309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p.43</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ホームベース 77">
            <a:hlinkClick r:id="rId10" action="ppaction://hlinksldjump"/>
          </p:cNvPr>
          <p:cNvSpPr/>
          <p:nvPr/>
        </p:nvSpPr>
        <p:spPr>
          <a:xfrm>
            <a:off x="7668344" y="4923618"/>
            <a:ext cx="878904" cy="523495"/>
          </a:xfrm>
          <a:prstGeom prst="homePlate">
            <a:avLst>
              <a:gd name="adj" fmla="val 3309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p.59</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正方形/長方形 78"/>
          <p:cNvSpPr/>
          <p:nvPr/>
        </p:nvSpPr>
        <p:spPr>
          <a:xfrm>
            <a:off x="987347" y="5805264"/>
            <a:ext cx="7167507" cy="400110"/>
          </a:xfrm>
          <a:prstGeom prst="rect">
            <a:avLst/>
          </a:prstGeom>
        </p:spPr>
        <p:txBody>
          <a:bodyPr wrap="square">
            <a:spAutoFit/>
          </a:bodyPr>
          <a:lstStyle/>
          <a:p>
            <a:pPr algn="ct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その他、「オウンドメディア運用支援」、「冊子・動画コンテンツ制作」、「イベント・セミナーの運営」など、</a:t>
            </a:r>
          </a:p>
          <a:p>
            <a:pPr algn="ct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幅広いメニューを用意しています。詳細は、営業担当までお問い合わせください。</a:t>
            </a:r>
          </a:p>
        </p:txBody>
      </p:sp>
      <p:pic>
        <p:nvPicPr>
          <p:cNvPr id="26626" name="Picture 2" descr="C:\Users\s0113300\Downloads\f-f_business_6-s512_f_business_6_1nb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542" y="2176597"/>
            <a:ext cx="490908" cy="46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273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05896" y="2621912"/>
            <a:ext cx="7338511" cy="914400"/>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14</a:t>
            </a:fld>
            <a:endParaRPr lang="ja-JP" altLang="en-US" dirty="0"/>
          </a:p>
        </p:txBody>
      </p:sp>
      <p:sp>
        <p:nvSpPr>
          <p:cNvPr id="3" name="正方形/長方形 2"/>
          <p:cNvSpPr/>
          <p:nvPr/>
        </p:nvSpPr>
        <p:spPr>
          <a:xfrm>
            <a:off x="107504" y="692696"/>
            <a:ext cx="8928992" cy="36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2627784" y="2852936"/>
            <a:ext cx="3888432" cy="523220"/>
          </a:xfrm>
          <a:prstGeom prst="rect">
            <a:avLst/>
          </a:prstGeom>
          <a:noFill/>
        </p:spPr>
        <p:txBody>
          <a:bodyPr wrap="square" rtlCol="0">
            <a:spAutoFit/>
          </a:bodyPr>
          <a:lstStyle/>
          <a:p>
            <a:pPr algn="ctr"/>
            <a:r>
              <a:rPr kumimoji="1"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記事タイアップ</a:t>
            </a:r>
          </a:p>
        </p:txBody>
      </p:sp>
    </p:spTree>
    <p:extLst>
      <p:ext uri="{BB962C8B-B14F-4D97-AF65-F5344CB8AC3E}">
        <p14:creationId xmlns:p14="http://schemas.microsoft.com/office/powerpoint/2010/main" val="1764430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2" descr="C:\Users\s0113300\Documents\000_媒体資料改定\2018.01-03\B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69238"/>
          <a:stretch/>
        </p:blipFill>
        <p:spPr bwMode="auto">
          <a:xfrm>
            <a:off x="6510486" y="3279363"/>
            <a:ext cx="1589906" cy="301722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15</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マイナビニュースの記事タイアップの強み</a:t>
            </a:r>
            <a:endPar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1115616" y="1020651"/>
            <a:ext cx="7200800" cy="461665"/>
          </a:xfrm>
          <a:prstGeom prst="rect">
            <a:avLst/>
          </a:prstGeom>
        </p:spPr>
        <p:txBody>
          <a:bodyPr wrap="square">
            <a:spAutoFit/>
          </a:bodyPr>
          <a:lstStyle/>
          <a:p>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企画段階から</a:t>
            </a:r>
            <a:r>
              <a:rPr lang="ja-JP" altLang="en-US" sz="1200" b="1"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プランニング部門が深く関与</a:t>
            </a: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し、読者の興味関心を上手に引き出すことで、</a:t>
            </a:r>
            <a:endPar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キャンペーンのマーケティングゴールを達成します</a:t>
            </a:r>
            <a:endPar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1115616" y="1482316"/>
            <a:ext cx="6480720" cy="400110"/>
          </a:xfrm>
          <a:prstGeom prst="rect">
            <a:avLst/>
          </a:prstGeom>
        </p:spPr>
        <p:txBody>
          <a:bodyPr wrap="square">
            <a:spAutoFit/>
          </a:bodyPr>
          <a:lstStyle/>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単なる</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上のチラシに終わらない、総合出版社ならではの内容と深みのあるキャンペーンを展開します。</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詳細は、タイアップ事例集をご覧下さい。</a:t>
            </a:r>
          </a:p>
        </p:txBody>
      </p:sp>
      <p:pic>
        <p:nvPicPr>
          <p:cNvPr id="2050" name="Picture 2" descr="C:\Users\s0113300\Downloads\チェックリストで使えるチェックのアイコン素材 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28" y="980728"/>
            <a:ext cx="429580" cy="42958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115616" y="2028763"/>
            <a:ext cx="7200800" cy="461665"/>
          </a:xfrm>
          <a:prstGeom prst="rect">
            <a:avLst/>
          </a:prstGeom>
        </p:spPr>
        <p:txBody>
          <a:bodyPr wrap="square">
            <a:spAutoFit/>
          </a:bodyPr>
          <a:lstStyle/>
          <a:p>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各種タイアップへは通常の</a:t>
            </a:r>
            <a:r>
              <a:rPr lang="ja-JP" altLang="en-US" sz="1200" b="1"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「新着記事見出し」</a:t>
            </a: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ナビゲーションに加えて、</a:t>
            </a:r>
            <a:endParaRPr lang="en-US" altLang="ja-JP"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b="1"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「特別企画枠」</a:t>
            </a: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の導線をご用意しています（一部企画除く）</a:t>
            </a:r>
          </a:p>
        </p:txBody>
      </p:sp>
      <p:sp>
        <p:nvSpPr>
          <p:cNvPr id="70" name="正方形/長方形 69"/>
          <p:cNvSpPr/>
          <p:nvPr/>
        </p:nvSpPr>
        <p:spPr>
          <a:xfrm>
            <a:off x="1115616" y="2490428"/>
            <a:ext cx="7776864" cy="400110"/>
          </a:xfrm>
          <a:prstGeom prst="rect">
            <a:avLst/>
          </a:prstGeom>
        </p:spPr>
        <p:txBody>
          <a:bodyPr wrap="square">
            <a:spAutoFit/>
          </a:bodyPr>
          <a:lstStyle/>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掲載面は、総合トップ、チャンネルトップ、カテゴリトップ、同チャンネルの記事下、全チャンネルの記事の右カラムなど</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多種多様です。新着記事ではタイトルやリードが、サイト内でアクティブに記事を探す読者の眼に確実に触れます。</a:t>
            </a:r>
          </a:p>
        </p:txBody>
      </p:sp>
      <p:pic>
        <p:nvPicPr>
          <p:cNvPr id="71" name="Picture 2" descr="C:\Users\s0113300\Downloads\チェックリストで使えるチェックのアイコン素材 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028" y="1988840"/>
            <a:ext cx="429580" cy="429580"/>
          </a:xfrm>
          <a:prstGeom prst="rect">
            <a:avLst/>
          </a:prstGeom>
          <a:noFill/>
          <a:extLst>
            <a:ext uri="{909E8E84-426E-40DD-AFC4-6F175D3DCCD1}">
              <a14:hiddenFill xmlns:a14="http://schemas.microsoft.com/office/drawing/2010/main">
                <a:solidFill>
                  <a:srgbClr val="FFFFFF"/>
                </a:solidFill>
              </a14:hiddenFill>
            </a:ext>
          </a:extLst>
        </p:spPr>
      </p:pic>
      <p:sp>
        <p:nvSpPr>
          <p:cNvPr id="92" name="右矢印 91"/>
          <p:cNvSpPr/>
          <p:nvPr/>
        </p:nvSpPr>
        <p:spPr>
          <a:xfrm>
            <a:off x="3563938" y="3356992"/>
            <a:ext cx="2879725" cy="384175"/>
          </a:xfrm>
          <a:prstGeom prst="rightArrow">
            <a:avLst>
              <a:gd name="adj1" fmla="val 50000"/>
              <a:gd name="adj2" fmla="val 6535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3" name="正方形/長方形 92"/>
          <p:cNvSpPr/>
          <p:nvPr/>
        </p:nvSpPr>
        <p:spPr bwMode="auto">
          <a:xfrm>
            <a:off x="4058444" y="4012084"/>
            <a:ext cx="1873250" cy="266700"/>
          </a:xfrm>
          <a:prstGeom prst="rect">
            <a:avLst/>
          </a:prstGeom>
          <a:solidFill>
            <a:schemeClr val="accent2">
              <a:lumMod val="60000"/>
              <a:lumOff val="40000"/>
              <a:alpha val="50000"/>
            </a:schemeClr>
          </a:solidFill>
          <a:ln w="9525" cap="flat" cmpd="sng" algn="ctr">
            <a:noFill/>
            <a:prstDash val="solid"/>
            <a:round/>
            <a:headEnd type="none" w="med" len="med"/>
            <a:tailEnd type="none" w="med" len="med"/>
          </a:ln>
          <a:effectLst/>
          <a:extLst/>
        </p:spPr>
        <p:txBody>
          <a:bodyPr wrap="none" anchor="ctr"/>
          <a:lstStyle/>
          <a:p>
            <a:pPr algn="ctr">
              <a:defRPr/>
            </a:pP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特別企画枠</a:t>
            </a:r>
          </a:p>
        </p:txBody>
      </p:sp>
      <p:sp>
        <p:nvSpPr>
          <p:cNvPr id="94" name="テキスト ボックス 33"/>
          <p:cNvSpPr txBox="1">
            <a:spLocks noChangeArrowheads="1"/>
          </p:cNvSpPr>
          <p:nvPr/>
        </p:nvSpPr>
        <p:spPr bwMode="auto">
          <a:xfrm>
            <a:off x="3972719" y="4312121"/>
            <a:ext cx="20304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アイコンとテキストの誘導枠を掲載。誘導</a:t>
            </a:r>
            <a:endPar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期間は広告ページ等以外の</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TOP</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ページ、</a:t>
            </a:r>
            <a:endPar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関連ジャンルのページのすべてにランダム</a:t>
            </a:r>
            <a:endPar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表示されます。</a:t>
            </a:r>
            <a:endPar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（ビジネス、デジタル、暮らし、エンタメ）</a:t>
            </a:r>
            <a:endPar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こちらにより安定的な送客が可能です。</a:t>
            </a:r>
          </a:p>
        </p:txBody>
      </p:sp>
      <p:sp>
        <p:nvSpPr>
          <p:cNvPr id="95" name="テキスト ボックス 34"/>
          <p:cNvSpPr txBox="1">
            <a:spLocks noChangeArrowheads="1"/>
          </p:cNvSpPr>
          <p:nvPr/>
        </p:nvSpPr>
        <p:spPr bwMode="auto">
          <a:xfrm>
            <a:off x="3987006" y="5545609"/>
            <a:ext cx="20161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記事掲載チャンネル</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TOP</a:t>
            </a:r>
            <a:r>
              <a:rPr lang="ja-JP" altLang="en-US" sz="700" dirty="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カテゴリ</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TOP</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新着枠に表示されます。</a:t>
            </a:r>
            <a:endPar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（新着記事発生毎に掲載順が下がります。）</a:t>
            </a:r>
            <a:endPar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p:cNvSpPr/>
          <p:nvPr/>
        </p:nvSpPr>
        <p:spPr bwMode="auto">
          <a:xfrm>
            <a:off x="4058444" y="5207471"/>
            <a:ext cx="1873250" cy="266700"/>
          </a:xfrm>
          <a:prstGeom prst="rect">
            <a:avLst/>
          </a:prstGeom>
          <a:solidFill>
            <a:schemeClr val="accent6">
              <a:lumMod val="60000"/>
              <a:lumOff val="40000"/>
              <a:alpha val="50000"/>
            </a:schemeClr>
          </a:solidFill>
          <a:ln w="9525" cap="flat" cmpd="sng" algn="ctr">
            <a:noFill/>
            <a:prstDash val="solid"/>
            <a:round/>
            <a:headEnd type="none" w="med" len="med"/>
            <a:tailEnd type="none" w="med" len="med"/>
          </a:ln>
          <a:effectLst/>
          <a:extLst/>
        </p:spPr>
        <p:txBody>
          <a:bodyPr wrap="none" anchor="ctr"/>
          <a:lstStyle/>
          <a:p>
            <a:pPr algn="ctr">
              <a:defRPr/>
            </a:pP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新着記事枠</a:t>
            </a:r>
          </a:p>
        </p:txBody>
      </p:sp>
      <p:sp>
        <p:nvSpPr>
          <p:cNvPr id="97" name="正方形/長方形 96"/>
          <p:cNvSpPr/>
          <p:nvPr/>
        </p:nvSpPr>
        <p:spPr>
          <a:xfrm>
            <a:off x="3812381" y="3846984"/>
            <a:ext cx="2382838" cy="2246312"/>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8" name="正方形/長方形 28"/>
          <p:cNvSpPr>
            <a:spLocks noChangeArrowheads="1"/>
          </p:cNvSpPr>
          <p:nvPr/>
        </p:nvSpPr>
        <p:spPr bwMode="auto">
          <a:xfrm>
            <a:off x="1257716" y="3041258"/>
            <a:ext cx="4764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版</a:t>
            </a:r>
            <a:endParaRPr lang="en-US" altLang="ja-JP"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9"/>
          <p:cNvSpPr>
            <a:spLocks noChangeArrowheads="1"/>
          </p:cNvSpPr>
          <p:nvPr/>
        </p:nvSpPr>
        <p:spPr bwMode="auto">
          <a:xfrm>
            <a:off x="2588228" y="3033142"/>
            <a:ext cx="4716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SP</a:t>
            </a:r>
            <a:r>
              <a:rPr lang="ja-JP" altLang="en-US"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版</a:t>
            </a:r>
            <a:endParaRPr lang="en-US" altLang="ja-JP" sz="1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 name="図 29"/>
          <p:cNvPicPr>
            <a:picLocks noChangeAspect="1"/>
          </p:cNvPicPr>
          <p:nvPr/>
        </p:nvPicPr>
        <p:blipFill rotWithShape="1">
          <a:blip r:embed="rId4" cstate="print">
            <a:extLst>
              <a:ext uri="{28A0092B-C50C-407E-A947-70E740481C1C}">
                <a14:useLocalDpi xmlns:a14="http://schemas.microsoft.com/office/drawing/2010/main" val="0"/>
              </a:ext>
            </a:extLst>
          </a:blip>
          <a:srcRect r="8579" b="55472"/>
          <a:stretch/>
        </p:blipFill>
        <p:spPr>
          <a:xfrm>
            <a:off x="827584" y="3295080"/>
            <a:ext cx="1286351" cy="3056559"/>
          </a:xfrm>
          <a:prstGeom prst="rect">
            <a:avLst/>
          </a:prstGeom>
          <a:ln>
            <a:solidFill>
              <a:schemeClr val="bg1">
                <a:lumMod val="50000"/>
              </a:schemeClr>
            </a:solidFill>
          </a:ln>
        </p:spPr>
      </p:pic>
      <p:sp>
        <p:nvSpPr>
          <p:cNvPr id="31" name="正方形/長方形 30"/>
          <p:cNvSpPr/>
          <p:nvPr/>
        </p:nvSpPr>
        <p:spPr bwMode="auto">
          <a:xfrm>
            <a:off x="1073697" y="3478615"/>
            <a:ext cx="656780" cy="2873024"/>
          </a:xfrm>
          <a:prstGeom prst="rect">
            <a:avLst/>
          </a:prstGeom>
          <a:solidFill>
            <a:schemeClr val="accent6">
              <a:lumMod val="60000"/>
              <a:lumOff val="40000"/>
              <a:alpha val="50000"/>
            </a:schemeClr>
          </a:solidFill>
          <a:ln w="9525" cap="flat" cmpd="sng" algn="ctr">
            <a:noFill/>
            <a:prstDash val="solid"/>
            <a:round/>
            <a:headEnd type="none" w="med" len="med"/>
            <a:tailEnd type="none" w="med" len="med"/>
          </a:ln>
          <a:effectLst/>
          <a:extLst/>
        </p:spPr>
        <p:txBody>
          <a:bodyPr wrap="none" anchor="ctr"/>
          <a:lstStyle/>
          <a:p>
            <a:pPr algn="ctr">
              <a:defRPr/>
            </a:pPr>
            <a:endParaRPr lang="en-US" altLang="ja-JP" sz="700" dirty="0">
              <a:solidFill>
                <a:srgbClr val="FFFFFF"/>
              </a:solidFill>
              <a:latin typeface="HGP創英角ｺﾞｼｯｸUB"/>
              <a:ea typeface="HGP創英角ｺﾞｼｯｸUB"/>
            </a:endParaRPr>
          </a:p>
        </p:txBody>
      </p:sp>
      <p:sp>
        <p:nvSpPr>
          <p:cNvPr id="32" name="正方形/長方形 31"/>
          <p:cNvSpPr/>
          <p:nvPr/>
        </p:nvSpPr>
        <p:spPr bwMode="auto">
          <a:xfrm>
            <a:off x="1763688" y="3861048"/>
            <a:ext cx="288799" cy="691066"/>
          </a:xfrm>
          <a:prstGeom prst="rect">
            <a:avLst/>
          </a:prstGeom>
          <a:solidFill>
            <a:schemeClr val="accent2">
              <a:lumMod val="60000"/>
              <a:lumOff val="40000"/>
              <a:alpha val="50000"/>
            </a:schemeClr>
          </a:solidFill>
          <a:ln w="9525" cap="flat" cmpd="sng" algn="ctr">
            <a:noFill/>
            <a:prstDash val="solid"/>
            <a:round/>
            <a:headEnd type="none" w="med" len="med"/>
            <a:tailEnd type="none" w="med" len="med"/>
          </a:ln>
          <a:effectLst/>
          <a:extLst/>
        </p:spPr>
        <p:txBody>
          <a:bodyPr wrap="none" anchor="ctr"/>
          <a:lstStyle/>
          <a:p>
            <a:pPr algn="ctr">
              <a:defRPr/>
            </a:pPr>
            <a:endParaRPr lang="en-US" altLang="ja-JP" sz="700" dirty="0">
              <a:solidFill>
                <a:srgbClr val="FFFFFF"/>
              </a:solidFill>
              <a:latin typeface="HGP創英角ｺﾞｼｯｸUB"/>
              <a:ea typeface="HGP創英角ｺﾞｼｯｸUB"/>
            </a:endParaRPr>
          </a:p>
        </p:txBody>
      </p:sp>
      <p:sp>
        <p:nvSpPr>
          <p:cNvPr id="33" name="正方形/長方形 32"/>
          <p:cNvSpPr/>
          <p:nvPr/>
        </p:nvSpPr>
        <p:spPr>
          <a:xfrm>
            <a:off x="876195" y="4257367"/>
            <a:ext cx="185690" cy="2074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Picture 2" descr="C:\Users\s0113300\Documents\000_媒体資料改定\2018.01-03\Captue_102_TopAl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9059"/>
          <a:stretch/>
        </p:blipFill>
        <p:spPr bwMode="auto">
          <a:xfrm>
            <a:off x="2194777" y="3295080"/>
            <a:ext cx="1336675" cy="18353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s0113300\Documents\000_媒体資料改定\2018.01-03\Captue_102_TopAl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445" b="57805"/>
          <a:stretch/>
        </p:blipFill>
        <p:spPr bwMode="auto">
          <a:xfrm>
            <a:off x="2234646" y="4847356"/>
            <a:ext cx="1336675" cy="151226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s0113300\Documents\000_媒体資料改定\2018.01-03\Captue_102_TopAl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519" b="79402"/>
          <a:stretch/>
        </p:blipFill>
        <p:spPr bwMode="auto">
          <a:xfrm>
            <a:off x="2234646" y="3487728"/>
            <a:ext cx="1336675" cy="1381432"/>
          </a:xfrm>
          <a:prstGeom prst="rect">
            <a:avLst/>
          </a:prstGeom>
          <a:noFill/>
          <a:extLst>
            <a:ext uri="{909E8E84-426E-40DD-AFC4-6F175D3DCCD1}">
              <a14:hiddenFill xmlns:a14="http://schemas.microsoft.com/office/drawing/2010/main">
                <a:solidFill>
                  <a:srgbClr val="FFFFFF"/>
                </a:solidFill>
              </a14:hiddenFill>
            </a:ext>
          </a:extLst>
        </p:spPr>
      </p:pic>
      <p:sp>
        <p:nvSpPr>
          <p:cNvPr id="37" name="フローチャート : せん孔テープ 36"/>
          <p:cNvSpPr/>
          <p:nvPr/>
        </p:nvSpPr>
        <p:spPr>
          <a:xfrm>
            <a:off x="2187655" y="4847356"/>
            <a:ext cx="1337205" cy="392112"/>
          </a:xfrm>
          <a:prstGeom prst="flowChartPunchedTape">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8" name="正方形/長方形 37"/>
          <p:cNvSpPr/>
          <p:nvPr/>
        </p:nvSpPr>
        <p:spPr>
          <a:xfrm>
            <a:off x="2187656" y="3295080"/>
            <a:ext cx="1336675" cy="3056559"/>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bwMode="auto">
          <a:xfrm>
            <a:off x="2234645" y="3487728"/>
            <a:ext cx="1245973" cy="1346688"/>
          </a:xfrm>
          <a:prstGeom prst="rect">
            <a:avLst/>
          </a:prstGeom>
          <a:solidFill>
            <a:schemeClr val="accent6">
              <a:lumMod val="60000"/>
              <a:lumOff val="40000"/>
              <a:alpha val="50000"/>
            </a:schemeClr>
          </a:solidFill>
          <a:ln w="9525" cap="flat" cmpd="sng" algn="ctr">
            <a:noFill/>
            <a:prstDash val="solid"/>
            <a:round/>
            <a:headEnd type="none" w="med" len="med"/>
            <a:tailEnd type="none" w="med" len="med"/>
          </a:ln>
          <a:effectLst/>
          <a:extLst/>
        </p:spPr>
        <p:txBody>
          <a:bodyPr wrap="none" anchor="ctr"/>
          <a:lstStyle/>
          <a:p>
            <a:pPr algn="ctr">
              <a:defRPr/>
            </a:pPr>
            <a:endParaRPr lang="en-US" altLang="ja-JP" sz="700" dirty="0">
              <a:solidFill>
                <a:srgbClr val="FFFFFF"/>
              </a:solidFill>
              <a:latin typeface="HGP創英角ｺﾞｼｯｸUB"/>
              <a:ea typeface="HGP創英角ｺﾞｼｯｸUB"/>
            </a:endParaRPr>
          </a:p>
        </p:txBody>
      </p:sp>
      <p:sp>
        <p:nvSpPr>
          <p:cNvPr id="40" name="正方形/長方形 39"/>
          <p:cNvSpPr/>
          <p:nvPr/>
        </p:nvSpPr>
        <p:spPr bwMode="auto">
          <a:xfrm>
            <a:off x="2234644" y="5238569"/>
            <a:ext cx="1245973" cy="1101014"/>
          </a:xfrm>
          <a:prstGeom prst="rect">
            <a:avLst/>
          </a:prstGeom>
          <a:solidFill>
            <a:schemeClr val="accent2">
              <a:lumMod val="60000"/>
              <a:lumOff val="40000"/>
              <a:alpha val="50000"/>
            </a:schemeClr>
          </a:solidFill>
          <a:ln w="9525" cap="flat" cmpd="sng" algn="ctr">
            <a:noFill/>
            <a:prstDash val="solid"/>
            <a:round/>
            <a:headEnd type="none" w="med" len="med"/>
            <a:tailEnd type="none" w="med" len="med"/>
          </a:ln>
          <a:effectLst/>
          <a:extLst/>
        </p:spPr>
        <p:txBody>
          <a:bodyPr wrap="none" anchor="ctr"/>
          <a:lstStyle/>
          <a:p>
            <a:pPr algn="ctr">
              <a:defRPr/>
            </a:pPr>
            <a:endParaRPr lang="en-US" altLang="ja-JP" sz="700" dirty="0">
              <a:solidFill>
                <a:srgbClr val="FFFFFF"/>
              </a:solidFill>
              <a:latin typeface="HGP創英角ｺﾞｼｯｸUB"/>
              <a:ea typeface="HGP創英角ｺﾞｼｯｸUB"/>
            </a:endParaRPr>
          </a:p>
        </p:txBody>
      </p:sp>
      <p:sp>
        <p:nvSpPr>
          <p:cNvPr id="42" name="正方形/長方形 41"/>
          <p:cNvSpPr/>
          <p:nvPr/>
        </p:nvSpPr>
        <p:spPr>
          <a:xfrm>
            <a:off x="6567949" y="4257368"/>
            <a:ext cx="235974" cy="1943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Rectangle 54"/>
          <p:cNvSpPr>
            <a:spLocks noChangeArrowheads="1"/>
          </p:cNvSpPr>
          <p:nvPr/>
        </p:nvSpPr>
        <p:spPr bwMode="auto">
          <a:xfrm>
            <a:off x="6556222" y="3466958"/>
            <a:ext cx="1506230" cy="2845352"/>
          </a:xfrm>
          <a:prstGeom prst="rect">
            <a:avLst/>
          </a:prstGeom>
          <a:solidFill>
            <a:schemeClr val="accent5">
              <a:alpha val="70000"/>
            </a:schemeClr>
          </a:solidFill>
          <a:ln w="28575">
            <a:noFill/>
            <a:miter lim="800000"/>
            <a:headEnd/>
            <a:tailEnd/>
          </a:ln>
          <a:effectLst/>
        </p:spPr>
        <p:txBody>
          <a:bodyPr wrap="none" anchor="ctr"/>
          <a:lstStyle/>
          <a:p>
            <a:pPr algn="ctr">
              <a:defRPr/>
            </a:pPr>
            <a:r>
              <a:rPr lang="ja-JP" altLang="en-US" sz="1200" b="1" dirty="0">
                <a:solidFill>
                  <a:schemeClr val="bg1"/>
                </a:solidFill>
                <a:latin typeface="メイリオ" pitchFamily="50" charset="-128"/>
                <a:ea typeface="メイリオ" pitchFamily="50" charset="-128"/>
                <a:cs typeface="メイリオ" pitchFamily="50" charset="-128"/>
              </a:rPr>
              <a:t>タイアップ</a:t>
            </a:r>
          </a:p>
          <a:p>
            <a:pPr algn="ctr">
              <a:defRPr/>
            </a:pPr>
            <a:r>
              <a:rPr lang="ja-JP" altLang="en-US" sz="1200" b="1" dirty="0">
                <a:solidFill>
                  <a:schemeClr val="bg1"/>
                </a:solidFill>
                <a:latin typeface="メイリオ" pitchFamily="50" charset="-128"/>
                <a:ea typeface="メイリオ" pitchFamily="50" charset="-128"/>
                <a:cs typeface="メイリオ" pitchFamily="50" charset="-128"/>
              </a:rPr>
              <a:t>ページ</a:t>
            </a:r>
          </a:p>
        </p:txBody>
      </p:sp>
    </p:spTree>
    <p:extLst>
      <p:ext uri="{BB962C8B-B14F-4D97-AF65-F5344CB8AC3E}">
        <p14:creationId xmlns:p14="http://schemas.microsoft.com/office/powerpoint/2010/main" val="1903839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16</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タイアップ広告メニュー一覧</a:t>
            </a:r>
            <a:endPar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443372691"/>
              </p:ext>
            </p:extLst>
          </p:nvPr>
        </p:nvGraphicFramePr>
        <p:xfrm>
          <a:off x="251520" y="1008954"/>
          <a:ext cx="8640960" cy="4076230"/>
        </p:xfrm>
        <a:graphic>
          <a:graphicData uri="http://schemas.openxmlformats.org/drawingml/2006/table">
            <a:tbl>
              <a:tblPr firstRow="1" bandRow="1">
                <a:tableStyleId>{0660B408-B3CF-4A94-85FC-2B1E0A45F4A2}</a:tableStyleId>
              </a:tblPr>
              <a:tblGrid>
                <a:gridCol w="1440160">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944216">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tblGrid>
              <a:tr h="216023">
                <a:tc>
                  <a:txBody>
                    <a:bodyP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メニュー名</a:t>
                      </a:r>
                    </a:p>
                  </a:txBody>
                  <a:tcPr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rtl="0"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誘導枠</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rtl="0"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掲載面</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ctr" rtl="0"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価格</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rtl="0" fontAlgn="ctr"/>
                      <a:r>
                        <a:rPr lang="ja-JP" altLang="en-US" sz="900" b="1" i="0" u="none" strike="noStrike" baseline="0"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お申込締切</a:t>
                      </a:r>
                      <a:endParaRPr 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5" marR="7185" marT="7183"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0000"/>
                  </a:ext>
                </a:extLst>
              </a:tr>
              <a:tr h="607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フォーマットタイアップ</a:t>
                      </a:r>
                    </a:p>
                  </a:txBody>
                  <a:tcPr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l" rtl="0" fontAlgn="ct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社号外メールマガジン（</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回）</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（企業</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IT</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版もしくはテクノロジー版）</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ヘッドライン広告</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（ビジネスもしくはテクノロジー</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ビジネスジャンル</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700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1,000</a:t>
                      </a:r>
                      <a:r>
                        <a:rPr 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¥600,000</a:t>
                      </a:r>
                      <a:b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掲載料</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万＋制作費（ネット）</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endPar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週間前</a:t>
                      </a:r>
                      <a:endPar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480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タイアップ（４週間）</a:t>
                      </a:r>
                    </a:p>
                  </a:txBody>
                  <a:tcPr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特別企画枠（</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zh-TW"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ビジネスジャンル</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2,000</a:t>
                      </a:r>
                      <a:r>
                        <a:rPr 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5</a:t>
                      </a:r>
                      <a:r>
                        <a:rPr 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,000PV</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¥1,000,000</a:t>
                      </a:r>
                      <a:b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掲載料</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80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万＋制作費（ネット）</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４週間前</a:t>
                      </a:r>
                      <a:endPar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10002"/>
                  </a:ext>
                </a:extLst>
              </a:tr>
              <a:tr h="6480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タイアップ（</a:t>
                      </a:r>
                      <a:r>
                        <a:rPr lang="en-US" altLang="ja-JP"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保証）</a:t>
                      </a:r>
                      <a:endParaRPr lang="en-US" altLang="ja-JP"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zh-TW"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特別企画枠（</a:t>
                      </a:r>
                      <a:r>
                        <a:rPr lang="en-US" altLang="zh-TW"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zh-TW"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その他社内誘導枠、</a:t>
                      </a:r>
                      <a:endPar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レコメンドネットワーク等</a:t>
                      </a:r>
                      <a:endPar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ビジネスジャンル</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3,000PV</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（保証）</a:t>
                      </a:r>
                      <a:endParaRPr 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¥1,300,000</a:t>
                      </a:r>
                      <a:b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掲載料</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80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万＋制作費（ネット）</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p>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保証運用費（ネット）</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要ご相談</a:t>
                      </a:r>
                      <a:endPar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480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タイアップ（フルパッケージ）</a:t>
                      </a:r>
                      <a:endParaRPr lang="en-US" altLang="ja-JP"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p>
                      <a:pPr algn="l" rtl="0" fontAlgn="ctr"/>
                      <a:r>
                        <a:rPr lang="zh-TW"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特別企画枠</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（４週間）</a:t>
                      </a:r>
                      <a:endParaRPr lang="en-US" altLang="zh-TW"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rtl="0" fontAlgn="ct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Welcome</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バナー（</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endParaRPr lang="zh-TW"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社号外メールマガジン号外（１回）</a:t>
                      </a:r>
                      <a:endParaRPr lang="zh-TW"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ビジネスジャンル</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9,000</a:t>
                      </a:r>
                      <a:r>
                        <a:rPr 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,000PV</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1,900,000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掲載料</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170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万＋制作費（ネット）</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 </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４週間前</a:t>
                      </a:r>
                      <a:endPar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10004"/>
                  </a:ext>
                </a:extLst>
              </a:tr>
              <a:tr h="648072">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fontAlgn="ctr"/>
                      <a:r>
                        <a:rPr lang="ja-JP" altLang="en-US"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特集型タイアップ</a:t>
                      </a:r>
                    </a:p>
                  </a:txBody>
                  <a:tcPr marL="7185" marR="7185" marT="7183"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特別企画枠</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（記事への誘導</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本）</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（特設ページへの誘導</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社号外メールマガジン（</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回）</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ビジネスジャンル</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8,000~20,000PV</a:t>
                      </a:r>
                      <a:endPar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¥2,500,000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掲載料</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190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万＋制作費（ネット）</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要ご相談</a:t>
                      </a:r>
                    </a:p>
                  </a:txBody>
                  <a:tcPr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648072">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fontAlgn="ctr"/>
                      <a:r>
                        <a:rPr lang="ja-JP" altLang="en-US"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導入事例コンテンツ制作</a:t>
                      </a:r>
                    </a:p>
                  </a:txBody>
                  <a:tcPr marL="7185" marR="7185" marT="7183"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なし</a:t>
                      </a:r>
                      <a:endParaRPr lang="zh-TW"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ビジネスジャンル</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algn="l"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1,000~1,500PV</a:t>
                      </a:r>
                      <a:endPar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kumimoji="1" sz="1800" kern="1200">
                          <a:solidFill>
                            <a:schemeClr val="tx1"/>
                          </a:solidFill>
                          <a:latin typeface="Calibri"/>
                        </a:defRPr>
                      </a:lvl1pPr>
                      <a:lvl2pPr marL="457200" algn="l" defTabSz="914400" rtl="0" eaLnBrk="1" latinLnBrk="0" hangingPunct="1">
                        <a:defRPr kumimoji="1" sz="1800" kern="1200">
                          <a:solidFill>
                            <a:schemeClr val="tx1"/>
                          </a:solidFill>
                          <a:latin typeface="Calibri"/>
                        </a:defRPr>
                      </a:lvl2pPr>
                      <a:lvl3pPr marL="914400" algn="l" defTabSz="914400" rtl="0" eaLnBrk="1" latinLnBrk="0" hangingPunct="1">
                        <a:defRPr kumimoji="1" sz="1800" kern="1200">
                          <a:solidFill>
                            <a:schemeClr val="tx1"/>
                          </a:solidFill>
                          <a:latin typeface="Calibri"/>
                        </a:defRPr>
                      </a:lvl3pPr>
                      <a:lvl4pPr marL="1371600" algn="l" defTabSz="914400" rtl="0" eaLnBrk="1" latinLnBrk="0" hangingPunct="1">
                        <a:defRPr kumimoji="1" sz="1800" kern="1200">
                          <a:solidFill>
                            <a:schemeClr val="tx1"/>
                          </a:solidFill>
                          <a:latin typeface="Calibri"/>
                        </a:defRPr>
                      </a:lvl4pPr>
                      <a:lvl5pPr marL="1828800" algn="l" defTabSz="914400" rtl="0" eaLnBrk="1" latinLnBrk="0" hangingPunct="1">
                        <a:defRPr kumimoji="1" sz="1800" kern="1200">
                          <a:solidFill>
                            <a:schemeClr val="tx1"/>
                          </a:solidFill>
                          <a:latin typeface="Calibri"/>
                        </a:defRPr>
                      </a:lvl5pPr>
                      <a:lvl6pPr marL="2286000" algn="l" defTabSz="914400" rtl="0" eaLnBrk="1" latinLnBrk="0" hangingPunct="1">
                        <a:defRPr kumimoji="1" sz="1800" kern="1200">
                          <a:solidFill>
                            <a:schemeClr val="tx1"/>
                          </a:solidFill>
                          <a:latin typeface="Calibri"/>
                        </a:defRPr>
                      </a:lvl6pPr>
                      <a:lvl7pPr marL="2743200" algn="l" defTabSz="914400" rtl="0" eaLnBrk="1" latinLnBrk="0" hangingPunct="1">
                        <a:defRPr kumimoji="1" sz="1800" kern="1200">
                          <a:solidFill>
                            <a:schemeClr val="tx1"/>
                          </a:solidFill>
                          <a:latin typeface="Calibri"/>
                        </a:defRPr>
                      </a:lvl7pPr>
                      <a:lvl8pPr marL="3200400" algn="l" defTabSz="914400" rtl="0" eaLnBrk="1" latinLnBrk="0" hangingPunct="1">
                        <a:defRPr kumimoji="1" sz="1800" kern="1200">
                          <a:solidFill>
                            <a:schemeClr val="tx1"/>
                          </a:solidFill>
                          <a:latin typeface="Calibri"/>
                        </a:defRPr>
                      </a:lvl8pPr>
                      <a:lvl9pPr marL="3657600" algn="l" defTabSz="914400" rtl="0" eaLnBrk="1" latinLnBrk="0" hangingPunct="1">
                        <a:defRPr kumimoji="1" sz="1800" kern="1200">
                          <a:solidFill>
                            <a:schemeClr val="tx1"/>
                          </a:solidFill>
                          <a:latin typeface="Calibri"/>
                        </a:defRPr>
                      </a:lvl9p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¥600,000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掲載料</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万＋制作費（ネット）</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p>
                  </a:txBody>
                  <a:tcPr marL="7185" marR="7185" marT="718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EAEAE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週間前</a:t>
                      </a:r>
                    </a:p>
                  </a:txBody>
                  <a:tcPr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90377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s0113300\Documents\000_媒体資料改定\2018.01-03\B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70517"/>
          <a:stretch/>
        </p:blipFill>
        <p:spPr bwMode="auto">
          <a:xfrm>
            <a:off x="412703" y="1741191"/>
            <a:ext cx="2501946" cy="4550532"/>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17</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タイアップ</a:t>
            </a:r>
          </a:p>
        </p:txBody>
      </p:sp>
      <p:sp>
        <p:nvSpPr>
          <p:cNvPr id="5" name="正方形/長方形 4"/>
          <p:cNvSpPr/>
          <p:nvPr/>
        </p:nvSpPr>
        <p:spPr>
          <a:xfrm>
            <a:off x="242934" y="1023119"/>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最も標準的な記事体広告です。</a:t>
            </a: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貴社の訴求したい商品・サービスについて、マイナビニュースがリコメンドします。</a:t>
            </a:r>
          </a:p>
        </p:txBody>
      </p:sp>
      <p:sp>
        <p:nvSpPr>
          <p:cNvPr id="10" name="正方形/長方形 9"/>
          <p:cNvSpPr/>
          <p:nvPr/>
        </p:nvSpPr>
        <p:spPr>
          <a:xfrm>
            <a:off x="3313470" y="1741190"/>
            <a:ext cx="5579009" cy="679698"/>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292080" y="1514167"/>
            <a:ext cx="1656184" cy="41295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C:\Users\s0113300\Downloads\ドッキリマークの吹き出しアイコン素材.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2659" y="1567856"/>
            <a:ext cx="290538" cy="290538"/>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5773197" y="1628800"/>
            <a:ext cx="1031051" cy="261610"/>
          </a:xfrm>
          <a:prstGeom prst="rect">
            <a:avLst/>
          </a:prstGeom>
        </p:spPr>
        <p:txBody>
          <a:bodyPr wrap="none">
            <a:spAutoFit/>
          </a:bodyP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活用ポイント</a:t>
            </a:r>
          </a:p>
        </p:txBody>
      </p:sp>
      <p:sp>
        <p:nvSpPr>
          <p:cNvPr id="13" name="正方形/長方形 12"/>
          <p:cNvSpPr/>
          <p:nvPr/>
        </p:nvSpPr>
        <p:spPr>
          <a:xfrm>
            <a:off x="3419872" y="1886515"/>
            <a:ext cx="5184576" cy="400110"/>
          </a:xfrm>
          <a:prstGeom prst="rect">
            <a:avLst/>
          </a:prstGeom>
        </p:spPr>
        <p:txBody>
          <a:bodyPr wrap="square">
            <a:spAutoFit/>
          </a:bodyPr>
          <a:lstStyle/>
          <a:p>
            <a:pPr marL="171450" indent="-171450">
              <a:lnSpc>
                <a:spcPts val="1200"/>
              </a:lnSpc>
              <a:buFont typeface="Arial" panose="020B0604020202020204" pitchFamily="34" charset="0"/>
              <a:buChar char="•"/>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取材やレビュー、インタビューなど様々な切り口で訴求可能</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ts val="1200"/>
              </a:lnSpc>
              <a:buFont typeface="Arial" panose="020B0604020202020204" pitchFamily="34" charset="0"/>
              <a:buChar char="•"/>
              <a:defRPr/>
            </a:pPr>
            <a:r>
              <a:rPr lang="ja-JP" altLang="en-US" sz="9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製品・サービスの理解促進や興味喚起、認知拡大</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に有効です</a:t>
            </a:r>
          </a:p>
        </p:txBody>
      </p:sp>
      <p:sp>
        <p:nvSpPr>
          <p:cNvPr id="20" name="Rectangle 54"/>
          <p:cNvSpPr>
            <a:spLocks noChangeArrowheads="1"/>
          </p:cNvSpPr>
          <p:nvPr/>
        </p:nvSpPr>
        <p:spPr bwMode="auto">
          <a:xfrm>
            <a:off x="448359" y="2017414"/>
            <a:ext cx="2401356" cy="4230985"/>
          </a:xfrm>
          <a:prstGeom prst="rect">
            <a:avLst/>
          </a:prstGeom>
          <a:solidFill>
            <a:schemeClr val="accent5">
              <a:alpha val="70000"/>
            </a:schemeClr>
          </a:solidFill>
          <a:ln w="28575">
            <a:noFill/>
            <a:miter lim="800000"/>
            <a:headEnd/>
            <a:tailEnd/>
          </a:ln>
          <a:effectLst/>
        </p:spPr>
        <p:txBody>
          <a:bodyPr wrap="none" anchor="ctr"/>
          <a:lstStyle/>
          <a:p>
            <a:pPr algn="ctr">
              <a:defRPr/>
            </a:pPr>
            <a:r>
              <a:rPr lang="ja-JP" altLang="en-US" sz="1200" b="1" dirty="0">
                <a:solidFill>
                  <a:schemeClr val="bg1"/>
                </a:solidFill>
                <a:latin typeface="メイリオ" pitchFamily="50" charset="-128"/>
                <a:ea typeface="メイリオ" pitchFamily="50" charset="-128"/>
                <a:cs typeface="メイリオ" pitchFamily="50" charset="-128"/>
              </a:rPr>
              <a:t>タイアップ</a:t>
            </a:r>
          </a:p>
          <a:p>
            <a:pPr algn="ctr">
              <a:defRPr/>
            </a:pPr>
            <a:r>
              <a:rPr lang="ja-JP" altLang="en-US" sz="1200" b="1" dirty="0">
                <a:solidFill>
                  <a:schemeClr val="bg1"/>
                </a:solidFill>
                <a:latin typeface="メイリオ" pitchFamily="50" charset="-128"/>
                <a:ea typeface="メイリオ" pitchFamily="50" charset="-128"/>
                <a:cs typeface="メイリオ" pitchFamily="50" charset="-128"/>
              </a:rPr>
              <a:t>ページ</a:t>
            </a:r>
            <a:endParaRPr lang="en-US" altLang="ja-JP" sz="1200" b="1" dirty="0">
              <a:solidFill>
                <a:schemeClr val="bg1"/>
              </a:solidFill>
              <a:latin typeface="メイリオ" pitchFamily="50" charset="-128"/>
              <a:ea typeface="メイリオ" pitchFamily="50" charset="-128"/>
              <a:cs typeface="メイリオ" pitchFamily="50" charset="-128"/>
            </a:endParaRPr>
          </a:p>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ja-JP" altLang="en-US" sz="1600" b="1" dirty="0">
              <a:solidFill>
                <a:schemeClr val="bg1"/>
              </a:solidFill>
              <a:latin typeface="メイリオ" pitchFamily="50" charset="-128"/>
              <a:ea typeface="メイリオ" pitchFamily="50" charset="-128"/>
              <a:cs typeface="メイリオ" pitchFamily="50" charset="-128"/>
            </a:endParaRPr>
          </a:p>
        </p:txBody>
      </p:sp>
      <p:graphicFrame>
        <p:nvGraphicFramePr>
          <p:cNvPr id="24" name="表 23"/>
          <p:cNvGraphicFramePr>
            <a:graphicFrameLocks noGrp="1"/>
          </p:cNvGraphicFramePr>
          <p:nvPr>
            <p:extLst>
              <p:ext uri="{D42A27DB-BD31-4B8C-83A1-F6EECF244321}">
                <p14:modId xmlns:p14="http://schemas.microsoft.com/office/powerpoint/2010/main" val="3950502551"/>
              </p:ext>
            </p:extLst>
          </p:nvPr>
        </p:nvGraphicFramePr>
        <p:xfrm>
          <a:off x="3330405" y="2708920"/>
          <a:ext cx="5562076" cy="1214580"/>
        </p:xfrm>
        <a:graphic>
          <a:graphicData uri="http://schemas.openxmlformats.org/drawingml/2006/table">
            <a:tbl>
              <a:tblPr/>
              <a:tblGrid>
                <a:gridCol w="881555">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964908">
                  <a:extLst>
                    <a:ext uri="{9D8B030D-6E8A-4147-A177-3AD203B41FA5}">
                      <a16:colId xmlns:a16="http://schemas.microsoft.com/office/drawing/2014/main" val="20003"/>
                    </a:ext>
                  </a:extLst>
                </a:gridCol>
                <a:gridCol w="1267341">
                  <a:extLst>
                    <a:ext uri="{9D8B030D-6E8A-4147-A177-3AD203B41FA5}">
                      <a16:colId xmlns:a16="http://schemas.microsoft.com/office/drawing/2014/main" val="20004"/>
                    </a:ext>
                  </a:extLst>
                </a:gridCol>
              </a:tblGrid>
              <a:tr h="216024">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メニュー</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誘導枠</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掲載面　</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　　想定</a:t>
                      </a:r>
                      <a:r>
                        <a:rPr 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　　　　価格</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522596">
                <a:tc>
                  <a:txBody>
                    <a:bodyPr/>
                    <a:lstStyle/>
                    <a:p>
                      <a:pPr algn="l"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タイアップ</a:t>
                      </a:r>
                      <a:endPar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4" marR="9524" marT="95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特別企画枠（</a:t>
                      </a:r>
                      <a:r>
                        <a:rPr lang="en-US" altLang="zh-TW"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zh-TW"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4" marR="9524" marT="95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ビジネスジャンル</a:t>
                      </a:r>
                    </a:p>
                  </a:txBody>
                  <a:tcPr marL="9524" marR="9524" marT="95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,000～</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5</a:t>
                      </a:r>
                      <a:r>
                        <a:rPr 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,000PV</a:t>
                      </a:r>
                    </a:p>
                  </a:txBody>
                  <a:tcPr marL="9524" marR="9524" marT="95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¥1,000,000</a:t>
                      </a:r>
                    </a:p>
                    <a:p>
                      <a:pPr algn="l">
                        <a:lnSpc>
                          <a:spcPct val="120000"/>
                        </a:lnSpc>
                        <a:spcBef>
                          <a:spcPct val="0"/>
                        </a:spcBef>
                        <a:buClrTx/>
                        <a:buFontTx/>
                        <a:buNone/>
                      </a:pPr>
                      <a:r>
                        <a:rPr lang="ja-JP" altLang="en-US" sz="700" b="0" dirty="0">
                          <a:solidFill>
                            <a:schemeClr val="tx1">
                              <a:lumMod val="75000"/>
                              <a:lumOff val="25000"/>
                            </a:schemeClr>
                          </a:solidFill>
                          <a:latin typeface="メイリオ" pitchFamily="50" charset="-128"/>
                          <a:ea typeface="メイリオ" pitchFamily="50" charset="-128"/>
                          <a:cs typeface="メイリオ" pitchFamily="50" charset="-128"/>
                        </a:rPr>
                        <a:t>掲載料</a:t>
                      </a:r>
                      <a:r>
                        <a:rPr lang="en-US" altLang="ja-JP" sz="700" b="0" dirty="0">
                          <a:solidFill>
                            <a:schemeClr val="tx1">
                              <a:lumMod val="75000"/>
                              <a:lumOff val="25000"/>
                            </a:schemeClr>
                          </a:solidFill>
                          <a:latin typeface="メイリオ" pitchFamily="50" charset="-128"/>
                          <a:ea typeface="メイリオ" pitchFamily="50" charset="-128"/>
                          <a:cs typeface="メイリオ" pitchFamily="50" charset="-128"/>
                        </a:rPr>
                        <a:t>80</a:t>
                      </a:r>
                      <a:r>
                        <a:rPr lang="ja-JP" altLang="en-US" sz="700" b="0" dirty="0">
                          <a:solidFill>
                            <a:schemeClr val="tx1">
                              <a:lumMod val="75000"/>
                              <a:lumOff val="25000"/>
                            </a:schemeClr>
                          </a:solidFill>
                          <a:latin typeface="メイリオ" pitchFamily="50" charset="-128"/>
                          <a:ea typeface="メイリオ" pitchFamily="50" charset="-128"/>
                          <a:cs typeface="メイリオ" pitchFamily="50" charset="-128"/>
                        </a:rPr>
                        <a:t>万</a:t>
                      </a:r>
                      <a:endParaRPr lang="en-US" altLang="ja-JP" sz="700" b="0" dirty="0">
                        <a:solidFill>
                          <a:schemeClr val="tx1">
                            <a:lumMod val="75000"/>
                            <a:lumOff val="25000"/>
                          </a:schemeClr>
                        </a:solidFill>
                        <a:latin typeface="メイリオ" pitchFamily="50" charset="-128"/>
                        <a:ea typeface="メイリオ" pitchFamily="50" charset="-128"/>
                        <a:cs typeface="メイリオ" pitchFamily="50" charset="-128"/>
                      </a:endParaRPr>
                    </a:p>
                    <a:p>
                      <a:pPr algn="l">
                        <a:lnSpc>
                          <a:spcPct val="120000"/>
                        </a:lnSpc>
                        <a:spcBef>
                          <a:spcPct val="0"/>
                        </a:spcBef>
                        <a:buClrTx/>
                        <a:buFontTx/>
                        <a:buNone/>
                      </a:pPr>
                      <a:r>
                        <a:rPr lang="ja-JP" altLang="en-US" sz="700" b="0" dirty="0">
                          <a:solidFill>
                            <a:schemeClr val="tx1">
                              <a:lumMod val="75000"/>
                              <a:lumOff val="25000"/>
                            </a:schemeClr>
                          </a:solidFill>
                          <a:latin typeface="メイリオ" pitchFamily="50" charset="-128"/>
                          <a:ea typeface="メイリオ" pitchFamily="50" charset="-128"/>
                          <a:cs typeface="メイリオ" pitchFamily="50" charset="-128"/>
                        </a:rPr>
                        <a:t>＋制作費（ネット）</a:t>
                      </a:r>
                      <a:r>
                        <a:rPr lang="en-US" altLang="ja-JP" sz="700" b="0" dirty="0">
                          <a:solidFill>
                            <a:schemeClr val="tx1">
                              <a:lumMod val="75000"/>
                              <a:lumOff val="25000"/>
                            </a:schemeClr>
                          </a:solidFill>
                          <a:latin typeface="メイリオ" pitchFamily="50" charset="-128"/>
                          <a:ea typeface="メイリオ" pitchFamily="50" charset="-128"/>
                          <a:cs typeface="メイリオ" pitchFamily="50" charset="-128"/>
                        </a:rPr>
                        <a:t>20</a:t>
                      </a:r>
                      <a:r>
                        <a:rPr lang="ja-JP" altLang="en-US" sz="700" b="0" dirty="0">
                          <a:solidFill>
                            <a:schemeClr val="tx1">
                              <a:lumMod val="75000"/>
                              <a:lumOff val="25000"/>
                            </a:schemeClr>
                          </a:solidFill>
                          <a:latin typeface="メイリオ" pitchFamily="50" charset="-128"/>
                          <a:ea typeface="メイリオ" pitchFamily="50" charset="-128"/>
                          <a:cs typeface="メイリオ" pitchFamily="50" charset="-128"/>
                        </a:rPr>
                        <a:t>万</a:t>
                      </a:r>
                      <a:endPar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5960">
                <a:tc>
                  <a:txBody>
                    <a:bodyPr/>
                    <a:lstStyle/>
                    <a:p>
                      <a:pPr algn="l"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フルパッケージ</a:t>
                      </a:r>
                    </a:p>
                  </a:txBody>
                  <a:tcPr marL="9524" marR="9524" marT="95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特別企画枠</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メールマガジン号外（</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回）</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Welcome</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バナー（</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4" marR="9524" marT="95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ビジネスジャンル</a:t>
                      </a:r>
                      <a:endPar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9</a:t>
                      </a:r>
                      <a:r>
                        <a:rPr 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,000～</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,000PV</a:t>
                      </a:r>
                    </a:p>
                  </a:txBody>
                  <a:tcPr marL="9524" marR="9524" marT="95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700" b="1"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700" b="1" dirty="0">
                          <a:solidFill>
                            <a:schemeClr val="tx1">
                              <a:lumMod val="75000"/>
                              <a:lumOff val="25000"/>
                            </a:schemeClr>
                          </a:solidFill>
                          <a:latin typeface="メイリオ" pitchFamily="50" charset="-128"/>
                          <a:ea typeface="メイリオ" pitchFamily="50" charset="-128"/>
                          <a:cs typeface="メイリオ" pitchFamily="50" charset="-128"/>
                        </a:rPr>
                        <a:t>1,900,000</a:t>
                      </a:r>
                    </a:p>
                    <a:p>
                      <a:pPr algn="l" fontAlgn="ctr"/>
                      <a:r>
                        <a:rPr lang="ja-JP" altLang="en-US" sz="700" b="0" u="none" dirty="0">
                          <a:solidFill>
                            <a:schemeClr val="tx1">
                              <a:lumMod val="75000"/>
                              <a:lumOff val="25000"/>
                            </a:schemeClr>
                          </a:solidFill>
                          <a:latin typeface="メイリオ" pitchFamily="50" charset="-128"/>
                          <a:ea typeface="メイリオ" pitchFamily="50" charset="-128"/>
                          <a:cs typeface="メイリオ" pitchFamily="50" charset="-128"/>
                        </a:rPr>
                        <a:t>掲載料</a:t>
                      </a:r>
                      <a:r>
                        <a:rPr lang="en-US" altLang="ja-JP" sz="700" b="0" u="none" dirty="0">
                          <a:solidFill>
                            <a:schemeClr val="tx1">
                              <a:lumMod val="75000"/>
                              <a:lumOff val="25000"/>
                            </a:schemeClr>
                          </a:solidFill>
                          <a:latin typeface="メイリオ" pitchFamily="50" charset="-128"/>
                          <a:ea typeface="メイリオ" pitchFamily="50" charset="-128"/>
                          <a:cs typeface="メイリオ" pitchFamily="50" charset="-128"/>
                        </a:rPr>
                        <a:t>170</a:t>
                      </a:r>
                      <a:r>
                        <a:rPr lang="ja-JP" altLang="en-US" sz="700" b="0" u="none" dirty="0">
                          <a:solidFill>
                            <a:schemeClr val="tx1">
                              <a:lumMod val="75000"/>
                              <a:lumOff val="25000"/>
                            </a:schemeClr>
                          </a:solidFill>
                          <a:latin typeface="メイリオ" pitchFamily="50" charset="-128"/>
                          <a:ea typeface="メイリオ" pitchFamily="50" charset="-128"/>
                          <a:cs typeface="メイリオ" pitchFamily="50" charset="-128"/>
                        </a:rPr>
                        <a:t>万</a:t>
                      </a:r>
                      <a:endParaRPr lang="en-US" altLang="ja-JP" sz="700" b="0" u="none" dirty="0">
                        <a:solidFill>
                          <a:schemeClr val="tx1">
                            <a:lumMod val="75000"/>
                            <a:lumOff val="25000"/>
                          </a:schemeClr>
                        </a:solidFill>
                        <a:latin typeface="メイリオ" pitchFamily="50" charset="-128"/>
                        <a:ea typeface="メイリオ" pitchFamily="50" charset="-128"/>
                        <a:cs typeface="メイリオ" pitchFamily="50" charset="-128"/>
                      </a:endParaRPr>
                    </a:p>
                    <a:p>
                      <a:pPr algn="l" fontAlgn="ctr"/>
                      <a:r>
                        <a:rPr lang="ja-JP" altLang="en-US" sz="700" b="0" u="none" dirty="0">
                          <a:solidFill>
                            <a:schemeClr val="tx1">
                              <a:lumMod val="75000"/>
                              <a:lumOff val="25000"/>
                            </a:schemeClr>
                          </a:solidFill>
                          <a:latin typeface="メイリオ" pitchFamily="50" charset="-128"/>
                          <a:ea typeface="メイリオ" pitchFamily="50" charset="-128"/>
                          <a:cs typeface="メイリオ" pitchFamily="50" charset="-128"/>
                        </a:rPr>
                        <a:t>＋制作費（ネット）</a:t>
                      </a:r>
                      <a:r>
                        <a:rPr lang="en-US" altLang="ja-JP" sz="700" b="0" u="none" dirty="0">
                          <a:solidFill>
                            <a:schemeClr val="tx1">
                              <a:lumMod val="75000"/>
                              <a:lumOff val="25000"/>
                            </a:schemeClr>
                          </a:solidFill>
                          <a:latin typeface="メイリオ" pitchFamily="50" charset="-128"/>
                          <a:ea typeface="メイリオ" pitchFamily="50" charset="-128"/>
                          <a:cs typeface="メイリオ" pitchFamily="50" charset="-128"/>
                        </a:rPr>
                        <a:t>20</a:t>
                      </a:r>
                      <a:r>
                        <a:rPr lang="ja-JP" altLang="en-US" sz="700" b="0" u="none" dirty="0">
                          <a:solidFill>
                            <a:schemeClr val="tx1">
                              <a:lumMod val="75000"/>
                              <a:lumOff val="25000"/>
                            </a:schemeClr>
                          </a:solidFill>
                          <a:latin typeface="メイリオ" pitchFamily="50" charset="-128"/>
                          <a:ea typeface="メイリオ" pitchFamily="50" charset="-128"/>
                          <a:cs typeface="メイリオ" pitchFamily="50" charset="-128"/>
                        </a:rPr>
                        <a:t>万</a:t>
                      </a:r>
                      <a:endPar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5" name="正方形/長方形 9"/>
          <p:cNvSpPr>
            <a:spLocks noChangeArrowheads="1"/>
          </p:cNvSpPr>
          <p:nvPr/>
        </p:nvSpPr>
        <p:spPr bwMode="auto">
          <a:xfrm>
            <a:off x="3276600" y="4186679"/>
            <a:ext cx="5759896"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想定</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は商材によって変動いたします。詳しくは各営業担当までご相談ください。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オリエンのほか、制作費に応じて取材・撮影を行います。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制作費は、見積り段階でお知らせいたしますが、申込み後に内容が決定もしくは変更になる場合、追加でご請求する場合があります。</a:t>
            </a:r>
          </a:p>
          <a:p>
            <a:pPr marL="171450" indent="-171450" eaLnBrk="1" hangingPunct="1">
              <a:spcBef>
                <a:spcPct val="0"/>
              </a:spcBef>
              <a:buClr>
                <a:schemeClr val="bg1">
                  <a:lumMod val="50000"/>
                </a:schemeClr>
              </a:buClr>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1,500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2,000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文字程度の記事</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ページ～、</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a:t>
            </a:r>
            <a:r>
              <a:rPr lang="ja-JP" altLang="en-US" sz="700" dirty="0" err="1">
                <a:solidFill>
                  <a:schemeClr val="tx1">
                    <a:lumMod val="75000"/>
                    <a:lumOff val="25000"/>
                  </a:schemeClr>
                </a:solidFill>
                <a:latin typeface="メイリオ" pitchFamily="50" charset="-128"/>
                <a:ea typeface="メイリオ" pitchFamily="50" charset="-128"/>
                <a:cs typeface="メイリオ" pitchFamily="50" charset="-128"/>
              </a:rPr>
              <a:t>の</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掲載となります。記事の追加、掲載期間の延長は、有償となります。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写真や表組みは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ページあたり</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点まで</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通常サイズの場合）掲載します。　　</a:t>
            </a:r>
            <a:b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通常サイズは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200px*200px</a:t>
            </a:r>
            <a:r>
              <a:rPr kumimoji="0" lang="ja-JP" altLang="en-US" sz="700" dirty="0" err="1">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大サイズについて</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400px*300px</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です。大サイズの場合は通常サイズの</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枚分と見なします。</a:t>
            </a:r>
            <a:b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写真点数を増やす場合、別途費用が発生いたします。</a:t>
            </a:r>
            <a:endParaRPr lang="ja-JP" altLang="en-US"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記事は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ヶ月間アーカイブされます。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記事内にレクタングルを掲載されたい場合は、原稿をご入稿下さい。原稿を有償にて作成することもできます。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事前校正は原則２回までとさせて頂きます。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掲載レポートの項目は「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」「誘導数」の２点となります。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文末に下記広告表記を記載させていただきます。「</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[PR]</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提供：（出稿主体者）」</a:t>
            </a:r>
          </a:p>
        </p:txBody>
      </p:sp>
    </p:spTree>
    <p:extLst>
      <p:ext uri="{BB962C8B-B14F-4D97-AF65-F5344CB8AC3E}">
        <p14:creationId xmlns:p14="http://schemas.microsoft.com/office/powerpoint/2010/main" val="4199077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18</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フォーマットタイアップ</a:t>
            </a:r>
          </a:p>
        </p:txBody>
      </p:sp>
      <p:sp>
        <p:nvSpPr>
          <p:cNvPr id="5" name="正方形/長方形 4"/>
          <p:cNvSpPr/>
          <p:nvPr/>
        </p:nvSpPr>
        <p:spPr>
          <a:xfrm>
            <a:off x="242934" y="1023119"/>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新製品情報やイベント情報など、貴社リリース素材</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ご提供素材を元に原稿を作成し、掲載します。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簡易的に記事が作成できるため、スピーディーかつ低コストにて実施できるタイアップメニューです。</a:t>
            </a:r>
          </a:p>
        </p:txBody>
      </p:sp>
      <p:sp>
        <p:nvSpPr>
          <p:cNvPr id="10" name="正方形/長方形 9"/>
          <p:cNvSpPr/>
          <p:nvPr/>
        </p:nvSpPr>
        <p:spPr>
          <a:xfrm>
            <a:off x="3313470" y="1741190"/>
            <a:ext cx="5579009" cy="895722"/>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292080" y="1514167"/>
            <a:ext cx="1656184" cy="41295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C:\Users\s0113300\Downloads\ドッキリマークの吹き出しアイコン素材.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2659" y="1567856"/>
            <a:ext cx="290538" cy="290538"/>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5773197" y="1628800"/>
            <a:ext cx="1031051" cy="261610"/>
          </a:xfrm>
          <a:prstGeom prst="rect">
            <a:avLst/>
          </a:prstGeom>
        </p:spPr>
        <p:txBody>
          <a:bodyPr wrap="none">
            <a:spAutoFit/>
          </a:bodyP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活用ポイント</a:t>
            </a:r>
          </a:p>
        </p:txBody>
      </p:sp>
      <p:sp>
        <p:nvSpPr>
          <p:cNvPr id="13" name="正方形/長方形 12"/>
          <p:cNvSpPr/>
          <p:nvPr/>
        </p:nvSpPr>
        <p:spPr>
          <a:xfrm>
            <a:off x="3419872" y="1985065"/>
            <a:ext cx="5184576" cy="553998"/>
          </a:xfrm>
          <a:prstGeom prst="rect">
            <a:avLst/>
          </a:prstGeom>
        </p:spPr>
        <p:txBody>
          <a:bodyPr wrap="square">
            <a:spAutoFit/>
          </a:bodyPr>
          <a:lstStyle/>
          <a:p>
            <a:pPr marL="171450" indent="-171450">
              <a:lnSpc>
                <a:spcPts val="1200"/>
              </a:lnSpc>
              <a:buFont typeface="Arial" panose="020B0604020202020204" pitchFamily="34" charset="0"/>
              <a:buChar char="•"/>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記事用画像やプレスリリース等を予めいただいて原稿を作成しますので</a:t>
            </a:r>
            <a:r>
              <a:rPr lang="ja-JP" altLang="en-US" sz="9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短納期</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で記事を掲載</a:t>
            </a:r>
            <a:b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することが可能です</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ts val="1200"/>
              </a:lnSpc>
              <a:buFont typeface="Arial" panose="020B0604020202020204" pitchFamily="34" charset="0"/>
              <a:buChar char="•"/>
              <a:defRPr/>
            </a:pPr>
            <a:r>
              <a:rPr lang="ja-JP" altLang="en-US" sz="9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低価格</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メニューとなっておりトライアルとして実施いただく企業様も多数いらっしゃいます</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2722299429"/>
              </p:ext>
            </p:extLst>
          </p:nvPr>
        </p:nvGraphicFramePr>
        <p:xfrm>
          <a:off x="3330405" y="2708920"/>
          <a:ext cx="5562075" cy="864096"/>
        </p:xfrm>
        <a:graphic>
          <a:graphicData uri="http://schemas.openxmlformats.org/drawingml/2006/table">
            <a:tbl>
              <a:tblPr/>
              <a:tblGrid>
                <a:gridCol w="1961675">
                  <a:extLst>
                    <a:ext uri="{9D8B030D-6E8A-4147-A177-3AD203B41FA5}">
                      <a16:colId xmlns:a16="http://schemas.microsoft.com/office/drawing/2014/main" val="20000"/>
                    </a:ext>
                  </a:extLst>
                </a:gridCol>
                <a:gridCol w="982950">
                  <a:extLst>
                    <a:ext uri="{9D8B030D-6E8A-4147-A177-3AD203B41FA5}">
                      <a16:colId xmlns:a16="http://schemas.microsoft.com/office/drawing/2014/main" val="20001"/>
                    </a:ext>
                  </a:extLst>
                </a:gridCol>
                <a:gridCol w="1033274">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tblGrid>
              <a:tr h="330007">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誘導枠</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掲載面</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価格</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534089">
                <a:tc>
                  <a:txBody>
                    <a:bodyPr/>
                    <a:lstStyle/>
                    <a:p>
                      <a:pPr algn="l" rtl="0" fontAlgn="ct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社号外メールマガジン（</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回）</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（企業</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IT</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版もしくはテクノロジー版）</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ヘッドライン広告</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（ビジネスもしくはテクノロジー</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7186" marR="7186"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ビジネスジャンル</a:t>
                      </a:r>
                    </a:p>
                  </a:txBody>
                  <a:tcPr marL="7186" marR="7186"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700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,000PV</a:t>
                      </a:r>
                    </a:p>
                  </a:txBody>
                  <a:tcPr marL="7186" marR="7186"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¥600,000</a:t>
                      </a:r>
                      <a:r>
                        <a:rPr lang="ja-JP" altLang="en-US" sz="8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br>
                        <a:rPr lang="en-US" altLang="ja-JP"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endPar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＋制作費（ネット）</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p>
                  </a:txBody>
                  <a:tcPr marL="7186" marR="7186"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2" name="正方形/長方形 9"/>
          <p:cNvSpPr>
            <a:spLocks noChangeArrowheads="1"/>
          </p:cNvSpPr>
          <p:nvPr/>
        </p:nvSpPr>
        <p:spPr bwMode="auto">
          <a:xfrm>
            <a:off x="3276600" y="4941168"/>
            <a:ext cx="5679302" cy="133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実施時により詳細な情報をお伝えさせて頂きます。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暫定版となりますので、変更となる可能性がございます。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お写真、図版などは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点までご入稿頂けます。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セミナー告知の場合、概要のテキストをご入稿いただきます。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想定</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は商材によって変動いたします。詳しくは各営業担当までご相談ください。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制作費は、見積り段階でお知らせいたしますが、申込み後に内容が決定もしくは変更になる場合、追加でご請求する場合があります。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記事は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ヶ月間アーカイブされます。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記事内にレクタングルを掲載されたい場合は、原稿をご入稿下さい。原稿を有償にて作成することもできます。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掲載レポートの項目は「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」「誘導数」の２点となります。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文末に下記広告表記を記載させていただきます。「</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[PR]</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提供：（出稿主体者）」</a:t>
            </a:r>
          </a:p>
        </p:txBody>
      </p:sp>
      <p:sp>
        <p:nvSpPr>
          <p:cNvPr id="20" name="正方形/長方形 19"/>
          <p:cNvSpPr/>
          <p:nvPr/>
        </p:nvSpPr>
        <p:spPr>
          <a:xfrm>
            <a:off x="3324367" y="3653338"/>
            <a:ext cx="5568111" cy="124251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3324367" y="3653338"/>
            <a:ext cx="5568111" cy="2759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t>レギュレーション</a:t>
            </a:r>
          </a:p>
        </p:txBody>
      </p:sp>
      <p:sp>
        <p:nvSpPr>
          <p:cNvPr id="24" name="Text Box 66"/>
          <p:cNvSpPr txBox="1">
            <a:spLocks noChangeArrowheads="1"/>
          </p:cNvSpPr>
          <p:nvPr/>
        </p:nvSpPr>
        <p:spPr bwMode="auto">
          <a:xfrm>
            <a:off x="3420827" y="3985046"/>
            <a:ext cx="3786799"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buNone/>
              <a:defRPr/>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①リード文</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字</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ユーザーが抱える課題を中心に</a:t>
            </a:r>
          </a:p>
          <a:p>
            <a:pPr>
              <a:buNone/>
              <a:defRPr/>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②貴社製品紹介（</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字）</a:t>
            </a:r>
          </a:p>
          <a:p>
            <a:pPr>
              <a:buNone/>
              <a:defRPr/>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③アピールポイント（</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点</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字）　製品の概要、特徴など</a:t>
            </a:r>
          </a:p>
          <a:p>
            <a:pPr>
              <a:buNone/>
              <a:defRPr/>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④貴社事例（</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字）社数、実績の多い業種、選定時のポイント、導入後の反応など</a:t>
            </a:r>
          </a:p>
          <a:p>
            <a:pPr>
              <a:buNone/>
              <a:defRPr/>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⑤まとめ（</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字）</a:t>
            </a:r>
          </a:p>
          <a:p>
            <a:pPr>
              <a:buNone/>
              <a:defRPr/>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⑥会社概要　記事末尾に囲みで入れさせて頂きます</a:t>
            </a:r>
          </a:p>
        </p:txBody>
      </p:sp>
      <p:pic>
        <p:nvPicPr>
          <p:cNvPr id="18" name="Picture 2" descr="C:\Users\s0113300\Documents\000_媒体資料改定\2018.01-03\B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70517"/>
          <a:stretch/>
        </p:blipFill>
        <p:spPr bwMode="auto">
          <a:xfrm>
            <a:off x="412703" y="1741191"/>
            <a:ext cx="2501946" cy="4550532"/>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1" name="Rectangle 54"/>
          <p:cNvSpPr>
            <a:spLocks noChangeArrowheads="1"/>
          </p:cNvSpPr>
          <p:nvPr/>
        </p:nvSpPr>
        <p:spPr bwMode="auto">
          <a:xfrm>
            <a:off x="448359" y="2017414"/>
            <a:ext cx="2401356" cy="4230985"/>
          </a:xfrm>
          <a:prstGeom prst="rect">
            <a:avLst/>
          </a:prstGeom>
          <a:solidFill>
            <a:schemeClr val="accent5">
              <a:alpha val="70000"/>
            </a:schemeClr>
          </a:solidFill>
          <a:ln w="28575">
            <a:noFill/>
            <a:miter lim="800000"/>
            <a:headEnd/>
            <a:tailEnd/>
          </a:ln>
          <a:effectLst/>
        </p:spPr>
        <p:txBody>
          <a:bodyPr wrap="none" anchor="ctr"/>
          <a:lstStyle/>
          <a:p>
            <a:pPr algn="ctr">
              <a:defRPr/>
            </a:pPr>
            <a:r>
              <a:rPr lang="ja-JP" altLang="en-US" sz="1200" b="1" dirty="0">
                <a:solidFill>
                  <a:schemeClr val="bg1"/>
                </a:solidFill>
                <a:latin typeface="メイリオ" pitchFamily="50" charset="-128"/>
                <a:ea typeface="メイリオ" pitchFamily="50" charset="-128"/>
                <a:cs typeface="メイリオ" pitchFamily="50" charset="-128"/>
              </a:rPr>
              <a:t>タイアップ</a:t>
            </a:r>
          </a:p>
          <a:p>
            <a:pPr algn="ctr">
              <a:defRPr/>
            </a:pPr>
            <a:r>
              <a:rPr lang="ja-JP" altLang="en-US" sz="1200" b="1" dirty="0">
                <a:solidFill>
                  <a:schemeClr val="bg1"/>
                </a:solidFill>
                <a:latin typeface="メイリオ" pitchFamily="50" charset="-128"/>
                <a:ea typeface="メイリオ" pitchFamily="50" charset="-128"/>
                <a:cs typeface="メイリオ" pitchFamily="50" charset="-128"/>
              </a:rPr>
              <a:t>ページ</a:t>
            </a:r>
            <a:endParaRPr lang="en-US" altLang="ja-JP" sz="1200" b="1" dirty="0">
              <a:solidFill>
                <a:schemeClr val="bg1"/>
              </a:solidFill>
              <a:latin typeface="メイリオ" pitchFamily="50" charset="-128"/>
              <a:ea typeface="メイリオ" pitchFamily="50" charset="-128"/>
              <a:cs typeface="メイリオ" pitchFamily="50" charset="-128"/>
            </a:endParaRPr>
          </a:p>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ja-JP" altLang="en-US" sz="1600" b="1" dirty="0">
              <a:solidFill>
                <a:schemeClr val="bg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129806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19</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タイアップ（</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PV</a:t>
            </a:r>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保証：</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3,000PV</a:t>
            </a:r>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5" name="正方形/長方形 4"/>
          <p:cNvSpPr/>
          <p:nvPr/>
        </p:nvSpPr>
        <p:spPr>
          <a:xfrm>
            <a:off x="242934" y="1023119"/>
            <a:ext cx="8712968" cy="276999"/>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マイナビニュースの通常タイアップで</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保証をお約束するメニューです。</a:t>
            </a:r>
          </a:p>
        </p:txBody>
      </p:sp>
      <p:sp>
        <p:nvSpPr>
          <p:cNvPr id="10" name="正方形/長方形 9"/>
          <p:cNvSpPr/>
          <p:nvPr/>
        </p:nvSpPr>
        <p:spPr>
          <a:xfrm>
            <a:off x="3313470" y="1741190"/>
            <a:ext cx="5579009" cy="895722"/>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292080" y="1514167"/>
            <a:ext cx="1656184" cy="41295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C:\Users\s0113300\Downloads\ドッキリマークの吹き出しアイコン素材.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2659" y="1567856"/>
            <a:ext cx="290538" cy="290538"/>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5773197" y="1628800"/>
            <a:ext cx="1031051" cy="261610"/>
          </a:xfrm>
          <a:prstGeom prst="rect">
            <a:avLst/>
          </a:prstGeom>
        </p:spPr>
        <p:txBody>
          <a:bodyPr wrap="none">
            <a:spAutoFit/>
          </a:bodyP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活用ポイント</a:t>
            </a:r>
          </a:p>
        </p:txBody>
      </p:sp>
      <p:sp>
        <p:nvSpPr>
          <p:cNvPr id="13" name="正方形/長方形 12"/>
          <p:cNvSpPr/>
          <p:nvPr/>
        </p:nvSpPr>
        <p:spPr>
          <a:xfrm>
            <a:off x="3419872" y="2057073"/>
            <a:ext cx="5400278" cy="400110"/>
          </a:xfrm>
          <a:prstGeom prst="rect">
            <a:avLst/>
          </a:prstGeom>
        </p:spPr>
        <p:txBody>
          <a:bodyPr wrap="square">
            <a:spAutoFit/>
          </a:bodyPr>
          <a:lstStyle/>
          <a:p>
            <a:pPr marL="171450" indent="-171450">
              <a:lnSpc>
                <a:spcPts val="1200"/>
              </a:lnSpc>
              <a:buFont typeface="Arial" panose="020B0604020202020204" pitchFamily="34" charset="0"/>
              <a:buChar char="•"/>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弊社側で様々な誘導枠を予算内で運用していくことで、お約束した</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単価を実現します</a:t>
            </a:r>
          </a:p>
          <a:p>
            <a:pPr marL="171450" indent="-171450">
              <a:lnSpc>
                <a:spcPts val="1200"/>
              </a:lnSpc>
              <a:buFont typeface="Arial" panose="020B0604020202020204" pitchFamily="34" charset="0"/>
              <a:buChar char="•"/>
              <a:defRPr/>
            </a:pPr>
            <a:r>
              <a:rPr lang="en-US" altLang="ja-JP" sz="9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9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保証型</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なので、初めてマイナビニュースにご出稿いただく際も安心してご実施いただけます</a:t>
            </a:r>
          </a:p>
        </p:txBody>
      </p:sp>
      <p:graphicFrame>
        <p:nvGraphicFramePr>
          <p:cNvPr id="15" name="表 14"/>
          <p:cNvGraphicFramePr>
            <a:graphicFrameLocks noGrp="1"/>
          </p:cNvGraphicFramePr>
          <p:nvPr>
            <p:extLst>
              <p:ext uri="{D42A27DB-BD31-4B8C-83A1-F6EECF244321}">
                <p14:modId xmlns:p14="http://schemas.microsoft.com/office/powerpoint/2010/main" val="1469609689"/>
              </p:ext>
            </p:extLst>
          </p:nvPr>
        </p:nvGraphicFramePr>
        <p:xfrm>
          <a:off x="3330405" y="2781633"/>
          <a:ext cx="5562075" cy="791383"/>
        </p:xfrm>
        <a:graphic>
          <a:graphicData uri="http://schemas.openxmlformats.org/drawingml/2006/table">
            <a:tbl>
              <a:tblPr/>
              <a:tblGrid>
                <a:gridCol w="1457619">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tblGrid>
              <a:tr h="216024">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anose="020B0604030504040204" pitchFamily="50" charset="-128"/>
                          <a:cs typeface="メイリオ" panose="020B0604030504040204" pitchFamily="50" charset="-128"/>
                        </a:rPr>
                        <a:t>誘導枠</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掲載面</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保証</a:t>
                      </a:r>
                      <a:r>
                        <a:rPr 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価格</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575359">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特別企画枠（</a:t>
                      </a:r>
                      <a:r>
                        <a:rPr lang="en-US" altLang="zh-TW"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zh-TW"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その他社内誘導枠、</a:t>
                      </a:r>
                      <a:endPar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リコメンドネットワーク等</a:t>
                      </a:r>
                      <a:endPar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ビジネスジャンル</a:t>
                      </a: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3,000PV</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（保証）</a:t>
                      </a:r>
                      <a:endParaRPr 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8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¥1,300,000</a:t>
                      </a:r>
                      <a:br>
                        <a:rPr lang="en-US" altLang="ja-JP" sz="7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80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万＋制作費（ネット）</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endPar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保証運用費（ネット）</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p>
                  </a:txBody>
                  <a:tcPr marL="7186" marR="7186"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6" name="正方形/長方形 9"/>
          <p:cNvSpPr>
            <a:spLocks noChangeArrowheads="1"/>
          </p:cNvSpPr>
          <p:nvPr/>
        </p:nvSpPr>
        <p:spPr bwMode="auto">
          <a:xfrm>
            <a:off x="3275856" y="4727029"/>
            <a:ext cx="5760640"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月</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枠限定のメニューとさせていただきます。掲載ご希望月を営業までお知らせください。</a:t>
            </a:r>
            <a:endParaRPr lang="en-US" altLang="ja-JP" sz="6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想定</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は商材によって変動いたします。詳しくは各営業担当までご相談ください。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オリエンのほか、制作費に応じて取材・撮影を行います。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制作費は、見積り段階でお知らせいたしますが、申込み後に内容が決定もしくは変更になる場合、追加でご請求する場合があります。</a:t>
            </a:r>
          </a:p>
          <a:p>
            <a:pPr marL="171450" indent="-171450" eaLnBrk="1" hangingPunct="1">
              <a:spcBef>
                <a:spcPct val="0"/>
              </a:spcBef>
              <a:buClr>
                <a:schemeClr val="bg1">
                  <a:lumMod val="50000"/>
                </a:schemeClr>
              </a:buClr>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1,500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2,000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文字程度の記事</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ページ～、</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週間の掲載となります。記事の追加、掲載期間の延長は、有償となります。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写真や表組みは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ページあたり</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点まで</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通常サイズの場合）掲載します。　　</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Clr>
                <a:schemeClr val="bg1">
                  <a:lumMod val="50000"/>
                </a:schemeClr>
              </a:buClr>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通常サイズは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200px*200px</a:t>
            </a:r>
            <a:r>
              <a:rPr kumimoji="0" lang="ja-JP" altLang="en-US" sz="700" dirty="0" err="1">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大サイズについて</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400px*300px</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です。大サイズの場合は通常サイズの</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枚分と見なします。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Clr>
                <a:schemeClr val="bg1">
                  <a:lumMod val="50000"/>
                </a:schemeClr>
              </a:buClr>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写真点数を増やす場合、別途費用が発生いたします。</a:t>
            </a:r>
            <a:endParaRPr lang="ja-JP" altLang="en-US"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記事は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ヶ月間アーカイブされます。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記事内にレクタングルを掲載されたい場合は、原稿をご入稿下さい。原稿を有償にて作成することもできます。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事前校正は原則２回までとさせて頂きます。</a:t>
            </a: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掲載レポートの項目は「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」「誘導数」の２点となります。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文末に下記広告表記を記載させていただきます。「</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[PR]</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提供：（出稿主体者）」</a:t>
            </a:r>
          </a:p>
        </p:txBody>
      </p:sp>
      <p:sp>
        <p:nvSpPr>
          <p:cNvPr id="17" name="Rectangle 35"/>
          <p:cNvSpPr>
            <a:spLocks noChangeArrowheads="1"/>
          </p:cNvSpPr>
          <p:nvPr/>
        </p:nvSpPr>
        <p:spPr bwMode="auto">
          <a:xfrm>
            <a:off x="3492500" y="3573463"/>
            <a:ext cx="5327650" cy="2592387"/>
          </a:xfrm>
          <a:prstGeom prst="rect">
            <a:avLst/>
          </a:prstGeom>
          <a:noFill/>
          <a:ln w="9525">
            <a:noFill/>
            <a:miter lim="800000"/>
            <a:headEnd/>
            <a:tailEnd/>
          </a:ln>
          <a:effectLst/>
          <a:extLst/>
        </p:spPr>
        <p:txBody>
          <a:bodyPr wrap="none" anchor="ctr"/>
          <a:lstStyle>
            <a:lvl1pPr eaLnBrk="0" hangingPunct="0">
              <a:spcBef>
                <a:spcPct val="20000"/>
              </a:spcBef>
              <a:buClr>
                <a:schemeClr val="accent1"/>
              </a:buClr>
              <a:buSzPct val="100000"/>
              <a:buFont typeface="Symbol" pitchFamily="18" charset="2"/>
              <a:buChar char=""/>
              <a:defRPr kumimoji="1" sz="2400">
                <a:solidFill>
                  <a:schemeClr val="tx2"/>
                </a:solidFill>
                <a:latin typeface="Candara" pitchFamily="34" charset="0"/>
                <a:ea typeface="HGP明朝E" pitchFamily="18" charset="-128"/>
              </a:defRPr>
            </a:lvl1pPr>
            <a:lvl2pPr marL="742950" indent="-285750" eaLnBrk="0" hangingPunct="0">
              <a:spcBef>
                <a:spcPct val="20000"/>
              </a:spcBef>
              <a:buClr>
                <a:schemeClr val="accent1"/>
              </a:buClr>
              <a:buSzPct val="100000"/>
              <a:buFont typeface="Symbol" pitchFamily="18" charset="2"/>
              <a:buChar char=""/>
              <a:defRPr kumimoji="1" sz="2200">
                <a:solidFill>
                  <a:schemeClr val="tx2"/>
                </a:solidFill>
                <a:latin typeface="Candara" pitchFamily="34" charset="0"/>
                <a:ea typeface="HGP明朝E" pitchFamily="18" charset="-128"/>
              </a:defRPr>
            </a:lvl2pPr>
            <a:lvl3pPr marL="1143000" indent="-228600" eaLnBrk="0" hangingPunct="0">
              <a:spcBef>
                <a:spcPct val="20000"/>
              </a:spcBef>
              <a:buClr>
                <a:schemeClr val="accent1"/>
              </a:buClr>
              <a:buSzPct val="100000"/>
              <a:buFont typeface="Symbol" pitchFamily="18" charset="2"/>
              <a:buChar char=""/>
              <a:defRPr kumimoji="1" sz="2000">
                <a:solidFill>
                  <a:schemeClr val="tx2"/>
                </a:solidFill>
                <a:latin typeface="Candara" pitchFamily="34" charset="0"/>
                <a:ea typeface="HGP明朝E" pitchFamily="18" charset="-128"/>
              </a:defRPr>
            </a:lvl3pPr>
            <a:lvl4pPr marL="1600200" indent="-228600" eaLnBrk="0" hangingPunct="0">
              <a:spcBef>
                <a:spcPct val="20000"/>
              </a:spcBef>
              <a:buClr>
                <a:schemeClr val="accent1"/>
              </a:buClr>
              <a:buSzPct val="100000"/>
              <a:buFont typeface="Symbol" pitchFamily="18" charset="2"/>
              <a:buChar char=""/>
              <a:defRPr kumimoji="1">
                <a:solidFill>
                  <a:schemeClr val="tx2"/>
                </a:solidFill>
                <a:latin typeface="Candara" pitchFamily="34" charset="0"/>
                <a:ea typeface="HGP明朝E" pitchFamily="18" charset="-128"/>
              </a:defRPr>
            </a:lvl4pPr>
            <a:lvl5pPr marL="2057400" indent="-228600" eaLnBrk="0" hangingPunct="0">
              <a:spcBef>
                <a:spcPct val="20000"/>
              </a:spcBef>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5pPr>
            <a:lvl6pPr marL="2514600" indent="-22860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6pPr>
            <a:lvl7pPr marL="2971800" indent="-22860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7pPr>
            <a:lvl8pPr marL="3429000" indent="-22860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8pPr>
            <a:lvl9pPr marL="3886200" indent="-22860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9pPr>
          </a:lstStyle>
          <a:p>
            <a:pPr eaLnBrk="1" fontAlgn="auto" hangingPunct="1">
              <a:spcBef>
                <a:spcPct val="0"/>
              </a:spcBef>
              <a:spcAft>
                <a:spcPts val="0"/>
              </a:spcAft>
              <a:buClrTx/>
              <a:buSzTx/>
              <a:buFontTx/>
              <a:buNone/>
              <a:defRPr/>
            </a:pPr>
            <a:r>
              <a:rPr lang="ja-JP" altLang="en-US" sz="1050" dirty="0">
                <a:solidFill>
                  <a:srgbClr val="000000"/>
                </a:solidFill>
                <a:latin typeface="メイリオ" pitchFamily="50" charset="-128"/>
                <a:ea typeface="メイリオ" pitchFamily="50" charset="-128"/>
                <a:cs typeface="メイリオ" pitchFamily="50" charset="-128"/>
              </a:rPr>
              <a:t>　</a:t>
            </a:r>
            <a:endParaRPr lang="en-US" altLang="ja-JP" sz="1800" b="1" dirty="0">
              <a:solidFill>
                <a:srgbClr val="000000"/>
              </a:solidFill>
              <a:latin typeface="メイリオ" pitchFamily="50" charset="-128"/>
              <a:ea typeface="メイリオ" pitchFamily="50" charset="-128"/>
              <a:cs typeface="メイリオ" pitchFamily="50" charset="-128"/>
            </a:endParaRPr>
          </a:p>
          <a:p>
            <a:pPr eaLnBrk="1" fontAlgn="auto" hangingPunct="1">
              <a:spcBef>
                <a:spcPct val="0"/>
              </a:spcBef>
              <a:spcAft>
                <a:spcPts val="0"/>
              </a:spcAft>
              <a:buClrTx/>
              <a:buSzTx/>
              <a:buFontTx/>
              <a:buNone/>
              <a:defRPr/>
            </a:pPr>
            <a:endParaRPr lang="en-US" altLang="ja-JP" sz="1800" b="1" dirty="0">
              <a:solidFill>
                <a:srgbClr val="000000"/>
              </a:solidFill>
              <a:latin typeface="メイリオ" pitchFamily="50" charset="-128"/>
              <a:ea typeface="メイリオ" pitchFamily="50" charset="-128"/>
              <a:cs typeface="メイリオ" pitchFamily="50" charset="-128"/>
            </a:endParaRPr>
          </a:p>
          <a:p>
            <a:pPr eaLnBrk="1" fontAlgn="auto" hangingPunct="1">
              <a:spcBef>
                <a:spcPct val="0"/>
              </a:spcBef>
              <a:spcAft>
                <a:spcPts val="0"/>
              </a:spcAft>
              <a:buClrTx/>
              <a:buSzTx/>
              <a:buFontTx/>
              <a:buNone/>
              <a:defRPr/>
            </a:pPr>
            <a:endParaRPr lang="en-US" altLang="ja-JP" sz="1800" b="1" dirty="0">
              <a:solidFill>
                <a:srgbClr val="000000"/>
              </a:solidFill>
              <a:latin typeface="メイリオ" pitchFamily="50" charset="-128"/>
              <a:ea typeface="メイリオ" pitchFamily="50" charset="-128"/>
              <a:cs typeface="メイリオ" pitchFamily="50" charset="-128"/>
            </a:endParaRPr>
          </a:p>
          <a:p>
            <a:pPr eaLnBrk="1" fontAlgn="auto" hangingPunct="1">
              <a:spcBef>
                <a:spcPct val="0"/>
              </a:spcBef>
              <a:spcAft>
                <a:spcPts val="0"/>
              </a:spcAft>
              <a:buClrTx/>
              <a:buSzTx/>
              <a:buFontTx/>
              <a:buNone/>
              <a:defRPr/>
            </a:pPr>
            <a:endParaRPr lang="en-US" altLang="ja-JP" sz="1800" b="1" dirty="0">
              <a:solidFill>
                <a:srgbClr val="000000"/>
              </a:solidFill>
              <a:latin typeface="メイリオ" pitchFamily="50" charset="-128"/>
              <a:ea typeface="メイリオ" pitchFamily="50" charset="-128"/>
              <a:cs typeface="メイリオ" pitchFamily="50" charset="-128"/>
            </a:endParaRPr>
          </a:p>
          <a:p>
            <a:pPr eaLnBrk="1" fontAlgn="auto" hangingPunct="1">
              <a:spcBef>
                <a:spcPct val="0"/>
              </a:spcBef>
              <a:spcAft>
                <a:spcPts val="0"/>
              </a:spcAft>
              <a:buClrTx/>
              <a:buSzTx/>
              <a:buFontTx/>
              <a:buNone/>
              <a:defRPr/>
            </a:pPr>
            <a:endParaRPr lang="en-US" altLang="ja-JP" sz="1800" b="1" dirty="0">
              <a:solidFill>
                <a:srgbClr val="000000"/>
              </a:solidFill>
              <a:latin typeface="メイリオ" pitchFamily="50" charset="-128"/>
              <a:ea typeface="メイリオ" pitchFamily="50" charset="-128"/>
              <a:cs typeface="メイリオ" pitchFamily="50" charset="-128"/>
            </a:endParaRPr>
          </a:p>
          <a:p>
            <a:pPr eaLnBrk="1" fontAlgn="auto" hangingPunct="1">
              <a:spcBef>
                <a:spcPct val="0"/>
              </a:spcBef>
              <a:spcAft>
                <a:spcPts val="0"/>
              </a:spcAft>
              <a:buClrTx/>
              <a:buSzTx/>
              <a:buFontTx/>
              <a:buNone/>
              <a:defRPr/>
            </a:pPr>
            <a:endParaRPr lang="ja-JP" altLang="en-US" sz="1800" dirty="0">
              <a:solidFill>
                <a:schemeClr val="tx1"/>
              </a:solidFill>
              <a:latin typeface="メイリオ" pitchFamily="50" charset="-128"/>
              <a:ea typeface="メイリオ" pitchFamily="50" charset="-128"/>
              <a:cs typeface="メイリオ" pitchFamily="50" charset="-128"/>
            </a:endParaRPr>
          </a:p>
        </p:txBody>
      </p:sp>
      <p:sp>
        <p:nvSpPr>
          <p:cNvPr id="29" name="Text Box 38"/>
          <p:cNvSpPr txBox="1">
            <a:spLocks noChangeArrowheads="1"/>
          </p:cNvSpPr>
          <p:nvPr/>
        </p:nvSpPr>
        <p:spPr bwMode="auto">
          <a:xfrm>
            <a:off x="4926271" y="4251115"/>
            <a:ext cx="1403807" cy="338554"/>
          </a:xfrm>
          <a:prstGeom prst="rect">
            <a:avLst/>
          </a:prstGeom>
          <a:noFill/>
          <a:ln>
            <a:noFill/>
          </a:ln>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外部レコメンド</a:t>
            </a:r>
            <a:b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ネットワーク提携サイト</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31" name="Text Box 38"/>
          <p:cNvSpPr txBox="1">
            <a:spLocks noChangeArrowheads="1"/>
          </p:cNvSpPr>
          <p:nvPr/>
        </p:nvSpPr>
        <p:spPr bwMode="auto">
          <a:xfrm>
            <a:off x="7195093" y="4252443"/>
            <a:ext cx="1583854" cy="338554"/>
          </a:xfrm>
          <a:prstGeom prst="rect">
            <a:avLst/>
          </a:prstGeom>
          <a:solidFill>
            <a:schemeClr val="bg1"/>
          </a:solidFill>
          <a:ln>
            <a:noFill/>
          </a:ln>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マイナビニュース内バナー・メールマガジン等の空き枠</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32" name="正方形/長方形 31"/>
          <p:cNvSpPr/>
          <p:nvPr/>
        </p:nvSpPr>
        <p:spPr>
          <a:xfrm>
            <a:off x="4572000" y="3681165"/>
            <a:ext cx="3702477" cy="338554"/>
          </a:xfrm>
          <a:prstGeom prst="rect">
            <a:avLst/>
          </a:prstGeom>
        </p:spPr>
        <p:txBody>
          <a:bodyPr wrap="square">
            <a:spAutoFit/>
          </a:bodyPr>
          <a:lstStyle/>
          <a:p>
            <a:pPr fontAlgn="auto">
              <a:spcAft>
                <a:spcPts val="0"/>
              </a:spcAft>
              <a:defRPr/>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タイアップ付随の通常の誘導枠に加え、下記のような誘導枠を運用し</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Aft>
                <a:spcPts val="0"/>
              </a:spcAft>
              <a:defRPr/>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貴社タイアップページの</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800" dirty="0" err="1">
                <a:solidFill>
                  <a:schemeClr val="tx1">
                    <a:lumMod val="75000"/>
                    <a:lumOff val="25000"/>
                  </a:schemeClr>
                </a:solidFill>
                <a:latin typeface="メイリオ" pitchFamily="50" charset="-128"/>
                <a:ea typeface="メイリオ" pitchFamily="50" charset="-128"/>
                <a:cs typeface="メイリオ" pitchFamily="50" charset="-128"/>
              </a:rPr>
              <a:t>を保</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証します。（一部抜粋）</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1026" name="Picture 2" descr="C:\Users\s0113300\Downloads\f-f_business_10-s512_f_business_10_1nbg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8279" y="4134678"/>
            <a:ext cx="691937" cy="55435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4052685"/>
            <a:ext cx="1146359" cy="639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C:\Users\s0113300\Documents\000_媒体資料改定\2018.01-03\B0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70517"/>
          <a:stretch/>
        </p:blipFill>
        <p:spPr bwMode="auto">
          <a:xfrm>
            <a:off x="412703" y="1741191"/>
            <a:ext cx="2501946" cy="4550532"/>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1" name="Rectangle 54"/>
          <p:cNvSpPr>
            <a:spLocks noChangeArrowheads="1"/>
          </p:cNvSpPr>
          <p:nvPr/>
        </p:nvSpPr>
        <p:spPr bwMode="auto">
          <a:xfrm>
            <a:off x="448359" y="2017414"/>
            <a:ext cx="2401356" cy="4230985"/>
          </a:xfrm>
          <a:prstGeom prst="rect">
            <a:avLst/>
          </a:prstGeom>
          <a:solidFill>
            <a:schemeClr val="accent5">
              <a:alpha val="70000"/>
            </a:schemeClr>
          </a:solidFill>
          <a:ln w="28575">
            <a:noFill/>
            <a:miter lim="800000"/>
            <a:headEnd/>
            <a:tailEnd/>
          </a:ln>
          <a:effectLst/>
        </p:spPr>
        <p:txBody>
          <a:bodyPr wrap="none" anchor="ctr"/>
          <a:lstStyle/>
          <a:p>
            <a:pPr algn="ctr">
              <a:defRPr/>
            </a:pPr>
            <a:r>
              <a:rPr lang="ja-JP" altLang="en-US" sz="1200" b="1" dirty="0">
                <a:solidFill>
                  <a:schemeClr val="bg1"/>
                </a:solidFill>
                <a:latin typeface="メイリオ" pitchFamily="50" charset="-128"/>
                <a:ea typeface="メイリオ" pitchFamily="50" charset="-128"/>
                <a:cs typeface="メイリオ" pitchFamily="50" charset="-128"/>
              </a:rPr>
              <a:t>タイアップ</a:t>
            </a:r>
          </a:p>
          <a:p>
            <a:pPr algn="ctr">
              <a:defRPr/>
            </a:pPr>
            <a:r>
              <a:rPr lang="ja-JP" altLang="en-US" sz="1200" b="1" dirty="0">
                <a:solidFill>
                  <a:schemeClr val="bg1"/>
                </a:solidFill>
                <a:latin typeface="メイリオ" pitchFamily="50" charset="-128"/>
                <a:ea typeface="メイリオ" pitchFamily="50" charset="-128"/>
                <a:cs typeface="メイリオ" pitchFamily="50" charset="-128"/>
              </a:rPr>
              <a:t>ページ</a:t>
            </a:r>
            <a:endParaRPr lang="en-US" altLang="ja-JP" sz="1200" b="1" dirty="0">
              <a:solidFill>
                <a:schemeClr val="bg1"/>
              </a:solidFill>
              <a:latin typeface="メイリオ" pitchFamily="50" charset="-128"/>
              <a:ea typeface="メイリオ" pitchFamily="50" charset="-128"/>
              <a:cs typeface="メイリオ" pitchFamily="50" charset="-128"/>
            </a:endParaRPr>
          </a:p>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ja-JP" altLang="en-US" sz="1600" b="1" dirty="0">
              <a:solidFill>
                <a:schemeClr val="bg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189255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05896" y="1631697"/>
            <a:ext cx="7338511" cy="3957543"/>
          </a:xfrm>
          <a:prstGeom prst="rect">
            <a:avLst/>
          </a:prstGeom>
          <a:solidFill>
            <a:srgbClr val="EAEAE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2</a:t>
            </a:fld>
            <a:endParaRPr lang="ja-JP" altLang="en-US" dirty="0"/>
          </a:p>
        </p:txBody>
      </p:sp>
      <p:sp>
        <p:nvSpPr>
          <p:cNvPr id="3" name="テキスト ボックス 2"/>
          <p:cNvSpPr txBox="1"/>
          <p:nvPr/>
        </p:nvSpPr>
        <p:spPr>
          <a:xfrm>
            <a:off x="179512" y="332656"/>
            <a:ext cx="3888432"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目次</a:t>
            </a:r>
          </a:p>
        </p:txBody>
      </p:sp>
      <p:sp>
        <p:nvSpPr>
          <p:cNvPr id="6" name="角丸四角形 5"/>
          <p:cNvSpPr/>
          <p:nvPr/>
        </p:nvSpPr>
        <p:spPr>
          <a:xfrm>
            <a:off x="3453309" y="2053405"/>
            <a:ext cx="2237382" cy="360040"/>
          </a:xfrm>
          <a:prstGeom prst="roundRect">
            <a:avLst>
              <a:gd name="adj" fmla="val 50000"/>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INDEX</a:t>
            </a:r>
            <a:endParaRPr kumimoji="1"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a:hlinkClick r:id="rId2" action="ppaction://hlinksldjump"/>
          </p:cNvPr>
          <p:cNvSpPr/>
          <p:nvPr/>
        </p:nvSpPr>
        <p:spPr>
          <a:xfrm>
            <a:off x="1691678" y="4649798"/>
            <a:ext cx="5760641" cy="362614"/>
          </a:xfrm>
          <a:prstGeom prst="rect">
            <a:avLst/>
          </a:prstGeom>
          <a:solidFill>
            <a:schemeClr val="bg1">
              <a:lumMod val="95000"/>
              <a:alpha val="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p:cNvSpPr/>
          <p:nvPr/>
        </p:nvSpPr>
        <p:spPr>
          <a:xfrm>
            <a:off x="3059832" y="2594779"/>
            <a:ext cx="4320480" cy="2554545"/>
          </a:xfrm>
          <a:prstGeom prst="rect">
            <a:avLst/>
          </a:prstGeom>
        </p:spPr>
        <p:txBody>
          <a:bodyPr wrap="square">
            <a:spAutoFit/>
          </a:bodyPr>
          <a:lstStyle/>
          <a:p>
            <a:pPr>
              <a:lnSpc>
                <a:spcPct val="200000"/>
              </a:lnSpc>
              <a:spcBef>
                <a:spcPct val="0"/>
              </a:spcBef>
            </a:pPr>
            <a:r>
              <a:rPr lang="ja-JP" altLang="en-US" sz="2000" dirty="0">
                <a:solidFill>
                  <a:schemeClr val="tx1">
                    <a:lumMod val="65000"/>
                    <a:lumOff val="35000"/>
                  </a:schemeClr>
                </a:solidFill>
                <a:latin typeface="メイリオ" pitchFamily="50" charset="-128"/>
                <a:ea typeface="メイリオ" pitchFamily="50" charset="-128"/>
                <a:cs typeface="メイリオ" pitchFamily="50" charset="-128"/>
              </a:rPr>
              <a:t>媒体紹介　　　</a:t>
            </a:r>
            <a:r>
              <a:rPr lang="en-US" altLang="ja-JP" dirty="0">
                <a:solidFill>
                  <a:schemeClr val="tx1">
                    <a:lumMod val="65000"/>
                    <a:lumOff val="35000"/>
                  </a:schemeClr>
                </a:solidFill>
                <a:latin typeface="メイリオ" pitchFamily="50" charset="-128"/>
                <a:ea typeface="メイリオ" pitchFamily="50" charset="-128"/>
                <a:cs typeface="メイリオ" pitchFamily="50" charset="-128"/>
              </a:rPr>
              <a:t>……</a:t>
            </a:r>
            <a:r>
              <a:rPr lang="ja-JP" altLang="en-US" dirty="0">
                <a:solidFill>
                  <a:schemeClr val="tx1">
                    <a:lumMod val="65000"/>
                    <a:lumOff val="35000"/>
                  </a:schemeClr>
                </a:solidFill>
                <a:latin typeface="メイリオ" pitchFamily="50" charset="-128"/>
                <a:ea typeface="メイリオ" pitchFamily="50" charset="-128"/>
                <a:cs typeface="メイリオ" pitchFamily="50" charset="-128"/>
              </a:rPr>
              <a:t>　</a:t>
            </a:r>
            <a:r>
              <a:rPr lang="en-US" altLang="ja-JP" dirty="0">
                <a:solidFill>
                  <a:schemeClr val="tx1">
                    <a:lumMod val="65000"/>
                    <a:lumOff val="35000"/>
                  </a:schemeClr>
                </a:solidFill>
                <a:latin typeface="メイリオ" pitchFamily="50" charset="-128"/>
                <a:ea typeface="メイリオ" pitchFamily="50" charset="-128"/>
                <a:cs typeface="メイリオ" pitchFamily="50" charset="-128"/>
              </a:rPr>
              <a:t>p.3</a:t>
            </a:r>
          </a:p>
          <a:p>
            <a:pPr>
              <a:lnSpc>
                <a:spcPct val="200000"/>
              </a:lnSpc>
              <a:spcBef>
                <a:spcPct val="0"/>
              </a:spcBef>
            </a:pPr>
            <a:r>
              <a:rPr lang="ja-JP" altLang="en-US" sz="2000" dirty="0">
                <a:solidFill>
                  <a:schemeClr val="tx1">
                    <a:lumMod val="65000"/>
                    <a:lumOff val="35000"/>
                  </a:schemeClr>
                </a:solidFill>
                <a:latin typeface="メイリオ" pitchFamily="50" charset="-128"/>
                <a:ea typeface="メイリオ" pitchFamily="50" charset="-128"/>
                <a:cs typeface="メイリオ" pitchFamily="50" charset="-128"/>
              </a:rPr>
              <a:t>読者属性　　　</a:t>
            </a:r>
            <a:r>
              <a:rPr lang="en-US" altLang="ja-JP" dirty="0">
                <a:solidFill>
                  <a:schemeClr val="tx1">
                    <a:lumMod val="65000"/>
                    <a:lumOff val="35000"/>
                  </a:schemeClr>
                </a:solidFill>
                <a:latin typeface="メイリオ" pitchFamily="50" charset="-128"/>
                <a:ea typeface="メイリオ" pitchFamily="50" charset="-128"/>
                <a:cs typeface="メイリオ" pitchFamily="50" charset="-128"/>
              </a:rPr>
              <a:t>……</a:t>
            </a:r>
            <a:r>
              <a:rPr lang="ja-JP" altLang="en-US" dirty="0">
                <a:solidFill>
                  <a:schemeClr val="tx1">
                    <a:lumMod val="65000"/>
                    <a:lumOff val="35000"/>
                  </a:schemeClr>
                </a:solidFill>
                <a:latin typeface="メイリオ" pitchFamily="50" charset="-128"/>
                <a:ea typeface="メイリオ" pitchFamily="50" charset="-128"/>
                <a:cs typeface="メイリオ" pitchFamily="50" charset="-128"/>
              </a:rPr>
              <a:t>　</a:t>
            </a:r>
            <a:r>
              <a:rPr lang="en-US" altLang="ja-JP" dirty="0">
                <a:solidFill>
                  <a:schemeClr val="tx1">
                    <a:lumMod val="65000"/>
                    <a:lumOff val="35000"/>
                  </a:schemeClr>
                </a:solidFill>
                <a:latin typeface="メイリオ" pitchFamily="50" charset="-128"/>
                <a:ea typeface="メイリオ" pitchFamily="50" charset="-128"/>
                <a:cs typeface="メイリオ" pitchFamily="50" charset="-128"/>
              </a:rPr>
              <a:t>p.8</a:t>
            </a:r>
          </a:p>
          <a:p>
            <a:pPr>
              <a:lnSpc>
                <a:spcPct val="200000"/>
              </a:lnSpc>
              <a:spcBef>
                <a:spcPct val="0"/>
              </a:spcBef>
            </a:pPr>
            <a:r>
              <a:rPr lang="ja-JP" altLang="en-US" sz="2000" dirty="0">
                <a:solidFill>
                  <a:schemeClr val="tx1">
                    <a:lumMod val="65000"/>
                    <a:lumOff val="35000"/>
                  </a:schemeClr>
                </a:solidFill>
                <a:latin typeface="メイリオ" pitchFamily="50" charset="-128"/>
                <a:ea typeface="メイリオ" pitchFamily="50" charset="-128"/>
                <a:cs typeface="メイリオ" pitchFamily="50" charset="-128"/>
              </a:rPr>
              <a:t>広告メニュー　</a:t>
            </a:r>
            <a:r>
              <a:rPr lang="en-US" altLang="ja-JP" dirty="0">
                <a:solidFill>
                  <a:schemeClr val="tx1">
                    <a:lumMod val="65000"/>
                    <a:lumOff val="35000"/>
                  </a:schemeClr>
                </a:solidFill>
                <a:latin typeface="メイリオ" pitchFamily="50" charset="-128"/>
                <a:ea typeface="メイリオ" pitchFamily="50" charset="-128"/>
                <a:cs typeface="メイリオ" pitchFamily="50" charset="-128"/>
              </a:rPr>
              <a:t>……</a:t>
            </a:r>
            <a:r>
              <a:rPr lang="ja-JP" altLang="en-US" dirty="0">
                <a:solidFill>
                  <a:schemeClr val="tx1">
                    <a:lumMod val="65000"/>
                    <a:lumOff val="35000"/>
                  </a:schemeClr>
                </a:solidFill>
                <a:latin typeface="メイリオ" pitchFamily="50" charset="-128"/>
                <a:ea typeface="メイリオ" pitchFamily="50" charset="-128"/>
                <a:cs typeface="メイリオ" pitchFamily="50" charset="-128"/>
              </a:rPr>
              <a:t>　</a:t>
            </a:r>
            <a:r>
              <a:rPr lang="en-US" altLang="ja-JP" dirty="0">
                <a:solidFill>
                  <a:schemeClr val="tx1">
                    <a:lumMod val="65000"/>
                    <a:lumOff val="35000"/>
                  </a:schemeClr>
                </a:solidFill>
                <a:latin typeface="メイリオ" pitchFamily="50" charset="-128"/>
                <a:ea typeface="メイリオ" pitchFamily="50" charset="-128"/>
                <a:cs typeface="メイリオ" pitchFamily="50" charset="-128"/>
              </a:rPr>
              <a:t>p.12</a:t>
            </a:r>
          </a:p>
          <a:p>
            <a:pPr>
              <a:lnSpc>
                <a:spcPct val="200000"/>
              </a:lnSpc>
              <a:spcBef>
                <a:spcPct val="0"/>
              </a:spcBef>
            </a:pPr>
            <a:r>
              <a:rPr lang="ja-JP" altLang="en-US" sz="2000" dirty="0">
                <a:solidFill>
                  <a:schemeClr val="tx1">
                    <a:lumMod val="65000"/>
                    <a:lumOff val="35000"/>
                  </a:schemeClr>
                </a:solidFill>
                <a:latin typeface="メイリオ" pitchFamily="50" charset="-128"/>
                <a:ea typeface="メイリオ" pitchFamily="50" charset="-128"/>
                <a:cs typeface="メイリオ" pitchFamily="50" charset="-128"/>
              </a:rPr>
              <a:t>注意事項　　　</a:t>
            </a:r>
            <a:r>
              <a:rPr lang="en-US" altLang="ja-JP" dirty="0">
                <a:solidFill>
                  <a:schemeClr val="tx1">
                    <a:lumMod val="65000"/>
                    <a:lumOff val="35000"/>
                  </a:schemeClr>
                </a:solidFill>
                <a:latin typeface="メイリオ" pitchFamily="50" charset="-128"/>
                <a:ea typeface="メイリオ" pitchFamily="50" charset="-128"/>
                <a:cs typeface="メイリオ" pitchFamily="50" charset="-128"/>
              </a:rPr>
              <a:t>……</a:t>
            </a:r>
            <a:r>
              <a:rPr lang="ja-JP" altLang="en-US" dirty="0">
                <a:solidFill>
                  <a:schemeClr val="tx1">
                    <a:lumMod val="65000"/>
                    <a:lumOff val="35000"/>
                  </a:schemeClr>
                </a:solidFill>
                <a:latin typeface="メイリオ" pitchFamily="50" charset="-128"/>
                <a:ea typeface="メイリオ" pitchFamily="50" charset="-128"/>
                <a:cs typeface="メイリオ" pitchFamily="50" charset="-128"/>
              </a:rPr>
              <a:t>　</a:t>
            </a:r>
            <a:r>
              <a:rPr lang="en-US" altLang="ja-JP" dirty="0">
                <a:solidFill>
                  <a:schemeClr val="tx1">
                    <a:lumMod val="65000"/>
                    <a:lumOff val="35000"/>
                  </a:schemeClr>
                </a:solidFill>
                <a:latin typeface="メイリオ" pitchFamily="50" charset="-128"/>
                <a:ea typeface="メイリオ" pitchFamily="50" charset="-128"/>
                <a:cs typeface="メイリオ" pitchFamily="50" charset="-128"/>
              </a:rPr>
              <a:t>p.93</a:t>
            </a:r>
          </a:p>
        </p:txBody>
      </p:sp>
      <p:sp>
        <p:nvSpPr>
          <p:cNvPr id="7" name="円/楕円 6"/>
          <p:cNvSpPr/>
          <p:nvPr/>
        </p:nvSpPr>
        <p:spPr>
          <a:xfrm>
            <a:off x="2473875" y="2798528"/>
            <a:ext cx="360040" cy="36004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mj-ea"/>
                <a:ea typeface="+mj-ea"/>
              </a:rPr>
              <a:t>1</a:t>
            </a:r>
            <a:endParaRPr kumimoji="1" lang="ja-JP" altLang="en-US" sz="1200" b="1" dirty="0">
              <a:solidFill>
                <a:schemeClr val="bg1"/>
              </a:solidFill>
              <a:latin typeface="+mj-ea"/>
              <a:ea typeface="+mj-ea"/>
            </a:endParaRPr>
          </a:p>
        </p:txBody>
      </p:sp>
      <p:sp>
        <p:nvSpPr>
          <p:cNvPr id="8" name="円/楕円 7"/>
          <p:cNvSpPr/>
          <p:nvPr/>
        </p:nvSpPr>
        <p:spPr>
          <a:xfrm>
            <a:off x="2473875" y="3430448"/>
            <a:ext cx="360040" cy="36004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mj-ea"/>
                <a:ea typeface="+mj-ea"/>
              </a:rPr>
              <a:t>2</a:t>
            </a:r>
            <a:endParaRPr kumimoji="1" lang="ja-JP" altLang="en-US" sz="1200" b="1" dirty="0">
              <a:solidFill>
                <a:schemeClr val="bg1"/>
              </a:solidFill>
              <a:latin typeface="+mj-ea"/>
              <a:ea typeface="+mj-ea"/>
            </a:endParaRPr>
          </a:p>
        </p:txBody>
      </p:sp>
      <p:sp>
        <p:nvSpPr>
          <p:cNvPr id="9" name="円/楕円 8"/>
          <p:cNvSpPr/>
          <p:nvPr/>
        </p:nvSpPr>
        <p:spPr>
          <a:xfrm>
            <a:off x="2473875" y="4052072"/>
            <a:ext cx="360040" cy="36004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mj-ea"/>
                <a:ea typeface="+mj-ea"/>
              </a:rPr>
              <a:t>3</a:t>
            </a:r>
            <a:endParaRPr kumimoji="1" lang="ja-JP" altLang="en-US" sz="1200" b="1" dirty="0">
              <a:solidFill>
                <a:schemeClr val="bg1"/>
              </a:solidFill>
              <a:latin typeface="+mj-ea"/>
              <a:ea typeface="+mj-ea"/>
            </a:endParaRPr>
          </a:p>
        </p:txBody>
      </p:sp>
      <p:sp>
        <p:nvSpPr>
          <p:cNvPr id="10" name="円/楕円 9"/>
          <p:cNvSpPr/>
          <p:nvPr/>
        </p:nvSpPr>
        <p:spPr>
          <a:xfrm>
            <a:off x="2473875" y="4649798"/>
            <a:ext cx="360040" cy="36004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mj-ea"/>
                <a:ea typeface="+mj-ea"/>
              </a:rPr>
              <a:t>4</a:t>
            </a:r>
            <a:endParaRPr kumimoji="1" lang="ja-JP" altLang="en-US" sz="1200" b="1" dirty="0">
              <a:solidFill>
                <a:schemeClr val="bg1"/>
              </a:solidFill>
              <a:latin typeface="+mj-ea"/>
              <a:ea typeface="+mj-ea"/>
            </a:endParaRPr>
          </a:p>
        </p:txBody>
      </p:sp>
      <p:sp>
        <p:nvSpPr>
          <p:cNvPr id="12" name="正方形/長方形 11">
            <a:hlinkClick r:id="rId3" action="ppaction://hlinksldjump"/>
          </p:cNvPr>
          <p:cNvSpPr/>
          <p:nvPr/>
        </p:nvSpPr>
        <p:spPr>
          <a:xfrm>
            <a:off x="1691679" y="2795954"/>
            <a:ext cx="5760641" cy="362614"/>
          </a:xfrm>
          <a:prstGeom prst="rect">
            <a:avLst/>
          </a:prstGeom>
          <a:solidFill>
            <a:schemeClr val="bg1">
              <a:lumMod val="95000"/>
              <a:alpha val="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hlinkClick r:id="rId4" action="ppaction://hlinksldjump"/>
          </p:cNvPr>
          <p:cNvSpPr/>
          <p:nvPr/>
        </p:nvSpPr>
        <p:spPr>
          <a:xfrm>
            <a:off x="1691679" y="3429000"/>
            <a:ext cx="5760642" cy="362614"/>
          </a:xfrm>
          <a:prstGeom prst="rect">
            <a:avLst/>
          </a:prstGeom>
          <a:solidFill>
            <a:schemeClr val="bg1">
              <a:lumMod val="95000"/>
              <a:alpha val="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a:hlinkClick r:id="rId5" action="ppaction://hlinksldjump"/>
          </p:cNvPr>
          <p:cNvSpPr/>
          <p:nvPr/>
        </p:nvSpPr>
        <p:spPr>
          <a:xfrm>
            <a:off x="1691679" y="4052072"/>
            <a:ext cx="5760642" cy="362614"/>
          </a:xfrm>
          <a:prstGeom prst="rect">
            <a:avLst/>
          </a:prstGeom>
          <a:solidFill>
            <a:schemeClr val="bg1">
              <a:lumMod val="95000"/>
              <a:alpha val="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113970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76223" y="1628801"/>
            <a:ext cx="2862263" cy="4667224"/>
            <a:chOff x="3240711" y="1628801"/>
            <a:chExt cx="2862263" cy="4667224"/>
          </a:xfrm>
        </p:grpSpPr>
        <p:pic>
          <p:nvPicPr>
            <p:cNvPr id="16" name="図 15"/>
            <p:cNvPicPr>
              <a:picLocks noChangeAspect="1"/>
            </p:cNvPicPr>
            <p:nvPr/>
          </p:nvPicPr>
          <p:blipFill rotWithShape="1">
            <a:blip r:embed="rId2" cstate="print">
              <a:extLst>
                <a:ext uri="{28A0092B-C50C-407E-A947-70E740481C1C}">
                  <a14:useLocalDpi xmlns:a14="http://schemas.microsoft.com/office/drawing/2010/main" val="0"/>
                </a:ext>
              </a:extLst>
            </a:blip>
            <a:srcRect b="61397"/>
            <a:stretch/>
          </p:blipFill>
          <p:spPr>
            <a:xfrm>
              <a:off x="3240711" y="1628801"/>
              <a:ext cx="2862263" cy="4663969"/>
            </a:xfrm>
            <a:prstGeom prst="rect">
              <a:avLst/>
            </a:prstGeom>
            <a:ln>
              <a:solidFill>
                <a:schemeClr val="bg1">
                  <a:lumMod val="50000"/>
                </a:schemeClr>
              </a:solidFill>
            </a:ln>
          </p:spPr>
        </p:pic>
        <p:sp>
          <p:nvSpPr>
            <p:cNvPr id="26" name="正方形/長方形 25"/>
            <p:cNvSpPr/>
            <p:nvPr/>
          </p:nvSpPr>
          <p:spPr>
            <a:xfrm>
              <a:off x="3400425" y="3027697"/>
              <a:ext cx="2533650" cy="3268328"/>
            </a:xfrm>
            <a:prstGeom prst="rect">
              <a:avLst/>
            </a:prstGeom>
            <a:solidFill>
              <a:schemeClr val="bg1">
                <a:alpha val="99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3492500" y="3153782"/>
              <a:ext cx="2334420" cy="872405"/>
            </a:xfrm>
            <a:prstGeom prst="rect">
              <a:avLst/>
            </a:prstGeom>
            <a:solidFill>
              <a:schemeClr val="bg1">
                <a:lumMod val="95000"/>
                <a:alpha val="99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企画記事①</a:t>
              </a:r>
            </a:p>
          </p:txBody>
        </p:sp>
        <p:sp>
          <p:nvSpPr>
            <p:cNvPr id="28" name="正方形/長方形 27"/>
            <p:cNvSpPr/>
            <p:nvPr/>
          </p:nvSpPr>
          <p:spPr>
            <a:xfrm>
              <a:off x="3492500" y="4235105"/>
              <a:ext cx="2334420" cy="872405"/>
            </a:xfrm>
            <a:prstGeom prst="rect">
              <a:avLst/>
            </a:prstGeom>
            <a:solidFill>
              <a:schemeClr val="bg1">
                <a:lumMod val="95000"/>
                <a:alpha val="99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企画記事②</a:t>
              </a:r>
            </a:p>
          </p:txBody>
        </p:sp>
        <p:sp>
          <p:nvSpPr>
            <p:cNvPr id="29" name="正方形/長方形 28"/>
            <p:cNvSpPr/>
            <p:nvPr/>
          </p:nvSpPr>
          <p:spPr>
            <a:xfrm>
              <a:off x="3492500" y="5293445"/>
              <a:ext cx="2334420" cy="872405"/>
            </a:xfrm>
            <a:prstGeom prst="rect">
              <a:avLst/>
            </a:prstGeom>
            <a:solidFill>
              <a:schemeClr val="bg1">
                <a:lumMod val="95000"/>
                <a:alpha val="99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企画記事③</a:t>
              </a:r>
            </a:p>
          </p:txBody>
        </p:sp>
      </p:gr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20</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特集型タイアップ</a:t>
            </a:r>
          </a:p>
        </p:txBody>
      </p:sp>
      <p:sp>
        <p:nvSpPr>
          <p:cNvPr id="5" name="正方形/長方形 4"/>
          <p:cNvSpPr/>
          <p:nvPr/>
        </p:nvSpPr>
        <p:spPr>
          <a:xfrm>
            <a:off x="242934" y="1023119"/>
            <a:ext cx="8712968" cy="461665"/>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タイアップ記事を</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3</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本掲載し、特設ページに集約いたします。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特設ページにより、各記事間での回遊を狙える施策となっております。</a:t>
            </a:r>
          </a:p>
        </p:txBody>
      </p:sp>
      <p:sp>
        <p:nvSpPr>
          <p:cNvPr id="10" name="正方形/長方形 9"/>
          <p:cNvSpPr/>
          <p:nvPr/>
        </p:nvSpPr>
        <p:spPr>
          <a:xfrm>
            <a:off x="3313470" y="1741189"/>
            <a:ext cx="5579009" cy="1111747"/>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292080" y="1514167"/>
            <a:ext cx="1656184" cy="41295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C:\Users\s0113300\Downloads\ドッキリマークの吹き出しアイコン素材.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2659" y="1567856"/>
            <a:ext cx="290538" cy="290538"/>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5773197" y="1628800"/>
            <a:ext cx="1031051" cy="261610"/>
          </a:xfrm>
          <a:prstGeom prst="rect">
            <a:avLst/>
          </a:prstGeom>
        </p:spPr>
        <p:txBody>
          <a:bodyPr wrap="none">
            <a:spAutoFit/>
          </a:bodyP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活用ポイント</a:t>
            </a:r>
          </a:p>
        </p:txBody>
      </p:sp>
      <p:sp>
        <p:nvSpPr>
          <p:cNvPr id="13" name="正方形/長方形 12"/>
          <p:cNvSpPr/>
          <p:nvPr/>
        </p:nvSpPr>
        <p:spPr>
          <a:xfrm>
            <a:off x="3419872" y="1887854"/>
            <a:ext cx="5328592" cy="830997"/>
          </a:xfrm>
          <a:prstGeom prst="rect">
            <a:avLst/>
          </a:prstGeom>
        </p:spPr>
        <p:txBody>
          <a:bodyPr wrap="square">
            <a:spAutoFit/>
          </a:bodyPr>
          <a:lstStyle/>
          <a:p>
            <a:pPr marL="171450" indent="-171450">
              <a:lnSpc>
                <a:spcPts val="1200"/>
              </a:lnSpc>
              <a:buClr>
                <a:schemeClr val="bg1">
                  <a:lumMod val="50000"/>
                </a:schemeClr>
              </a:buClr>
              <a:buFont typeface="Arial" panose="020B0604020202020204" pitchFamily="34" charset="0"/>
              <a:buChar char="•"/>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タイアップの強みを兼ね備えつつ、</a:t>
            </a:r>
            <a:r>
              <a:rPr lang="ja-JP" altLang="en-US" sz="9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関連するコラムや記事を展開することにより</a:t>
            </a:r>
            <a:r>
              <a:rPr lang="en-US" altLang="ja-JP" sz="9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a:t>
            </a:r>
          </a:p>
          <a:p>
            <a:pPr>
              <a:lnSpc>
                <a:spcPts val="1200"/>
              </a:lnSpc>
              <a:buClr>
                <a:schemeClr val="bg1">
                  <a:lumMod val="50000"/>
                </a:schemeClr>
              </a:buClr>
              <a:defRPr/>
            </a:pPr>
            <a:r>
              <a:rPr lang="ja-JP" altLang="en-US" sz="9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　  さらなる興味を醸成できます</a:t>
            </a:r>
          </a:p>
          <a:p>
            <a:pPr marL="171450" indent="-171450">
              <a:lnSpc>
                <a:spcPts val="1200"/>
              </a:lnSpc>
              <a:buClr>
                <a:schemeClr val="bg1">
                  <a:lumMod val="50000"/>
                </a:schemeClr>
              </a:buClr>
              <a:buFont typeface="Arial" panose="020B0604020202020204" pitchFamily="34" charset="0"/>
              <a:buChar char="•"/>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集約ページを設置することで、記事の</a:t>
            </a:r>
            <a:r>
              <a:rPr lang="ja-JP" altLang="en-US" sz="9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回遊率向上</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が期待できます</a:t>
            </a:r>
          </a:p>
          <a:p>
            <a:pPr marL="171450" indent="-171450">
              <a:spcBef>
                <a:spcPct val="0"/>
              </a:spcBef>
              <a:buClr>
                <a:schemeClr val="bg1">
                  <a:lumMod val="50000"/>
                </a:schemeClr>
              </a:buClr>
              <a:buFont typeface="Arial" panose="020B0604020202020204" pitchFamily="34" charset="0"/>
              <a:buChar cha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最小構成は、特集扉ページ１Ｐ、記事３本となっております。</a:t>
            </a:r>
            <a:endParaRPr lang="en-US" altLang="ja-JP" sz="900"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chemeClr val="bg1">
                  <a:lumMod val="50000"/>
                </a:schemeClr>
              </a:buClr>
            </a:pP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　（記事本数を増やしてご提案することも可能です。詳細は別途営業担当までお問合せください）</a:t>
            </a:r>
            <a:endParaRPr lang="en-US" altLang="ja-JP" sz="900" dirty="0">
              <a:solidFill>
                <a:schemeClr val="tx1">
                  <a:lumMod val="75000"/>
                  <a:lumOff val="25000"/>
                </a:schemeClr>
              </a:solidFill>
              <a:latin typeface="メイリオ" pitchFamily="50" charset="-128"/>
              <a:ea typeface="メイリオ" pitchFamily="50" charset="-128"/>
              <a:cs typeface="メイリオ"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643973304"/>
              </p:ext>
            </p:extLst>
          </p:nvPr>
        </p:nvGraphicFramePr>
        <p:xfrm>
          <a:off x="3330405" y="3022363"/>
          <a:ext cx="5562075" cy="1003824"/>
        </p:xfrm>
        <a:graphic>
          <a:graphicData uri="http://schemas.openxmlformats.org/drawingml/2006/table">
            <a:tbl>
              <a:tblPr/>
              <a:tblGrid>
                <a:gridCol w="1745651">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tblGrid>
              <a:tr h="217744">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anose="020B0604030504040204" pitchFamily="50" charset="-128"/>
                          <a:cs typeface="メイリオ" panose="020B0604030504040204" pitchFamily="50" charset="-128"/>
                        </a:rPr>
                        <a:t>誘導枠</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掲載面</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価格</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786080">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特別企画枠</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（記事への誘導</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本）</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（特設ページへの誘導</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社号外メールマガジン（</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回）</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ビジネスジャンル</a:t>
                      </a: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8,000</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20,000PV</a:t>
                      </a: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ctr" latinLnBrk="0" hangingPunct="1">
                        <a:lnSpc>
                          <a:spcPct val="250000"/>
                        </a:lnSpc>
                        <a:spcBef>
                          <a:spcPts val="0"/>
                        </a:spcBef>
                        <a:spcAft>
                          <a:spcPts val="0"/>
                        </a:spcAft>
                        <a:buClrTx/>
                        <a:buSzTx/>
                        <a:buFontTx/>
                        <a:buNone/>
                        <a:tabLst/>
                        <a:defRPr/>
                      </a:pPr>
                      <a: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¥2,500,000</a:t>
                      </a:r>
                      <a:r>
                        <a:rPr lang="ja-JP" altLang="en-US"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190</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＋制作費（ネット）</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p>
                  </a:txBody>
                  <a:tcPr marL="7186" marR="7186"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5" name="Rectangle 57"/>
          <p:cNvSpPr>
            <a:spLocks noChangeArrowheads="1"/>
          </p:cNvSpPr>
          <p:nvPr/>
        </p:nvSpPr>
        <p:spPr bwMode="auto">
          <a:xfrm>
            <a:off x="3347864" y="4026187"/>
            <a:ext cx="336502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009DD6"/>
              </a:buClr>
              <a:buFont typeface="Arial" pitchFamily="34" charset="0"/>
              <a:buAutoNum type="arabicPeriod"/>
              <a:defRPr kumimoji="1">
                <a:solidFill>
                  <a:srgbClr val="181818"/>
                </a:solidFill>
                <a:latin typeface="Tw Cen MT" pitchFamily="34" charset="0"/>
                <a:ea typeface="HGPｺﾞｼｯｸE" pitchFamily="50" charset="-128"/>
              </a:defRPr>
            </a:lvl1pPr>
            <a:lvl2pPr marL="742950" indent="-285750">
              <a:spcBef>
                <a:spcPct val="20000"/>
              </a:spcBef>
              <a:buClr>
                <a:srgbClr val="009DD6"/>
              </a:buClr>
              <a:buFont typeface="Wingdings" pitchFamily="2" charset="2"/>
              <a:buChar char="n"/>
              <a:defRPr kumimoji="1" sz="1600">
                <a:solidFill>
                  <a:srgbClr val="181818"/>
                </a:solidFill>
                <a:latin typeface="Tw Cen MT" pitchFamily="34" charset="0"/>
                <a:ea typeface="HGPｺﾞｼｯｸE" pitchFamily="50" charset="-128"/>
              </a:defRPr>
            </a:lvl2pPr>
            <a:lvl3pPr marL="1143000" indent="-228600">
              <a:spcBef>
                <a:spcPct val="20000"/>
              </a:spcBef>
              <a:buClr>
                <a:srgbClr val="009DD6"/>
              </a:buClr>
              <a:buFont typeface="Times" pitchFamily="-80" charset="0"/>
              <a:buChar char="•"/>
              <a:defRPr kumimoji="1" sz="1400">
                <a:solidFill>
                  <a:srgbClr val="181818"/>
                </a:solidFill>
                <a:latin typeface="Tw Cen MT" pitchFamily="34" charset="0"/>
                <a:ea typeface="HGPｺﾞｼｯｸE" pitchFamily="50" charset="-128"/>
              </a:defRPr>
            </a:lvl3pPr>
            <a:lvl4pPr marL="1600200" indent="-228600">
              <a:spcBef>
                <a:spcPct val="20000"/>
              </a:spcBef>
              <a:buClr>
                <a:srgbClr val="009DD6"/>
              </a:buClr>
              <a:buChar char="–"/>
              <a:defRPr kumimoji="1" sz="1200">
                <a:solidFill>
                  <a:srgbClr val="181818"/>
                </a:solidFill>
                <a:latin typeface="Tw Cen MT" pitchFamily="34" charset="0"/>
                <a:ea typeface="HGPｺﾞｼｯｸE" pitchFamily="50" charset="-128"/>
              </a:defRPr>
            </a:lvl4pPr>
            <a:lvl5pPr marL="2057400" indent="-228600">
              <a:spcBef>
                <a:spcPct val="20000"/>
              </a:spcBef>
              <a:buClr>
                <a:srgbClr val="009DD6"/>
              </a:buClr>
              <a:buChar char="»"/>
              <a:defRPr kumimoji="1" sz="1200">
                <a:solidFill>
                  <a:srgbClr val="181818"/>
                </a:solidFill>
                <a:latin typeface="Tw Cen MT" pitchFamily="34" charset="0"/>
                <a:ea typeface="HGPｺﾞｼｯｸE" pitchFamily="50" charset="-128"/>
              </a:defRPr>
            </a:lvl5pPr>
            <a:lvl6pPr marL="2514600" indent="-228600" eaLnBrk="0" fontAlgn="base" hangingPunct="0">
              <a:spcBef>
                <a:spcPct val="20000"/>
              </a:spcBef>
              <a:spcAft>
                <a:spcPct val="0"/>
              </a:spcAft>
              <a:buClr>
                <a:srgbClr val="009DD6"/>
              </a:buClr>
              <a:buChar char="»"/>
              <a:defRPr kumimoji="1" sz="1200">
                <a:solidFill>
                  <a:srgbClr val="181818"/>
                </a:solidFill>
                <a:latin typeface="Tw Cen MT" pitchFamily="34" charset="0"/>
                <a:ea typeface="HGPｺﾞｼｯｸE" pitchFamily="50" charset="-128"/>
              </a:defRPr>
            </a:lvl6pPr>
            <a:lvl7pPr marL="2971800" indent="-228600" eaLnBrk="0" fontAlgn="base" hangingPunct="0">
              <a:spcBef>
                <a:spcPct val="20000"/>
              </a:spcBef>
              <a:spcAft>
                <a:spcPct val="0"/>
              </a:spcAft>
              <a:buClr>
                <a:srgbClr val="009DD6"/>
              </a:buClr>
              <a:buChar char="»"/>
              <a:defRPr kumimoji="1" sz="1200">
                <a:solidFill>
                  <a:srgbClr val="181818"/>
                </a:solidFill>
                <a:latin typeface="Tw Cen MT" pitchFamily="34" charset="0"/>
                <a:ea typeface="HGPｺﾞｼｯｸE" pitchFamily="50" charset="-128"/>
              </a:defRPr>
            </a:lvl7pPr>
            <a:lvl8pPr marL="3429000" indent="-228600" eaLnBrk="0" fontAlgn="base" hangingPunct="0">
              <a:spcBef>
                <a:spcPct val="20000"/>
              </a:spcBef>
              <a:spcAft>
                <a:spcPct val="0"/>
              </a:spcAft>
              <a:buClr>
                <a:srgbClr val="009DD6"/>
              </a:buClr>
              <a:buChar char="»"/>
              <a:defRPr kumimoji="1" sz="1200">
                <a:solidFill>
                  <a:srgbClr val="181818"/>
                </a:solidFill>
                <a:latin typeface="Tw Cen MT" pitchFamily="34" charset="0"/>
                <a:ea typeface="HGPｺﾞｼｯｸE" pitchFamily="50" charset="-128"/>
              </a:defRPr>
            </a:lvl8pPr>
            <a:lvl9pPr marL="3886200" indent="-228600" eaLnBrk="0" fontAlgn="base" hangingPunct="0">
              <a:spcBef>
                <a:spcPct val="20000"/>
              </a:spcBef>
              <a:spcAft>
                <a:spcPct val="0"/>
              </a:spcAft>
              <a:buClr>
                <a:srgbClr val="009DD6"/>
              </a:buClr>
              <a:buChar char="»"/>
              <a:defRPr kumimoji="1" sz="1200">
                <a:solidFill>
                  <a:srgbClr val="181818"/>
                </a:solidFill>
                <a:latin typeface="Tw Cen MT" pitchFamily="34" charset="0"/>
                <a:ea typeface="HGPｺﾞｼｯｸE" pitchFamily="50" charset="-128"/>
              </a:defRPr>
            </a:lvl9pPr>
          </a:lstStyle>
          <a:p>
            <a:pPr fontAlgn="auto">
              <a:spcBef>
                <a:spcPct val="0"/>
              </a:spcBef>
              <a:spcAft>
                <a:spcPts val="0"/>
              </a:spcAft>
              <a:buClrTx/>
              <a:buFontTx/>
              <a:buNone/>
              <a:defRPr/>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タイアップ企画（最小構成：特集扉ページ１Ｐ、記事２本の場合）</a:t>
            </a:r>
          </a:p>
        </p:txBody>
      </p:sp>
      <p:sp>
        <p:nvSpPr>
          <p:cNvPr id="33" name="正方形/長方形 9"/>
          <p:cNvSpPr>
            <a:spLocks noChangeArrowheads="1"/>
          </p:cNvSpPr>
          <p:nvPr/>
        </p:nvSpPr>
        <p:spPr bwMode="auto">
          <a:xfrm>
            <a:off x="3276600" y="4334221"/>
            <a:ext cx="5678488"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想定</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は商材によって変動いたします。詳しくは各営業担当までご相談ください。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オリエンのほか、制作費に応じて取材・撮影を行います。</a:t>
            </a:r>
          </a:p>
          <a:p>
            <a:pPr marL="171450" indent="-171450" eaLnBrk="1" hangingPunct="1">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制作費は、見積り段階でお知らせいたしますが、申込み後に内容が決定もしくは変更になる場合、追加でご請求する場合があります。</a:t>
            </a:r>
          </a:p>
          <a:p>
            <a:pPr marL="171450" indent="-171450" eaLnBrk="1" hangingPunct="1">
              <a:spcBef>
                <a:spcPct val="0"/>
              </a:spcBef>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1,500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2,000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文字程度の記事</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ページ～、</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a:t>
            </a:r>
            <a:r>
              <a:rPr lang="ja-JP" altLang="en-US" sz="700" dirty="0" err="1">
                <a:solidFill>
                  <a:schemeClr val="tx1">
                    <a:lumMod val="75000"/>
                    <a:lumOff val="25000"/>
                  </a:schemeClr>
                </a:solidFill>
                <a:latin typeface="メイリオ" pitchFamily="50" charset="-128"/>
                <a:ea typeface="メイリオ" pitchFamily="50" charset="-128"/>
                <a:cs typeface="メイリオ" pitchFamily="50" charset="-128"/>
              </a:rPr>
              <a:t>の</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掲載となります。記事の追加、掲載期間の延長は、有償となります。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写真や表組みは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ページあたり</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点まで</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通常サイズの場合）掲載します。　　</a:t>
            </a:r>
            <a:b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通常サイズは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200px*200px</a:t>
            </a:r>
            <a:r>
              <a:rPr kumimoji="0" lang="ja-JP" altLang="en-US" sz="700" dirty="0" err="1">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大サイズについて</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400px*300px</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です。大サイズの場合は通常サイズの</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枚分と見なします。</a:t>
            </a:r>
            <a:b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写真点数を増やす場合、別途費用が発生いたします。</a:t>
            </a:r>
            <a:endParaRPr lang="ja-JP" altLang="en-US"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記事は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ヶ月間アーカイブされます。</a:t>
            </a:r>
          </a:p>
          <a:p>
            <a:pPr marL="171450" indent="-171450" eaLnBrk="1" hangingPunct="1">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記事内にレクタングルを掲載されたい場合は、原稿をご入稿下さい。原稿を有償にて作成することもできます。</a:t>
            </a:r>
          </a:p>
          <a:p>
            <a:pPr marL="171450" indent="-171450" eaLnBrk="1" hangingPunct="1">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事前校正は原則２回までとさせて頂きます。</a:t>
            </a:r>
          </a:p>
          <a:p>
            <a:pPr marL="171450" indent="-171450" eaLnBrk="1" hangingPunct="1">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掲載レポートの項目は「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」「誘導数」の２点となります。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文末に下記広告表記を記載させていただきます。「</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[PR]</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提供：（出稿主体者）」</a:t>
            </a:r>
          </a:p>
        </p:txBody>
      </p:sp>
      <p:sp>
        <p:nvSpPr>
          <p:cNvPr id="6" name="正方形/長方形 5"/>
          <p:cNvSpPr/>
          <p:nvPr/>
        </p:nvSpPr>
        <p:spPr>
          <a:xfrm>
            <a:off x="2123728" y="2852936"/>
            <a:ext cx="838547" cy="80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Rectangle 54"/>
          <p:cNvSpPr>
            <a:spLocks noChangeArrowheads="1"/>
          </p:cNvSpPr>
          <p:nvPr/>
        </p:nvSpPr>
        <p:spPr bwMode="auto">
          <a:xfrm>
            <a:off x="276222" y="1759604"/>
            <a:ext cx="2862263" cy="4533165"/>
          </a:xfrm>
          <a:prstGeom prst="rect">
            <a:avLst/>
          </a:prstGeom>
          <a:solidFill>
            <a:schemeClr val="accent5">
              <a:alpha val="70000"/>
            </a:schemeClr>
          </a:solidFill>
          <a:ln w="28575">
            <a:noFill/>
            <a:miter lim="800000"/>
            <a:headEnd/>
            <a:tailEnd/>
          </a:ln>
          <a:effectLst/>
        </p:spPr>
        <p:txBody>
          <a:bodyPr wrap="none" anchor="ctr"/>
          <a:lstStyle/>
          <a:p>
            <a:pPr algn="ctr">
              <a:defRPr/>
            </a:pPr>
            <a:r>
              <a:rPr lang="ja-JP" altLang="en-US" sz="1200" b="1" dirty="0">
                <a:solidFill>
                  <a:schemeClr val="bg1"/>
                </a:solidFill>
                <a:latin typeface="メイリオ" pitchFamily="50" charset="-128"/>
                <a:ea typeface="メイリオ" pitchFamily="50" charset="-128"/>
                <a:cs typeface="メイリオ" pitchFamily="50" charset="-128"/>
              </a:rPr>
              <a:t>タイアップ</a:t>
            </a:r>
          </a:p>
          <a:p>
            <a:pPr algn="ctr">
              <a:defRPr/>
            </a:pPr>
            <a:r>
              <a:rPr lang="ja-JP" altLang="en-US" sz="1200" b="1" dirty="0">
                <a:solidFill>
                  <a:schemeClr val="bg1"/>
                </a:solidFill>
                <a:latin typeface="メイリオ" pitchFamily="50" charset="-128"/>
                <a:ea typeface="メイリオ" pitchFamily="50" charset="-128"/>
                <a:cs typeface="メイリオ" pitchFamily="50" charset="-128"/>
              </a:rPr>
              <a:t>ページ</a:t>
            </a:r>
            <a:endParaRPr lang="en-US" altLang="ja-JP" sz="1200" b="1" dirty="0">
              <a:solidFill>
                <a:schemeClr val="bg1"/>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644659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C:\Users\s0113300\Documents\000_媒体資料改定\2018.01-03\B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7275"/>
          <a:stretch/>
        </p:blipFill>
        <p:spPr bwMode="auto">
          <a:xfrm>
            <a:off x="1065731" y="4412866"/>
            <a:ext cx="1301251" cy="1824445"/>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21</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導入事例コンテンツ制作</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45" y="1938149"/>
            <a:ext cx="1189897" cy="1692017"/>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正方形/長方形 5"/>
          <p:cNvSpPr/>
          <p:nvPr/>
        </p:nvSpPr>
        <p:spPr>
          <a:xfrm>
            <a:off x="242934" y="1023119"/>
            <a:ext cx="8712968" cy="461665"/>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導入事例コンテンツを作成し、</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WP</a:t>
            </a:r>
            <a:r>
              <a:rPr lang="ja-JP" altLang="en-US" sz="1200" b="1" dirty="0" err="1">
                <a:solidFill>
                  <a:schemeClr val="tx1">
                    <a:lumMod val="75000"/>
                    <a:lumOff val="25000"/>
                  </a:schemeClr>
                </a:solidFill>
                <a:latin typeface="メイリオ" pitchFamily="50" charset="-128"/>
                <a:ea typeface="メイリオ" pitchFamily="50" charset="-128"/>
                <a:cs typeface="メイリオ" pitchFamily="50" charset="-128"/>
              </a:rPr>
              <a:t>と弊</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誌への掲載を行います。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コンテンツ制作をお考えの企業様にお勧めのプランです。</a:t>
            </a:r>
          </a:p>
        </p:txBody>
      </p:sp>
      <p:sp>
        <p:nvSpPr>
          <p:cNvPr id="8" name="正方形/長方形 7"/>
          <p:cNvSpPr/>
          <p:nvPr/>
        </p:nvSpPr>
        <p:spPr>
          <a:xfrm>
            <a:off x="768369" y="1628800"/>
            <a:ext cx="1935145" cy="253916"/>
          </a:xfrm>
          <a:prstGeom prst="rect">
            <a:avLst/>
          </a:prstGeom>
        </p:spPr>
        <p:txBody>
          <a:bodyPr wrap="none">
            <a:spAutoFit/>
          </a:bodyPr>
          <a:lstStyle/>
          <a:p>
            <a:r>
              <a:rPr lang="ja-JP" altLang="en-US" sz="1050" b="1" dirty="0">
                <a:solidFill>
                  <a:srgbClr val="FF5050"/>
                </a:solidFill>
              </a:rPr>
              <a:t>事例コンテンツの制作・納品</a:t>
            </a:r>
          </a:p>
        </p:txBody>
      </p:sp>
      <p:grpSp>
        <p:nvGrpSpPr>
          <p:cNvPr id="13" name="グループ化 12"/>
          <p:cNvGrpSpPr/>
          <p:nvPr/>
        </p:nvGrpSpPr>
        <p:grpSpPr>
          <a:xfrm>
            <a:off x="1793241" y="1938148"/>
            <a:ext cx="1195968" cy="1687809"/>
            <a:chOff x="1793241" y="1880998"/>
            <a:chExt cx="1195968" cy="1687809"/>
          </a:xfrm>
        </p:grpSpPr>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241" y="1880998"/>
              <a:ext cx="1195968" cy="168780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正方形/長方形 8"/>
            <p:cNvSpPr/>
            <p:nvPr/>
          </p:nvSpPr>
          <p:spPr>
            <a:xfrm>
              <a:off x="1847850" y="3361370"/>
              <a:ext cx="247650" cy="118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正方形/長方形 10"/>
          <p:cNvSpPr/>
          <p:nvPr/>
        </p:nvSpPr>
        <p:spPr>
          <a:xfrm>
            <a:off x="835694" y="4149080"/>
            <a:ext cx="1800493" cy="253916"/>
          </a:xfrm>
          <a:prstGeom prst="rect">
            <a:avLst/>
          </a:prstGeom>
        </p:spPr>
        <p:txBody>
          <a:bodyPr wrap="none">
            <a:spAutoFit/>
          </a:bodyPr>
          <a:lstStyle/>
          <a:p>
            <a:r>
              <a:rPr lang="ja-JP" altLang="en-US" sz="1050" b="1" dirty="0">
                <a:solidFill>
                  <a:srgbClr val="FF5050"/>
                </a:solidFill>
              </a:rPr>
              <a:t>マイナビニュースへの掲載</a:t>
            </a:r>
          </a:p>
        </p:txBody>
      </p:sp>
      <p:sp>
        <p:nvSpPr>
          <p:cNvPr id="12" name="二等辺三角形 11"/>
          <p:cNvSpPr/>
          <p:nvPr/>
        </p:nvSpPr>
        <p:spPr>
          <a:xfrm flipV="1">
            <a:off x="1227665" y="3781425"/>
            <a:ext cx="976445" cy="24932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54"/>
          <p:cNvSpPr>
            <a:spLocks noChangeArrowheads="1"/>
          </p:cNvSpPr>
          <p:nvPr/>
        </p:nvSpPr>
        <p:spPr bwMode="auto">
          <a:xfrm>
            <a:off x="1064794" y="4581128"/>
            <a:ext cx="1302190" cy="1656184"/>
          </a:xfrm>
          <a:prstGeom prst="rect">
            <a:avLst/>
          </a:prstGeom>
          <a:solidFill>
            <a:schemeClr val="accent5">
              <a:alpha val="70000"/>
            </a:schemeClr>
          </a:solidFill>
          <a:ln w="28575">
            <a:noFill/>
            <a:miter lim="800000"/>
            <a:headEnd/>
            <a:tailEnd/>
          </a:ln>
          <a:effectLst/>
        </p:spPr>
        <p:txBody>
          <a:bodyPr wrap="none" anchor="ctr"/>
          <a:lstStyle/>
          <a:p>
            <a:pPr algn="ctr">
              <a:defRPr/>
            </a:pPr>
            <a:r>
              <a:rPr lang="ja-JP" altLang="en-US" sz="1200" b="1" dirty="0">
                <a:solidFill>
                  <a:schemeClr val="bg1"/>
                </a:solidFill>
                <a:latin typeface="メイリオ" pitchFamily="50" charset="-128"/>
                <a:ea typeface="メイリオ" pitchFamily="50" charset="-128"/>
                <a:cs typeface="メイリオ" pitchFamily="50" charset="-128"/>
              </a:rPr>
              <a:t>タイアップ</a:t>
            </a:r>
          </a:p>
          <a:p>
            <a:pPr algn="ctr">
              <a:defRPr/>
            </a:pPr>
            <a:r>
              <a:rPr lang="ja-JP" altLang="en-US" sz="1200" b="1" dirty="0">
                <a:solidFill>
                  <a:schemeClr val="bg1"/>
                </a:solidFill>
                <a:latin typeface="メイリオ" pitchFamily="50" charset="-128"/>
                <a:ea typeface="メイリオ" pitchFamily="50" charset="-128"/>
                <a:cs typeface="メイリオ" pitchFamily="50" charset="-128"/>
              </a:rPr>
              <a:t>ページ</a:t>
            </a:r>
            <a:endParaRPr lang="en-US" altLang="ja-JP" sz="1200" b="1" dirty="0">
              <a:solidFill>
                <a:schemeClr val="bg1"/>
              </a:solidFill>
              <a:latin typeface="メイリオ" pitchFamily="50" charset="-128"/>
              <a:ea typeface="メイリオ" pitchFamily="50" charset="-128"/>
              <a:cs typeface="メイリオ" pitchFamily="50" charset="-128"/>
            </a:endParaRPr>
          </a:p>
        </p:txBody>
      </p:sp>
      <p:sp>
        <p:nvSpPr>
          <p:cNvPr id="15" name="テキスト ボックス 50"/>
          <p:cNvSpPr txBox="1">
            <a:spLocks noChangeArrowheads="1"/>
          </p:cNvSpPr>
          <p:nvPr/>
        </p:nvSpPr>
        <p:spPr bwMode="auto">
          <a:xfrm>
            <a:off x="2062758" y="3630166"/>
            <a:ext cx="9996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制作イメージ</a:t>
            </a:r>
          </a:p>
        </p:txBody>
      </p:sp>
      <p:sp>
        <p:nvSpPr>
          <p:cNvPr id="16" name="正方形/長方形 15"/>
          <p:cNvSpPr/>
          <p:nvPr/>
        </p:nvSpPr>
        <p:spPr>
          <a:xfrm>
            <a:off x="3313470" y="1741189"/>
            <a:ext cx="5579009" cy="1615803"/>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292080" y="1514167"/>
            <a:ext cx="1656184" cy="41295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8" name="Picture 2" descr="C:\Users\s0113300\Downloads\ドッキリマークの吹き出しアイコン素材.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2659" y="1567856"/>
            <a:ext cx="290538" cy="290538"/>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3419872" y="1887854"/>
            <a:ext cx="5328592" cy="400110"/>
          </a:xfrm>
          <a:prstGeom prst="rect">
            <a:avLst/>
          </a:prstGeom>
        </p:spPr>
        <p:txBody>
          <a:bodyPr wrap="square">
            <a:spAutoFit/>
          </a:bodyPr>
          <a:lstStyle/>
          <a:p>
            <a:pPr marL="171450" indent="-171450">
              <a:lnSpc>
                <a:spcPts val="1200"/>
              </a:lnSpc>
              <a:buClr>
                <a:schemeClr val="bg1">
                  <a:lumMod val="50000"/>
                </a:schemeClr>
              </a:buClr>
              <a:buFont typeface="Arial" panose="020B0604020202020204" pitchFamily="34" charset="0"/>
              <a:buChar char="•"/>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作成したコンテンツは</a:t>
            </a:r>
            <a:r>
              <a:rPr lang="ja-JP" altLang="en-US" sz="9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二次利用権を含めて納品</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しますので、</a:t>
            </a:r>
            <a:endParaRPr lang="en-US" altLang="ja-JP" sz="9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buClr>
                <a:schemeClr val="bg1">
                  <a:lumMod val="50000"/>
                </a:schemeClr>
              </a:buClr>
              <a:defRPr/>
            </a:pPr>
            <a:r>
              <a:rPr lang="ja-JP" altLang="en-US" sz="9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下記のような形でご活用いただくことが可能です</a:t>
            </a:r>
          </a:p>
        </p:txBody>
      </p:sp>
      <p:graphicFrame>
        <p:nvGraphicFramePr>
          <p:cNvPr id="20" name="表 19"/>
          <p:cNvGraphicFramePr>
            <a:graphicFrameLocks noGrp="1"/>
          </p:cNvGraphicFramePr>
          <p:nvPr>
            <p:extLst>
              <p:ext uri="{D42A27DB-BD31-4B8C-83A1-F6EECF244321}">
                <p14:modId xmlns:p14="http://schemas.microsoft.com/office/powerpoint/2010/main" val="1262121137"/>
              </p:ext>
            </p:extLst>
          </p:nvPr>
        </p:nvGraphicFramePr>
        <p:xfrm>
          <a:off x="3330405" y="3456035"/>
          <a:ext cx="5562075" cy="900100"/>
        </p:xfrm>
        <a:graphic>
          <a:graphicData uri="http://schemas.openxmlformats.org/drawingml/2006/table">
            <a:tbl>
              <a:tblPr/>
              <a:tblGrid>
                <a:gridCol w="1097579">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tblGrid>
              <a:tr h="209741">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anose="020B0604030504040204" pitchFamily="50" charset="-128"/>
                          <a:cs typeface="メイリオ" panose="020B0604030504040204" pitchFamily="50" charset="-128"/>
                        </a:rPr>
                        <a:t>誘導枠</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掲載面</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価格</a:t>
                      </a:r>
                    </a:p>
                  </a:txBody>
                  <a:tcPr marL="9526" marR="9526" marT="9529"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690359">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なし</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ビジネスジャンル</a:t>
                      </a: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1,500PV</a:t>
                      </a: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ctr" latinLnBrk="0" hangingPunct="1">
                        <a:lnSpc>
                          <a:spcPct val="250000"/>
                        </a:lnSpc>
                        <a:spcBef>
                          <a:spcPts val="0"/>
                        </a:spcBef>
                        <a:spcAft>
                          <a:spcPts val="0"/>
                        </a:spcAft>
                        <a:buClrTx/>
                        <a:buSzTx/>
                        <a:buFontTx/>
                        <a:buNone/>
                        <a:tabLst/>
                        <a:defRPr/>
                      </a:pPr>
                      <a: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¥600,000</a:t>
                      </a:r>
                      <a:endParaRPr lang="ja-JP" altLang="en-US"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＋制作費（ネット）</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万</a:t>
                      </a:r>
                    </a:p>
                  </a:txBody>
                  <a:tcPr marL="7186" marR="7186" marT="7188"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1" name="正方形/長方形 9"/>
          <p:cNvSpPr>
            <a:spLocks noChangeArrowheads="1"/>
          </p:cNvSpPr>
          <p:nvPr/>
        </p:nvSpPr>
        <p:spPr bwMode="auto">
          <a:xfrm>
            <a:off x="3276600" y="4412867"/>
            <a:ext cx="5678488"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掲載内容は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導入事例記事</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に限らせていただきます。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本企画には特別企画枠は付随しません。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作成したコンテンツは二次利用権を提供します。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想定</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は商材によって変動いたします。詳しくは各営業担当までご相談ください。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オリエンのほか、制作費に応じて取材・撮影を行います。</a:t>
            </a:r>
          </a:p>
          <a:p>
            <a:pPr marL="171450" indent="-171450" eaLnBrk="1" hangingPunct="1">
              <a:spcBef>
                <a:spcPct val="0"/>
              </a:spcBef>
              <a:buClr>
                <a:schemeClr val="bg1">
                  <a:lumMod val="50000"/>
                </a:schemeClr>
              </a:buClr>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制作費は、見積り段階でお知らせいたしますが、申込み後に内容が決定もしくは変更になる場合、追加でご請求する場合があります。</a:t>
            </a:r>
          </a:p>
          <a:p>
            <a:pPr marL="171450" indent="-171450" eaLnBrk="1" hangingPunct="1">
              <a:spcBef>
                <a:spcPct val="0"/>
              </a:spcBef>
              <a:buClr>
                <a:schemeClr val="bg1">
                  <a:lumMod val="50000"/>
                </a:schemeClr>
              </a:buClr>
              <a:buFont typeface="Arial" panose="020B0604020202020204" pitchFamily="34" charset="0"/>
              <a:buChar char="•"/>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1,500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2,000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文字程度の記事</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ページ～、</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週間の掲載となります。記事の追加、掲載期間の延長は、有償となります。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写真や表組みは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ページあたり</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点まで</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通常サイズの場合）掲載します。　　</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通常サイズは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200px*200px</a:t>
            </a:r>
            <a:r>
              <a:rPr kumimoji="0" lang="ja-JP" altLang="en-US" sz="700" dirty="0" err="1">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大サイズについて</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400px*300px</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です。大サイズの場合は通常サイズの</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枚分と見なします。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写真点数を増やす場合、別途費用が発生いたします。</a:t>
            </a:r>
            <a:endParaRPr lang="ja-JP" altLang="en-US"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記事は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ヶ月間アーカイブされます。</a:t>
            </a:r>
          </a:p>
          <a:p>
            <a:pPr marL="171450" indent="-171450" eaLnBrk="1" hangingPunct="1">
              <a:spcBef>
                <a:spcPct val="0"/>
              </a:spcBef>
              <a:buClr>
                <a:schemeClr val="bg1">
                  <a:lumMod val="50000"/>
                </a:schemeClr>
              </a:buClr>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記事内にレクタングルを掲載されたい場合は、原稿をご入稿下さい。原稿を有償にて作成することもできます。</a:t>
            </a:r>
          </a:p>
          <a:p>
            <a:pPr marL="171450" indent="-171450" eaLnBrk="1" hangingPunct="1">
              <a:spcBef>
                <a:spcPct val="0"/>
              </a:spcBef>
              <a:buClr>
                <a:schemeClr val="bg1">
                  <a:lumMod val="50000"/>
                </a:schemeClr>
              </a:buClr>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事前校正は原則２回までとさせて頂きます。</a:t>
            </a:r>
          </a:p>
          <a:p>
            <a:pPr marL="171450" indent="-171450" eaLnBrk="1" hangingPunct="1">
              <a:spcBef>
                <a:spcPct val="0"/>
              </a:spcBef>
              <a:buClr>
                <a:schemeClr val="bg1">
                  <a:lumMod val="50000"/>
                </a:schemeClr>
              </a:buClr>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掲載レポートの項目は「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」「誘導数」の２点となります。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文末に下記広告表記を記載させていただきます。「</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[PR]</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提供：（出稿主体者）」</a:t>
            </a:r>
          </a:p>
        </p:txBody>
      </p:sp>
      <p:sp>
        <p:nvSpPr>
          <p:cNvPr id="22" name="正方形/長方形 21"/>
          <p:cNvSpPr/>
          <p:nvPr/>
        </p:nvSpPr>
        <p:spPr>
          <a:xfrm>
            <a:off x="5773197" y="1628800"/>
            <a:ext cx="1031051" cy="261610"/>
          </a:xfrm>
          <a:prstGeom prst="rect">
            <a:avLst/>
          </a:prstGeom>
        </p:spPr>
        <p:txBody>
          <a:bodyPr wrap="none">
            <a:spAutoFit/>
          </a:bodyP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活用ポイント</a:t>
            </a:r>
          </a:p>
        </p:txBody>
      </p:sp>
      <p:sp>
        <p:nvSpPr>
          <p:cNvPr id="23" name="テキスト ボックス 47"/>
          <p:cNvSpPr txBox="1">
            <a:spLocks noChangeArrowheads="1"/>
          </p:cNvSpPr>
          <p:nvPr/>
        </p:nvSpPr>
        <p:spPr bwMode="auto">
          <a:xfrm>
            <a:off x="5650830" y="2329135"/>
            <a:ext cx="10094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営業の方が使用する</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説明資料</a:t>
            </a:r>
          </a:p>
        </p:txBody>
      </p:sp>
      <p:sp>
        <p:nvSpPr>
          <p:cNvPr id="24" name="テキスト ボックス 49"/>
          <p:cNvSpPr txBox="1">
            <a:spLocks noChangeArrowheads="1"/>
          </p:cNvSpPr>
          <p:nvPr/>
        </p:nvSpPr>
        <p:spPr bwMode="auto">
          <a:xfrm>
            <a:off x="7340848" y="2329135"/>
            <a:ext cx="10475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セミナー・展示会で</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配布する販促ツール</a:t>
            </a:r>
          </a:p>
        </p:txBody>
      </p:sp>
      <p:sp>
        <p:nvSpPr>
          <p:cNvPr id="25" name="テキスト ボックス 47"/>
          <p:cNvSpPr txBox="1">
            <a:spLocks noChangeArrowheads="1"/>
          </p:cNvSpPr>
          <p:nvPr/>
        </p:nvSpPr>
        <p:spPr bwMode="auto">
          <a:xfrm>
            <a:off x="3995936" y="2329135"/>
            <a:ext cx="9937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貴社</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Web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サイトの</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コンテンツ拡充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20482" name="Picture 2" descr="C:\Users\s0113300\Downloads\授業風景のアイコン.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2678156"/>
            <a:ext cx="493576" cy="49357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18845" y="2841513"/>
            <a:ext cx="224059" cy="31620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9148" y="2780928"/>
            <a:ext cx="222921" cy="31699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483" name="Picture 3" descr="C:\Users\s0113300\Downloads\出社アイコン.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5712306" y="2678156"/>
            <a:ext cx="527823" cy="4935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8419" y="2841513"/>
            <a:ext cx="224059" cy="31620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8722" y="2780928"/>
            <a:ext cx="222921" cy="31699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484" name="Picture 4" descr="C:\Users\s0113300\Downloads\PCディスプレイのアイコン素材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71255" y="2647206"/>
            <a:ext cx="643136" cy="64313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54747"/>
          <a:stretch/>
        </p:blipFill>
        <p:spPr bwMode="auto">
          <a:xfrm>
            <a:off x="4276924" y="2775163"/>
            <a:ext cx="434369" cy="27950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31" name="直線コネクタ 30"/>
          <p:cNvCxnSpPr/>
          <p:nvPr/>
        </p:nvCxnSpPr>
        <p:spPr>
          <a:xfrm>
            <a:off x="5292313" y="2678156"/>
            <a:ext cx="0" cy="485751"/>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6958458" y="2678156"/>
            <a:ext cx="0" cy="485751"/>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6567949" y="4257368"/>
            <a:ext cx="235974" cy="1943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8371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05896" y="2621912"/>
            <a:ext cx="7338511" cy="914400"/>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22</a:t>
            </a:fld>
            <a:endParaRPr lang="ja-JP" altLang="en-US" dirty="0"/>
          </a:p>
        </p:txBody>
      </p:sp>
      <p:sp>
        <p:nvSpPr>
          <p:cNvPr id="3" name="正方形/長方形 2"/>
          <p:cNvSpPr/>
          <p:nvPr/>
        </p:nvSpPr>
        <p:spPr>
          <a:xfrm>
            <a:off x="107504" y="692696"/>
            <a:ext cx="8928992" cy="36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2627784" y="2852936"/>
            <a:ext cx="3888432" cy="523220"/>
          </a:xfrm>
          <a:prstGeom prst="rect">
            <a:avLst/>
          </a:prstGeom>
          <a:noFill/>
        </p:spPr>
        <p:txBody>
          <a:bodyPr wrap="square" rtlCol="0">
            <a:spAutoFit/>
          </a:bodyPr>
          <a:lstStyle/>
          <a:p>
            <a:pPr algn="ctr"/>
            <a:r>
              <a:rPr kumimoji="1"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リード獲得施策</a:t>
            </a:r>
          </a:p>
        </p:txBody>
      </p:sp>
      <p:sp>
        <p:nvSpPr>
          <p:cNvPr id="7" name="正方形/長方形 6"/>
          <p:cNvSpPr/>
          <p:nvPr/>
        </p:nvSpPr>
        <p:spPr>
          <a:xfrm>
            <a:off x="2286000" y="3717032"/>
            <a:ext cx="4572000" cy="246221"/>
          </a:xfrm>
          <a:prstGeom prst="rect">
            <a:avLst/>
          </a:prstGeom>
        </p:spPr>
        <p:txBody>
          <a:bodyPr>
            <a:spAutoFit/>
          </a:bodyPr>
          <a:lstStyle/>
          <a:p>
            <a:pPr algn="ctr"/>
            <a:r>
              <a:rPr lang="ja-JP" altLang="en-US" sz="1000" dirty="0">
                <a:solidFill>
                  <a:schemeClr val="tx1">
                    <a:lumMod val="75000"/>
                    <a:lumOff val="25000"/>
                  </a:schemeClr>
                </a:solidFill>
                <a:latin typeface="+mj-ea"/>
                <a:ea typeface="+mj-ea"/>
              </a:rPr>
              <a:t>こちらは</a:t>
            </a:r>
            <a:r>
              <a:rPr lang="en-US" altLang="ja-JP" sz="1000" dirty="0">
                <a:solidFill>
                  <a:schemeClr val="tx1">
                    <a:lumMod val="75000"/>
                    <a:lumOff val="25000"/>
                  </a:schemeClr>
                </a:solidFill>
                <a:latin typeface="+mj-ea"/>
                <a:ea typeface="+mj-ea"/>
              </a:rPr>
              <a:t>IT Search+</a:t>
            </a:r>
            <a:r>
              <a:rPr lang="ja-JP" altLang="en-US" sz="1000" dirty="0">
                <a:solidFill>
                  <a:schemeClr val="tx1">
                    <a:lumMod val="75000"/>
                    <a:lumOff val="25000"/>
                  </a:schemeClr>
                </a:solidFill>
                <a:latin typeface="+mj-ea"/>
                <a:ea typeface="+mj-ea"/>
              </a:rPr>
              <a:t>を用いたメニューとなっております。</a:t>
            </a:r>
          </a:p>
        </p:txBody>
      </p:sp>
    </p:spTree>
    <p:extLst>
      <p:ext uri="{BB962C8B-B14F-4D97-AF65-F5344CB8AC3E}">
        <p14:creationId xmlns:p14="http://schemas.microsoft.com/office/powerpoint/2010/main" val="2142119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rotWithShape="1">
          <a:blip r:embed="rId2" cstate="print">
            <a:extLst>
              <a:ext uri="{28A0092B-C50C-407E-A947-70E740481C1C}">
                <a14:useLocalDpi xmlns:a14="http://schemas.microsoft.com/office/drawing/2010/main" val="0"/>
              </a:ext>
            </a:extLst>
          </a:blip>
          <a:srcRect b="7658"/>
          <a:stretch/>
        </p:blipFill>
        <p:spPr>
          <a:xfrm>
            <a:off x="1913583" y="2132856"/>
            <a:ext cx="932368" cy="1770036"/>
          </a:xfrm>
          <a:prstGeom prst="rect">
            <a:avLst/>
          </a:prstGeom>
          <a:ln>
            <a:solidFill>
              <a:schemeClr val="bg1">
                <a:lumMod val="50000"/>
              </a:schemeClr>
            </a:solidFill>
          </a:ln>
        </p:spPr>
      </p:pic>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23</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リード獲得施策（件数保証型メニュー）：概要</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5" name="正方形/長方形 4"/>
          <p:cNvSpPr/>
          <p:nvPr/>
        </p:nvSpPr>
        <p:spPr>
          <a:xfrm>
            <a:off x="242934" y="1023119"/>
            <a:ext cx="8649545" cy="646331"/>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IT Search+</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のリード獲得プランでは、</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Pull</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アプローチである</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Web</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掲載にくわえて、マイナビニュース名義を持った</a:t>
            </a:r>
            <a:r>
              <a:rPr lang="ja-JP" altLang="en-US" sz="1200" b="1" u="sng" dirty="0">
                <a:solidFill>
                  <a:schemeClr val="tx1">
                    <a:lumMod val="75000"/>
                    <a:lumOff val="25000"/>
                  </a:schemeClr>
                </a:solidFill>
                <a:uFill>
                  <a:solidFill>
                    <a:srgbClr val="FF0000"/>
                  </a:solidFill>
                </a:uFill>
                <a:latin typeface="メイリオ" pitchFamily="50" charset="-128"/>
                <a:ea typeface="メイリオ" pitchFamily="50" charset="-128"/>
                <a:cs typeface="メイリオ" pitchFamily="50" charset="-128"/>
              </a:rPr>
              <a:t>テレマーケティングによる</a:t>
            </a:r>
            <a:r>
              <a:rPr lang="en-US" altLang="ja-JP" sz="1200" b="1" u="sng" dirty="0">
                <a:solidFill>
                  <a:schemeClr val="tx1">
                    <a:lumMod val="75000"/>
                    <a:lumOff val="25000"/>
                  </a:schemeClr>
                </a:solidFill>
                <a:uFill>
                  <a:solidFill>
                    <a:srgbClr val="FF0000"/>
                  </a:solidFill>
                </a:uFill>
                <a:latin typeface="メイリオ" pitchFamily="50" charset="-128"/>
                <a:ea typeface="メイリオ" pitchFamily="50" charset="-128"/>
                <a:cs typeface="メイリオ" pitchFamily="50" charset="-128"/>
              </a:rPr>
              <a:t>Push</a:t>
            </a:r>
            <a:r>
              <a:rPr lang="ja-JP" altLang="en-US" sz="1200" b="1" u="sng" dirty="0">
                <a:solidFill>
                  <a:schemeClr val="tx1">
                    <a:lumMod val="75000"/>
                    <a:lumOff val="25000"/>
                  </a:schemeClr>
                </a:solidFill>
                <a:uFill>
                  <a:solidFill>
                    <a:srgbClr val="FF0000"/>
                  </a:solidFill>
                </a:uFill>
                <a:latin typeface="メイリオ" pitchFamily="50" charset="-128"/>
                <a:ea typeface="メイリオ" pitchFamily="50" charset="-128"/>
                <a:cs typeface="メイリオ" pitchFamily="50" charset="-128"/>
              </a:rPr>
              <a:t>アプローチも実施</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。普段デジタルメディアをご覧にならないユーザーも対象に、件数保証型でリードを獲得いたします。 </a:t>
            </a:r>
          </a:p>
        </p:txBody>
      </p:sp>
      <p:sp>
        <p:nvSpPr>
          <p:cNvPr id="11" name="正方形/長方形 10"/>
          <p:cNvSpPr/>
          <p:nvPr/>
        </p:nvSpPr>
        <p:spPr>
          <a:xfrm>
            <a:off x="5292080" y="1514167"/>
            <a:ext cx="1656184" cy="41295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8" name="図 17"/>
          <p:cNvPicPr>
            <a:picLocks noChangeAspect="1"/>
          </p:cNvPicPr>
          <p:nvPr/>
        </p:nvPicPr>
        <p:blipFill rotWithShape="1">
          <a:blip r:embed="rId3" cstate="print">
            <a:extLst>
              <a:ext uri="{28A0092B-C50C-407E-A947-70E740481C1C}">
                <a14:useLocalDpi xmlns:a14="http://schemas.microsoft.com/office/drawing/2010/main" val="0"/>
              </a:ext>
            </a:extLst>
          </a:blip>
          <a:srcRect b="27985"/>
          <a:stretch/>
        </p:blipFill>
        <p:spPr>
          <a:xfrm>
            <a:off x="510298" y="2458200"/>
            <a:ext cx="817305" cy="1143257"/>
          </a:xfrm>
          <a:prstGeom prst="rect">
            <a:avLst/>
          </a:prstGeom>
          <a:ln>
            <a:solidFill>
              <a:schemeClr val="bg1">
                <a:lumMod val="50000"/>
              </a:schemeClr>
            </a:solidFill>
          </a:ln>
        </p:spPr>
      </p:pic>
      <p:sp>
        <p:nvSpPr>
          <p:cNvPr id="34" name="正方形/長方形 33"/>
          <p:cNvSpPr/>
          <p:nvPr/>
        </p:nvSpPr>
        <p:spPr>
          <a:xfrm>
            <a:off x="518841" y="3717612"/>
            <a:ext cx="800219" cy="215444"/>
          </a:xfrm>
          <a:prstGeom prst="rect">
            <a:avLst/>
          </a:prstGeom>
        </p:spPr>
        <p:txBody>
          <a:bodyPr wrap="none">
            <a:spAutoFit/>
          </a:bodyPr>
          <a:lstStyle/>
          <a:p>
            <a:pPr algn="ctr"/>
            <a:r>
              <a:rPr lang="ja-JP" altLang="en-US" sz="800" dirty="0">
                <a:solidFill>
                  <a:schemeClr val="tx1">
                    <a:lumMod val="75000"/>
                    <a:lumOff val="25000"/>
                  </a:schemeClr>
                </a:solidFill>
                <a:latin typeface="+mj-ea"/>
                <a:ea typeface="+mj-ea"/>
              </a:rPr>
              <a:t>サイト内誘導</a:t>
            </a:r>
          </a:p>
        </p:txBody>
      </p:sp>
      <p:sp>
        <p:nvSpPr>
          <p:cNvPr id="35" name="Rectangle 54"/>
          <p:cNvSpPr>
            <a:spLocks noChangeArrowheads="1"/>
          </p:cNvSpPr>
          <p:nvPr/>
        </p:nvSpPr>
        <p:spPr bwMode="auto">
          <a:xfrm>
            <a:off x="671821" y="3007460"/>
            <a:ext cx="431055" cy="350664"/>
          </a:xfrm>
          <a:prstGeom prst="rect">
            <a:avLst/>
          </a:prstGeom>
          <a:solidFill>
            <a:schemeClr val="accent5">
              <a:alpha val="70000"/>
            </a:schemeClr>
          </a:solidFill>
          <a:ln w="28575">
            <a:noFill/>
            <a:miter lim="800000"/>
            <a:headEnd/>
            <a:tailEnd/>
          </a:ln>
          <a:effectLst/>
        </p:spPr>
        <p:txBody>
          <a:bodyPr wrap="none" anchor="ctr"/>
          <a:lstStyle/>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ja-JP" altLang="en-US" sz="1600" b="1" dirty="0">
              <a:solidFill>
                <a:schemeClr val="bg1"/>
              </a:solidFill>
              <a:latin typeface="メイリオ" pitchFamily="50" charset="-128"/>
              <a:ea typeface="メイリオ" pitchFamily="50" charset="-128"/>
              <a:cs typeface="メイリオ" pitchFamily="50" charset="-128"/>
            </a:endParaRPr>
          </a:p>
        </p:txBody>
      </p:sp>
      <p:sp>
        <p:nvSpPr>
          <p:cNvPr id="36" name="Rectangle 54"/>
          <p:cNvSpPr>
            <a:spLocks noChangeArrowheads="1"/>
          </p:cNvSpPr>
          <p:nvPr/>
        </p:nvSpPr>
        <p:spPr bwMode="auto">
          <a:xfrm>
            <a:off x="1106250" y="2729508"/>
            <a:ext cx="215702" cy="361949"/>
          </a:xfrm>
          <a:prstGeom prst="rect">
            <a:avLst/>
          </a:prstGeom>
          <a:solidFill>
            <a:schemeClr val="accent5">
              <a:alpha val="70000"/>
            </a:schemeClr>
          </a:solidFill>
          <a:ln w="28575">
            <a:noFill/>
            <a:miter lim="800000"/>
            <a:headEnd/>
            <a:tailEnd/>
          </a:ln>
          <a:effectLst/>
        </p:spPr>
        <p:txBody>
          <a:bodyPr wrap="none" anchor="ctr"/>
          <a:lstStyle/>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en-US" altLang="ja-JP" sz="1600" b="1" dirty="0">
              <a:solidFill>
                <a:schemeClr val="bg1"/>
              </a:solidFill>
              <a:latin typeface="メイリオ" pitchFamily="50" charset="-128"/>
              <a:ea typeface="メイリオ" pitchFamily="50" charset="-128"/>
              <a:cs typeface="メイリオ" pitchFamily="50" charset="-128"/>
            </a:endParaRPr>
          </a:p>
          <a:p>
            <a:pPr algn="ctr">
              <a:defRPr/>
            </a:pPr>
            <a:endParaRPr lang="ja-JP" altLang="en-US" sz="1600" b="1" dirty="0">
              <a:solidFill>
                <a:schemeClr val="bg1"/>
              </a:solidFill>
              <a:latin typeface="メイリオ" pitchFamily="50" charset="-128"/>
              <a:ea typeface="メイリオ" pitchFamily="50" charset="-128"/>
              <a:cs typeface="メイリオ" pitchFamily="50" charset="-128"/>
            </a:endParaRPr>
          </a:p>
        </p:txBody>
      </p:sp>
      <p:sp>
        <p:nvSpPr>
          <p:cNvPr id="21" name="二等辺三角形 20"/>
          <p:cNvSpPr/>
          <p:nvPr/>
        </p:nvSpPr>
        <p:spPr>
          <a:xfrm rot="5400000">
            <a:off x="1205633" y="3016757"/>
            <a:ext cx="864096" cy="248419"/>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2020865" y="3971133"/>
            <a:ext cx="697628" cy="215444"/>
          </a:xfrm>
          <a:prstGeom prst="rect">
            <a:avLst/>
          </a:prstGeom>
        </p:spPr>
        <p:txBody>
          <a:bodyPr wrap="none">
            <a:spAutoFit/>
          </a:bodyPr>
          <a:lstStyle/>
          <a:p>
            <a:pPr algn="ctr"/>
            <a:r>
              <a:rPr lang="ja-JP" altLang="en-US" sz="800" dirty="0">
                <a:solidFill>
                  <a:schemeClr val="tx1">
                    <a:lumMod val="75000"/>
                    <a:lumOff val="25000"/>
                  </a:schemeClr>
                </a:solidFill>
                <a:latin typeface="+mj-ea"/>
                <a:ea typeface="+mj-ea"/>
              </a:rPr>
              <a:t>記事ページ</a:t>
            </a:r>
          </a:p>
        </p:txBody>
      </p:sp>
      <p:sp>
        <p:nvSpPr>
          <p:cNvPr id="40" name="Rectangle 54"/>
          <p:cNvSpPr>
            <a:spLocks noChangeArrowheads="1"/>
          </p:cNvSpPr>
          <p:nvPr/>
        </p:nvSpPr>
        <p:spPr bwMode="auto">
          <a:xfrm>
            <a:off x="1931542" y="2371295"/>
            <a:ext cx="633689" cy="1489753"/>
          </a:xfrm>
          <a:prstGeom prst="rect">
            <a:avLst/>
          </a:prstGeom>
          <a:solidFill>
            <a:schemeClr val="accent5">
              <a:alpha val="70000"/>
            </a:schemeClr>
          </a:solidFill>
          <a:ln w="28575">
            <a:noFill/>
            <a:miter lim="800000"/>
            <a:headEnd/>
            <a:tailEnd/>
          </a:ln>
          <a:effectLst/>
        </p:spPr>
        <p:txBody>
          <a:bodyPr wrap="none" anchor="ctr"/>
          <a:lstStyle/>
          <a:p>
            <a:pPr algn="ctr">
              <a:defRPr/>
            </a:pPr>
            <a:r>
              <a:rPr lang="ja-JP" altLang="en-US" sz="800" b="1" dirty="0">
                <a:solidFill>
                  <a:schemeClr val="bg1"/>
                </a:solidFill>
                <a:latin typeface="メイリオ" pitchFamily="50" charset="-128"/>
                <a:ea typeface="メイリオ" pitchFamily="50" charset="-128"/>
                <a:cs typeface="メイリオ" pitchFamily="50" charset="-128"/>
              </a:rPr>
              <a:t>記事</a:t>
            </a:r>
            <a:endParaRPr lang="en-US" altLang="ja-JP" sz="800" b="1" dirty="0">
              <a:solidFill>
                <a:schemeClr val="bg1"/>
              </a:solidFill>
              <a:latin typeface="メイリオ" pitchFamily="50" charset="-128"/>
              <a:ea typeface="メイリオ" pitchFamily="50" charset="-128"/>
              <a:cs typeface="メイリオ" pitchFamily="50" charset="-128"/>
            </a:endParaRPr>
          </a:p>
          <a:p>
            <a:pPr algn="ctr">
              <a:defRPr/>
            </a:pPr>
            <a:r>
              <a:rPr lang="en-US" altLang="ja-JP" sz="600" b="1" dirty="0">
                <a:solidFill>
                  <a:schemeClr val="bg1"/>
                </a:solidFill>
                <a:latin typeface="メイリオ" pitchFamily="50" charset="-128"/>
                <a:ea typeface="メイリオ" pitchFamily="50" charset="-128"/>
                <a:cs typeface="メイリオ" pitchFamily="50" charset="-128"/>
              </a:rPr>
              <a:t>※</a:t>
            </a:r>
            <a:r>
              <a:rPr lang="ja-JP" altLang="en-US" sz="600" b="1" dirty="0">
                <a:solidFill>
                  <a:schemeClr val="bg1"/>
                </a:solidFill>
                <a:latin typeface="メイリオ" pitchFamily="50" charset="-128"/>
                <a:ea typeface="メイリオ" pitchFamily="50" charset="-128"/>
                <a:cs typeface="メイリオ" pitchFamily="50" charset="-128"/>
              </a:rPr>
              <a:t>序文のみ掲載</a:t>
            </a:r>
          </a:p>
        </p:txBody>
      </p:sp>
      <p:sp>
        <p:nvSpPr>
          <p:cNvPr id="45" name="二等辺三角形 44"/>
          <p:cNvSpPr/>
          <p:nvPr/>
        </p:nvSpPr>
        <p:spPr>
          <a:xfrm rot="5400000">
            <a:off x="2669455" y="3016758"/>
            <a:ext cx="864096" cy="248419"/>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3194230" y="3573016"/>
            <a:ext cx="1168910" cy="338554"/>
          </a:xfrm>
          <a:prstGeom prst="rect">
            <a:avLst/>
          </a:prstGeom>
        </p:spPr>
        <p:txBody>
          <a:bodyPr wrap="none">
            <a:spAutoFit/>
          </a:bodyPr>
          <a:lstStyle/>
          <a:p>
            <a:pPr algn="ctr"/>
            <a:r>
              <a:rPr lang="en-US" altLang="ja-JP" sz="800" dirty="0">
                <a:solidFill>
                  <a:schemeClr val="tx1">
                    <a:lumMod val="75000"/>
                    <a:lumOff val="25000"/>
                  </a:schemeClr>
                </a:solidFill>
                <a:latin typeface="+mj-ea"/>
                <a:ea typeface="+mj-ea"/>
              </a:rPr>
              <a:t>WP</a:t>
            </a:r>
            <a:r>
              <a:rPr lang="ja-JP" altLang="en-US" sz="800" dirty="0">
                <a:solidFill>
                  <a:schemeClr val="tx1">
                    <a:lumMod val="75000"/>
                    <a:lumOff val="25000"/>
                  </a:schemeClr>
                </a:solidFill>
                <a:latin typeface="+mj-ea"/>
                <a:ea typeface="+mj-ea"/>
              </a:rPr>
              <a:t>ダウンロード者の</a:t>
            </a:r>
          </a:p>
          <a:p>
            <a:pPr algn="ctr"/>
            <a:r>
              <a:rPr lang="ja-JP" altLang="en-US" sz="800" dirty="0">
                <a:solidFill>
                  <a:schemeClr val="tx1">
                    <a:lumMod val="75000"/>
                    <a:lumOff val="25000"/>
                  </a:schemeClr>
                </a:solidFill>
                <a:latin typeface="+mj-ea"/>
                <a:ea typeface="+mj-ea"/>
              </a:rPr>
              <a:t>リード情報を納品</a:t>
            </a:r>
          </a:p>
        </p:txBody>
      </p:sp>
      <p:sp>
        <p:nvSpPr>
          <p:cNvPr id="47" name="正方形/長方形 46"/>
          <p:cNvSpPr/>
          <p:nvPr/>
        </p:nvSpPr>
        <p:spPr>
          <a:xfrm>
            <a:off x="247024" y="1870270"/>
            <a:ext cx="4180960" cy="2350817"/>
          </a:xfrm>
          <a:prstGeom prst="rect">
            <a:avLst/>
          </a:prstGeom>
          <a:no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4693401" y="1870270"/>
            <a:ext cx="4180960" cy="2350818"/>
          </a:xfrm>
          <a:prstGeom prst="rect">
            <a:avLst/>
          </a:prstGeom>
          <a:no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5796136" y="1772815"/>
            <a:ext cx="2100255" cy="253916"/>
          </a:xfrm>
          <a:prstGeom prst="rect">
            <a:avLst/>
          </a:prstGeom>
          <a:solidFill>
            <a:schemeClr val="bg1"/>
          </a:solidFill>
        </p:spPr>
        <p:txBody>
          <a:bodyPr wrap="none">
            <a:spAutoFit/>
          </a:bodyPr>
          <a:lstStyle/>
          <a:p>
            <a:r>
              <a:rPr lang="ja-JP" altLang="en-US" sz="1050" b="1" dirty="0">
                <a:solidFill>
                  <a:schemeClr val="tx1">
                    <a:lumMod val="75000"/>
                    <a:lumOff val="25000"/>
                  </a:schemeClr>
                </a:solidFill>
              </a:rPr>
              <a:t>② テレマーケティングでの獲得</a:t>
            </a:r>
          </a:p>
        </p:txBody>
      </p:sp>
      <p:sp>
        <p:nvSpPr>
          <p:cNvPr id="52" name="正方形/長方形 51"/>
          <p:cNvSpPr/>
          <p:nvPr/>
        </p:nvSpPr>
        <p:spPr>
          <a:xfrm>
            <a:off x="4355976" y="2991963"/>
            <a:ext cx="432048" cy="20451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十字形 13"/>
          <p:cNvSpPr/>
          <p:nvPr/>
        </p:nvSpPr>
        <p:spPr>
          <a:xfrm>
            <a:off x="4355976" y="2852935"/>
            <a:ext cx="432048" cy="432048"/>
          </a:xfrm>
          <a:prstGeom prst="plus">
            <a:avLst>
              <a:gd name="adj" fmla="val 4060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60">
            <a:extLst>
              <a:ext uri="{FF2B5EF4-FFF2-40B4-BE49-F238E27FC236}">
                <a16:creationId xmlns:a16="http://schemas.microsoft.com/office/drawing/2014/main" id="{AD3F6A43-E7E6-47CA-92C5-34D5C4F6DDB8}"/>
              </a:ext>
            </a:extLst>
          </p:cNvPr>
          <p:cNvSpPr>
            <a:spLocks noChangeArrowheads="1"/>
          </p:cNvSpPr>
          <p:nvPr/>
        </p:nvSpPr>
        <p:spPr bwMode="auto">
          <a:xfrm>
            <a:off x="583807" y="4476022"/>
            <a:ext cx="81685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hangingPunct="1">
              <a:spcBef>
                <a:spcPct val="0"/>
              </a:spcBef>
              <a:buClr>
                <a:srgbClr val="31B6FD"/>
              </a:buClr>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テレマーケティングという手法によって、デジタルメディアを活用した一般的な手法では獲得できなかった新規層のリードを獲得します。</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60" name="Picture 4" descr="C:\Users\s0113300\Downloads\チェックマークのアイコン素材 7.png">
            <a:extLst>
              <a:ext uri="{FF2B5EF4-FFF2-40B4-BE49-F238E27FC236}">
                <a16:creationId xmlns:a16="http://schemas.microsoft.com/office/drawing/2014/main" id="{88B91B54-3580-4BAE-B48C-E3A1F685DA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437112"/>
            <a:ext cx="253916" cy="253916"/>
          </a:xfrm>
          <a:prstGeom prst="rect">
            <a:avLst/>
          </a:prstGeom>
          <a:noFill/>
          <a:extLst>
            <a:ext uri="{909E8E84-426E-40DD-AFC4-6F175D3DCCD1}">
              <a14:hiddenFill xmlns:a14="http://schemas.microsoft.com/office/drawing/2010/main">
                <a:solidFill>
                  <a:srgbClr val="FFFFFF"/>
                </a:solidFill>
              </a14:hiddenFill>
            </a:ext>
          </a:extLst>
        </p:spPr>
      </p:pic>
      <p:sp>
        <p:nvSpPr>
          <p:cNvPr id="62" name="正方形/長方形 60">
            <a:extLst>
              <a:ext uri="{FF2B5EF4-FFF2-40B4-BE49-F238E27FC236}">
                <a16:creationId xmlns:a16="http://schemas.microsoft.com/office/drawing/2014/main" id="{4FF55D72-F706-400A-A855-CE8354567D77}"/>
              </a:ext>
            </a:extLst>
          </p:cNvPr>
          <p:cNvSpPr>
            <a:spLocks noChangeArrowheads="1"/>
          </p:cNvSpPr>
          <p:nvPr/>
        </p:nvSpPr>
        <p:spPr bwMode="auto">
          <a:xfrm>
            <a:off x="577444" y="5343019"/>
            <a:ext cx="81685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hangingPunct="1">
              <a:spcBef>
                <a:spcPct val="0"/>
              </a:spcBef>
              <a:buClr>
                <a:srgbClr val="31B6FD"/>
              </a:buClr>
              <a:buNone/>
            </a:pPr>
            <a:r>
              <a:rPr lang="ja-JP" altLang="en-US" sz="1000" dirty="0">
                <a:solidFill>
                  <a:srgbClr val="FF0000"/>
                </a:solidFill>
                <a:latin typeface="メイリオ" pitchFamily="50" charset="-128"/>
                <a:ea typeface="メイリオ" pitchFamily="50" charset="-128"/>
                <a:cs typeface="メイリオ" pitchFamily="50" charset="-128"/>
              </a:rPr>
              <a:t>保証件数は②のテレマーケティングでの獲得数</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となります。①のオンライン上で獲得したリードは、無償で納品いたします。</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63" name="Picture 4" descr="C:\Users\s0113300\Downloads\チェックマークのアイコン素材 7.png">
            <a:extLst>
              <a:ext uri="{FF2B5EF4-FFF2-40B4-BE49-F238E27FC236}">
                <a16:creationId xmlns:a16="http://schemas.microsoft.com/office/drawing/2014/main" id="{65BFF9D5-C9D7-4E63-8B1B-C3DB7395B0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65" y="5304109"/>
            <a:ext cx="253916" cy="253916"/>
          </a:xfrm>
          <a:prstGeom prst="rect">
            <a:avLst/>
          </a:prstGeom>
          <a:noFill/>
          <a:extLst>
            <a:ext uri="{909E8E84-426E-40DD-AFC4-6F175D3DCCD1}">
              <a14:hiddenFill xmlns:a14="http://schemas.microsoft.com/office/drawing/2010/main">
                <a:solidFill>
                  <a:srgbClr val="FFFFFF"/>
                </a:solidFill>
              </a14:hiddenFill>
            </a:ext>
          </a:extLst>
        </p:spPr>
      </p:pic>
      <p:sp>
        <p:nvSpPr>
          <p:cNvPr id="64" name="正方形/長方形 60">
            <a:extLst>
              <a:ext uri="{FF2B5EF4-FFF2-40B4-BE49-F238E27FC236}">
                <a16:creationId xmlns:a16="http://schemas.microsoft.com/office/drawing/2014/main" id="{24730723-0949-48ED-A8E3-D7B083862C1B}"/>
              </a:ext>
            </a:extLst>
          </p:cNvPr>
          <p:cNvSpPr>
            <a:spLocks noChangeArrowheads="1"/>
          </p:cNvSpPr>
          <p:nvPr/>
        </p:nvSpPr>
        <p:spPr bwMode="auto">
          <a:xfrm>
            <a:off x="577444" y="4836062"/>
            <a:ext cx="81685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hangingPunct="1">
              <a:spcBef>
                <a:spcPct val="0"/>
              </a:spcBef>
              <a:buClr>
                <a:srgbClr val="31B6FD"/>
              </a:buClr>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オンライン</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①</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とオフライン</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②</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の各獲得手法は個別に展開いたします。納品時には、①で取得したリードと②で取得したリードを</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marL="0" indent="0" eaLnBrk="1" hangingPunct="1">
              <a:spcBef>
                <a:spcPct val="0"/>
              </a:spcBef>
              <a:buClr>
                <a:srgbClr val="31B6FD"/>
              </a:buClr>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別個の</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Excel</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として納品差し上げる形となります。</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65" name="Picture 4" descr="C:\Users\s0113300\Downloads\チェックマークのアイコン素材 7.png">
            <a:extLst>
              <a:ext uri="{FF2B5EF4-FFF2-40B4-BE49-F238E27FC236}">
                <a16:creationId xmlns:a16="http://schemas.microsoft.com/office/drawing/2014/main" id="{8C01283B-32A5-4C13-9589-8BE3C782AD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165" y="4903276"/>
            <a:ext cx="253916" cy="25391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
            <a:extLst>
              <a:ext uri="{FF2B5EF4-FFF2-40B4-BE49-F238E27FC236}">
                <a16:creationId xmlns:a16="http://schemas.microsoft.com/office/drawing/2014/main" id="{3F785FD1-07F3-43E0-82AC-62707BA93B4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625" t="37127" r="58506" b="34928"/>
          <a:stretch/>
        </p:blipFill>
        <p:spPr bwMode="auto">
          <a:xfrm>
            <a:off x="3468896" y="2780928"/>
            <a:ext cx="638277" cy="632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a:extLst>
              <a:ext uri="{FF2B5EF4-FFF2-40B4-BE49-F238E27FC236}">
                <a16:creationId xmlns:a16="http://schemas.microsoft.com/office/drawing/2014/main" id="{6B3616CE-7578-4233-A9D2-3773591942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1502" y="2708920"/>
            <a:ext cx="662786" cy="581053"/>
          </a:xfrm>
          <a:prstGeom prst="rect">
            <a:avLst/>
          </a:prstGeom>
          <a:noFill/>
          <a:ln>
            <a:noFill/>
          </a:ln>
          <a:extLst>
            <a:ext uri="{909E8E84-426E-40DD-AFC4-6F175D3DCCD1}">
              <a14:hiddenFill xmlns:a14="http://schemas.microsoft.com/office/drawing/2010/main">
                <a:solidFill>
                  <a:schemeClr val="accent1">
                    <a:alpha val="25098"/>
                  </a:schemeClr>
                </a:solidFill>
              </a14:hiddenFill>
            </a:ext>
            <a:ext uri="{91240B29-F687-4F45-9708-019B960494DF}">
              <a14:hiddenLine xmlns:a14="http://schemas.microsoft.com/office/drawing/2010/main" w="38100">
                <a:solidFill>
                  <a:schemeClr val="tx1"/>
                </a:solidFill>
                <a:miter lim="800000"/>
                <a:headEnd/>
                <a:tailEnd/>
              </a14:hiddenLine>
            </a:ext>
          </a:extLst>
        </p:spPr>
      </p:pic>
      <p:pic>
        <p:nvPicPr>
          <p:cNvPr id="68" name="Picture 4" descr="http://free-illustrations-ls01.gatag.net/images/sgi01a201310121200.jpg">
            <a:extLst>
              <a:ext uri="{FF2B5EF4-FFF2-40B4-BE49-F238E27FC236}">
                <a16:creationId xmlns:a16="http://schemas.microsoft.com/office/drawing/2014/main" id="{D94E3B82-9854-4C23-B992-F9F826C8DC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4048" y="2398579"/>
            <a:ext cx="905529" cy="905529"/>
          </a:xfrm>
          <a:prstGeom prst="rect">
            <a:avLst/>
          </a:prstGeom>
          <a:noFill/>
          <a:extLst>
            <a:ext uri="{909E8E84-426E-40DD-AFC4-6F175D3DCCD1}">
              <a14:hiddenFill xmlns:a14="http://schemas.microsoft.com/office/drawing/2010/main">
                <a:solidFill>
                  <a:srgbClr val="FFFFFF"/>
                </a:solidFill>
              </a14:hiddenFill>
            </a:ext>
          </a:extLst>
        </p:spPr>
      </p:pic>
      <p:sp>
        <p:nvSpPr>
          <p:cNvPr id="69" name="円形吹き出し 31">
            <a:extLst>
              <a:ext uri="{FF2B5EF4-FFF2-40B4-BE49-F238E27FC236}">
                <a16:creationId xmlns:a16="http://schemas.microsoft.com/office/drawing/2014/main" id="{F0B5D7F2-B8D3-4A37-A1BE-B7390D975C2F}"/>
              </a:ext>
            </a:extLst>
          </p:cNvPr>
          <p:cNvSpPr/>
          <p:nvPr/>
        </p:nvSpPr>
        <p:spPr>
          <a:xfrm>
            <a:off x="6732240" y="2204864"/>
            <a:ext cx="628686" cy="453015"/>
          </a:xfrm>
          <a:prstGeom prst="wedgeEllipseCallout">
            <a:avLst>
              <a:gd name="adj1" fmla="val -33172"/>
              <a:gd name="adj2" fmla="val 70966"/>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70" name="Picture 3" descr="C:\Users\s1140192\Documents\いろいろ\マイナビニュースロゴ\MYNAVI_NEWS_TATE_4C.jpg">
            <a:extLst>
              <a:ext uri="{FF2B5EF4-FFF2-40B4-BE49-F238E27FC236}">
                <a16:creationId xmlns:a16="http://schemas.microsoft.com/office/drawing/2014/main" id="{1E07AF3F-CE29-4C4E-98D2-917D63624B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7430" y="2278572"/>
            <a:ext cx="398306" cy="32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3">
            <a:extLst>
              <a:ext uri="{FF2B5EF4-FFF2-40B4-BE49-F238E27FC236}">
                <a16:creationId xmlns:a16="http://schemas.microsoft.com/office/drawing/2014/main" id="{6FA366C7-CE76-4A3A-B34F-7FA3C19638A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625" t="37127" r="58506" b="34928"/>
          <a:stretch/>
        </p:blipFill>
        <p:spPr bwMode="auto">
          <a:xfrm>
            <a:off x="7938051" y="2701757"/>
            <a:ext cx="638277" cy="632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二等辺三角形 71">
            <a:extLst>
              <a:ext uri="{FF2B5EF4-FFF2-40B4-BE49-F238E27FC236}">
                <a16:creationId xmlns:a16="http://schemas.microsoft.com/office/drawing/2014/main" id="{455C24B7-5837-4811-9B11-1E797C60772E}"/>
              </a:ext>
            </a:extLst>
          </p:cNvPr>
          <p:cNvSpPr/>
          <p:nvPr/>
        </p:nvSpPr>
        <p:spPr>
          <a:xfrm rot="5400000">
            <a:off x="5732134" y="2961355"/>
            <a:ext cx="864096" cy="248419"/>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二等辺三角形 72">
            <a:extLst>
              <a:ext uri="{FF2B5EF4-FFF2-40B4-BE49-F238E27FC236}">
                <a16:creationId xmlns:a16="http://schemas.microsoft.com/office/drawing/2014/main" id="{D8AF05D3-4AE8-47DF-95C9-596406BB5E77}"/>
              </a:ext>
            </a:extLst>
          </p:cNvPr>
          <p:cNvSpPr/>
          <p:nvPr/>
        </p:nvSpPr>
        <p:spPr>
          <a:xfrm rot="5400000">
            <a:off x="7195956" y="2961356"/>
            <a:ext cx="864096" cy="248419"/>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521530" y="1772815"/>
            <a:ext cx="1696298" cy="253916"/>
          </a:xfrm>
          <a:prstGeom prst="rect">
            <a:avLst/>
          </a:prstGeom>
          <a:solidFill>
            <a:schemeClr val="bg1"/>
          </a:solidFill>
        </p:spPr>
        <p:txBody>
          <a:bodyPr wrap="none">
            <a:spAutoFit/>
          </a:bodyPr>
          <a:lstStyle/>
          <a:p>
            <a:r>
              <a:rPr lang="ja-JP" altLang="en-US" sz="1050" b="1" dirty="0">
                <a:solidFill>
                  <a:schemeClr val="tx1">
                    <a:lumMod val="75000"/>
                    <a:lumOff val="25000"/>
                  </a:schemeClr>
                </a:solidFill>
              </a:rPr>
              <a:t>① オンライン上での獲得</a:t>
            </a:r>
          </a:p>
        </p:txBody>
      </p:sp>
      <p:sp>
        <p:nvSpPr>
          <p:cNvPr id="74" name="テキスト ボックス 73">
            <a:extLst>
              <a:ext uri="{FF2B5EF4-FFF2-40B4-BE49-F238E27FC236}">
                <a16:creationId xmlns:a16="http://schemas.microsoft.com/office/drawing/2014/main" id="{122E74B2-7213-40D8-8CDB-18922C39F17E}"/>
              </a:ext>
            </a:extLst>
          </p:cNvPr>
          <p:cNvSpPr txBox="1"/>
          <p:nvPr/>
        </p:nvSpPr>
        <p:spPr>
          <a:xfrm>
            <a:off x="6254233" y="3363669"/>
            <a:ext cx="1271502" cy="707886"/>
          </a:xfrm>
          <a:prstGeom prst="rect">
            <a:avLst/>
          </a:prstGeom>
          <a:noFill/>
        </p:spPr>
        <p:txBody>
          <a:bodyPr wrap="none" rtlCol="0">
            <a:spAutoFit/>
          </a:bodyPr>
          <a:lstStyle/>
          <a:p>
            <a:pPr algn="ctr"/>
            <a:r>
              <a:rPr lang="en-US" altLang="ja-JP" sz="800" dirty="0">
                <a:solidFill>
                  <a:schemeClr val="tx1">
                    <a:lumMod val="75000"/>
                    <a:lumOff val="25000"/>
                  </a:schemeClr>
                </a:solidFill>
                <a:latin typeface="+mj-ea"/>
                <a:ea typeface="+mj-ea"/>
                <a:cs typeface="メイリオ" panose="020B0604030504040204" pitchFamily="50" charset="-128"/>
              </a:rPr>
              <a:t>WP</a:t>
            </a:r>
            <a:r>
              <a:rPr lang="ja-JP" altLang="en-US" sz="800" dirty="0">
                <a:solidFill>
                  <a:schemeClr val="tx1">
                    <a:lumMod val="75000"/>
                    <a:lumOff val="25000"/>
                  </a:schemeClr>
                </a:solidFill>
                <a:latin typeface="+mj-ea"/>
                <a:ea typeface="+mj-ea"/>
                <a:cs typeface="メイリオ" panose="020B0604030504040204" pitchFamily="50" charset="-128"/>
              </a:rPr>
              <a:t>のサマリ記事を紹介</a:t>
            </a:r>
            <a:endParaRPr lang="en-US" altLang="ja-JP" sz="800" dirty="0">
              <a:solidFill>
                <a:schemeClr val="tx1">
                  <a:lumMod val="75000"/>
                  <a:lumOff val="25000"/>
                </a:schemeClr>
              </a:solidFill>
              <a:latin typeface="+mj-ea"/>
              <a:ea typeface="+mj-ea"/>
              <a:cs typeface="メイリオ" panose="020B0604030504040204" pitchFamily="50" charset="-128"/>
            </a:endParaRPr>
          </a:p>
          <a:p>
            <a:pPr algn="ctr"/>
            <a:r>
              <a:rPr lang="ja-JP" altLang="en-US" sz="800" dirty="0">
                <a:solidFill>
                  <a:schemeClr val="tx1">
                    <a:lumMod val="75000"/>
                    <a:lumOff val="25000"/>
                  </a:schemeClr>
                </a:solidFill>
                <a:latin typeface="+mj-ea"/>
                <a:ea typeface="+mj-ea"/>
                <a:cs typeface="メイリオ" panose="020B0604030504040204" pitchFamily="50" charset="-128"/>
              </a:rPr>
              <a:t>するトークスクリプト</a:t>
            </a:r>
            <a:endParaRPr lang="en-US" altLang="ja-JP" sz="800" dirty="0">
              <a:solidFill>
                <a:schemeClr val="tx1">
                  <a:lumMod val="75000"/>
                  <a:lumOff val="25000"/>
                </a:schemeClr>
              </a:solidFill>
              <a:latin typeface="+mj-ea"/>
              <a:ea typeface="+mj-ea"/>
              <a:cs typeface="メイリオ" panose="020B0604030504040204" pitchFamily="50" charset="-128"/>
            </a:endParaRPr>
          </a:p>
          <a:p>
            <a:pPr algn="ctr"/>
            <a:r>
              <a:rPr lang="ja-JP" altLang="en-US" sz="800" dirty="0">
                <a:solidFill>
                  <a:schemeClr val="tx1">
                    <a:lumMod val="75000"/>
                    <a:lumOff val="25000"/>
                  </a:schemeClr>
                </a:solidFill>
                <a:latin typeface="+mj-ea"/>
                <a:ea typeface="+mj-ea"/>
                <a:cs typeface="メイリオ" panose="020B0604030504040204" pitchFamily="50" charset="-128"/>
              </a:rPr>
              <a:t>を準備。トークスクリ</a:t>
            </a:r>
            <a:endParaRPr lang="en-US" altLang="ja-JP" sz="800" dirty="0">
              <a:solidFill>
                <a:schemeClr val="tx1">
                  <a:lumMod val="75000"/>
                  <a:lumOff val="25000"/>
                </a:schemeClr>
              </a:solidFill>
              <a:latin typeface="+mj-ea"/>
              <a:ea typeface="+mj-ea"/>
              <a:cs typeface="メイリオ" panose="020B0604030504040204" pitchFamily="50" charset="-128"/>
            </a:endParaRPr>
          </a:p>
          <a:p>
            <a:pPr algn="ctr"/>
            <a:r>
              <a:rPr lang="ja-JP" altLang="en-US" sz="800" dirty="0">
                <a:solidFill>
                  <a:schemeClr val="tx1">
                    <a:lumMod val="75000"/>
                    <a:lumOff val="25000"/>
                  </a:schemeClr>
                </a:solidFill>
                <a:latin typeface="+mj-ea"/>
                <a:ea typeface="+mj-ea"/>
                <a:cs typeface="メイリオ" panose="020B0604030504040204" pitchFamily="50" charset="-128"/>
              </a:rPr>
              <a:t>プトに沿ってテレマー</a:t>
            </a:r>
            <a:endParaRPr lang="en-US" altLang="ja-JP" sz="800" dirty="0">
              <a:solidFill>
                <a:schemeClr val="tx1">
                  <a:lumMod val="75000"/>
                  <a:lumOff val="25000"/>
                </a:schemeClr>
              </a:solidFill>
              <a:latin typeface="+mj-ea"/>
              <a:ea typeface="+mj-ea"/>
              <a:cs typeface="メイリオ" panose="020B0604030504040204" pitchFamily="50" charset="-128"/>
            </a:endParaRPr>
          </a:p>
          <a:p>
            <a:pPr algn="ctr"/>
            <a:r>
              <a:rPr lang="ja-JP" altLang="en-US" sz="800" dirty="0">
                <a:solidFill>
                  <a:schemeClr val="tx1">
                    <a:lumMod val="75000"/>
                    <a:lumOff val="25000"/>
                  </a:schemeClr>
                </a:solidFill>
                <a:latin typeface="+mj-ea"/>
                <a:ea typeface="+mj-ea"/>
                <a:cs typeface="メイリオ" panose="020B0604030504040204" pitchFamily="50" charset="-128"/>
              </a:rPr>
              <a:t>ケティングを実施</a:t>
            </a:r>
            <a:endParaRPr kumimoji="1" lang="ja-JP" altLang="en-US" sz="800" dirty="0">
              <a:solidFill>
                <a:schemeClr val="tx1">
                  <a:lumMod val="75000"/>
                  <a:lumOff val="25000"/>
                </a:schemeClr>
              </a:solidFill>
              <a:latin typeface="+mj-ea"/>
              <a:ea typeface="+mj-ea"/>
              <a:cs typeface="メイリオ" panose="020B0604030504040204" pitchFamily="50" charset="-128"/>
            </a:endParaRPr>
          </a:p>
        </p:txBody>
      </p:sp>
      <p:sp>
        <p:nvSpPr>
          <p:cNvPr id="75" name="テキスト ボックス 74">
            <a:extLst>
              <a:ext uri="{FF2B5EF4-FFF2-40B4-BE49-F238E27FC236}">
                <a16:creationId xmlns:a16="http://schemas.microsoft.com/office/drawing/2014/main" id="{F94CFFFF-AF92-49A0-BCDF-786E2F1C640E}"/>
              </a:ext>
            </a:extLst>
          </p:cNvPr>
          <p:cNvSpPr txBox="1"/>
          <p:nvPr/>
        </p:nvSpPr>
        <p:spPr>
          <a:xfrm>
            <a:off x="4883935" y="3363669"/>
            <a:ext cx="1107996" cy="461665"/>
          </a:xfrm>
          <a:prstGeom prst="rect">
            <a:avLst/>
          </a:prstGeom>
          <a:noFill/>
        </p:spPr>
        <p:txBody>
          <a:bodyPr wrap="none" rtlCol="0">
            <a:spAutoFit/>
          </a:bodyPr>
          <a:lstStyle/>
          <a:p>
            <a:pPr algn="ctr"/>
            <a:r>
              <a:rPr lang="ja-JP" altLang="en-US" sz="800" dirty="0">
                <a:solidFill>
                  <a:schemeClr val="tx1">
                    <a:lumMod val="75000"/>
                    <a:lumOff val="25000"/>
                  </a:schemeClr>
                </a:solidFill>
                <a:latin typeface="+mj-ea"/>
                <a:ea typeface="+mj-ea"/>
                <a:cs typeface="メイリオ" panose="020B0604030504040204" pitchFamily="50" charset="-128"/>
              </a:rPr>
              <a:t>予めご指定頂いた</a:t>
            </a:r>
            <a:endParaRPr lang="en-US" altLang="ja-JP" sz="800" dirty="0">
              <a:solidFill>
                <a:schemeClr val="tx1">
                  <a:lumMod val="75000"/>
                  <a:lumOff val="25000"/>
                </a:schemeClr>
              </a:solidFill>
              <a:latin typeface="+mj-ea"/>
              <a:ea typeface="+mj-ea"/>
              <a:cs typeface="メイリオ" panose="020B0604030504040204" pitchFamily="50" charset="-128"/>
            </a:endParaRPr>
          </a:p>
          <a:p>
            <a:pPr algn="ctr"/>
            <a:r>
              <a:rPr lang="ja-JP" altLang="en-US" sz="800" dirty="0">
                <a:solidFill>
                  <a:schemeClr val="tx1">
                    <a:lumMod val="75000"/>
                    <a:lumOff val="25000"/>
                  </a:schemeClr>
                </a:solidFill>
                <a:latin typeface="+mj-ea"/>
                <a:ea typeface="+mj-ea"/>
                <a:cs typeface="メイリオ" panose="020B0604030504040204" pitchFamily="50" charset="-128"/>
              </a:rPr>
              <a:t>セグメントに則った</a:t>
            </a:r>
            <a:endParaRPr lang="en-US" altLang="ja-JP" sz="800" dirty="0">
              <a:solidFill>
                <a:schemeClr val="tx1">
                  <a:lumMod val="75000"/>
                  <a:lumOff val="25000"/>
                </a:schemeClr>
              </a:solidFill>
              <a:latin typeface="+mj-ea"/>
              <a:ea typeface="+mj-ea"/>
              <a:cs typeface="メイリオ" panose="020B0604030504040204" pitchFamily="50" charset="-128"/>
            </a:endParaRPr>
          </a:p>
          <a:p>
            <a:pPr algn="ctr"/>
            <a:r>
              <a:rPr kumimoji="1" lang="ja-JP" altLang="en-US" sz="800" dirty="0">
                <a:solidFill>
                  <a:schemeClr val="tx1">
                    <a:lumMod val="75000"/>
                    <a:lumOff val="25000"/>
                  </a:schemeClr>
                </a:solidFill>
                <a:latin typeface="+mj-ea"/>
                <a:ea typeface="+mj-ea"/>
                <a:cs typeface="メイリオ" panose="020B0604030504040204" pitchFamily="50" charset="-128"/>
              </a:rPr>
              <a:t>コールリストの作成</a:t>
            </a:r>
            <a:endParaRPr kumimoji="1" lang="en-US" altLang="ja-JP" sz="800" dirty="0">
              <a:solidFill>
                <a:schemeClr val="tx1">
                  <a:lumMod val="75000"/>
                  <a:lumOff val="25000"/>
                </a:schemeClr>
              </a:solidFill>
              <a:latin typeface="+mj-ea"/>
              <a:ea typeface="+mj-ea"/>
              <a:cs typeface="メイリオ" panose="020B0604030504040204" pitchFamily="50" charset="-128"/>
            </a:endParaRPr>
          </a:p>
        </p:txBody>
      </p:sp>
      <p:sp>
        <p:nvSpPr>
          <p:cNvPr id="76" name="テキスト ボックス 75">
            <a:extLst>
              <a:ext uri="{FF2B5EF4-FFF2-40B4-BE49-F238E27FC236}">
                <a16:creationId xmlns:a16="http://schemas.microsoft.com/office/drawing/2014/main" id="{B8BEA655-04B6-493B-B1CF-E464C493D83B}"/>
              </a:ext>
            </a:extLst>
          </p:cNvPr>
          <p:cNvSpPr txBox="1"/>
          <p:nvPr/>
        </p:nvSpPr>
        <p:spPr>
          <a:xfrm>
            <a:off x="7740352" y="3366586"/>
            <a:ext cx="1107997" cy="584775"/>
          </a:xfrm>
          <a:prstGeom prst="rect">
            <a:avLst/>
          </a:prstGeom>
          <a:noFill/>
        </p:spPr>
        <p:txBody>
          <a:bodyPr wrap="none" rtlCol="0">
            <a:spAutoFit/>
          </a:bodyPr>
          <a:lstStyle/>
          <a:p>
            <a:pPr algn="ctr"/>
            <a:r>
              <a:rPr lang="ja-JP" altLang="en-US" sz="800" dirty="0">
                <a:solidFill>
                  <a:schemeClr val="tx1">
                    <a:lumMod val="75000"/>
                    <a:lumOff val="25000"/>
                  </a:schemeClr>
                </a:solidFill>
                <a:latin typeface="+mj-ea"/>
                <a:ea typeface="+mj-ea"/>
                <a:cs typeface="メイリオ" panose="020B0604030504040204" pitchFamily="50" charset="-128"/>
              </a:rPr>
              <a:t>電話上でパーミッ</a:t>
            </a:r>
            <a:endParaRPr lang="en-US" altLang="ja-JP" sz="800" dirty="0">
              <a:solidFill>
                <a:schemeClr val="tx1">
                  <a:lumMod val="75000"/>
                  <a:lumOff val="25000"/>
                </a:schemeClr>
              </a:solidFill>
              <a:latin typeface="+mj-ea"/>
              <a:ea typeface="+mj-ea"/>
              <a:cs typeface="メイリオ" panose="020B0604030504040204" pitchFamily="50" charset="-128"/>
            </a:endParaRPr>
          </a:p>
          <a:p>
            <a:pPr algn="ctr"/>
            <a:r>
              <a:rPr lang="ja-JP" altLang="en-US" sz="800" dirty="0">
                <a:solidFill>
                  <a:schemeClr val="tx1">
                    <a:lumMod val="75000"/>
                    <a:lumOff val="25000"/>
                  </a:schemeClr>
                </a:solidFill>
                <a:latin typeface="+mj-ea"/>
                <a:ea typeface="+mj-ea"/>
                <a:cs typeface="メイリオ" panose="020B0604030504040204" pitchFamily="50" charset="-128"/>
              </a:rPr>
              <a:t>ションを取得した</a:t>
            </a:r>
            <a:endParaRPr lang="en-US" altLang="ja-JP" sz="800" dirty="0">
              <a:solidFill>
                <a:schemeClr val="tx1">
                  <a:lumMod val="75000"/>
                  <a:lumOff val="25000"/>
                </a:schemeClr>
              </a:solidFill>
              <a:latin typeface="+mj-ea"/>
              <a:ea typeface="+mj-ea"/>
              <a:cs typeface="メイリオ" panose="020B0604030504040204" pitchFamily="50" charset="-128"/>
            </a:endParaRPr>
          </a:p>
          <a:p>
            <a:pPr algn="ctr"/>
            <a:r>
              <a:rPr lang="ja-JP" altLang="en-US" sz="800" dirty="0">
                <a:solidFill>
                  <a:schemeClr val="tx1">
                    <a:lumMod val="75000"/>
                    <a:lumOff val="25000"/>
                  </a:schemeClr>
                </a:solidFill>
                <a:latin typeface="+mj-ea"/>
                <a:ea typeface="+mj-ea"/>
                <a:cs typeface="メイリオ" panose="020B0604030504040204" pitchFamily="50" charset="-128"/>
              </a:rPr>
              <a:t>方の</a:t>
            </a:r>
            <a:r>
              <a:rPr kumimoji="1" lang="ja-JP" altLang="en-US" sz="800" dirty="0">
                <a:solidFill>
                  <a:schemeClr val="tx1">
                    <a:lumMod val="75000"/>
                    <a:lumOff val="25000"/>
                  </a:schemeClr>
                </a:solidFill>
                <a:latin typeface="+mj-ea"/>
                <a:ea typeface="+mj-ea"/>
                <a:cs typeface="メイリオ" panose="020B0604030504040204" pitchFamily="50" charset="-128"/>
              </a:rPr>
              <a:t>リード情報を</a:t>
            </a:r>
            <a:endParaRPr kumimoji="1" lang="en-US" altLang="ja-JP" sz="800" dirty="0">
              <a:solidFill>
                <a:schemeClr val="tx1">
                  <a:lumMod val="75000"/>
                  <a:lumOff val="25000"/>
                </a:schemeClr>
              </a:solidFill>
              <a:latin typeface="+mj-ea"/>
              <a:ea typeface="+mj-ea"/>
              <a:cs typeface="メイリオ" panose="020B0604030504040204" pitchFamily="50" charset="-128"/>
            </a:endParaRPr>
          </a:p>
          <a:p>
            <a:pPr algn="ctr"/>
            <a:r>
              <a:rPr kumimoji="1" lang="ja-JP" altLang="en-US" sz="800" dirty="0">
                <a:solidFill>
                  <a:schemeClr val="tx1">
                    <a:lumMod val="75000"/>
                    <a:lumOff val="25000"/>
                  </a:schemeClr>
                </a:solidFill>
                <a:latin typeface="+mj-ea"/>
                <a:ea typeface="+mj-ea"/>
                <a:cs typeface="メイリオ" panose="020B0604030504040204" pitchFamily="50" charset="-128"/>
              </a:rPr>
              <a:t>ご提供</a:t>
            </a:r>
            <a:r>
              <a:rPr lang="ja-JP" altLang="en-US" sz="800" dirty="0">
                <a:solidFill>
                  <a:schemeClr val="tx1">
                    <a:lumMod val="75000"/>
                    <a:lumOff val="25000"/>
                  </a:schemeClr>
                </a:solidFill>
                <a:latin typeface="+mj-ea"/>
                <a:ea typeface="+mj-ea"/>
                <a:cs typeface="メイリオ" panose="020B0604030504040204" pitchFamily="50" charset="-128"/>
              </a:rPr>
              <a:t>（件数保証）</a:t>
            </a:r>
            <a:endParaRPr kumimoji="1" lang="ja-JP" altLang="en-US" sz="800" dirty="0">
              <a:solidFill>
                <a:schemeClr val="tx1">
                  <a:lumMod val="75000"/>
                  <a:lumOff val="25000"/>
                </a:schemeClr>
              </a:solidFill>
              <a:latin typeface="+mj-ea"/>
              <a:ea typeface="+mj-ea"/>
              <a:cs typeface="メイリオ" panose="020B0604030504040204" pitchFamily="50" charset="-128"/>
            </a:endParaRPr>
          </a:p>
        </p:txBody>
      </p:sp>
    </p:spTree>
    <p:extLst>
      <p:ext uri="{BB962C8B-B14F-4D97-AF65-F5344CB8AC3E}">
        <p14:creationId xmlns:p14="http://schemas.microsoft.com/office/powerpoint/2010/main" val="2253928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33203E1-EB58-4BDA-8BAD-2AC07CC0258D}"/>
              </a:ext>
            </a:extLst>
          </p:cNvPr>
          <p:cNvSpPr>
            <a:spLocks noGrp="1"/>
          </p:cNvSpPr>
          <p:nvPr>
            <p:ph type="sldNum" sz="quarter" idx="12"/>
          </p:nvPr>
        </p:nvSpPr>
        <p:spPr/>
        <p:txBody>
          <a:bodyPr/>
          <a:lstStyle/>
          <a:p>
            <a:fld id="{D22DF5F5-D5CC-4244-AA62-BB21924FD3FE}" type="slidenum">
              <a:rPr lang="ja-JP" altLang="en-US" smtClean="0"/>
              <a:pPr/>
              <a:t>24</a:t>
            </a:fld>
            <a:endParaRPr lang="ja-JP" altLang="en-US" dirty="0"/>
          </a:p>
        </p:txBody>
      </p:sp>
      <p:sp>
        <p:nvSpPr>
          <p:cNvPr id="4" name="テキスト ボックス 3">
            <a:extLst>
              <a:ext uri="{FF2B5EF4-FFF2-40B4-BE49-F238E27FC236}">
                <a16:creationId xmlns:a16="http://schemas.microsoft.com/office/drawing/2014/main" id="{2B9ED6EA-A751-4BA3-8E6F-8B63E30A17A4}"/>
              </a:ext>
            </a:extLst>
          </p:cNvPr>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リード獲得施策（件数保証型メニュー）：②の獲得フロー</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5" name="正方形/長方形 4">
            <a:extLst>
              <a:ext uri="{FF2B5EF4-FFF2-40B4-BE49-F238E27FC236}">
                <a16:creationId xmlns:a16="http://schemas.microsoft.com/office/drawing/2014/main" id="{DF34F7F7-B0AC-403F-9B6F-CC456FAB563C}"/>
              </a:ext>
            </a:extLst>
          </p:cNvPr>
          <p:cNvSpPr/>
          <p:nvPr/>
        </p:nvSpPr>
        <p:spPr>
          <a:xfrm>
            <a:off x="418916" y="1862646"/>
            <a:ext cx="2064312" cy="36471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lumMod val="65000"/>
                  <a:lumOff val="35000"/>
                </a:schemeClr>
              </a:solidFill>
            </a:endParaRPr>
          </a:p>
        </p:txBody>
      </p:sp>
      <p:sp>
        <p:nvSpPr>
          <p:cNvPr id="6" name="テキスト ボックス 5">
            <a:extLst>
              <a:ext uri="{FF2B5EF4-FFF2-40B4-BE49-F238E27FC236}">
                <a16:creationId xmlns:a16="http://schemas.microsoft.com/office/drawing/2014/main" id="{A82FC47F-AB11-4D45-8B23-290709478413}"/>
              </a:ext>
            </a:extLst>
          </p:cNvPr>
          <p:cNvSpPr txBox="1"/>
          <p:nvPr/>
        </p:nvSpPr>
        <p:spPr>
          <a:xfrm>
            <a:off x="179512" y="1914574"/>
            <a:ext cx="2476400" cy="307777"/>
          </a:xfrm>
          <a:prstGeom prst="rect">
            <a:avLst/>
          </a:prstGeom>
          <a:noFill/>
        </p:spPr>
        <p:txBody>
          <a:bodyPr wrap="square" rtlCol="0">
            <a:spAutoFit/>
          </a:bodyPr>
          <a:lstStyle/>
          <a:p>
            <a:pPr algn="ctr"/>
            <a:r>
              <a:rPr lang="ja-JP" altLang="en-US" sz="1400" dirty="0">
                <a:solidFill>
                  <a:schemeClr val="tx1">
                    <a:lumMod val="65000"/>
                    <a:lumOff val="35000"/>
                  </a:schemeClr>
                </a:solidFill>
                <a:latin typeface="+mj-ea"/>
                <a:ea typeface="+mj-ea"/>
                <a:cs typeface="Meiryo UI" panose="020B0604030504040204" pitchFamily="50" charset="-128"/>
              </a:rPr>
              <a:t>ターゲットリスト作成</a:t>
            </a:r>
            <a:endParaRPr lang="ja-JP" altLang="en-US" sz="1050" dirty="0">
              <a:solidFill>
                <a:schemeClr val="tx1">
                  <a:lumMod val="65000"/>
                  <a:lumOff val="35000"/>
                </a:schemeClr>
              </a:solidFill>
              <a:latin typeface="+mj-ea"/>
              <a:ea typeface="+mj-ea"/>
              <a:cs typeface="Meiryo UI" panose="020B0604030504040204" pitchFamily="50" charset="-128"/>
            </a:endParaRPr>
          </a:p>
        </p:txBody>
      </p:sp>
      <p:sp>
        <p:nvSpPr>
          <p:cNvPr id="7" name="正方形/長方形 6">
            <a:extLst>
              <a:ext uri="{FF2B5EF4-FFF2-40B4-BE49-F238E27FC236}">
                <a16:creationId xmlns:a16="http://schemas.microsoft.com/office/drawing/2014/main" id="{7C7D35B8-7D15-4D00-B2A1-F602AF6E1A1A}"/>
              </a:ext>
            </a:extLst>
          </p:cNvPr>
          <p:cNvSpPr/>
          <p:nvPr/>
        </p:nvSpPr>
        <p:spPr>
          <a:xfrm>
            <a:off x="2867188" y="1851618"/>
            <a:ext cx="2064312" cy="36471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lumMod val="65000"/>
                  <a:lumOff val="35000"/>
                </a:schemeClr>
              </a:solidFill>
            </a:endParaRPr>
          </a:p>
        </p:txBody>
      </p:sp>
      <p:sp>
        <p:nvSpPr>
          <p:cNvPr id="8" name="テキスト ボックス 7">
            <a:extLst>
              <a:ext uri="{FF2B5EF4-FFF2-40B4-BE49-F238E27FC236}">
                <a16:creationId xmlns:a16="http://schemas.microsoft.com/office/drawing/2014/main" id="{3E4506E4-F61D-45D4-A8E3-B3CF14AE77E3}"/>
              </a:ext>
            </a:extLst>
          </p:cNvPr>
          <p:cNvSpPr txBox="1"/>
          <p:nvPr/>
        </p:nvSpPr>
        <p:spPr>
          <a:xfrm>
            <a:off x="2671664" y="1903546"/>
            <a:ext cx="2476400" cy="307777"/>
          </a:xfrm>
          <a:prstGeom prst="rect">
            <a:avLst/>
          </a:prstGeom>
          <a:noFill/>
        </p:spPr>
        <p:txBody>
          <a:bodyPr wrap="square" rtlCol="0">
            <a:spAutoFit/>
          </a:bodyPr>
          <a:lstStyle/>
          <a:p>
            <a:pPr algn="ctr"/>
            <a:r>
              <a:rPr lang="ja-JP" altLang="en-US" sz="1400" dirty="0">
                <a:solidFill>
                  <a:schemeClr val="tx1">
                    <a:lumMod val="65000"/>
                    <a:lumOff val="35000"/>
                  </a:schemeClr>
                </a:solidFill>
                <a:latin typeface="+mj-ea"/>
                <a:ea typeface="+mj-ea"/>
                <a:cs typeface="Meiryo UI" panose="020B0604030504040204" pitchFamily="50" charset="-128"/>
              </a:rPr>
              <a:t>コール準備</a:t>
            </a:r>
          </a:p>
        </p:txBody>
      </p:sp>
      <p:sp>
        <p:nvSpPr>
          <p:cNvPr id="9" name="正方形/長方形 8">
            <a:extLst>
              <a:ext uri="{FF2B5EF4-FFF2-40B4-BE49-F238E27FC236}">
                <a16:creationId xmlns:a16="http://schemas.microsoft.com/office/drawing/2014/main" id="{69E54995-4EBA-4993-BFC2-2080FE91C706}"/>
              </a:ext>
            </a:extLst>
          </p:cNvPr>
          <p:cNvSpPr/>
          <p:nvPr/>
        </p:nvSpPr>
        <p:spPr>
          <a:xfrm>
            <a:off x="5315460" y="1852193"/>
            <a:ext cx="2064312" cy="36471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lumMod val="65000"/>
                  <a:lumOff val="35000"/>
                </a:schemeClr>
              </a:solidFill>
            </a:endParaRPr>
          </a:p>
        </p:txBody>
      </p:sp>
      <p:sp>
        <p:nvSpPr>
          <p:cNvPr id="10" name="テキスト ボックス 9">
            <a:extLst>
              <a:ext uri="{FF2B5EF4-FFF2-40B4-BE49-F238E27FC236}">
                <a16:creationId xmlns:a16="http://schemas.microsoft.com/office/drawing/2014/main" id="{497F639E-D53B-4EC6-89C3-E4DCD1075DFB}"/>
              </a:ext>
            </a:extLst>
          </p:cNvPr>
          <p:cNvSpPr txBox="1"/>
          <p:nvPr/>
        </p:nvSpPr>
        <p:spPr>
          <a:xfrm>
            <a:off x="5119936" y="1904121"/>
            <a:ext cx="2476400" cy="307777"/>
          </a:xfrm>
          <a:prstGeom prst="rect">
            <a:avLst/>
          </a:prstGeom>
          <a:noFill/>
        </p:spPr>
        <p:txBody>
          <a:bodyPr wrap="square" rtlCol="0">
            <a:spAutoFit/>
          </a:bodyPr>
          <a:lstStyle/>
          <a:p>
            <a:pPr algn="ctr"/>
            <a:r>
              <a:rPr lang="ja-JP" altLang="en-US" sz="1400" dirty="0">
                <a:solidFill>
                  <a:schemeClr val="tx1">
                    <a:lumMod val="65000"/>
                    <a:lumOff val="35000"/>
                  </a:schemeClr>
                </a:solidFill>
                <a:latin typeface="+mj-ea"/>
                <a:ea typeface="+mj-ea"/>
                <a:cs typeface="Meiryo UI" panose="020B0604030504040204" pitchFamily="50" charset="-128"/>
              </a:rPr>
              <a:t>テレマーケティング</a:t>
            </a:r>
          </a:p>
        </p:txBody>
      </p:sp>
      <p:sp>
        <p:nvSpPr>
          <p:cNvPr id="11" name="正方形/長方形 10">
            <a:extLst>
              <a:ext uri="{FF2B5EF4-FFF2-40B4-BE49-F238E27FC236}">
                <a16:creationId xmlns:a16="http://schemas.microsoft.com/office/drawing/2014/main" id="{97DE0DB4-3169-4A91-871B-E7AB488AE590}"/>
              </a:ext>
            </a:extLst>
          </p:cNvPr>
          <p:cNvSpPr/>
          <p:nvPr/>
        </p:nvSpPr>
        <p:spPr>
          <a:xfrm>
            <a:off x="242934" y="1023119"/>
            <a:ext cx="8649545" cy="646331"/>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IT Search+</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上で掲載している資料の紹介」を趣旨とするテレマーケティングをマイナビニュースで実施。</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下記フローのもと予め設定したターゲットリスト（コールリスト）のみを対象としてテレマーケティングを行うことで、</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営業対象になり得る属性のリードのみを獲得いたします。 </a:t>
            </a:r>
          </a:p>
        </p:txBody>
      </p:sp>
      <p:sp>
        <p:nvSpPr>
          <p:cNvPr id="12" name="正方形/長方形 11">
            <a:extLst>
              <a:ext uri="{FF2B5EF4-FFF2-40B4-BE49-F238E27FC236}">
                <a16:creationId xmlns:a16="http://schemas.microsoft.com/office/drawing/2014/main" id="{37C9BEC3-C29A-4789-BDED-8E31F051B037}"/>
              </a:ext>
            </a:extLst>
          </p:cNvPr>
          <p:cNvSpPr/>
          <p:nvPr/>
        </p:nvSpPr>
        <p:spPr>
          <a:xfrm>
            <a:off x="7696472" y="1844824"/>
            <a:ext cx="1010161" cy="285248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lumMod val="65000"/>
                  <a:lumOff val="35000"/>
                </a:schemeClr>
              </a:solidFill>
            </a:endParaRPr>
          </a:p>
        </p:txBody>
      </p:sp>
      <p:sp>
        <p:nvSpPr>
          <p:cNvPr id="13" name="テキスト ボックス 12">
            <a:extLst>
              <a:ext uri="{FF2B5EF4-FFF2-40B4-BE49-F238E27FC236}">
                <a16:creationId xmlns:a16="http://schemas.microsoft.com/office/drawing/2014/main" id="{A119D364-BA95-4292-9F75-4BF636E2265C}"/>
              </a:ext>
            </a:extLst>
          </p:cNvPr>
          <p:cNvSpPr txBox="1"/>
          <p:nvPr/>
        </p:nvSpPr>
        <p:spPr>
          <a:xfrm>
            <a:off x="7816568" y="3523501"/>
            <a:ext cx="747956" cy="369332"/>
          </a:xfrm>
          <a:prstGeom prst="rect">
            <a:avLst/>
          </a:prstGeom>
          <a:noFill/>
        </p:spPr>
        <p:txBody>
          <a:bodyPr vert="horz" wrap="square" rtlCol="0" anchor="ctr">
            <a:spAutoFit/>
          </a:bodyPr>
          <a:lstStyle/>
          <a:p>
            <a:pPr algn="ctr"/>
            <a:r>
              <a:rPr lang="en-US" altLang="ja-JP" sz="9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Excel</a:t>
            </a:r>
            <a:r>
              <a:rPr lang="ja-JP" altLang="en-US" sz="9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形式で納品</a:t>
            </a:r>
          </a:p>
        </p:txBody>
      </p:sp>
      <p:sp>
        <p:nvSpPr>
          <p:cNvPr id="15" name="テキスト ボックス 14">
            <a:extLst>
              <a:ext uri="{FF2B5EF4-FFF2-40B4-BE49-F238E27FC236}">
                <a16:creationId xmlns:a16="http://schemas.microsoft.com/office/drawing/2014/main" id="{2F8EBB96-F7FB-4A22-B2FC-FBFA4D65A83D}"/>
              </a:ext>
            </a:extLst>
          </p:cNvPr>
          <p:cNvSpPr txBox="1"/>
          <p:nvPr/>
        </p:nvSpPr>
        <p:spPr>
          <a:xfrm>
            <a:off x="6942849" y="1922609"/>
            <a:ext cx="2476400" cy="307777"/>
          </a:xfrm>
          <a:prstGeom prst="rect">
            <a:avLst/>
          </a:prstGeom>
          <a:noFill/>
        </p:spPr>
        <p:txBody>
          <a:bodyPr wrap="square" rtlCol="0">
            <a:spAutoFit/>
          </a:bodyPr>
          <a:lstStyle/>
          <a:p>
            <a:pPr algn="ctr"/>
            <a:r>
              <a:rPr lang="ja-JP" altLang="en-US" sz="1400" dirty="0">
                <a:solidFill>
                  <a:schemeClr val="tx1">
                    <a:lumMod val="65000"/>
                    <a:lumOff val="35000"/>
                  </a:schemeClr>
                </a:solidFill>
                <a:latin typeface="+mj-ea"/>
                <a:ea typeface="+mj-ea"/>
                <a:cs typeface="Meiryo UI" panose="020B0604030504040204" pitchFamily="50" charset="-128"/>
              </a:rPr>
              <a:t>納品</a:t>
            </a:r>
          </a:p>
        </p:txBody>
      </p:sp>
      <p:pic>
        <p:nvPicPr>
          <p:cNvPr id="17" name="図 16">
            <a:extLst>
              <a:ext uri="{FF2B5EF4-FFF2-40B4-BE49-F238E27FC236}">
                <a16:creationId xmlns:a16="http://schemas.microsoft.com/office/drawing/2014/main" id="{B530A06A-4244-4618-BA5E-35D47DF560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5014" y="2945261"/>
            <a:ext cx="531063" cy="531063"/>
          </a:xfrm>
          <a:prstGeom prst="rect">
            <a:avLst/>
          </a:prstGeom>
        </p:spPr>
      </p:pic>
      <p:pic>
        <p:nvPicPr>
          <p:cNvPr id="51" name="図 50">
            <a:extLst>
              <a:ext uri="{FF2B5EF4-FFF2-40B4-BE49-F238E27FC236}">
                <a16:creationId xmlns:a16="http://schemas.microsoft.com/office/drawing/2014/main" id="{6C741272-5956-47A1-B3DC-770150FC8FF9}"/>
              </a:ext>
            </a:extLst>
          </p:cNvPr>
          <p:cNvPicPr>
            <a:picLocks noChangeAspect="1"/>
          </p:cNvPicPr>
          <p:nvPr/>
        </p:nvPicPr>
        <p:blipFill rotWithShape="1">
          <a:blip r:embed="rId3"/>
          <a:srcRect l="8158" r="8538"/>
          <a:stretch/>
        </p:blipFill>
        <p:spPr>
          <a:xfrm>
            <a:off x="179512" y="5277009"/>
            <a:ext cx="8823613" cy="960303"/>
          </a:xfrm>
          <a:prstGeom prst="rect">
            <a:avLst/>
          </a:prstGeom>
        </p:spPr>
      </p:pic>
      <p:sp>
        <p:nvSpPr>
          <p:cNvPr id="52" name="正方形/長方形 51">
            <a:extLst>
              <a:ext uri="{FF2B5EF4-FFF2-40B4-BE49-F238E27FC236}">
                <a16:creationId xmlns:a16="http://schemas.microsoft.com/office/drawing/2014/main" id="{B3CD2B11-42C5-491B-B94B-FC9B58CB9F9B}"/>
              </a:ext>
            </a:extLst>
          </p:cNvPr>
          <p:cNvSpPr/>
          <p:nvPr/>
        </p:nvSpPr>
        <p:spPr>
          <a:xfrm>
            <a:off x="179512" y="4941168"/>
            <a:ext cx="8787007" cy="1314726"/>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AutoShape 58">
            <a:extLst>
              <a:ext uri="{FF2B5EF4-FFF2-40B4-BE49-F238E27FC236}">
                <a16:creationId xmlns:a16="http://schemas.microsoft.com/office/drawing/2014/main" id="{E69B4F9A-3A74-43D5-BB9A-FAA2E84B9EC4}"/>
              </a:ext>
            </a:extLst>
          </p:cNvPr>
          <p:cNvSpPr>
            <a:spLocks noChangeArrowheads="1"/>
          </p:cNvSpPr>
          <p:nvPr/>
        </p:nvSpPr>
        <p:spPr bwMode="auto">
          <a:xfrm>
            <a:off x="228418" y="5013176"/>
            <a:ext cx="5241482" cy="26670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none" lIns="100145" tIns="50073" rIns="100145" bIns="5007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テレマーケティングの内容</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1026" name="Picture 2" descr="ããã¼ã¿ãã¼ã¹ ã¢ã¤ã³ã³ãã®ç»åæ¤ç´¢çµæ">
            <a:extLst>
              <a:ext uri="{FF2B5EF4-FFF2-40B4-BE49-F238E27FC236}">
                <a16:creationId xmlns:a16="http://schemas.microsoft.com/office/drawing/2014/main" id="{1F65345D-8459-4B4F-A775-FB38DA24A4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924" y="2366367"/>
            <a:ext cx="916853" cy="772837"/>
          </a:xfrm>
          <a:prstGeom prst="rect">
            <a:avLst/>
          </a:prstGeom>
          <a:noFill/>
          <a:extLst>
            <a:ext uri="{909E8E84-426E-40DD-AFC4-6F175D3DCCD1}">
              <a14:hiddenFill xmlns:a14="http://schemas.microsoft.com/office/drawing/2010/main">
                <a:solidFill>
                  <a:srgbClr val="FFFFFF"/>
                </a:solidFill>
              </a14:hiddenFill>
            </a:ext>
          </a:extLst>
        </p:spPr>
      </p:pic>
      <p:sp>
        <p:nvSpPr>
          <p:cNvPr id="54" name="楕円 53">
            <a:extLst>
              <a:ext uri="{FF2B5EF4-FFF2-40B4-BE49-F238E27FC236}">
                <a16:creationId xmlns:a16="http://schemas.microsoft.com/office/drawing/2014/main" id="{E41C013E-4EA5-4CFF-BDD8-A66780732AD6}"/>
              </a:ext>
            </a:extLst>
          </p:cNvPr>
          <p:cNvSpPr/>
          <p:nvPr/>
        </p:nvSpPr>
        <p:spPr>
          <a:xfrm>
            <a:off x="562932" y="3453199"/>
            <a:ext cx="772837" cy="720080"/>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AutoShape 58">
            <a:extLst>
              <a:ext uri="{FF2B5EF4-FFF2-40B4-BE49-F238E27FC236}">
                <a16:creationId xmlns:a16="http://schemas.microsoft.com/office/drawing/2014/main" id="{CB7CA396-EEBA-4CDE-91DA-C5EFB49C0FBE}"/>
              </a:ext>
            </a:extLst>
          </p:cNvPr>
          <p:cNvSpPr>
            <a:spLocks noChangeArrowheads="1"/>
          </p:cNvSpPr>
          <p:nvPr/>
        </p:nvSpPr>
        <p:spPr bwMode="auto">
          <a:xfrm>
            <a:off x="729406" y="2431663"/>
            <a:ext cx="439886" cy="26670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none" lIns="100145" tIns="50073" rIns="100145" bIns="5007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D B</a:t>
            </a:r>
          </a:p>
        </p:txBody>
      </p:sp>
      <p:sp>
        <p:nvSpPr>
          <p:cNvPr id="57" name="AutoShape 58">
            <a:extLst>
              <a:ext uri="{FF2B5EF4-FFF2-40B4-BE49-F238E27FC236}">
                <a16:creationId xmlns:a16="http://schemas.microsoft.com/office/drawing/2014/main" id="{650427C8-4383-43CA-844F-919F8574B02D}"/>
              </a:ext>
            </a:extLst>
          </p:cNvPr>
          <p:cNvSpPr>
            <a:spLocks noChangeArrowheads="1"/>
          </p:cNvSpPr>
          <p:nvPr/>
        </p:nvSpPr>
        <p:spPr bwMode="auto">
          <a:xfrm>
            <a:off x="598935" y="3710221"/>
            <a:ext cx="700829" cy="26670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none" lIns="100145" tIns="50073" rIns="100145" bIns="5007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ご要望</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58" name="AutoShape 58">
            <a:extLst>
              <a:ext uri="{FF2B5EF4-FFF2-40B4-BE49-F238E27FC236}">
                <a16:creationId xmlns:a16="http://schemas.microsoft.com/office/drawing/2014/main" id="{7D43CC7E-4C82-4C26-B2E9-7E9FAE13341A}"/>
              </a:ext>
            </a:extLst>
          </p:cNvPr>
          <p:cNvSpPr>
            <a:spLocks noChangeArrowheads="1"/>
          </p:cNvSpPr>
          <p:nvPr/>
        </p:nvSpPr>
        <p:spPr bwMode="auto">
          <a:xfrm>
            <a:off x="346908" y="3107779"/>
            <a:ext cx="1272764" cy="26670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none" lIns="100145" tIns="50073" rIns="100145" bIns="5007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IT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Search+</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の会員</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＋ランドスケープ等データ</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59" name="AutoShape 58">
            <a:extLst>
              <a:ext uri="{FF2B5EF4-FFF2-40B4-BE49-F238E27FC236}">
                <a16:creationId xmlns:a16="http://schemas.microsoft.com/office/drawing/2014/main" id="{EDABBE01-2DD4-4E65-A451-804DB0208CB6}"/>
              </a:ext>
            </a:extLst>
          </p:cNvPr>
          <p:cNvSpPr>
            <a:spLocks noChangeArrowheads="1"/>
          </p:cNvSpPr>
          <p:nvPr/>
        </p:nvSpPr>
        <p:spPr bwMode="auto">
          <a:xfrm>
            <a:off x="562932" y="4170412"/>
            <a:ext cx="1272764" cy="26670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none" lIns="100145" tIns="50073" rIns="100145" bIns="5007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ご依頼を頂く</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セグメント設定</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029" name="右中かっこ 1028">
            <a:extLst>
              <a:ext uri="{FF2B5EF4-FFF2-40B4-BE49-F238E27FC236}">
                <a16:creationId xmlns:a16="http://schemas.microsoft.com/office/drawing/2014/main" id="{8160C9B5-8745-4ECD-B07E-C8790110E87D}"/>
              </a:ext>
            </a:extLst>
          </p:cNvPr>
          <p:cNvSpPr/>
          <p:nvPr/>
        </p:nvSpPr>
        <p:spPr>
          <a:xfrm>
            <a:off x="1403648" y="2822018"/>
            <a:ext cx="351139" cy="983913"/>
          </a:xfrm>
          <a:prstGeom prst="rightBrac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71" name="図 70">
            <a:extLst>
              <a:ext uri="{FF2B5EF4-FFF2-40B4-BE49-F238E27FC236}">
                <a16:creationId xmlns:a16="http://schemas.microsoft.com/office/drawing/2014/main" id="{3F5B9C86-01E3-428F-8F59-56963C023E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969" y="3048442"/>
            <a:ext cx="531063" cy="531063"/>
          </a:xfrm>
          <a:prstGeom prst="rect">
            <a:avLst/>
          </a:prstGeom>
        </p:spPr>
      </p:pic>
      <p:sp>
        <p:nvSpPr>
          <p:cNvPr id="72" name="テキスト ボックス 71">
            <a:extLst>
              <a:ext uri="{FF2B5EF4-FFF2-40B4-BE49-F238E27FC236}">
                <a16:creationId xmlns:a16="http://schemas.microsoft.com/office/drawing/2014/main" id="{1CBD8EE6-9EB9-41F5-8DB6-379AA04133C8}"/>
              </a:ext>
            </a:extLst>
          </p:cNvPr>
          <p:cNvSpPr txBox="1"/>
          <p:nvPr/>
        </p:nvSpPr>
        <p:spPr>
          <a:xfrm>
            <a:off x="1735812" y="3579505"/>
            <a:ext cx="747956" cy="369332"/>
          </a:xfrm>
          <a:prstGeom prst="rect">
            <a:avLst/>
          </a:prstGeom>
          <a:noFill/>
        </p:spPr>
        <p:txBody>
          <a:bodyPr vert="horz" wrap="square" rtlCol="0" anchor="ctr">
            <a:spAutoFit/>
          </a:bodyPr>
          <a:lstStyle/>
          <a:p>
            <a:pPr algn="ctr"/>
            <a:r>
              <a:rPr lang="ja-JP" altLang="en-US" sz="9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ターゲット</a:t>
            </a:r>
            <a:endParaRPr lang="en-US" altLang="ja-JP" sz="9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リスト化</a:t>
            </a:r>
          </a:p>
        </p:txBody>
      </p:sp>
      <p:sp>
        <p:nvSpPr>
          <p:cNvPr id="73" name="AutoShape 58">
            <a:extLst>
              <a:ext uri="{FF2B5EF4-FFF2-40B4-BE49-F238E27FC236}">
                <a16:creationId xmlns:a16="http://schemas.microsoft.com/office/drawing/2014/main" id="{A280A964-3713-4382-8FE6-E8BADCE1EBDC}"/>
              </a:ext>
            </a:extLst>
          </p:cNvPr>
          <p:cNvSpPr>
            <a:spLocks noChangeArrowheads="1"/>
          </p:cNvSpPr>
          <p:nvPr/>
        </p:nvSpPr>
        <p:spPr bwMode="auto">
          <a:xfrm>
            <a:off x="418916" y="4437112"/>
            <a:ext cx="2064312" cy="266700"/>
          </a:xfrm>
          <a:prstGeom prst="roundRect">
            <a:avLst>
              <a:gd name="adj" fmla="val 0"/>
            </a:avLst>
          </a:prstGeom>
          <a:noFill/>
          <a:ln w="9525">
            <a:solidFill>
              <a:schemeClr val="bg1">
                <a:lumMod val="75000"/>
              </a:schemeClr>
            </a:solidFill>
            <a:round/>
            <a:headEnd/>
            <a:tailEnd/>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Lst>
        </p:spPr>
        <p:txBody>
          <a:bodyPr wrap="none" lIns="100145" tIns="50073" rIns="100145" bIns="5007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650" dirty="0">
                <a:solidFill>
                  <a:schemeClr val="tx1">
                    <a:lumMod val="75000"/>
                    <a:lumOff val="25000"/>
                  </a:schemeClr>
                </a:solidFill>
                <a:latin typeface="メイリオ" pitchFamily="50" charset="-128"/>
                <a:ea typeface="メイリオ" pitchFamily="50" charset="-128"/>
                <a:cs typeface="メイリオ" pitchFamily="50" charset="-128"/>
              </a:rPr>
              <a:t>営業対象になり得る企業のみをターゲットリスト化</a:t>
            </a:r>
            <a:endParaRPr lang="en-US" altLang="ja-JP" sz="65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74" name="AutoShape 58">
            <a:extLst>
              <a:ext uri="{FF2B5EF4-FFF2-40B4-BE49-F238E27FC236}">
                <a16:creationId xmlns:a16="http://schemas.microsoft.com/office/drawing/2014/main" id="{3A799728-66F6-42C5-8A11-7E3301DCC1DD}"/>
              </a:ext>
            </a:extLst>
          </p:cNvPr>
          <p:cNvSpPr>
            <a:spLocks noChangeArrowheads="1"/>
          </p:cNvSpPr>
          <p:nvPr/>
        </p:nvSpPr>
        <p:spPr bwMode="auto">
          <a:xfrm>
            <a:off x="2877708" y="4445206"/>
            <a:ext cx="2064312" cy="266700"/>
          </a:xfrm>
          <a:prstGeom prst="roundRect">
            <a:avLst>
              <a:gd name="adj" fmla="val 0"/>
            </a:avLst>
          </a:prstGeom>
          <a:noFill/>
          <a:ln w="9525">
            <a:solidFill>
              <a:schemeClr val="bg1">
                <a:lumMod val="75000"/>
              </a:schemeClr>
            </a:solidFill>
            <a:round/>
            <a:headEnd/>
            <a:tailEnd/>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Lst>
        </p:spPr>
        <p:txBody>
          <a:bodyPr wrap="none" lIns="100145" tIns="50073" rIns="100145" bIns="5007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650" dirty="0">
                <a:solidFill>
                  <a:schemeClr val="tx1">
                    <a:lumMod val="75000"/>
                    <a:lumOff val="25000"/>
                  </a:schemeClr>
                </a:solidFill>
                <a:latin typeface="メイリオ" pitchFamily="50" charset="-128"/>
                <a:ea typeface="メイリオ" pitchFamily="50" charset="-128"/>
                <a:cs typeface="メイリオ" pitchFamily="50" charset="-128"/>
              </a:rPr>
              <a:t>貴社と</a:t>
            </a:r>
            <a:r>
              <a:rPr lang="en-US" altLang="ja-JP" sz="650" dirty="0">
                <a:solidFill>
                  <a:schemeClr val="tx1">
                    <a:lumMod val="75000"/>
                    <a:lumOff val="25000"/>
                  </a:schemeClr>
                </a:solidFill>
                <a:latin typeface="メイリオ" pitchFamily="50" charset="-128"/>
                <a:ea typeface="メイリオ" pitchFamily="50" charset="-128"/>
                <a:cs typeface="メイリオ" pitchFamily="50" charset="-128"/>
              </a:rPr>
              <a:t>MTG</a:t>
            </a:r>
            <a:r>
              <a:rPr lang="ja-JP" altLang="en-US" sz="650" dirty="0">
                <a:solidFill>
                  <a:schemeClr val="tx1">
                    <a:lumMod val="75000"/>
                    <a:lumOff val="25000"/>
                  </a:schemeClr>
                </a:solidFill>
                <a:latin typeface="メイリオ" pitchFamily="50" charset="-128"/>
                <a:ea typeface="メイリオ" pitchFamily="50" charset="-128"/>
                <a:cs typeface="メイリオ" pitchFamily="50" charset="-128"/>
              </a:rPr>
              <a:t>の上で、コール内容を策定し、確定</a:t>
            </a:r>
            <a:endParaRPr lang="en-US" altLang="ja-JP" sz="65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1030" name="図 1029">
            <a:extLst>
              <a:ext uri="{FF2B5EF4-FFF2-40B4-BE49-F238E27FC236}">
                <a16:creationId xmlns:a16="http://schemas.microsoft.com/office/drawing/2014/main" id="{FFD2C1BC-6BE3-4221-BE8A-F5E9830502BA}"/>
              </a:ext>
            </a:extLst>
          </p:cNvPr>
          <p:cNvPicPr>
            <a:picLocks noChangeAspect="1"/>
          </p:cNvPicPr>
          <p:nvPr/>
        </p:nvPicPr>
        <p:blipFill>
          <a:blip r:embed="rId5"/>
          <a:stretch>
            <a:fillRect/>
          </a:stretch>
        </p:blipFill>
        <p:spPr>
          <a:xfrm>
            <a:off x="3276851" y="2420888"/>
            <a:ext cx="1271357" cy="1704720"/>
          </a:xfrm>
          <a:prstGeom prst="rect">
            <a:avLst/>
          </a:prstGeom>
          <a:ln>
            <a:solidFill>
              <a:schemeClr val="bg1">
                <a:lumMod val="75000"/>
              </a:schemeClr>
            </a:solidFill>
          </a:ln>
        </p:spPr>
      </p:pic>
      <p:sp>
        <p:nvSpPr>
          <p:cNvPr id="76" name="AutoShape 58">
            <a:extLst>
              <a:ext uri="{FF2B5EF4-FFF2-40B4-BE49-F238E27FC236}">
                <a16:creationId xmlns:a16="http://schemas.microsoft.com/office/drawing/2014/main" id="{216DA78A-8A16-4CF1-A83B-3EB06211ECF3}"/>
              </a:ext>
            </a:extLst>
          </p:cNvPr>
          <p:cNvSpPr>
            <a:spLocks noChangeArrowheads="1"/>
          </p:cNvSpPr>
          <p:nvPr/>
        </p:nvSpPr>
        <p:spPr bwMode="auto">
          <a:xfrm>
            <a:off x="3203848" y="4098404"/>
            <a:ext cx="1370650" cy="26670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none" lIns="100145" tIns="50073" rIns="100145" bIns="5007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コールスクリプト作成</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031" name="二等辺三角形 1030">
            <a:extLst>
              <a:ext uri="{FF2B5EF4-FFF2-40B4-BE49-F238E27FC236}">
                <a16:creationId xmlns:a16="http://schemas.microsoft.com/office/drawing/2014/main" id="{5363E90D-4911-4753-810B-8655698FBAEF}"/>
              </a:ext>
            </a:extLst>
          </p:cNvPr>
          <p:cNvSpPr/>
          <p:nvPr/>
        </p:nvSpPr>
        <p:spPr>
          <a:xfrm rot="5400000">
            <a:off x="2549347" y="3233129"/>
            <a:ext cx="405458" cy="23022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二等辺三角形 77">
            <a:extLst>
              <a:ext uri="{FF2B5EF4-FFF2-40B4-BE49-F238E27FC236}">
                <a16:creationId xmlns:a16="http://schemas.microsoft.com/office/drawing/2014/main" id="{9F5EC2DC-A807-4DB2-84B0-34738FDFDC73}"/>
              </a:ext>
            </a:extLst>
          </p:cNvPr>
          <p:cNvSpPr/>
          <p:nvPr/>
        </p:nvSpPr>
        <p:spPr>
          <a:xfrm rot="5400000">
            <a:off x="4988439" y="3241004"/>
            <a:ext cx="405458" cy="23022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二等辺三角形 78">
            <a:extLst>
              <a:ext uri="{FF2B5EF4-FFF2-40B4-BE49-F238E27FC236}">
                <a16:creationId xmlns:a16="http://schemas.microsoft.com/office/drawing/2014/main" id="{171B834A-FE22-43FC-93A2-CE389C388799}"/>
              </a:ext>
            </a:extLst>
          </p:cNvPr>
          <p:cNvSpPr/>
          <p:nvPr/>
        </p:nvSpPr>
        <p:spPr>
          <a:xfrm rot="5400000">
            <a:off x="7335393" y="3241005"/>
            <a:ext cx="405458" cy="23022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0" name="Picture 3" descr="C:\Users\s0113300\Documents\000_媒体資料改定\2017.10-12\アセット 3.png">
            <a:extLst>
              <a:ext uri="{FF2B5EF4-FFF2-40B4-BE49-F238E27FC236}">
                <a16:creationId xmlns:a16="http://schemas.microsoft.com/office/drawing/2014/main" id="{8E15DD04-B635-43BF-9D27-59B086A65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3010080"/>
            <a:ext cx="812107" cy="779944"/>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グループ化 80">
            <a:extLst>
              <a:ext uri="{FF2B5EF4-FFF2-40B4-BE49-F238E27FC236}">
                <a16:creationId xmlns:a16="http://schemas.microsoft.com/office/drawing/2014/main" id="{F4B18D82-2978-4383-A139-E7F0213BF5FC}"/>
              </a:ext>
            </a:extLst>
          </p:cNvPr>
          <p:cNvGrpSpPr/>
          <p:nvPr/>
        </p:nvGrpSpPr>
        <p:grpSpPr>
          <a:xfrm>
            <a:off x="6606923" y="3284984"/>
            <a:ext cx="270268" cy="428295"/>
            <a:chOff x="1793241" y="1880998"/>
            <a:chExt cx="1195968" cy="1687809"/>
          </a:xfrm>
        </p:grpSpPr>
        <p:pic>
          <p:nvPicPr>
            <p:cNvPr id="82" name="Picture 3">
              <a:extLst>
                <a:ext uri="{FF2B5EF4-FFF2-40B4-BE49-F238E27FC236}">
                  <a16:creationId xmlns:a16="http://schemas.microsoft.com/office/drawing/2014/main" id="{6C105D9A-5C34-42A9-B9F6-6D35B83778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3241" y="1880998"/>
              <a:ext cx="1195968" cy="168780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3" name="正方形/長方形 82">
              <a:extLst>
                <a:ext uri="{FF2B5EF4-FFF2-40B4-BE49-F238E27FC236}">
                  <a16:creationId xmlns:a16="http://schemas.microsoft.com/office/drawing/2014/main" id="{F82C0276-A8EF-4E2F-893B-79E6B8CFB918}"/>
                </a:ext>
              </a:extLst>
            </p:cNvPr>
            <p:cNvSpPr/>
            <p:nvPr/>
          </p:nvSpPr>
          <p:spPr>
            <a:xfrm>
              <a:off x="1847850" y="3361370"/>
              <a:ext cx="247650" cy="118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AutoShape 58">
            <a:extLst>
              <a:ext uri="{FF2B5EF4-FFF2-40B4-BE49-F238E27FC236}">
                <a16:creationId xmlns:a16="http://schemas.microsoft.com/office/drawing/2014/main" id="{81BD3966-FECC-401F-B2D5-AF3DAA28CDA7}"/>
              </a:ext>
            </a:extLst>
          </p:cNvPr>
          <p:cNvSpPr>
            <a:spLocks noChangeArrowheads="1"/>
          </p:cNvSpPr>
          <p:nvPr/>
        </p:nvSpPr>
        <p:spPr bwMode="auto">
          <a:xfrm>
            <a:off x="5613206" y="3797075"/>
            <a:ext cx="1370650" cy="26670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none" lIns="100145" tIns="50073" rIns="100145" bIns="5007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コール実施</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85" name="AutoShape 58">
            <a:extLst>
              <a:ext uri="{FF2B5EF4-FFF2-40B4-BE49-F238E27FC236}">
                <a16:creationId xmlns:a16="http://schemas.microsoft.com/office/drawing/2014/main" id="{68189592-D183-4F77-9ABA-821876737B20}"/>
              </a:ext>
            </a:extLst>
          </p:cNvPr>
          <p:cNvSpPr>
            <a:spLocks noChangeArrowheads="1"/>
          </p:cNvSpPr>
          <p:nvPr/>
        </p:nvSpPr>
        <p:spPr bwMode="auto">
          <a:xfrm>
            <a:off x="5287173" y="4426487"/>
            <a:ext cx="2064312" cy="266700"/>
          </a:xfrm>
          <a:prstGeom prst="roundRect">
            <a:avLst>
              <a:gd name="adj" fmla="val 0"/>
            </a:avLst>
          </a:prstGeom>
          <a:noFill/>
          <a:ln w="9525">
            <a:solidFill>
              <a:schemeClr val="bg1">
                <a:lumMod val="75000"/>
              </a:schemeClr>
            </a:solidFill>
            <a:round/>
            <a:headEnd/>
            <a:tailEnd/>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Lst>
        </p:spPr>
        <p:txBody>
          <a:bodyPr wrap="none" lIns="100145" tIns="50073" rIns="100145" bIns="5007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650" dirty="0">
                <a:solidFill>
                  <a:schemeClr val="tx1">
                    <a:lumMod val="75000"/>
                    <a:lumOff val="25000"/>
                  </a:schemeClr>
                </a:solidFill>
                <a:latin typeface="メイリオ" pitchFamily="50" charset="-128"/>
                <a:ea typeface="メイリオ" pitchFamily="50" charset="-128"/>
                <a:cs typeface="メイリオ" pitchFamily="50" charset="-128"/>
              </a:rPr>
              <a:t>ターゲットリストに対し、定めた内容でコールを実施</a:t>
            </a:r>
            <a:endParaRPr lang="en-US" altLang="ja-JP" sz="650" dirty="0">
              <a:solidFill>
                <a:schemeClr val="tx1">
                  <a:lumMod val="75000"/>
                  <a:lumOff val="25000"/>
                </a:schemeClr>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962777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5602358-2D01-4C99-B648-3293017C88CC}"/>
              </a:ext>
            </a:extLst>
          </p:cNvPr>
          <p:cNvSpPr>
            <a:spLocks noGrp="1"/>
          </p:cNvSpPr>
          <p:nvPr>
            <p:ph type="sldNum" sz="quarter" idx="12"/>
          </p:nvPr>
        </p:nvSpPr>
        <p:spPr/>
        <p:txBody>
          <a:bodyPr/>
          <a:lstStyle/>
          <a:p>
            <a:fld id="{D22DF5F5-D5CC-4244-AA62-BB21924FD3FE}" type="slidenum">
              <a:rPr lang="ja-JP" altLang="en-US" smtClean="0"/>
              <a:pPr/>
              <a:t>25</a:t>
            </a:fld>
            <a:endParaRPr lang="ja-JP" altLang="en-US" dirty="0"/>
          </a:p>
        </p:txBody>
      </p:sp>
      <p:graphicFrame>
        <p:nvGraphicFramePr>
          <p:cNvPr id="4" name="表 3">
            <a:extLst>
              <a:ext uri="{FF2B5EF4-FFF2-40B4-BE49-F238E27FC236}">
                <a16:creationId xmlns:a16="http://schemas.microsoft.com/office/drawing/2014/main" id="{F406BA32-409B-4B0F-AD9B-76BBA9D59791}"/>
              </a:ext>
            </a:extLst>
          </p:cNvPr>
          <p:cNvGraphicFramePr>
            <a:graphicFrameLocks noGrp="1"/>
          </p:cNvGraphicFramePr>
          <p:nvPr>
            <p:extLst/>
          </p:nvPr>
        </p:nvGraphicFramePr>
        <p:xfrm>
          <a:off x="467544" y="2852936"/>
          <a:ext cx="8198345" cy="3384376"/>
        </p:xfrm>
        <a:graphic>
          <a:graphicData uri="http://schemas.openxmlformats.org/drawingml/2006/table">
            <a:tbl>
              <a:tblPr/>
              <a:tblGrid>
                <a:gridCol w="1639669">
                  <a:extLst>
                    <a:ext uri="{9D8B030D-6E8A-4147-A177-3AD203B41FA5}">
                      <a16:colId xmlns:a16="http://schemas.microsoft.com/office/drawing/2014/main" val="1943889241"/>
                    </a:ext>
                  </a:extLst>
                </a:gridCol>
                <a:gridCol w="1639669">
                  <a:extLst>
                    <a:ext uri="{9D8B030D-6E8A-4147-A177-3AD203B41FA5}">
                      <a16:colId xmlns:a16="http://schemas.microsoft.com/office/drawing/2014/main" val="2916557784"/>
                    </a:ext>
                  </a:extLst>
                </a:gridCol>
                <a:gridCol w="1639669">
                  <a:extLst>
                    <a:ext uri="{9D8B030D-6E8A-4147-A177-3AD203B41FA5}">
                      <a16:colId xmlns:a16="http://schemas.microsoft.com/office/drawing/2014/main" val="4052465212"/>
                    </a:ext>
                  </a:extLst>
                </a:gridCol>
                <a:gridCol w="1639669">
                  <a:extLst>
                    <a:ext uri="{9D8B030D-6E8A-4147-A177-3AD203B41FA5}">
                      <a16:colId xmlns:a16="http://schemas.microsoft.com/office/drawing/2014/main" val="1764416332"/>
                    </a:ext>
                  </a:extLst>
                </a:gridCol>
                <a:gridCol w="1639669">
                  <a:extLst>
                    <a:ext uri="{9D8B030D-6E8A-4147-A177-3AD203B41FA5}">
                      <a16:colId xmlns:a16="http://schemas.microsoft.com/office/drawing/2014/main" val="521389636"/>
                    </a:ext>
                  </a:extLst>
                </a:gridCol>
              </a:tblGrid>
              <a:tr h="385735">
                <a:tc>
                  <a:txBody>
                    <a:bodyPr/>
                    <a:lstStyle/>
                    <a:p>
                      <a:pPr algn="ctr" rtl="0" fontAlgn="ctr"/>
                      <a:r>
                        <a:rPr lang="ja-JP" altLang="en-US" sz="1100" b="1" i="0" u="none" strike="noStrike" dirty="0">
                          <a:solidFill>
                            <a:srgbClr val="FFFFFF"/>
                          </a:solidFill>
                          <a:effectLst/>
                          <a:latin typeface="メイリオ" panose="020B0604030504040204" pitchFamily="50" charset="-128"/>
                          <a:ea typeface="メイリオ" panose="020B0604030504040204" pitchFamily="50" charset="-128"/>
                        </a:rPr>
                        <a:t>条件</a:t>
                      </a:r>
                    </a:p>
                  </a:txBody>
                  <a:tcPr marL="4286" marR="4286" marT="4286"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A6A6A6"/>
                    </a:solidFill>
                  </a:tcPr>
                </a:tc>
                <a:tc>
                  <a:txBody>
                    <a:bodyPr/>
                    <a:lstStyle/>
                    <a:p>
                      <a:pPr algn="ctr" rtl="0" fontAlgn="ctr"/>
                      <a:r>
                        <a:rPr lang="ja-JP" altLang="en-US" sz="1100" b="1" i="0" u="none" strike="noStrike" dirty="0">
                          <a:solidFill>
                            <a:srgbClr val="FFFFFF"/>
                          </a:solidFill>
                          <a:effectLst/>
                          <a:latin typeface="メイリオ" panose="020B0604030504040204" pitchFamily="50" charset="-128"/>
                          <a:ea typeface="メイリオ" panose="020B0604030504040204" pitchFamily="50" charset="-128"/>
                        </a:rPr>
                        <a:t>基本料金内</a:t>
                      </a:r>
                    </a:p>
                  </a:txBody>
                  <a:tcPr marL="4286" marR="4286" marT="4286"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A6A6A6"/>
                    </a:solidFill>
                  </a:tcPr>
                </a:tc>
                <a:tc>
                  <a:txBody>
                    <a:bodyPr/>
                    <a:lstStyle/>
                    <a:p>
                      <a:pPr algn="ctr" rtl="0" fontAlgn="ctr"/>
                      <a:r>
                        <a:rPr lang="en-US" altLang="ja-JP" sz="1100" b="1" i="0" u="none" strike="noStrike" dirty="0">
                          <a:solidFill>
                            <a:srgbClr val="FFFFFF"/>
                          </a:solidFill>
                          <a:effectLst/>
                          <a:latin typeface="メイリオ" panose="020B0604030504040204" pitchFamily="50" charset="-128"/>
                          <a:ea typeface="メイリオ" panose="020B0604030504040204" pitchFamily="50" charset="-128"/>
                        </a:rPr>
                        <a:t>+ @\2,000</a:t>
                      </a:r>
                    </a:p>
                  </a:txBody>
                  <a:tcPr marL="4286" marR="4286" marT="4286" marB="0" anchor="ctr">
                    <a:lnL w="6350" cap="flat" cmpd="sng" algn="ctr">
                      <a:solidFill>
                        <a:srgbClr val="D9D9D9"/>
                      </a:solidFill>
                      <a:prstDash val="dash"/>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A6A6A6"/>
                    </a:solidFill>
                  </a:tcPr>
                </a:tc>
                <a:tc>
                  <a:txBody>
                    <a:bodyPr/>
                    <a:lstStyle/>
                    <a:p>
                      <a:pPr algn="ctr" rtl="0" fontAlgn="ctr"/>
                      <a:r>
                        <a:rPr lang="en-US" altLang="ja-JP" sz="1100" b="1" i="0" u="none" strike="noStrike" dirty="0">
                          <a:solidFill>
                            <a:srgbClr val="FFFFFF"/>
                          </a:solidFill>
                          <a:effectLst/>
                          <a:latin typeface="メイリオ" panose="020B0604030504040204" pitchFamily="50" charset="-128"/>
                          <a:ea typeface="メイリオ" panose="020B0604030504040204" pitchFamily="50" charset="-128"/>
                        </a:rPr>
                        <a:t>+ @\4,000</a:t>
                      </a:r>
                    </a:p>
                  </a:txBody>
                  <a:tcPr marL="4286" marR="4286" marT="4286" marB="0" anchor="ctr">
                    <a:lnL w="6350" cap="flat" cmpd="sng" algn="ctr">
                      <a:solidFill>
                        <a:srgbClr val="D9D9D9"/>
                      </a:solidFill>
                      <a:prstDash val="dash"/>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A6A6A6"/>
                    </a:solidFill>
                  </a:tcPr>
                </a:tc>
                <a:tc>
                  <a:txBody>
                    <a:bodyPr/>
                    <a:lstStyle/>
                    <a:p>
                      <a:pPr algn="ctr" rtl="0" fontAlgn="ctr"/>
                      <a:r>
                        <a:rPr lang="en-US" altLang="ja-JP" sz="1100" b="1" i="0" u="none" strike="noStrike" dirty="0">
                          <a:solidFill>
                            <a:srgbClr val="FFFFFF"/>
                          </a:solidFill>
                          <a:effectLst/>
                          <a:latin typeface="メイリオ" panose="020B0604030504040204" pitchFamily="50" charset="-128"/>
                          <a:ea typeface="メイリオ" panose="020B0604030504040204" pitchFamily="50" charset="-128"/>
                        </a:rPr>
                        <a:t>+ @\8,000</a:t>
                      </a:r>
                      <a:r>
                        <a:rPr lang="ja-JP" altLang="en-US" sz="1100" b="1" i="0" u="none" strike="noStrike" dirty="0">
                          <a:solidFill>
                            <a:srgbClr val="FFFFFF"/>
                          </a:solidFill>
                          <a:effectLst/>
                          <a:latin typeface="メイリオ" panose="020B0604030504040204" pitchFamily="50" charset="-128"/>
                          <a:ea typeface="メイリオ" panose="020B0604030504040204" pitchFamily="50" charset="-128"/>
                        </a:rPr>
                        <a:t>～</a:t>
                      </a:r>
                    </a:p>
                  </a:txBody>
                  <a:tcPr marL="4286" marR="4286" marT="4286" marB="0" anchor="ctr">
                    <a:lnL w="6350" cap="flat" cmpd="sng" algn="ctr">
                      <a:solidFill>
                        <a:srgbClr val="D9D9D9"/>
                      </a:solidFill>
                      <a:prstDash val="dash"/>
                      <a:round/>
                      <a:headEnd type="none" w="med" len="med"/>
                      <a:tailEnd type="none" w="med" len="med"/>
                    </a:lnL>
                    <a:lnR>
                      <a:noFill/>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A6A6A6"/>
                    </a:solidFill>
                  </a:tcPr>
                </a:tc>
                <a:extLst>
                  <a:ext uri="{0D108BD9-81ED-4DB2-BD59-A6C34878D82A}">
                    <a16:rowId xmlns:a16="http://schemas.microsoft.com/office/drawing/2014/main" val="3778455550"/>
                  </a:ext>
                </a:extLst>
              </a:tr>
              <a:tr h="334345">
                <a:tc>
                  <a:txBody>
                    <a:bodyPr/>
                    <a:lstStyle/>
                    <a:p>
                      <a:pPr algn="l" rtl="0" fontAlgn="ctr"/>
                      <a:r>
                        <a:rPr lang="ja-JP" altLang="en-US" sz="800" b="0" i="0" u="none" strike="noStrike" dirty="0">
                          <a:solidFill>
                            <a:srgbClr val="404040"/>
                          </a:solidFill>
                          <a:effectLst/>
                          <a:latin typeface="メイリオ" panose="020B0604030504040204" pitchFamily="50" charset="-128"/>
                          <a:ea typeface="メイリオ" panose="020B0604030504040204" pitchFamily="50" charset="-128"/>
                        </a:rPr>
                        <a:t>　　業種</a:t>
                      </a:r>
                    </a:p>
                  </a:txBody>
                  <a:tcPr marL="4286" marR="4286" marT="4286"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 ユーザー企業のみ</a:t>
                      </a:r>
                      <a:endParaRPr lang="en-US" altLang="ja-JP" sz="800" b="1" i="0" u="none" strike="noStrike" dirty="0">
                        <a:solidFill>
                          <a:srgbClr val="404040"/>
                        </a:solidFill>
                        <a:effectLst/>
                        <a:latin typeface="メイリオ" panose="020B0604030504040204" pitchFamily="50" charset="-128"/>
                        <a:ea typeface="メイリオ" panose="020B0604030504040204" pitchFamily="50" charset="-128"/>
                      </a:endParaRPr>
                    </a:p>
                    <a:p>
                      <a:pPr algn="ctr" rtl="0" fontAlgn="ctr"/>
                      <a:r>
                        <a:rPr lang="ja-JP" altLang="en-US" sz="600" b="1" i="0" u="none" strike="noStrike" dirty="0">
                          <a:solidFill>
                            <a:srgbClr val="404040"/>
                          </a:solidFill>
                          <a:effectLst/>
                          <a:latin typeface="メイリオ" panose="020B0604030504040204" pitchFamily="50" charset="-128"/>
                          <a:ea typeface="メイリオ" panose="020B0604030504040204" pitchFamily="50" charset="-128"/>
                        </a:rPr>
                        <a:t>（情報通信業、信用金庫、公務を除く全業種）</a:t>
                      </a:r>
                    </a:p>
                  </a:txBody>
                  <a:tcPr marL="4286" marR="4286" marT="4286"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gridSpan="3">
                  <a:txBody>
                    <a:bodyPr/>
                    <a:lstStyle/>
                    <a:p>
                      <a:pPr algn="ctr" rtl="0" fontAlgn="ctr"/>
                      <a:r>
                        <a:rPr lang="ja-JP" altLang="en-US" sz="800" b="1" i="0" u="none" strike="noStrike">
                          <a:solidFill>
                            <a:srgbClr val="404040"/>
                          </a:solidFill>
                          <a:effectLst/>
                          <a:latin typeface="メイリオ" panose="020B0604030504040204" pitchFamily="50" charset="-128"/>
                          <a:ea typeface="メイリオ" panose="020B0604030504040204" pitchFamily="50" charset="-128"/>
                        </a:rPr>
                        <a:t>特定業種のみを対象としたリード獲得は、都度お問い合わせください</a:t>
                      </a:r>
                    </a:p>
                  </a:txBody>
                  <a:tcPr marL="4286" marR="4286" marT="4286" marB="0" anchor="ctr">
                    <a:lnL w="6350" cap="flat" cmpd="sng" algn="ctr">
                      <a:solidFill>
                        <a:srgbClr val="D9D9D9"/>
                      </a:solidFill>
                      <a:prstDash val="dash"/>
                      <a:round/>
                      <a:headEnd type="none" w="med" len="med"/>
                      <a:tailEnd type="none" w="med" len="med"/>
                    </a:lnL>
                    <a:lnR>
                      <a:noFill/>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71402577"/>
                  </a:ext>
                </a:extLst>
              </a:tr>
              <a:tr h="216024">
                <a:tc>
                  <a:txBody>
                    <a:bodyPr/>
                    <a:lstStyle/>
                    <a:p>
                      <a:pPr algn="l" rtl="0" fontAlgn="ctr"/>
                      <a:r>
                        <a:rPr lang="zh-TW" altLang="en-US" sz="800" b="0" i="0" u="none" strike="noStrike" dirty="0">
                          <a:solidFill>
                            <a:srgbClr val="404040"/>
                          </a:solidFill>
                          <a:effectLst/>
                          <a:latin typeface="メイリオ" panose="020B0604030504040204" pitchFamily="50" charset="-128"/>
                          <a:ea typeface="メイリオ" panose="020B0604030504040204" pitchFamily="50" charset="-128"/>
                        </a:rPr>
                        <a:t>　　従業員規模</a:t>
                      </a:r>
                    </a:p>
                  </a:txBody>
                  <a:tcPr marL="4286" marR="4286" marT="4286"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a:noFill/>
                    </a:lnB>
                  </a:tcPr>
                </a:tc>
                <a:tc>
                  <a:txBody>
                    <a:bodyPr/>
                    <a:lstStyle/>
                    <a:p>
                      <a:pPr algn="ctr"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  </a:t>
                      </a:r>
                      <a:r>
                        <a:rPr lang="en-US" altLang="ja-JP" sz="800" b="1" i="0" u="none" strike="noStrike" dirty="0">
                          <a:solidFill>
                            <a:srgbClr val="404040"/>
                          </a:solidFill>
                          <a:effectLst/>
                          <a:latin typeface="メイリオ" panose="020B0604030504040204" pitchFamily="50" charset="-128"/>
                          <a:ea typeface="メイリオ" panose="020B0604030504040204" pitchFamily="50" charset="-128"/>
                        </a:rPr>
                        <a:t>150</a:t>
                      </a: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名以上、</a:t>
                      </a:r>
                      <a:r>
                        <a:rPr lang="en-US" altLang="ja-JP" sz="800" b="1" i="0" u="none" strike="noStrike" dirty="0">
                          <a:solidFill>
                            <a:srgbClr val="404040"/>
                          </a:solidFill>
                          <a:effectLst/>
                          <a:latin typeface="メイリオ" panose="020B0604030504040204" pitchFamily="50" charset="-128"/>
                          <a:ea typeface="メイリオ" panose="020B0604030504040204" pitchFamily="50" charset="-128"/>
                        </a:rPr>
                        <a:t>3,000</a:t>
                      </a: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名未満</a:t>
                      </a:r>
                    </a:p>
                  </a:txBody>
                  <a:tcPr marL="4286" marR="4286" marT="4286"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a:noFill/>
                    </a:lnB>
                  </a:tcPr>
                </a:tc>
                <a:tc gridSpan="3">
                  <a:txBody>
                    <a:bodyPr/>
                    <a:lstStyle/>
                    <a:p>
                      <a:pPr algn="l" rtl="0" fontAlgn="ctr"/>
                      <a:r>
                        <a:rPr lang="ja-JP" altLang="en-US" sz="800" b="1" i="0" u="none" strike="noStrike">
                          <a:solidFill>
                            <a:srgbClr val="404040"/>
                          </a:solidFill>
                          <a:effectLst/>
                          <a:latin typeface="メイリオ" panose="020B0604030504040204" pitchFamily="50" charset="-128"/>
                          <a:ea typeface="メイリオ" panose="020B0604030504040204" pitchFamily="50" charset="-128"/>
                        </a:rPr>
                        <a:t>　　　　　　　</a:t>
                      </a:r>
                      <a:r>
                        <a:rPr lang="en-US" altLang="ja-JP" sz="800" b="1" i="0" u="none" strike="noStrike">
                          <a:solidFill>
                            <a:srgbClr val="404040"/>
                          </a:solidFill>
                          <a:effectLst/>
                          <a:latin typeface="メイリオ" panose="020B0604030504040204" pitchFamily="50" charset="-128"/>
                          <a:ea typeface="メイリオ" panose="020B0604030504040204" pitchFamily="50" charset="-128"/>
                        </a:rPr>
                        <a:t>50</a:t>
                      </a:r>
                      <a:r>
                        <a:rPr lang="ja-JP" altLang="en-US" sz="800" b="1" i="0" u="none" strike="noStrike">
                          <a:solidFill>
                            <a:srgbClr val="404040"/>
                          </a:solidFill>
                          <a:effectLst/>
                          <a:latin typeface="メイリオ" panose="020B0604030504040204" pitchFamily="50" charset="-128"/>
                          <a:ea typeface="メイリオ" panose="020B0604030504040204" pitchFamily="50" charset="-128"/>
                        </a:rPr>
                        <a:t>名以上、</a:t>
                      </a:r>
                      <a:r>
                        <a:rPr lang="en-US" altLang="ja-JP" sz="800" b="1" i="0" u="none" strike="noStrike">
                          <a:solidFill>
                            <a:srgbClr val="404040"/>
                          </a:solidFill>
                          <a:effectLst/>
                          <a:latin typeface="メイリオ" panose="020B0604030504040204" pitchFamily="50" charset="-128"/>
                          <a:ea typeface="メイリオ" panose="020B0604030504040204" pitchFamily="50" charset="-128"/>
                        </a:rPr>
                        <a:t>150</a:t>
                      </a:r>
                      <a:r>
                        <a:rPr lang="ja-JP" altLang="en-US" sz="800" b="1" i="0" u="none" strike="noStrike">
                          <a:solidFill>
                            <a:srgbClr val="404040"/>
                          </a:solidFill>
                          <a:effectLst/>
                          <a:latin typeface="メイリオ" panose="020B0604030504040204" pitchFamily="50" charset="-128"/>
                          <a:ea typeface="メイリオ" panose="020B0604030504040204" pitchFamily="50" charset="-128"/>
                        </a:rPr>
                        <a:t>名未満　　もしくは　　</a:t>
                      </a:r>
                      <a:r>
                        <a:rPr lang="en-US" altLang="ja-JP" sz="800" b="1" i="0" u="none" strike="noStrike">
                          <a:solidFill>
                            <a:srgbClr val="404040"/>
                          </a:solidFill>
                          <a:effectLst/>
                          <a:latin typeface="メイリオ" panose="020B0604030504040204" pitchFamily="50" charset="-128"/>
                          <a:ea typeface="メイリオ" panose="020B0604030504040204" pitchFamily="50" charset="-128"/>
                        </a:rPr>
                        <a:t>3,000</a:t>
                      </a:r>
                      <a:r>
                        <a:rPr lang="ja-JP" altLang="en-US" sz="800" b="1" i="0" u="none" strike="noStrike">
                          <a:solidFill>
                            <a:srgbClr val="404040"/>
                          </a:solidFill>
                          <a:effectLst/>
                          <a:latin typeface="メイリオ" panose="020B0604030504040204" pitchFamily="50" charset="-128"/>
                          <a:ea typeface="メイリオ" panose="020B0604030504040204" pitchFamily="50" charset="-128"/>
                        </a:rPr>
                        <a:t>名以上</a:t>
                      </a:r>
                    </a:p>
                  </a:txBody>
                  <a:tcPr marL="4286" marR="4286" marT="4286" marB="0" anchor="ctr">
                    <a:lnL w="6350" cap="flat" cmpd="sng" algn="ctr">
                      <a:solidFill>
                        <a:srgbClr val="D9D9D9"/>
                      </a:solidFill>
                      <a:prstDash val="dash"/>
                      <a:round/>
                      <a:headEnd type="none" w="med" len="med"/>
                      <a:tailEnd type="none" w="med" len="med"/>
                    </a:lnL>
                    <a:lnR>
                      <a:noFill/>
                    </a:lnR>
                    <a:lnT w="6350" cap="flat" cmpd="sng" algn="ctr">
                      <a:solidFill>
                        <a:srgbClr val="7F7F7F"/>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80058579"/>
                  </a:ext>
                </a:extLst>
              </a:tr>
              <a:tr h="161826">
                <a:tc>
                  <a:txBody>
                    <a:bodyPr/>
                    <a:lstStyle/>
                    <a:p>
                      <a:pPr algn="l" rtl="0" fontAlgn="ctr"/>
                      <a:r>
                        <a:rPr lang="zh-TW" altLang="en-US" sz="800" b="0" i="0" u="none" strike="noStrike" dirty="0">
                          <a:solidFill>
                            <a:srgbClr val="404040"/>
                          </a:solidFill>
                          <a:effectLst/>
                          <a:latin typeface="メイリオ" panose="020B0604030504040204" pitchFamily="50" charset="-128"/>
                          <a:ea typeface="メイリオ" panose="020B0604030504040204" pitchFamily="50" charset="-128"/>
                        </a:rPr>
                        <a:t>　　売上規模</a:t>
                      </a:r>
                    </a:p>
                  </a:txBody>
                  <a:tcPr marL="4286" marR="4286" marT="4286" marB="0" anchor="ctr">
                    <a:lnL>
                      <a:noFill/>
                    </a:lnL>
                    <a:lnR w="6350" cap="flat" cmpd="sng" algn="ctr">
                      <a:solidFill>
                        <a:srgbClr val="7F7F7F"/>
                      </a:solidFill>
                      <a:prstDash val="solid"/>
                      <a:round/>
                      <a:headEnd type="none" w="med" len="med"/>
                      <a:tailEnd type="none" w="med" len="med"/>
                    </a:lnR>
                    <a:lnT>
                      <a:noFill/>
                    </a:lnT>
                    <a:lnB w="6350" cap="flat" cmpd="sng" algn="ctr">
                      <a:solidFill>
                        <a:srgbClr val="7F7F7F"/>
                      </a:solidFill>
                      <a:prstDash val="solid"/>
                      <a:round/>
                      <a:headEnd type="none" w="med" len="med"/>
                      <a:tailEnd type="none" w="med" len="med"/>
                    </a:lnB>
                  </a:tcPr>
                </a:tc>
                <a:tc>
                  <a:txBody>
                    <a:bodyPr/>
                    <a:lstStyle/>
                    <a:p>
                      <a:pPr algn="l" rtl="0" fontAlgn="ctr"/>
                      <a:r>
                        <a:rPr lang="zh-TW" altLang="en-US" sz="800" b="1" i="0" u="none" strike="noStrike" dirty="0">
                          <a:solidFill>
                            <a:srgbClr val="404040"/>
                          </a:solidFill>
                          <a:effectLst/>
                          <a:latin typeface="メイリオ" panose="020B0604030504040204" pitchFamily="50" charset="-128"/>
                          <a:ea typeface="メイリオ" panose="020B0604030504040204" pitchFamily="50" charset="-128"/>
                        </a:rPr>
                        <a:t>　 </a:t>
                      </a: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　</a:t>
                      </a:r>
                      <a:r>
                        <a:rPr lang="zh-TW" altLang="en-US" sz="800" b="1" i="0" u="none" strike="noStrike" dirty="0">
                          <a:solidFill>
                            <a:srgbClr val="404040"/>
                          </a:solidFill>
                          <a:effectLst/>
                          <a:latin typeface="メイリオ" panose="020B0604030504040204" pitchFamily="50" charset="-128"/>
                          <a:ea typeface="メイリオ" panose="020B0604030504040204" pitchFamily="50" charset="-128"/>
                        </a:rPr>
                        <a:t>年商</a:t>
                      </a:r>
                      <a:r>
                        <a:rPr lang="en-US" altLang="zh-TW" sz="800" b="1" i="0" u="none" strike="noStrike" dirty="0">
                          <a:solidFill>
                            <a:srgbClr val="404040"/>
                          </a:solidFill>
                          <a:effectLst/>
                          <a:latin typeface="メイリオ" panose="020B0604030504040204" pitchFamily="50" charset="-128"/>
                          <a:ea typeface="メイリオ" panose="020B0604030504040204" pitchFamily="50" charset="-128"/>
                        </a:rPr>
                        <a:t>1,000</a:t>
                      </a:r>
                      <a:r>
                        <a:rPr lang="zh-TW" altLang="en-US" sz="800" b="1" i="0" u="none" strike="noStrike" dirty="0">
                          <a:solidFill>
                            <a:srgbClr val="404040"/>
                          </a:solidFill>
                          <a:effectLst/>
                          <a:latin typeface="メイリオ" panose="020B0604030504040204" pitchFamily="50" charset="-128"/>
                          <a:ea typeface="メイリオ" panose="020B0604030504040204" pitchFamily="50" charset="-128"/>
                        </a:rPr>
                        <a:t>億円未満</a:t>
                      </a:r>
                    </a:p>
                  </a:txBody>
                  <a:tcPr marL="4286" marR="4286" marT="4286"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a:noFill/>
                    </a:lnT>
                    <a:lnB w="6350" cap="flat" cmpd="sng" algn="ctr">
                      <a:solidFill>
                        <a:srgbClr val="7F7F7F"/>
                      </a:solidFill>
                      <a:prstDash val="solid"/>
                      <a:round/>
                      <a:headEnd type="none" w="med" len="med"/>
                      <a:tailEnd type="none" w="med" len="med"/>
                    </a:lnB>
                  </a:tcPr>
                </a:tc>
                <a:tc gridSpan="3">
                  <a:txBody>
                    <a:bodyPr/>
                    <a:lstStyle/>
                    <a:p>
                      <a:pPr algn="l" rtl="0" fontAlgn="ctr"/>
                      <a:r>
                        <a:rPr lang="zh-TW" altLang="en-US" sz="800" b="1" i="0" u="none" strike="noStrike">
                          <a:solidFill>
                            <a:srgbClr val="404040"/>
                          </a:solidFill>
                          <a:effectLst/>
                          <a:latin typeface="メイリオ" panose="020B0604030504040204" pitchFamily="50" charset="-128"/>
                          <a:ea typeface="メイリオ" panose="020B0604030504040204" pitchFamily="50" charset="-128"/>
                        </a:rPr>
                        <a:t>　　　　　　　年商</a:t>
                      </a:r>
                      <a:r>
                        <a:rPr lang="en-US" altLang="zh-TW" sz="800" b="1" i="0" u="none" strike="noStrike">
                          <a:solidFill>
                            <a:srgbClr val="404040"/>
                          </a:solidFill>
                          <a:effectLst/>
                          <a:latin typeface="メイリオ" panose="020B0604030504040204" pitchFamily="50" charset="-128"/>
                          <a:ea typeface="メイリオ" panose="020B0604030504040204" pitchFamily="50" charset="-128"/>
                        </a:rPr>
                        <a:t>1,000</a:t>
                      </a:r>
                      <a:r>
                        <a:rPr lang="zh-TW" altLang="en-US" sz="800" b="1" i="0" u="none" strike="noStrike">
                          <a:solidFill>
                            <a:srgbClr val="404040"/>
                          </a:solidFill>
                          <a:effectLst/>
                          <a:latin typeface="メイリオ" panose="020B0604030504040204" pitchFamily="50" charset="-128"/>
                          <a:ea typeface="メイリオ" panose="020B0604030504040204" pitchFamily="50" charset="-128"/>
                        </a:rPr>
                        <a:t>億円以上</a:t>
                      </a:r>
                    </a:p>
                  </a:txBody>
                  <a:tcPr marL="4286" marR="4286" marT="4286" marB="0" anchor="ctr">
                    <a:lnL w="6350" cap="flat" cmpd="sng" algn="ctr">
                      <a:solidFill>
                        <a:srgbClr val="D9D9D9"/>
                      </a:solidFill>
                      <a:prstDash val="dash"/>
                      <a:round/>
                      <a:headEnd type="none" w="med" len="med"/>
                      <a:tailEnd type="none" w="med" len="med"/>
                    </a:lnL>
                    <a:lnR>
                      <a:noFill/>
                    </a:lnR>
                    <a:lnT>
                      <a:noFill/>
                    </a:lnT>
                    <a:lnB w="6350" cap="flat" cmpd="sng" algn="ctr">
                      <a:solidFill>
                        <a:srgbClr val="7F7F7F"/>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2307710"/>
                  </a:ext>
                </a:extLst>
              </a:tr>
              <a:tr h="377850">
                <a:tc>
                  <a:txBody>
                    <a:bodyPr/>
                    <a:lstStyle/>
                    <a:p>
                      <a:pPr algn="l" rtl="0" fontAlgn="ctr"/>
                      <a:r>
                        <a:rPr lang="ja-JP" altLang="en-US" sz="800" b="0" i="0" u="none" strike="noStrike" dirty="0">
                          <a:solidFill>
                            <a:srgbClr val="404040"/>
                          </a:solidFill>
                          <a:effectLst/>
                          <a:latin typeface="メイリオ" panose="020B0604030504040204" pitchFamily="50" charset="-128"/>
                          <a:ea typeface="メイリオ" panose="020B0604030504040204" pitchFamily="50" charset="-128"/>
                        </a:rPr>
                        <a:t>　　エリア</a:t>
                      </a:r>
                    </a:p>
                  </a:txBody>
                  <a:tcPr marL="4286" marR="4286" marT="4286"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全国</a:t>
                      </a:r>
                    </a:p>
                  </a:txBody>
                  <a:tcPr marL="4286" marR="4286" marT="4286"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 　 </a:t>
                      </a:r>
                      <a:r>
                        <a:rPr lang="en-US" altLang="ja-JP" sz="800" b="1" i="0" u="none" strike="noStrike" dirty="0">
                          <a:solidFill>
                            <a:srgbClr val="404040"/>
                          </a:solidFill>
                          <a:effectLst/>
                          <a:latin typeface="メイリオ" panose="020B0604030504040204" pitchFamily="50" charset="-128"/>
                          <a:ea typeface="メイリオ" panose="020B0604030504040204" pitchFamily="50" charset="-128"/>
                        </a:rPr>
                        <a:t>23</a:t>
                      </a: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区のみ、</a:t>
                      </a:r>
                      <a:r>
                        <a:rPr lang="en-US" altLang="ja-JP" sz="800" b="1" i="0" u="none" strike="noStrike" dirty="0">
                          <a:solidFill>
                            <a:srgbClr val="404040"/>
                          </a:solidFill>
                          <a:effectLst/>
                          <a:latin typeface="メイリオ" panose="020B0604030504040204" pitchFamily="50" charset="-128"/>
                          <a:ea typeface="メイリオ" panose="020B0604030504040204" pitchFamily="50" charset="-128"/>
                        </a:rPr>
                        <a:t>1</a:t>
                      </a: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都</a:t>
                      </a:r>
                      <a:r>
                        <a:rPr lang="en-US" altLang="ja-JP" sz="800" b="1" i="0" u="none" strike="noStrike" dirty="0">
                          <a:solidFill>
                            <a:srgbClr val="404040"/>
                          </a:solidFill>
                          <a:effectLst/>
                          <a:latin typeface="メイリオ" panose="020B0604030504040204" pitchFamily="50" charset="-128"/>
                          <a:ea typeface="メイリオ" panose="020B0604030504040204" pitchFamily="50" charset="-128"/>
                        </a:rPr>
                        <a:t>3</a:t>
                      </a: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県のみ、</a:t>
                      </a:r>
                    </a:p>
                    <a:p>
                      <a:pPr algn="l"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     といった指定エリア</a:t>
                      </a:r>
                    </a:p>
                  </a:txBody>
                  <a:tcPr marL="4286" marR="4286" marT="4286" marB="0" anchor="ctr">
                    <a:lnL w="6350" cap="flat" cmpd="sng" algn="ctr">
                      <a:solidFill>
                        <a:srgbClr val="D9D9D9"/>
                      </a:solidFill>
                      <a:prstDash val="dash"/>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gridSpan="2">
                  <a:txBody>
                    <a:bodyPr/>
                    <a:lstStyle/>
                    <a:p>
                      <a:pPr algn="l"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 　　　極端に企業母数が少ないエリアのみの場合</a:t>
                      </a:r>
                    </a:p>
                  </a:txBody>
                  <a:tcPr marL="4286" marR="4286" marT="4286" marB="0" anchor="ctr">
                    <a:lnL w="6350" cap="flat" cmpd="sng" algn="ctr">
                      <a:solidFill>
                        <a:srgbClr val="D9D9D9"/>
                      </a:solidFill>
                      <a:prstDash val="dash"/>
                      <a:round/>
                      <a:headEnd type="none" w="med" len="med"/>
                      <a:tailEnd type="none" w="med" len="med"/>
                    </a:lnL>
                    <a:lnR>
                      <a:noFill/>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652055120"/>
                  </a:ext>
                </a:extLst>
              </a:tr>
              <a:tr h="257157">
                <a:tc rowSpan="2">
                  <a:txBody>
                    <a:bodyPr/>
                    <a:lstStyle/>
                    <a:p>
                      <a:pPr algn="l" rtl="0" fontAlgn="ctr"/>
                      <a:r>
                        <a:rPr lang="ja-JP" altLang="en-US" sz="800" b="0" i="0" u="none" strike="noStrike" dirty="0">
                          <a:solidFill>
                            <a:srgbClr val="404040"/>
                          </a:solidFill>
                          <a:effectLst/>
                          <a:latin typeface="メイリオ" panose="020B0604030504040204" pitchFamily="50" charset="-128"/>
                          <a:ea typeface="メイリオ" panose="020B0604030504040204" pitchFamily="50" charset="-128"/>
                        </a:rPr>
                        <a:t>　　部門</a:t>
                      </a:r>
                    </a:p>
                  </a:txBody>
                  <a:tcPr marL="4286" marR="4286" marT="4286"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rowSpan="2">
                  <a:txBody>
                    <a:bodyPr/>
                    <a:lstStyle/>
                    <a:p>
                      <a:pPr algn="ctr"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情報システム部門</a:t>
                      </a:r>
                    </a:p>
                  </a:txBody>
                  <a:tcPr marL="4286" marR="4286" marT="4286"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総務部門</a:t>
                      </a:r>
                    </a:p>
                  </a:txBody>
                  <a:tcPr marL="4286" marR="4286" marT="4286" marB="0" anchor="ctr">
                    <a:lnL w="6350" cap="flat" cmpd="sng" algn="ctr">
                      <a:solidFill>
                        <a:srgbClr val="D9D9D9"/>
                      </a:solidFill>
                      <a:prstDash val="dash"/>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a:noFill/>
                    </a:lnB>
                  </a:tcPr>
                </a:tc>
                <a:tc rowSpan="2" gridSpan="2">
                  <a:txBody>
                    <a:bodyPr/>
                    <a:lstStyle/>
                    <a:p>
                      <a:pPr algn="l"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　　　 左記以外の部門指定での獲得の場合</a:t>
                      </a:r>
                    </a:p>
                  </a:txBody>
                  <a:tcPr marL="4286" marR="4286" marT="4286" marB="0" anchor="ctr">
                    <a:lnL w="6350" cap="flat" cmpd="sng" algn="ctr">
                      <a:solidFill>
                        <a:srgbClr val="D9D9D9"/>
                      </a:solidFill>
                      <a:prstDash val="dash"/>
                      <a:round/>
                      <a:headEnd type="none" w="med" len="med"/>
                      <a:tailEnd type="none" w="med" len="med"/>
                    </a:lnL>
                    <a:lnR>
                      <a:noFill/>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rowSpan="2" hMerge="1">
                  <a:txBody>
                    <a:bodyPr/>
                    <a:lstStyle/>
                    <a:p>
                      <a:endParaRPr kumimoji="1" lang="ja-JP" altLang="en-US"/>
                    </a:p>
                  </a:txBody>
                  <a:tcPr/>
                </a:tc>
                <a:extLst>
                  <a:ext uri="{0D108BD9-81ED-4DB2-BD59-A6C34878D82A}">
                    <a16:rowId xmlns:a16="http://schemas.microsoft.com/office/drawing/2014/main" val="834583396"/>
                  </a:ext>
                </a:extLst>
              </a:tr>
              <a:tr h="30875">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800" b="1" i="0" u="none" strike="noStrike">
                          <a:solidFill>
                            <a:srgbClr val="404040"/>
                          </a:solidFill>
                          <a:effectLst/>
                          <a:latin typeface="メイリオ" panose="020B0604030504040204" pitchFamily="50" charset="-128"/>
                          <a:ea typeface="メイリオ" panose="020B0604030504040204" pitchFamily="50" charset="-128"/>
                        </a:rPr>
                        <a:t>人事部門</a:t>
                      </a:r>
                    </a:p>
                  </a:txBody>
                  <a:tcPr marL="4286" marR="4286" marT="4286" marB="0" anchor="ctr">
                    <a:lnL w="6350" cap="flat" cmpd="sng" algn="ctr">
                      <a:solidFill>
                        <a:srgbClr val="D9D9D9"/>
                      </a:solidFill>
                      <a:prstDash val="dash"/>
                      <a:round/>
                      <a:headEnd type="none" w="med" len="med"/>
                      <a:tailEnd type="none" w="med" len="med"/>
                    </a:lnL>
                    <a:lnR w="6350" cap="flat" cmpd="sng" algn="ctr">
                      <a:solidFill>
                        <a:srgbClr val="D9D9D9"/>
                      </a:solidFill>
                      <a:prstDash val="dash"/>
                      <a:round/>
                      <a:headEnd type="none" w="med" len="med"/>
                      <a:tailEnd type="none" w="med" len="med"/>
                    </a:lnR>
                    <a:lnT>
                      <a:noFill/>
                    </a:lnT>
                    <a:lnB w="6350" cap="flat" cmpd="sng" algn="ctr">
                      <a:solidFill>
                        <a:srgbClr val="7F7F7F"/>
                      </a:solidFill>
                      <a:prstDash val="solid"/>
                      <a:round/>
                      <a:headEnd type="none" w="med" len="med"/>
                      <a:tailEnd type="none" w="med" len="med"/>
                    </a:lnB>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3264895129"/>
                  </a:ext>
                </a:extLst>
              </a:tr>
              <a:tr h="373105">
                <a:tc>
                  <a:txBody>
                    <a:bodyPr/>
                    <a:lstStyle/>
                    <a:p>
                      <a:pPr algn="l" rtl="0" fontAlgn="ctr"/>
                      <a:r>
                        <a:rPr lang="ja-JP" altLang="en-US" sz="800" b="0" i="0" u="none" strike="noStrike" dirty="0">
                          <a:solidFill>
                            <a:srgbClr val="404040"/>
                          </a:solidFill>
                          <a:effectLst/>
                          <a:latin typeface="メイリオ" panose="020B0604030504040204" pitchFamily="50" charset="-128"/>
                          <a:ea typeface="メイリオ" panose="020B0604030504040204" pitchFamily="50" charset="-128"/>
                        </a:rPr>
                        <a:t>　　訴求商材のジャンル</a:t>
                      </a:r>
                    </a:p>
                  </a:txBody>
                  <a:tcPr marL="4286" marR="4286" marT="4286"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gridSpan="4">
                  <a:txBody>
                    <a:bodyPr/>
                    <a:lstStyle/>
                    <a:p>
                      <a:pPr algn="ctr"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次ページの製品価格表に準じます</a:t>
                      </a:r>
                    </a:p>
                  </a:txBody>
                  <a:tcPr marL="4286" marR="4286" marT="4286" marB="0" anchor="ctr">
                    <a:lnL w="6350" cap="flat" cmpd="sng" algn="ctr">
                      <a:solidFill>
                        <a:srgbClr val="7F7F7F"/>
                      </a:solidFill>
                      <a:prstDash val="solid"/>
                      <a:round/>
                      <a:headEnd type="none" w="med" len="med"/>
                      <a:tailEnd type="none" w="med" len="med"/>
                    </a:lnL>
                    <a:lnR>
                      <a:noFill/>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18775657"/>
                  </a:ext>
                </a:extLst>
              </a:tr>
              <a:tr h="216024">
                <a:tc>
                  <a:txBody>
                    <a:bodyPr/>
                    <a:lstStyle/>
                    <a:p>
                      <a:pPr algn="l" rtl="0" fontAlgn="ctr"/>
                      <a:r>
                        <a:rPr lang="ja-JP" altLang="en-US" sz="800" b="0" i="0" u="none" strike="noStrike" dirty="0">
                          <a:solidFill>
                            <a:srgbClr val="404040"/>
                          </a:solidFill>
                          <a:effectLst/>
                          <a:latin typeface="メイリオ" panose="020B0604030504040204" pitchFamily="50" charset="-128"/>
                          <a:ea typeface="メイリオ" panose="020B0604030504040204" pitchFamily="50" charset="-128"/>
                        </a:rPr>
                        <a:t>　　コールリスト支給による</a:t>
                      </a:r>
                    </a:p>
                  </a:txBody>
                  <a:tcPr marL="4286" marR="4286" marT="4286"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a:noFill/>
                    </a:lnB>
                  </a:tcPr>
                </a:tc>
                <a:tc rowSpan="2">
                  <a:txBody>
                    <a:bodyPr/>
                    <a:lstStyle/>
                    <a:p>
                      <a:pPr algn="ctr"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なし</a:t>
                      </a:r>
                    </a:p>
                  </a:txBody>
                  <a:tcPr marL="4286" marR="4286" marT="4286"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rowSpan="2" gridSpan="3">
                  <a:txBody>
                    <a:bodyPr/>
                    <a:lstStyle/>
                    <a:p>
                      <a:pPr algn="ctr"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あり </a:t>
                      </a:r>
                      <a:r>
                        <a:rPr lang="en-US" altLang="ja-JP" sz="800" b="1" i="0" u="none" strike="noStrike" dirty="0">
                          <a:solidFill>
                            <a:srgbClr val="404040"/>
                          </a:solidFill>
                          <a:effectLst/>
                          <a:latin typeface="メイリオ" panose="020B0604030504040204" pitchFamily="50" charset="-128"/>
                          <a:ea typeface="メイリオ" panose="020B0604030504040204" pitchFamily="50" charset="-128"/>
                        </a:rPr>
                        <a:t>(</a:t>
                      </a: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支給リスト数、銘柄によって都度お見積りとなります</a:t>
                      </a:r>
                      <a:r>
                        <a:rPr lang="en-US" altLang="ja-JP" sz="800" b="1" i="0" u="none" strike="noStrike" dirty="0">
                          <a:solidFill>
                            <a:srgbClr val="404040"/>
                          </a:solidFill>
                          <a:effectLst/>
                          <a:latin typeface="メイリオ" panose="020B0604030504040204" pitchFamily="50" charset="-128"/>
                          <a:ea typeface="メイリオ" panose="020B0604030504040204" pitchFamily="50" charset="-128"/>
                        </a:rPr>
                        <a:t>)</a:t>
                      </a:r>
                    </a:p>
                  </a:txBody>
                  <a:tcPr marL="4286" marR="4286" marT="4286" marB="0" anchor="ctr">
                    <a:lnL w="6350" cap="flat" cmpd="sng" algn="ctr">
                      <a:solidFill>
                        <a:srgbClr val="D9D9D9"/>
                      </a:solidFill>
                      <a:prstDash val="dash"/>
                      <a:round/>
                      <a:headEnd type="none" w="med" len="med"/>
                      <a:tailEnd type="none" w="med" len="med"/>
                    </a:lnL>
                    <a:lnR>
                      <a:noFill/>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rowSpan="2" hMerge="1">
                  <a:txBody>
                    <a:bodyPr/>
                    <a:lstStyle/>
                    <a:p>
                      <a:endParaRPr kumimoji="1" lang="ja-JP" altLang="en-US"/>
                    </a:p>
                  </a:txBody>
                  <a:tcPr/>
                </a:tc>
                <a:tc rowSpan="2" hMerge="1">
                  <a:txBody>
                    <a:bodyPr/>
                    <a:lstStyle/>
                    <a:p>
                      <a:endParaRPr kumimoji="1" lang="ja-JP" altLang="en-US"/>
                    </a:p>
                  </a:txBody>
                  <a:tcPr/>
                </a:tc>
                <a:extLst>
                  <a:ext uri="{0D108BD9-81ED-4DB2-BD59-A6C34878D82A}">
                    <a16:rowId xmlns:a16="http://schemas.microsoft.com/office/drawing/2014/main" val="2921725620"/>
                  </a:ext>
                </a:extLst>
              </a:tr>
              <a:tr h="170605">
                <a:tc>
                  <a:txBody>
                    <a:bodyPr/>
                    <a:lstStyle/>
                    <a:p>
                      <a:pPr algn="l" rtl="0" fontAlgn="ctr"/>
                      <a:r>
                        <a:rPr lang="ja-JP" altLang="en-US" sz="800" b="0" i="0" u="none" strike="noStrike" dirty="0">
                          <a:solidFill>
                            <a:srgbClr val="404040"/>
                          </a:solidFill>
                          <a:effectLst/>
                          <a:latin typeface="メイリオ" panose="020B0604030504040204" pitchFamily="50" charset="-128"/>
                          <a:ea typeface="メイリオ" panose="020B0604030504040204" pitchFamily="50" charset="-128"/>
                        </a:rPr>
                        <a:t>　　指定企業のみへのコール実施</a:t>
                      </a:r>
                    </a:p>
                  </a:txBody>
                  <a:tcPr marL="4286" marR="4286" marT="4286" marB="0" anchor="ctr">
                    <a:lnL>
                      <a:noFill/>
                    </a:lnL>
                    <a:lnR w="6350" cap="flat" cmpd="sng" algn="ctr">
                      <a:solidFill>
                        <a:srgbClr val="7F7F7F"/>
                      </a:solidFill>
                      <a:prstDash val="solid"/>
                      <a:round/>
                      <a:headEnd type="none" w="med" len="med"/>
                      <a:tailEnd type="none" w="med" len="med"/>
                    </a:lnR>
                    <a:lnT>
                      <a:noFill/>
                    </a:lnT>
                    <a:lnB w="6350" cap="flat" cmpd="sng" algn="ctr">
                      <a:solidFill>
                        <a:srgbClr val="7F7F7F"/>
                      </a:solidFill>
                      <a:prstDash val="solid"/>
                      <a:round/>
                      <a:headEnd type="none" w="med" len="med"/>
                      <a:tailEnd type="none" w="med" len="med"/>
                    </a:lnB>
                  </a:tcPr>
                </a:tc>
                <a:tc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4161061859"/>
                  </a:ext>
                </a:extLst>
              </a:tr>
              <a:tr h="261443">
                <a:tc>
                  <a:txBody>
                    <a:bodyPr/>
                    <a:lstStyle/>
                    <a:p>
                      <a:pPr algn="l" rtl="0" fontAlgn="ctr"/>
                      <a:r>
                        <a:rPr lang="ja-JP" altLang="en-US" sz="800" b="0" i="0" u="none" strike="noStrike" dirty="0">
                          <a:solidFill>
                            <a:srgbClr val="404040"/>
                          </a:solidFill>
                          <a:effectLst/>
                          <a:latin typeface="メイリオ" panose="020B0604030504040204" pitchFamily="50" charset="-128"/>
                          <a:ea typeface="メイリオ" panose="020B0604030504040204" pitchFamily="50" charset="-128"/>
                        </a:rPr>
                        <a:t>　　コール対象の優先順位付け</a:t>
                      </a:r>
                    </a:p>
                  </a:txBody>
                  <a:tcPr marL="4286" marR="4286" marT="4286"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a:noFill/>
                    </a:lnB>
                  </a:tcPr>
                </a:tc>
                <a:tc rowSpan="2">
                  <a:txBody>
                    <a:bodyPr/>
                    <a:lstStyle/>
                    <a:p>
                      <a:pPr algn="ctr" rtl="0" fontAlgn="ctr"/>
                      <a:r>
                        <a:rPr lang="ja-JP" altLang="en-US" sz="800" b="1" i="0" u="none" strike="noStrike">
                          <a:solidFill>
                            <a:srgbClr val="404040"/>
                          </a:solidFill>
                          <a:effectLst/>
                          <a:latin typeface="メイリオ" panose="020B0604030504040204" pitchFamily="50" charset="-128"/>
                          <a:ea typeface="メイリオ" panose="020B0604030504040204" pitchFamily="50" charset="-128"/>
                        </a:rPr>
                        <a:t>なし</a:t>
                      </a:r>
                    </a:p>
                  </a:txBody>
                  <a:tcPr marL="4286" marR="4286" marT="4286"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rowSpan="2">
                  <a:txBody>
                    <a:bodyPr/>
                    <a:lstStyle/>
                    <a:p>
                      <a:pPr algn="ctr"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あり</a:t>
                      </a:r>
                    </a:p>
                  </a:txBody>
                  <a:tcPr marL="4286" marR="4286" marT="4286" marB="0" anchor="ctr">
                    <a:lnL w="6350" cap="flat" cmpd="sng" algn="ctr">
                      <a:solidFill>
                        <a:srgbClr val="D9D9D9"/>
                      </a:solidFill>
                      <a:prstDash val="dash"/>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rowSpan="2">
                  <a:txBody>
                    <a:bodyPr/>
                    <a:lstStyle/>
                    <a:p>
                      <a:pPr algn="ctr" rtl="0" fontAlgn="ctr"/>
                      <a:r>
                        <a:rPr lang="en-US" altLang="ja-JP" sz="800" b="1" i="0" u="none" strike="noStrike">
                          <a:solidFill>
                            <a:srgbClr val="404040"/>
                          </a:solidFill>
                          <a:effectLst/>
                          <a:latin typeface="メイリオ" panose="020B0604030504040204" pitchFamily="50" charset="-128"/>
                          <a:ea typeface="メイリオ" panose="020B0604030504040204" pitchFamily="50" charset="-128"/>
                        </a:rPr>
                        <a:t>-</a:t>
                      </a:r>
                    </a:p>
                  </a:txBody>
                  <a:tcPr marL="4286" marR="4286" marT="4286" marB="0" anchor="ctr">
                    <a:lnL w="6350" cap="flat" cmpd="sng" algn="ctr">
                      <a:solidFill>
                        <a:srgbClr val="D9D9D9"/>
                      </a:solidFill>
                      <a:prstDash val="dash"/>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rowSpan="2">
                  <a:txBody>
                    <a:bodyPr/>
                    <a:lstStyle/>
                    <a:p>
                      <a:pPr algn="ctr" rtl="0" fontAlgn="ctr"/>
                      <a:r>
                        <a:rPr lang="en-US" altLang="ja-JP" sz="800" b="1" i="0" u="none" strike="noStrike">
                          <a:solidFill>
                            <a:srgbClr val="404040"/>
                          </a:solidFill>
                          <a:effectLst/>
                          <a:latin typeface="メイリオ" panose="020B0604030504040204" pitchFamily="50" charset="-128"/>
                          <a:ea typeface="メイリオ" panose="020B0604030504040204" pitchFamily="50" charset="-128"/>
                        </a:rPr>
                        <a:t>-</a:t>
                      </a:r>
                    </a:p>
                  </a:txBody>
                  <a:tcPr marL="4286" marR="4286" marT="4286" marB="0" anchor="ctr">
                    <a:lnL w="6350" cap="flat" cmpd="sng" algn="ctr">
                      <a:solidFill>
                        <a:srgbClr val="D9D9D9"/>
                      </a:solidFill>
                      <a:prstDash val="dash"/>
                      <a:round/>
                      <a:headEnd type="none" w="med" len="med"/>
                      <a:tailEnd type="none" w="med" len="med"/>
                    </a:lnL>
                    <a:lnR>
                      <a:noFill/>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148340387"/>
                  </a:ext>
                </a:extLst>
              </a:tr>
              <a:tr h="144016">
                <a:tc>
                  <a:txBody>
                    <a:bodyPr/>
                    <a:lstStyle/>
                    <a:p>
                      <a:pPr algn="l" rtl="0" fontAlgn="ctr"/>
                      <a:r>
                        <a:rPr lang="ja-JP" altLang="en-US" sz="800" b="0" i="0" u="none" strike="noStrike" dirty="0">
                          <a:solidFill>
                            <a:srgbClr val="404040"/>
                          </a:solidFill>
                          <a:effectLst/>
                          <a:latin typeface="メイリオ" panose="020B0604030504040204" pitchFamily="50" charset="-128"/>
                          <a:ea typeface="メイリオ" panose="020B0604030504040204" pitchFamily="50" charset="-128"/>
                        </a:rPr>
                        <a:t>　　</a:t>
                      </a:r>
                      <a:r>
                        <a:rPr lang="en-US" altLang="ja-JP" sz="800" b="0" i="0" u="none" strike="noStrike" dirty="0">
                          <a:solidFill>
                            <a:srgbClr val="404040"/>
                          </a:solidFill>
                          <a:effectLst/>
                          <a:latin typeface="メイリオ" panose="020B0604030504040204" pitchFamily="50" charset="-128"/>
                          <a:ea typeface="メイリオ" panose="020B0604030504040204" pitchFamily="50" charset="-128"/>
                        </a:rPr>
                        <a:t>※</a:t>
                      </a:r>
                      <a:r>
                        <a:rPr lang="ja-JP" altLang="en-US" sz="800" b="0" i="0" u="none" strike="noStrike" dirty="0">
                          <a:solidFill>
                            <a:srgbClr val="404040"/>
                          </a:solidFill>
                          <a:effectLst/>
                          <a:latin typeface="メイリオ" panose="020B0604030504040204" pitchFamily="50" charset="-128"/>
                          <a:ea typeface="メイリオ" panose="020B0604030504040204" pitchFamily="50" charset="-128"/>
                        </a:rPr>
                        <a:t>関東圏からかける、など</a:t>
                      </a:r>
                    </a:p>
                  </a:txBody>
                  <a:tcPr marL="4286" marR="4286" marT="4286" marB="0" anchor="ctr">
                    <a:lnL>
                      <a:noFill/>
                    </a:lnL>
                    <a:lnR w="6350" cap="flat" cmpd="sng" algn="ctr">
                      <a:solidFill>
                        <a:srgbClr val="7F7F7F"/>
                      </a:solidFill>
                      <a:prstDash val="solid"/>
                      <a:round/>
                      <a:headEnd type="none" w="med" len="med"/>
                      <a:tailEnd type="none" w="med" len="med"/>
                    </a:lnR>
                    <a:lnT>
                      <a:noFill/>
                    </a:lnT>
                    <a:lnB w="6350" cap="flat" cmpd="sng" algn="ctr">
                      <a:solidFill>
                        <a:srgbClr val="7F7F7F"/>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526638999"/>
                  </a:ext>
                </a:extLst>
              </a:tr>
              <a:tr h="360040">
                <a:tc>
                  <a:txBody>
                    <a:bodyPr/>
                    <a:lstStyle/>
                    <a:p>
                      <a:pPr algn="l" rtl="0" fontAlgn="ctr"/>
                      <a:r>
                        <a:rPr lang="ja-JP" altLang="en-US" sz="800" b="0" i="0" u="none" strike="noStrike" dirty="0">
                          <a:solidFill>
                            <a:srgbClr val="404040"/>
                          </a:solidFill>
                          <a:effectLst/>
                          <a:latin typeface="メイリオ" panose="020B0604030504040204" pitchFamily="50" charset="-128"/>
                          <a:ea typeface="メイリオ" panose="020B0604030504040204" pitchFamily="50" charset="-128"/>
                        </a:rPr>
                        <a:t>　　その他</a:t>
                      </a:r>
                    </a:p>
                  </a:txBody>
                  <a:tcPr marL="4286" marR="4286" marT="4286"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800" b="1" i="0" u="none" strike="noStrike" dirty="0">
                          <a:solidFill>
                            <a:srgbClr val="404040"/>
                          </a:solidFill>
                          <a:effectLst/>
                          <a:latin typeface="メイリオ" panose="020B0604030504040204" pitchFamily="50" charset="-128"/>
                          <a:ea typeface="メイリオ" panose="020B0604030504040204" pitchFamily="50" charset="-128"/>
                        </a:rPr>
                        <a:t>-</a:t>
                      </a:r>
                    </a:p>
                  </a:txBody>
                  <a:tcPr marL="4286" marR="4286" marT="4286"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・フルネーム聴取必須</a:t>
                      </a:r>
                    </a:p>
                  </a:txBody>
                  <a:tcPr marL="4286" marR="4286" marT="4286" marB="0" anchor="ctr">
                    <a:lnL w="6350" cap="flat" cmpd="sng" algn="ctr">
                      <a:solidFill>
                        <a:srgbClr val="D9D9D9"/>
                      </a:solidFill>
                      <a:prstDash val="dash"/>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gridSpan="2">
                  <a:txBody>
                    <a:bodyPr/>
                    <a:lstStyle/>
                    <a:p>
                      <a:pPr algn="l"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　　　・複数社の</a:t>
                      </a:r>
                      <a:r>
                        <a:rPr lang="en-US" altLang="ja-JP" sz="800" b="1" i="0" u="none" strike="noStrike" dirty="0">
                          <a:solidFill>
                            <a:srgbClr val="404040"/>
                          </a:solidFill>
                          <a:effectLst/>
                          <a:latin typeface="メイリオ" panose="020B0604030504040204" pitchFamily="50" charset="-128"/>
                          <a:ea typeface="メイリオ" panose="020B0604030504040204" pitchFamily="50" charset="-128"/>
                        </a:rPr>
                        <a:t>Opt-in</a:t>
                      </a: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取得　　・数日挟んだ</a:t>
                      </a:r>
                      <a:r>
                        <a:rPr lang="en-US" altLang="ja-JP" sz="800" b="1" i="0" u="none" strike="noStrike" dirty="0">
                          <a:solidFill>
                            <a:srgbClr val="404040"/>
                          </a:solidFill>
                          <a:effectLst/>
                          <a:latin typeface="メイリオ" panose="020B0604030504040204" pitchFamily="50" charset="-128"/>
                          <a:ea typeface="メイリオ" panose="020B0604030504040204" pitchFamily="50" charset="-128"/>
                        </a:rPr>
                        <a:t>Opt-in</a:t>
                      </a: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獲得</a:t>
                      </a:r>
                    </a:p>
                    <a:p>
                      <a:pPr algn="l" rtl="0" fontAlgn="ctr"/>
                      <a:r>
                        <a:rPr lang="ja-JP" altLang="en-US" sz="800" b="1" i="0" u="none" strike="noStrike" dirty="0">
                          <a:solidFill>
                            <a:srgbClr val="404040"/>
                          </a:solidFill>
                          <a:effectLst/>
                          <a:latin typeface="メイリオ" panose="020B0604030504040204" pitchFamily="50" charset="-128"/>
                          <a:ea typeface="メイリオ" panose="020B0604030504040204" pitchFamily="50" charset="-128"/>
                        </a:rPr>
                        <a:t>　　　・役職指定　　・ポジティブパーミッション　　など</a:t>
                      </a:r>
                    </a:p>
                  </a:txBody>
                  <a:tcPr marL="4286" marR="4286" marT="4286" marB="0" anchor="ctr">
                    <a:lnL w="6350" cap="flat" cmpd="sng" algn="ctr">
                      <a:solidFill>
                        <a:srgbClr val="D9D9D9"/>
                      </a:solidFill>
                      <a:prstDash val="dash"/>
                      <a:round/>
                      <a:headEnd type="none" w="med" len="med"/>
                      <a:tailEnd type="none" w="med" len="med"/>
                    </a:lnL>
                    <a:lnR w="6350" cap="flat" cmpd="sng" algn="ctr">
                      <a:no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hMerge="1">
                  <a:txBody>
                    <a:bodyPr/>
                    <a:lstStyle/>
                    <a:p>
                      <a:pPr algn="l" rtl="0" fontAlgn="ctr"/>
                      <a:endParaRPr lang="ja-JP" altLang="en-US" sz="800" b="1" i="0" u="none" strike="noStrike" dirty="0">
                        <a:solidFill>
                          <a:srgbClr val="404040"/>
                        </a:solidFill>
                        <a:effectLst/>
                        <a:latin typeface="メイリオ" panose="020B0604030504040204" pitchFamily="50" charset="-128"/>
                        <a:ea typeface="メイリオ" panose="020B0604030504040204" pitchFamily="50" charset="-128"/>
                      </a:endParaRPr>
                    </a:p>
                  </a:txBody>
                  <a:tcPr marL="4286" marR="4286" marT="4286" marB="0" anchor="ctr">
                    <a:lnL w="6350" cap="flat" cmpd="sng" algn="ctr">
                      <a:solidFill>
                        <a:srgbClr val="D9D9D9"/>
                      </a:solidFill>
                      <a:prstDash val="dash"/>
                      <a:round/>
                      <a:headEnd type="none" w="med" len="med"/>
                      <a:tailEnd type="none" w="med" len="med"/>
                    </a:lnL>
                    <a:lnR>
                      <a:noFill/>
                    </a:lnR>
                    <a:lnT w="635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val="3067777506"/>
                  </a:ext>
                </a:extLst>
              </a:tr>
            </a:tbl>
          </a:graphicData>
        </a:graphic>
      </p:graphicFrame>
      <p:sp>
        <p:nvSpPr>
          <p:cNvPr id="5" name="テキスト ボックス 4">
            <a:extLst>
              <a:ext uri="{FF2B5EF4-FFF2-40B4-BE49-F238E27FC236}">
                <a16:creationId xmlns:a16="http://schemas.microsoft.com/office/drawing/2014/main" id="{408A6E89-6809-4AD5-8FB1-0FFFE202A6D6}"/>
              </a:ext>
            </a:extLst>
          </p:cNvPr>
          <p:cNvSpPr txBox="1"/>
          <p:nvPr/>
        </p:nvSpPr>
        <p:spPr>
          <a:xfrm>
            <a:off x="179512" y="332656"/>
            <a:ext cx="8208912" cy="400110"/>
          </a:xfrm>
          <a:prstGeom prst="rect">
            <a:avLst/>
          </a:prstGeom>
          <a:noFill/>
        </p:spPr>
        <p:txBody>
          <a:bodyPr wrap="square" rtlCol="0">
            <a:spAutoFit/>
          </a:bodyPr>
          <a:lstStyle/>
          <a:p>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リード獲得施策（件数保証型メニュー）：基本料金と仕様</a:t>
            </a:r>
            <a:endPar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0708C454-7873-438E-8CBD-8368A383A5B4}"/>
              </a:ext>
            </a:extLst>
          </p:cNvPr>
          <p:cNvSpPr/>
          <p:nvPr/>
        </p:nvSpPr>
        <p:spPr>
          <a:xfrm>
            <a:off x="242934" y="1023119"/>
            <a:ext cx="8649545" cy="276999"/>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基本料金と、その中でご提供可能なリードの仕様について、以下でご案内いたします。 </a:t>
            </a:r>
          </a:p>
        </p:txBody>
      </p:sp>
      <p:graphicFrame>
        <p:nvGraphicFramePr>
          <p:cNvPr id="7" name="表 6">
            <a:extLst>
              <a:ext uri="{FF2B5EF4-FFF2-40B4-BE49-F238E27FC236}">
                <a16:creationId xmlns:a16="http://schemas.microsoft.com/office/drawing/2014/main" id="{372F6729-B153-45CF-BF40-44CDA03794E5}"/>
              </a:ext>
            </a:extLst>
          </p:cNvPr>
          <p:cNvGraphicFramePr>
            <a:graphicFrameLocks noGrp="1"/>
          </p:cNvGraphicFramePr>
          <p:nvPr/>
        </p:nvGraphicFramePr>
        <p:xfrm>
          <a:off x="504151" y="1433321"/>
          <a:ext cx="5224874" cy="679699"/>
        </p:xfrm>
        <a:graphic>
          <a:graphicData uri="http://schemas.openxmlformats.org/drawingml/2006/table">
            <a:tbl>
              <a:tblPr/>
              <a:tblGrid>
                <a:gridCol w="1264434">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tblGrid>
              <a:tr h="247651">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anose="020B0604030504040204" pitchFamily="50" charset="-128"/>
                          <a:cs typeface="メイリオ" panose="020B0604030504040204" pitchFamily="50" charset="-128"/>
                        </a:rPr>
                        <a:t>メニュー名</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保証リード件数</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リード獲得方式</a:t>
                      </a:r>
                      <a:endParaRPr 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基本料金</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432048">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リード</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件保証プラン</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件（保証）</a:t>
                      </a: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① オンライン上での獲得</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② テレマーケティングでの獲得</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250000"/>
                        </a:lnSpc>
                        <a:spcBef>
                          <a:spcPts val="0"/>
                        </a:spcBef>
                        <a:spcAft>
                          <a:spcPts val="0"/>
                        </a:spcAft>
                        <a:buClrTx/>
                        <a:buSzTx/>
                        <a:buFontTx/>
                        <a:buNone/>
                        <a:tabLst/>
                        <a:defRPr/>
                      </a:pPr>
                      <a:r>
                        <a:rPr lang="ja-JP" altLang="en-US" sz="900" b="1" i="0" u="none" strike="noStrike" baseline="0"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¥1,000,000</a:t>
                      </a:r>
                      <a:b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endParaRPr lang="ja-JP" altLang="en-US" sz="2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6" marR="7186"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8" name="正方形/長方形 7">
            <a:extLst>
              <a:ext uri="{FF2B5EF4-FFF2-40B4-BE49-F238E27FC236}">
                <a16:creationId xmlns:a16="http://schemas.microsoft.com/office/drawing/2014/main" id="{551D8EB6-88E8-41BB-BE9C-77A285590C73}"/>
              </a:ext>
            </a:extLst>
          </p:cNvPr>
          <p:cNvSpPr/>
          <p:nvPr/>
        </p:nvSpPr>
        <p:spPr>
          <a:xfrm>
            <a:off x="2344649" y="2545068"/>
            <a:ext cx="838547" cy="80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AutoShape 58">
            <a:extLst>
              <a:ext uri="{FF2B5EF4-FFF2-40B4-BE49-F238E27FC236}">
                <a16:creationId xmlns:a16="http://schemas.microsoft.com/office/drawing/2014/main" id="{4478C680-0529-4BC2-AAA4-5F61AF07C70E}"/>
              </a:ext>
            </a:extLst>
          </p:cNvPr>
          <p:cNvSpPr>
            <a:spLocks noChangeArrowheads="1"/>
          </p:cNvSpPr>
          <p:nvPr/>
        </p:nvSpPr>
        <p:spPr bwMode="auto">
          <a:xfrm>
            <a:off x="472440" y="2175520"/>
            <a:ext cx="7483935" cy="53340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none" lIns="100145" tIns="50073" rIns="100145" bIns="5007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基本料金である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\1,000,000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の内訳は、</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掲載料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\100,000(Gross) +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コール準備費用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\100,000(Net)  +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リード獲得費用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\800,000(@\16,000_Gross)]</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となります。</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件以上の保証については、基本料金＠</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16,000</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円にて承っております。詳細は営業担当までお問い合わせください。</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件以下の保証については、担当営業までお問い合せください。</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a:defRPr/>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ホワイトペーパーはご納品いただきます。別途弊社にて有償で作成することも可能です。</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302423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AFB0E40-FA50-4882-9A7A-9875D9EFC9D1}"/>
              </a:ext>
            </a:extLst>
          </p:cNvPr>
          <p:cNvSpPr>
            <a:spLocks noGrp="1"/>
          </p:cNvSpPr>
          <p:nvPr>
            <p:ph type="sldNum" sz="quarter" idx="12"/>
          </p:nvPr>
        </p:nvSpPr>
        <p:spPr/>
        <p:txBody>
          <a:bodyPr/>
          <a:lstStyle/>
          <a:p>
            <a:fld id="{D22DF5F5-D5CC-4244-AA62-BB21924FD3FE}" type="slidenum">
              <a:rPr lang="ja-JP" altLang="en-US" smtClean="0"/>
              <a:pPr/>
              <a:t>26</a:t>
            </a:fld>
            <a:endParaRPr lang="ja-JP" altLang="en-US" dirty="0"/>
          </a:p>
        </p:txBody>
      </p:sp>
      <p:sp>
        <p:nvSpPr>
          <p:cNvPr id="3" name="テキスト ボックス 2">
            <a:extLst>
              <a:ext uri="{FF2B5EF4-FFF2-40B4-BE49-F238E27FC236}">
                <a16:creationId xmlns:a16="http://schemas.microsoft.com/office/drawing/2014/main" id="{1491D04C-F587-4D5D-9052-762E663E6E56}"/>
              </a:ext>
            </a:extLst>
          </p:cNvPr>
          <p:cNvSpPr txBox="1"/>
          <p:nvPr/>
        </p:nvSpPr>
        <p:spPr>
          <a:xfrm>
            <a:off x="179512" y="332656"/>
            <a:ext cx="8208912" cy="400110"/>
          </a:xfrm>
          <a:prstGeom prst="rect">
            <a:avLst/>
          </a:prstGeom>
          <a:noFill/>
        </p:spPr>
        <p:txBody>
          <a:bodyPr wrap="square" rtlCol="0">
            <a:spAutoFit/>
          </a:bodyPr>
          <a:lstStyle/>
          <a:p>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リード獲得施策（件数保証型メニュー）：基本料金の仕様 </a:t>
            </a:r>
            <a:r>
              <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rPr>
              <a:t>2</a:t>
            </a:r>
            <a:endPar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832" name="表 831">
            <a:extLst>
              <a:ext uri="{FF2B5EF4-FFF2-40B4-BE49-F238E27FC236}">
                <a16:creationId xmlns:a16="http://schemas.microsoft.com/office/drawing/2014/main" id="{49D09189-374A-4596-925D-D7E2B7DD11E4}"/>
              </a:ext>
            </a:extLst>
          </p:cNvPr>
          <p:cNvGraphicFramePr>
            <a:graphicFrameLocks noGrp="1"/>
          </p:cNvGraphicFramePr>
          <p:nvPr>
            <p:extLst/>
          </p:nvPr>
        </p:nvGraphicFramePr>
        <p:xfrm>
          <a:off x="457200" y="1412776"/>
          <a:ext cx="8229600" cy="3681184"/>
        </p:xfrm>
        <a:graphic>
          <a:graphicData uri="http://schemas.openxmlformats.org/drawingml/2006/table">
            <a:tbl>
              <a:tblPr/>
              <a:tblGrid>
                <a:gridCol w="512127">
                  <a:extLst>
                    <a:ext uri="{9D8B030D-6E8A-4147-A177-3AD203B41FA5}">
                      <a16:colId xmlns:a16="http://schemas.microsoft.com/office/drawing/2014/main" val="2249307792"/>
                    </a:ext>
                  </a:extLst>
                </a:gridCol>
                <a:gridCol w="1152286">
                  <a:extLst>
                    <a:ext uri="{9D8B030D-6E8A-4147-A177-3AD203B41FA5}">
                      <a16:colId xmlns:a16="http://schemas.microsoft.com/office/drawing/2014/main" val="1688256636"/>
                    </a:ext>
                  </a:extLst>
                </a:gridCol>
                <a:gridCol w="584679">
                  <a:extLst>
                    <a:ext uri="{9D8B030D-6E8A-4147-A177-3AD203B41FA5}">
                      <a16:colId xmlns:a16="http://schemas.microsoft.com/office/drawing/2014/main" val="1371823416"/>
                    </a:ext>
                  </a:extLst>
                </a:gridCol>
                <a:gridCol w="943167">
                  <a:extLst>
                    <a:ext uri="{9D8B030D-6E8A-4147-A177-3AD203B41FA5}">
                      <a16:colId xmlns:a16="http://schemas.microsoft.com/office/drawing/2014/main" val="2237074967"/>
                    </a:ext>
                  </a:extLst>
                </a:gridCol>
                <a:gridCol w="443844">
                  <a:extLst>
                    <a:ext uri="{9D8B030D-6E8A-4147-A177-3AD203B41FA5}">
                      <a16:colId xmlns:a16="http://schemas.microsoft.com/office/drawing/2014/main" val="3057365132"/>
                    </a:ext>
                  </a:extLst>
                </a:gridCol>
                <a:gridCol w="1066932">
                  <a:extLst>
                    <a:ext uri="{9D8B030D-6E8A-4147-A177-3AD203B41FA5}">
                      <a16:colId xmlns:a16="http://schemas.microsoft.com/office/drawing/2014/main" val="3031668819"/>
                    </a:ext>
                  </a:extLst>
                </a:gridCol>
                <a:gridCol w="512127">
                  <a:extLst>
                    <a:ext uri="{9D8B030D-6E8A-4147-A177-3AD203B41FA5}">
                      <a16:colId xmlns:a16="http://schemas.microsoft.com/office/drawing/2014/main" val="904784347"/>
                    </a:ext>
                  </a:extLst>
                </a:gridCol>
                <a:gridCol w="1084003">
                  <a:extLst>
                    <a:ext uri="{9D8B030D-6E8A-4147-A177-3AD203B41FA5}">
                      <a16:colId xmlns:a16="http://schemas.microsoft.com/office/drawing/2014/main" val="2888593197"/>
                    </a:ext>
                  </a:extLst>
                </a:gridCol>
                <a:gridCol w="486521">
                  <a:extLst>
                    <a:ext uri="{9D8B030D-6E8A-4147-A177-3AD203B41FA5}">
                      <a16:colId xmlns:a16="http://schemas.microsoft.com/office/drawing/2014/main" val="3910611985"/>
                    </a:ext>
                  </a:extLst>
                </a:gridCol>
                <a:gridCol w="1443914">
                  <a:extLst>
                    <a:ext uri="{9D8B030D-6E8A-4147-A177-3AD203B41FA5}">
                      <a16:colId xmlns:a16="http://schemas.microsoft.com/office/drawing/2014/main" val="493064054"/>
                    </a:ext>
                  </a:extLst>
                </a:gridCol>
              </a:tblGrid>
              <a:tr h="115037">
                <a:tc gridSpan="2">
                  <a:txBody>
                    <a:bodyPr/>
                    <a:lstStyle/>
                    <a:p>
                      <a:pPr algn="ctr" fontAlgn="ctr"/>
                      <a:r>
                        <a:rPr lang="ja-JP" altLang="en-US" sz="600" b="0" i="0" u="none" strike="noStrike">
                          <a:solidFill>
                            <a:srgbClr val="FFFFFF"/>
                          </a:solidFill>
                          <a:effectLst/>
                          <a:latin typeface="メイリオ" panose="020B0604030504040204" pitchFamily="50" charset="-128"/>
                          <a:ea typeface="メイリオ" panose="020B0604030504040204" pitchFamily="50" charset="-128"/>
                        </a:rPr>
                        <a:t>クラウド</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A6A6A6"/>
                    </a:solidFill>
                  </a:tcPr>
                </a:tc>
                <a:tc hMerge="1">
                  <a:txBody>
                    <a:bodyPr/>
                    <a:lstStyle/>
                    <a:p>
                      <a:endParaRPr kumimoji="1" lang="ja-JP" altLang="en-US"/>
                    </a:p>
                  </a:txBody>
                  <a:tcPr/>
                </a:tc>
                <a:tc gridSpan="2">
                  <a:txBody>
                    <a:bodyPr/>
                    <a:lstStyle/>
                    <a:p>
                      <a:pPr algn="ctr" fontAlgn="ctr"/>
                      <a:r>
                        <a:rPr lang="ja-JP" altLang="en-US" sz="600" b="0" i="0" u="none" strike="noStrike">
                          <a:solidFill>
                            <a:srgbClr val="FFFFFF"/>
                          </a:solidFill>
                          <a:effectLst/>
                          <a:latin typeface="メイリオ" panose="020B0604030504040204" pitchFamily="50" charset="-128"/>
                          <a:ea typeface="メイリオ" panose="020B0604030504040204" pitchFamily="50" charset="-128"/>
                        </a:rPr>
                        <a:t>ネットワーク</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A6A6A6"/>
                    </a:solidFill>
                  </a:tcPr>
                </a:tc>
                <a:tc hMerge="1">
                  <a:txBody>
                    <a:bodyPr/>
                    <a:lstStyle/>
                    <a:p>
                      <a:endParaRPr kumimoji="1" lang="ja-JP" altLang="en-US"/>
                    </a:p>
                  </a:txBody>
                  <a:tcPr/>
                </a:tc>
                <a:tc gridSpan="2">
                  <a:txBody>
                    <a:bodyPr/>
                    <a:lstStyle/>
                    <a:p>
                      <a:pPr algn="ctr" fontAlgn="ctr"/>
                      <a:r>
                        <a:rPr lang="ja-JP" altLang="en-US" sz="600" b="0" i="0" u="none" strike="noStrike">
                          <a:solidFill>
                            <a:srgbClr val="FFFFFF"/>
                          </a:solidFill>
                          <a:effectLst/>
                          <a:latin typeface="メイリオ" panose="020B0604030504040204" pitchFamily="50" charset="-128"/>
                          <a:ea typeface="メイリオ" panose="020B0604030504040204" pitchFamily="50" charset="-128"/>
                        </a:rPr>
                        <a:t>経営と</a:t>
                      </a:r>
                      <a:r>
                        <a:rPr lang="en-US" sz="600" b="0" i="0" u="none" strike="noStrike">
                          <a:solidFill>
                            <a:srgbClr val="FFFFFF"/>
                          </a:solidFill>
                          <a:effectLst/>
                          <a:latin typeface="メイリオ" panose="020B0604030504040204" pitchFamily="50" charset="-128"/>
                          <a:ea typeface="メイリオ" panose="020B0604030504040204" pitchFamily="50" charset="-128"/>
                        </a:rPr>
                        <a:t>IT</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A6A6A6"/>
                    </a:solidFill>
                  </a:tcPr>
                </a:tc>
                <a:tc hMerge="1">
                  <a:txBody>
                    <a:bodyPr/>
                    <a:lstStyle/>
                    <a:p>
                      <a:endParaRPr kumimoji="1" lang="ja-JP" altLang="en-US"/>
                    </a:p>
                  </a:txBody>
                  <a:tcPr/>
                </a:tc>
                <a:tc gridSpan="2">
                  <a:txBody>
                    <a:bodyPr/>
                    <a:lstStyle/>
                    <a:p>
                      <a:pPr algn="ctr" fontAlgn="ctr"/>
                      <a:r>
                        <a:rPr lang="en-US" sz="600" b="0" i="0" u="none" strike="noStrike">
                          <a:solidFill>
                            <a:srgbClr val="FFFFFF"/>
                          </a:solidFill>
                          <a:effectLst/>
                          <a:latin typeface="メイリオ" panose="020B0604030504040204" pitchFamily="50" charset="-128"/>
                          <a:ea typeface="メイリオ" panose="020B0604030504040204" pitchFamily="50" charset="-128"/>
                        </a:rPr>
                        <a:t>ERP</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A6A6A6"/>
                    </a:solidFill>
                  </a:tcPr>
                </a:tc>
                <a:tc hMerge="1">
                  <a:txBody>
                    <a:bodyPr/>
                    <a:lstStyle/>
                    <a:p>
                      <a:endParaRPr kumimoji="1" lang="ja-JP" altLang="en-US"/>
                    </a:p>
                  </a:txBody>
                  <a:tcPr/>
                </a:tc>
                <a:tc gridSpan="2">
                  <a:txBody>
                    <a:bodyPr/>
                    <a:lstStyle/>
                    <a:p>
                      <a:pPr algn="ctr" fontAlgn="ctr"/>
                      <a:r>
                        <a:rPr lang="ja-JP" altLang="en-US" sz="600" b="0" i="0" u="none" strike="noStrike" dirty="0">
                          <a:solidFill>
                            <a:srgbClr val="FFFFFF"/>
                          </a:solidFill>
                          <a:effectLst/>
                          <a:latin typeface="メイリオ" panose="020B0604030504040204" pitchFamily="50" charset="-128"/>
                          <a:ea typeface="メイリオ" panose="020B0604030504040204" pitchFamily="50" charset="-128"/>
                        </a:rPr>
                        <a:t>システム開発</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A6A6A6"/>
                    </a:solidFill>
                  </a:tcPr>
                </a:tc>
                <a:tc hMerge="1">
                  <a:txBody>
                    <a:bodyPr/>
                    <a:lstStyle/>
                    <a:p>
                      <a:endParaRPr kumimoji="1" lang="ja-JP" altLang="en-US"/>
                    </a:p>
                  </a:txBody>
                  <a:tcPr/>
                </a:tc>
                <a:extLst>
                  <a:ext uri="{0D108BD9-81ED-4DB2-BD59-A6C34878D82A}">
                    <a16:rowId xmlns:a16="http://schemas.microsoft.com/office/drawing/2014/main" val="4106447341"/>
                  </a:ext>
                </a:extLst>
              </a:tr>
              <a:tr h="115037">
                <a:tc>
                  <a:txBody>
                    <a:bodyPr/>
                    <a:lstStyle/>
                    <a:p>
                      <a:pPr algn="ctr"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ー</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dirty="0">
                          <a:solidFill>
                            <a:srgbClr val="000000"/>
                          </a:solidFill>
                          <a:effectLst/>
                          <a:latin typeface="メイリオ" panose="020B0604030504040204" pitchFamily="50" charset="-128"/>
                          <a:ea typeface="メイリオ" panose="020B0604030504040204" pitchFamily="50" charset="-128"/>
                        </a:rPr>
                        <a:t>IaaS</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M2M</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IoT</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RFID</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IC</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タグ）</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BPM／BAM</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ERP</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dirty="0">
                          <a:solidFill>
                            <a:srgbClr val="000000"/>
                          </a:solidFill>
                          <a:effectLst/>
                          <a:latin typeface="メイリオ" panose="020B0604030504040204" pitchFamily="50" charset="-128"/>
                          <a:ea typeface="メイリオ" panose="020B0604030504040204" pitchFamily="50" charset="-128"/>
                        </a:rPr>
                        <a:t>プロジェクト管理ツール</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540257527"/>
                  </a:ext>
                </a:extLst>
              </a:tr>
              <a:tr h="115037">
                <a:tc>
                  <a:txBody>
                    <a:bodyPr/>
                    <a:lstStyle/>
                    <a:p>
                      <a:pPr algn="ctr"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ー</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dirty="0" err="1">
                          <a:solidFill>
                            <a:srgbClr val="000000"/>
                          </a:solidFill>
                          <a:effectLst/>
                          <a:latin typeface="メイリオ" panose="020B0604030504040204" pitchFamily="50" charset="-128"/>
                          <a:ea typeface="メイリオ" panose="020B0604030504040204" pitchFamily="50" charset="-128"/>
                        </a:rPr>
                        <a:t>PaaS,BaaS</a:t>
                      </a:r>
                      <a:endParaRPr 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ネットワーク管理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リスク管理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人事・給与</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開発支援サービス</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702155882"/>
                  </a:ext>
                </a:extLst>
              </a:tr>
              <a:tr h="115037">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dirty="0" err="1">
                          <a:solidFill>
                            <a:srgbClr val="000000"/>
                          </a:solidFill>
                          <a:effectLst/>
                          <a:latin typeface="メイリオ" panose="020B0604030504040204" pitchFamily="50" charset="-128"/>
                          <a:ea typeface="メイリオ" panose="020B0604030504040204" pitchFamily="50" charset="-128"/>
                        </a:rPr>
                        <a:t>SaaS・ASP</a:t>
                      </a:r>
                      <a:endParaRPr 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帯域管理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IT</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経営／</a:t>
                      </a: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IT</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戦略系ソリューション</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財務・会計</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分析／設計ツール</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66132497"/>
                  </a:ext>
                </a:extLst>
              </a:tr>
              <a:tr h="115037">
                <a:tc gridSpan="2">
                  <a:txBody>
                    <a:bodyPr/>
                    <a:lstStyle/>
                    <a:p>
                      <a:pPr algn="ctr" fontAlgn="ctr"/>
                      <a:r>
                        <a:rPr lang="ja-JP" altLang="en-US" sz="600" b="0" i="0" u="none" strike="noStrike" dirty="0">
                          <a:solidFill>
                            <a:srgbClr val="FFFFFF"/>
                          </a:solidFill>
                          <a:effectLst/>
                          <a:latin typeface="メイリオ" panose="020B0604030504040204" pitchFamily="50" charset="-128"/>
                          <a:ea typeface="メイリオ" panose="020B0604030504040204" pitchFamily="50" charset="-128"/>
                        </a:rPr>
                        <a:t>仮想化</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A6A6A6"/>
                    </a:solidFill>
                  </a:tcPr>
                </a:tc>
                <a:tc hMerge="1">
                  <a:txBody>
                    <a:bodyPr/>
                    <a:lstStyle/>
                    <a:p>
                      <a:endParaRPr kumimoji="1" lang="ja-JP" altLang="en-US"/>
                    </a:p>
                  </a:txBody>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ルータ</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RPA</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販売管理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開発ツール</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369541502"/>
                  </a:ext>
                </a:extLst>
              </a:tr>
              <a:tr h="115037">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サーバ仮想化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スイッチ</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ctr" fontAlgn="ctr"/>
                      <a:r>
                        <a:rPr lang="ja-JP" altLang="en-US" sz="600" b="0" i="0" u="none" strike="noStrike" dirty="0">
                          <a:solidFill>
                            <a:srgbClr val="FFFFFF"/>
                          </a:solidFill>
                          <a:effectLst/>
                          <a:latin typeface="メイリオ" panose="020B0604030504040204" pitchFamily="50" charset="-128"/>
                          <a:ea typeface="メイリオ" panose="020B0604030504040204" pitchFamily="50" charset="-128"/>
                        </a:rPr>
                        <a:t>セキュリティ</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A6A6A6"/>
                    </a:solidFill>
                  </a:tcPr>
                </a:tc>
                <a:tc hMerge="1">
                  <a:txBody>
                    <a:bodyPr/>
                    <a:lstStyle/>
                    <a:p>
                      <a:endParaRPr kumimoji="1" lang="ja-JP" altLang="en-US"/>
                    </a:p>
                  </a:txBody>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在庫管理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テスト／デバッグ／チューニングツール</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568134994"/>
                  </a:ext>
                </a:extLst>
              </a:tr>
              <a:tr h="115037">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デスクトップ仮想化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zh-CN" altLang="en-US" sz="500" b="0" i="0" u="none" strike="noStrike">
                          <a:solidFill>
                            <a:srgbClr val="000000"/>
                          </a:solidFill>
                          <a:effectLst/>
                          <a:latin typeface="メイリオ" panose="020B0604030504040204" pitchFamily="50" charset="-128"/>
                          <a:ea typeface="メイリオ" panose="020B0604030504040204" pitchFamily="50" charset="-128"/>
                        </a:rPr>
                        <a:t>帯域制御装置</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認証サーバ</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SCM</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画面設計／帳票設計ツール</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739256357"/>
                  </a:ext>
                </a:extLst>
              </a:tr>
              <a:tr h="115037">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アプリケーション仮想化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負荷分散装置</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ログ管理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EDI／</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流通</a:t>
                      </a:r>
                      <a:r>
                        <a:rPr lang="en-US" sz="500" b="0" i="0" u="none" strike="noStrike">
                          <a:solidFill>
                            <a:srgbClr val="000000"/>
                          </a:solidFill>
                          <a:effectLst/>
                          <a:latin typeface="メイリオ" panose="020B0604030504040204" pitchFamily="50" charset="-128"/>
                          <a:ea typeface="メイリオ" panose="020B0604030504040204" pitchFamily="50" charset="-128"/>
                        </a:rPr>
                        <a:t>BMS</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リッチクライアント</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071072921"/>
                  </a:ext>
                </a:extLst>
              </a:tr>
              <a:tr h="115037">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zh-TW" altLang="en-US" sz="500" b="0" i="0" u="none" strike="noStrike">
                          <a:solidFill>
                            <a:srgbClr val="000000"/>
                          </a:solidFill>
                          <a:effectLst/>
                          <a:latin typeface="メイリオ" panose="020B0604030504040204" pitchFamily="50" charset="-128"/>
                          <a:ea typeface="メイリオ" panose="020B0604030504040204" pitchFamily="50" charset="-128"/>
                        </a:rPr>
                        <a:t>仮想環境管理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WAN／Web</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高速化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ファイアウォール</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ctr" fontAlgn="ctr"/>
                      <a:r>
                        <a:rPr lang="ja-JP" altLang="en-US" sz="600" b="0" i="0" u="none" strike="noStrike" dirty="0">
                          <a:solidFill>
                            <a:srgbClr val="FFFFFF"/>
                          </a:solidFill>
                          <a:effectLst/>
                          <a:latin typeface="メイリオ" panose="020B0604030504040204" pitchFamily="50" charset="-128"/>
                          <a:ea typeface="メイリオ" panose="020B0604030504040204" pitchFamily="50" charset="-128"/>
                        </a:rPr>
                        <a:t>データ分析</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A6A6A6"/>
                    </a:solidFill>
                  </a:tcPr>
                </a:tc>
                <a:tc hMerge="1">
                  <a:txBody>
                    <a:bodyPr/>
                    <a:lstStyle/>
                    <a:p>
                      <a:endParaRPr kumimoji="1" lang="ja-JP" altLang="en-US"/>
                    </a:p>
                  </a:txBody>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Web</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サーバ・アプリケーションサーバ</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723384373"/>
                  </a:ext>
                </a:extLst>
              </a:tr>
              <a:tr h="115037">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PC</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仮想化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VPN</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UTM</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ja-JP" altLang="en-US" sz="500" b="0" i="0" u="none" strike="noStrike" dirty="0">
                          <a:solidFill>
                            <a:srgbClr val="000000"/>
                          </a:solidFill>
                          <a:effectLst/>
                          <a:latin typeface="メイリオ" panose="020B0604030504040204" pitchFamily="50" charset="-128"/>
                          <a:ea typeface="メイリオ" panose="020B0604030504040204" pitchFamily="50" charset="-128"/>
                        </a:rPr>
                        <a:t>ー</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BI／BA／OLAP</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Web</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サービス／</a:t>
                      </a: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SOA</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ESB</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904609013"/>
                  </a:ext>
                </a:extLst>
              </a:tr>
              <a:tr h="115037">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ストレージ仮想化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広域イーサネット</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IDS／IPS</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データウェアハウス</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DBMS</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46405155"/>
                  </a:ext>
                </a:extLst>
              </a:tr>
              <a:tr h="115037">
                <a:tc gridSpan="2">
                  <a:txBody>
                    <a:bodyPr/>
                    <a:lstStyle/>
                    <a:p>
                      <a:pPr algn="ctr" fontAlgn="ctr"/>
                      <a:r>
                        <a:rPr lang="ja-JP" altLang="en-US" sz="600" b="0" i="0" u="none" strike="noStrike">
                          <a:solidFill>
                            <a:srgbClr val="FFFFFF"/>
                          </a:solidFill>
                          <a:effectLst/>
                          <a:latin typeface="メイリオ" panose="020B0604030504040204" pitchFamily="50" charset="-128"/>
                          <a:ea typeface="メイリオ" panose="020B0604030504040204" pitchFamily="50" charset="-128"/>
                        </a:rPr>
                        <a:t>サーバ＆ストレージ</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A6A6A6"/>
                    </a:solidFill>
                  </a:tcPr>
                </a:tc>
                <a:tc hMerge="1">
                  <a:txBody>
                    <a:bodyPr/>
                    <a:lstStyle/>
                    <a:p>
                      <a:endParaRPr kumimoji="1" lang="ja-JP" altLang="en-US"/>
                    </a:p>
                  </a:txBody>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無線</a:t>
                      </a:r>
                      <a:r>
                        <a:rPr lang="en-US" sz="500" b="0" i="0" u="none" strike="noStrike">
                          <a:solidFill>
                            <a:srgbClr val="000000"/>
                          </a:solidFill>
                          <a:effectLst/>
                          <a:latin typeface="メイリオ" panose="020B0604030504040204" pitchFamily="50" charset="-128"/>
                          <a:ea typeface="メイリオ" panose="020B0604030504040204" pitchFamily="50" charset="-128"/>
                        </a:rPr>
                        <a:t>LAN／WAN</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DoS</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攻撃対策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データマイニング／統計解析</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ライブラリ／コンポーネント</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856246124"/>
                  </a:ext>
                </a:extLst>
              </a:tr>
              <a:tr h="115037">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IA</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サーバ・</a:t>
                      </a: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PC</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サーバ</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SDN</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・ネットワーク仮想化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脆弱性対策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ja-JP" altLang="en-US" sz="500" b="0" i="0" u="none" strike="noStrike" dirty="0">
                          <a:solidFill>
                            <a:srgbClr val="000000"/>
                          </a:solidFill>
                          <a:effectLst/>
                          <a:latin typeface="メイリオ" panose="020B0604030504040204" pitchFamily="50" charset="-128"/>
                          <a:ea typeface="メイリオ" panose="020B0604030504040204" pitchFamily="50" charset="-128"/>
                        </a:rPr>
                        <a:t>ー</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Web</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アクセス解析</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データベースアクセス</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965853740"/>
                  </a:ext>
                </a:extLst>
              </a:tr>
              <a:tr h="115037">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UNIX</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サーバ</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ctr" fontAlgn="ctr"/>
                      <a:r>
                        <a:rPr lang="ja-JP" altLang="en-US" sz="600" b="0" i="0" u="none" strike="noStrike">
                          <a:solidFill>
                            <a:srgbClr val="FFFFFF"/>
                          </a:solidFill>
                          <a:effectLst/>
                          <a:latin typeface="メイリオ" panose="020B0604030504040204" pitchFamily="50" charset="-128"/>
                          <a:ea typeface="メイリオ" panose="020B0604030504040204" pitchFamily="50" charset="-128"/>
                        </a:rPr>
                        <a:t>システム運用管理</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A6A6A6"/>
                    </a:solidFill>
                  </a:tcPr>
                </a:tc>
                <a:tc hMerge="1">
                  <a:txBody>
                    <a:bodyPr/>
                    <a:lstStyle/>
                    <a:p>
                      <a:endParaRPr kumimoji="1" lang="ja-JP" altLang="en-US"/>
                    </a:p>
                  </a:txBody>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データベースセキュリティ</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マーケティング関連ツール</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EAI／ETL</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2602474"/>
                  </a:ext>
                </a:extLst>
              </a:tr>
              <a:tr h="115037">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オフコン・メインフレーム</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OS</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ワンタイムパスワード</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ビッグデータ</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モバイル開発</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205311351"/>
                  </a:ext>
                </a:extLst>
              </a:tr>
              <a:tr h="115037">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テープ装置</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zh-TW" altLang="en-US" sz="500" b="0" i="0" u="none" strike="noStrike">
                          <a:solidFill>
                            <a:srgbClr val="000000"/>
                          </a:solidFill>
                          <a:effectLst/>
                          <a:latin typeface="メイリオ" panose="020B0604030504040204" pitchFamily="50" charset="-128"/>
                          <a:ea typeface="メイリオ" panose="020B0604030504040204" pitchFamily="50" charset="-128"/>
                        </a:rPr>
                        <a:t>統合運用管理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シングルサインオン</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ctr" fontAlgn="ctr"/>
                      <a:r>
                        <a:rPr lang="ja-JP" altLang="en-US" sz="600" b="0" i="0" u="none" strike="noStrike" dirty="0">
                          <a:solidFill>
                            <a:srgbClr val="FFFFFF"/>
                          </a:solidFill>
                          <a:effectLst/>
                          <a:latin typeface="メイリオ" panose="020B0604030504040204" pitchFamily="50" charset="-128"/>
                          <a:ea typeface="メイリオ" panose="020B0604030504040204" pitchFamily="50" charset="-128"/>
                        </a:rPr>
                        <a:t>情報系システム</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A6A6A6"/>
                    </a:solidFill>
                  </a:tcPr>
                </a:tc>
                <a:tc hMerge="1">
                  <a:txBody>
                    <a:bodyPr/>
                    <a:lstStyle/>
                    <a:p>
                      <a:endParaRPr kumimoji="1" lang="ja-JP" altLang="en-US"/>
                    </a:p>
                  </a:txBody>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dirty="0">
                          <a:solidFill>
                            <a:srgbClr val="000000"/>
                          </a:solidFill>
                          <a:effectLst/>
                          <a:latin typeface="メイリオ" panose="020B0604030504040204" pitchFamily="50" charset="-128"/>
                          <a:ea typeface="メイリオ" panose="020B0604030504040204" pitchFamily="50" charset="-128"/>
                        </a:rPr>
                        <a:t>DevOps</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111299922"/>
                  </a:ext>
                </a:extLst>
              </a:tr>
              <a:tr h="115037">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ディスクストレージ</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ディレクトリサービス</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電子署名／透かし／</a:t>
                      </a: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PKI</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ユニファイドコミュニケーション</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w="6350" cap="flat" cmpd="sng" algn="ctr">
                      <a:solidFill>
                        <a:srgbClr val="A6A6A6"/>
                      </a:solidFill>
                      <a:prstDash val="solid"/>
                      <a:round/>
                      <a:headEnd type="none" w="med" len="med"/>
                      <a:tailEnd type="none" w="med" len="med"/>
                    </a:lnT>
                    <a:lnB>
                      <a:noFill/>
                    </a:lnB>
                  </a:tcPr>
                </a:tc>
                <a:tc>
                  <a:txBody>
                    <a:bodyPr/>
                    <a:lstStyle/>
                    <a:p>
                      <a:pPr algn="l" fontAlgn="ctr"/>
                      <a:endParaRPr lang="ja-JP" altLang="en-US" sz="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w="6350" cap="flat" cmpd="sng" algn="ctr">
                      <a:solidFill>
                        <a:srgbClr val="A6A6A6"/>
                      </a:solidFill>
                      <a:prstDash val="solid"/>
                      <a:round/>
                      <a:headEnd type="none" w="med" len="med"/>
                      <a:tailEnd type="none" w="med" len="med"/>
                    </a:lnT>
                    <a:lnB>
                      <a:noFill/>
                    </a:lnB>
                  </a:tcPr>
                </a:tc>
                <a:extLst>
                  <a:ext uri="{0D108BD9-81ED-4DB2-BD59-A6C34878D82A}">
                    <a16:rowId xmlns:a16="http://schemas.microsoft.com/office/drawing/2014/main" val="410436645"/>
                  </a:ext>
                </a:extLst>
              </a:tr>
              <a:tr h="115037">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SSD</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・半導体ストレージ</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クライアント端末管理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生体認証</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VoIP</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ゲートウェイ</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l" fontAlgn="ctr"/>
                      <a:endParaRPr lang="ja-JP" altLang="en-US" sz="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hMerge="1">
                  <a:txBody>
                    <a:bodyPr/>
                    <a:lstStyle/>
                    <a:p>
                      <a:endParaRPr kumimoji="1" lang="ja-JP" altLang="en-US"/>
                    </a:p>
                  </a:txBody>
                  <a:tcPr/>
                </a:tc>
                <a:extLst>
                  <a:ext uri="{0D108BD9-81ED-4DB2-BD59-A6C34878D82A}">
                    <a16:rowId xmlns:a16="http://schemas.microsoft.com/office/drawing/2014/main" val="1827178567"/>
                  </a:ext>
                </a:extLst>
              </a:tr>
              <a:tr h="115037">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SAN</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デスクトップ</a:t>
                      </a: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PC</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認証デバイス</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IP</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電話／</a:t>
                      </a:r>
                      <a:r>
                        <a:rPr lang="en-US" sz="500" b="0" i="0" u="none" strike="noStrike">
                          <a:solidFill>
                            <a:srgbClr val="000000"/>
                          </a:solidFill>
                          <a:effectLst/>
                          <a:latin typeface="メイリオ" panose="020B0604030504040204" pitchFamily="50" charset="-128"/>
                          <a:ea typeface="メイリオ" panose="020B0604030504040204" pitchFamily="50" charset="-128"/>
                        </a:rPr>
                        <a:t>IP-PBX</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3262178600"/>
                  </a:ext>
                </a:extLst>
              </a:tr>
              <a:tr h="115037">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NAS</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ノート</a:t>
                      </a:r>
                      <a:r>
                        <a:rPr lang="en-US" sz="500" b="0" i="0" u="none" strike="noStrike">
                          <a:solidFill>
                            <a:srgbClr val="000000"/>
                          </a:solidFill>
                          <a:effectLst/>
                          <a:latin typeface="メイリオ" panose="020B0604030504040204" pitchFamily="50" charset="-128"/>
                          <a:ea typeface="メイリオ" panose="020B0604030504040204" pitchFamily="50" charset="-128"/>
                        </a:rPr>
                        <a:t>PC</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検疫ネットワーク</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テレビ／ビデオ会議</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240776139"/>
                  </a:ext>
                </a:extLst>
              </a:tr>
              <a:tr h="115037">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光ディスク装置</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シンクライアント</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情報漏えい対策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Web</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会議</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1026165395"/>
                  </a:ext>
                </a:extLst>
              </a:tr>
              <a:tr h="115037">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クラウドストレージ</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バックアップ装置</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暗号化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電子メール</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2484046626"/>
                  </a:ext>
                </a:extLst>
              </a:tr>
              <a:tr h="115037">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電源／空調／ラック</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バックアップソフト</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物理セキュリティ</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インスタントメッセージング</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460625830"/>
                  </a:ext>
                </a:extLst>
              </a:tr>
              <a:tr h="115037">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ホスティングサービス</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仮想化バックアップ</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ウイルス／ワーム対策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EC</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関連アプリケーション</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975664260"/>
                  </a:ext>
                </a:extLst>
              </a:tr>
              <a:tr h="115037">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データセンター</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ディザスタリカバリ</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スパイウェア対策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グループウェア</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3176682372"/>
                  </a:ext>
                </a:extLst>
              </a:tr>
              <a:tr h="115037">
                <a:tc>
                  <a:txBody>
                    <a:bodyPr/>
                    <a:lstStyle/>
                    <a:p>
                      <a:pPr algn="ctr"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HPC</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／グリッドコンピューティング</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IT</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資産管理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フィッシング対策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ナレッジマネジメント</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2385218733"/>
                  </a:ext>
                </a:extLst>
              </a:tr>
              <a:tr h="115037">
                <a:tc gridSpan="2">
                  <a:txBody>
                    <a:bodyPr/>
                    <a:lstStyle/>
                    <a:p>
                      <a:pPr algn="ctr" fontAlgn="ctr"/>
                      <a:r>
                        <a:rPr lang="ja-JP" altLang="en-US" sz="600" b="0" i="0" u="none" strike="noStrike">
                          <a:solidFill>
                            <a:srgbClr val="FFFFFF"/>
                          </a:solidFill>
                          <a:effectLst/>
                          <a:latin typeface="メイリオ" panose="020B0604030504040204" pitchFamily="50" charset="-128"/>
                          <a:ea typeface="メイリオ" panose="020B0604030504040204" pitchFamily="50" charset="-128"/>
                        </a:rPr>
                        <a:t>スマートモバイル</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A6A6A6"/>
                    </a:solidFill>
                  </a:tcPr>
                </a:tc>
                <a:tc hMerge="1">
                  <a:txBody>
                    <a:bodyPr/>
                    <a:lstStyle/>
                    <a:p>
                      <a:endParaRPr kumimoji="1" lang="ja-JP" altLang="en-US"/>
                    </a:p>
                  </a:txBody>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パフォーマンス管理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アクセス管理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ワークフロー</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3035161238"/>
                  </a:ext>
                </a:extLst>
              </a:tr>
              <a:tr h="115037">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モバイルデバイス管理（</a:t>
                      </a: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MDM</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アイデンティティー管理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証跡管理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EIP</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ctr"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3739490674"/>
                  </a:ext>
                </a:extLst>
              </a:tr>
              <a:tr h="115037">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モバイルセキュリティ</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POS</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端末</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スパム対策</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エンタープライズサーチ</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2540697285"/>
                  </a:ext>
                </a:extLst>
              </a:tr>
              <a:tr h="115037">
                <a:tc>
                  <a:txBody>
                    <a:bodyPr/>
                    <a:lstStyle/>
                    <a:p>
                      <a:pPr algn="ctr" fontAlgn="ctr"/>
                      <a:r>
                        <a:rPr lang="ja-JP" altLang="en-US" sz="500" b="0" i="0" u="none" strike="noStrike" dirty="0">
                          <a:solidFill>
                            <a:srgbClr val="000000"/>
                          </a:solidFill>
                          <a:effectLst/>
                          <a:latin typeface="メイリオ" panose="020B0604030504040204" pitchFamily="50" charset="-128"/>
                          <a:ea typeface="メイリオ" panose="020B0604030504040204" pitchFamily="50" charset="-128"/>
                        </a:rPr>
                        <a:t>ー</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リモートアクセス</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gridSpan="2">
                  <a:txBody>
                    <a:bodyPr/>
                    <a:lstStyle/>
                    <a:p>
                      <a:pPr algn="ctr" fontAlgn="ctr"/>
                      <a:r>
                        <a:rPr lang="en-US" sz="600" b="0" i="0" u="none" strike="noStrike" dirty="0">
                          <a:solidFill>
                            <a:srgbClr val="FFFFFF"/>
                          </a:solidFill>
                          <a:effectLst/>
                          <a:latin typeface="メイリオ" panose="020B0604030504040204" pitchFamily="50" charset="-128"/>
                          <a:ea typeface="メイリオ" panose="020B0604030504040204" pitchFamily="50" charset="-128"/>
                        </a:rPr>
                        <a:t>CRM＆SFA</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A6A6A6"/>
                    </a:solidFill>
                  </a:tcPr>
                </a:tc>
                <a:tc hMerge="1">
                  <a:txBody>
                    <a:bodyPr/>
                    <a:lstStyle/>
                    <a:p>
                      <a:endParaRPr kumimoji="1" lang="ja-JP" altLang="en-US"/>
                    </a:p>
                  </a:txBody>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標的型攻撃</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コンテンツ／ドキュメント管理</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4080944724"/>
                  </a:ext>
                </a:extLst>
              </a:tr>
              <a:tr h="115037">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スマートフォン／タブレット</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CRM</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クラウドセキュリティ</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CMS</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a:t>
                      </a:r>
                      <a:r>
                        <a:rPr lang="en-US" altLang="ja-JP" sz="500" b="0" i="0" u="none" strike="noStrike">
                          <a:solidFill>
                            <a:srgbClr val="000000"/>
                          </a:solidFill>
                          <a:effectLst/>
                          <a:latin typeface="メイリオ" panose="020B0604030504040204" pitchFamily="50" charset="-128"/>
                          <a:ea typeface="メイリオ" panose="020B0604030504040204" pitchFamily="50" charset="-128"/>
                        </a:rPr>
                        <a:t>CTI</a:t>
                      </a: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／ヘルプデスク</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3983476530"/>
                  </a:ext>
                </a:extLst>
              </a:tr>
              <a:tr h="115037">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PDA</a:t>
                      </a:r>
                      <a:r>
                        <a:rPr lang="ja-JP" altLang="en-US" sz="500" b="0" i="0" u="none" strike="noStrike" dirty="0">
                          <a:solidFill>
                            <a:srgbClr val="000000"/>
                          </a:solidFill>
                          <a:effectLst/>
                          <a:latin typeface="メイリオ" panose="020B0604030504040204" pitchFamily="50" charset="-128"/>
                          <a:ea typeface="メイリオ" panose="020B0604030504040204" pitchFamily="50" charset="-128"/>
                        </a:rPr>
                        <a:t>／モバイル端末／携帯電話</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en-US" sz="500" b="0" i="0" u="none" strike="noStrike">
                          <a:solidFill>
                            <a:srgbClr val="000000"/>
                          </a:solidFill>
                          <a:effectLst/>
                          <a:latin typeface="メイリオ" panose="020B0604030504040204" pitchFamily="50" charset="-128"/>
                          <a:ea typeface="メイリオ" panose="020B0604030504040204" pitchFamily="50" charset="-128"/>
                        </a:rPr>
                        <a:t>SFA</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¥1,000</a:t>
                      </a: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セキュリティ規格・ポリシー</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ctr"/>
                      <a:r>
                        <a:rPr lang="en-US" altLang="ja-JP" sz="500" b="0" i="0" u="none" strike="noStrike" dirty="0">
                          <a:solidFill>
                            <a:srgbClr val="000000"/>
                          </a:solidFill>
                          <a:effectLst/>
                          <a:latin typeface="メイリオ" panose="020B0604030504040204" pitchFamily="50" charset="-128"/>
                          <a:ea typeface="メイリオ" panose="020B0604030504040204" pitchFamily="50" charset="-128"/>
                        </a:rPr>
                        <a:t>¥2,000</a:t>
                      </a:r>
                      <a:endParaRPr lang="ja-JP" altLang="en-US" sz="5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40" marR="3540" marT="3540" marB="0" anchor="ctr">
                    <a:lnL w="6350" cap="flat" cmpd="sng" algn="ctr">
                      <a:solidFill>
                        <a:srgbClr val="A6A6A6"/>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DDEBF7"/>
                    </a:solidFill>
                  </a:tcPr>
                </a:tc>
                <a:tc>
                  <a:txBody>
                    <a:bodyPr/>
                    <a:lstStyle/>
                    <a:p>
                      <a:pPr algn="l" fontAlgn="ctr"/>
                      <a:r>
                        <a:rPr lang="ja-JP" altLang="en-US" sz="500" b="0" i="0" u="none" strike="noStrike">
                          <a:solidFill>
                            <a:srgbClr val="000000"/>
                          </a:solidFill>
                          <a:effectLst/>
                          <a:latin typeface="メイリオ" panose="020B0604030504040204" pitchFamily="50" charset="-128"/>
                          <a:ea typeface="メイリオ" panose="020B0604030504040204" pitchFamily="50" charset="-128"/>
                        </a:rPr>
                        <a:t>企業ソーシャル</a:t>
                      </a:r>
                    </a:p>
                  </a:txBody>
                  <a:tcPr marL="3540" marR="3540" marT="3540" marB="0" anchor="ctr">
                    <a:lnL w="6350" cap="flat" cmpd="sng" algn="ctr">
                      <a:solidFill>
                        <a:srgbClr val="D9D9D9"/>
                      </a:solidFill>
                      <a:prstDash val="dash"/>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w="6350" cap="flat" cmpd="sng" algn="ctr">
                      <a:solidFill>
                        <a:srgbClr val="A6A6A6"/>
                      </a:solidFill>
                      <a:prstDash val="solid"/>
                      <a:round/>
                      <a:headEnd type="none" w="med" len="med"/>
                      <a:tailEnd type="none" w="med" len="med"/>
                    </a:lnL>
                    <a:lnR>
                      <a:noFill/>
                    </a:lnR>
                    <a:lnT>
                      <a:noFill/>
                    </a:lnT>
                    <a:lnB>
                      <a:noFill/>
                    </a:lnB>
                  </a:tcPr>
                </a:tc>
                <a:tc>
                  <a:txBody>
                    <a:bodyPr/>
                    <a:lstStyle/>
                    <a:p>
                      <a:pPr algn="l" fontAlgn="ctr"/>
                      <a:endParaRPr lang="ja-JP" altLang="en-US" sz="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40" marR="3540" marT="3540" marB="0" anchor="ctr">
                    <a:lnL>
                      <a:noFill/>
                    </a:lnL>
                    <a:lnR>
                      <a:noFill/>
                    </a:lnR>
                    <a:lnT>
                      <a:noFill/>
                    </a:lnT>
                    <a:lnB>
                      <a:noFill/>
                    </a:lnB>
                  </a:tcPr>
                </a:tc>
                <a:extLst>
                  <a:ext uri="{0D108BD9-81ED-4DB2-BD59-A6C34878D82A}">
                    <a16:rowId xmlns:a16="http://schemas.microsoft.com/office/drawing/2014/main" val="482423538"/>
                  </a:ext>
                </a:extLst>
              </a:tr>
            </a:tbl>
          </a:graphicData>
        </a:graphic>
      </p:graphicFrame>
      <p:sp>
        <p:nvSpPr>
          <p:cNvPr id="833" name="正方形/長方形 832">
            <a:extLst>
              <a:ext uri="{FF2B5EF4-FFF2-40B4-BE49-F238E27FC236}">
                <a16:creationId xmlns:a16="http://schemas.microsoft.com/office/drawing/2014/main" id="{CE51F443-E9A0-42C3-BD9A-4799071C9D81}"/>
              </a:ext>
            </a:extLst>
          </p:cNvPr>
          <p:cNvSpPr/>
          <p:nvPr/>
        </p:nvSpPr>
        <p:spPr>
          <a:xfrm>
            <a:off x="242934" y="1023119"/>
            <a:ext cx="8649545" cy="276999"/>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訴求商材によっては、基本料金内のセグメントであっても費用が発生いたしますので、ご了承をお願いします。</a:t>
            </a:r>
          </a:p>
        </p:txBody>
      </p:sp>
    </p:spTree>
    <p:extLst>
      <p:ext uri="{BB962C8B-B14F-4D97-AF65-F5344CB8AC3E}">
        <p14:creationId xmlns:p14="http://schemas.microsoft.com/office/powerpoint/2010/main" val="3173528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3AF63E5-F7DE-4E7F-8BAA-4F7BC2FE14DD}"/>
              </a:ext>
            </a:extLst>
          </p:cNvPr>
          <p:cNvSpPr>
            <a:spLocks noGrp="1"/>
          </p:cNvSpPr>
          <p:nvPr>
            <p:ph type="sldNum" sz="quarter" idx="12"/>
          </p:nvPr>
        </p:nvSpPr>
        <p:spPr/>
        <p:txBody>
          <a:bodyPr/>
          <a:lstStyle/>
          <a:p>
            <a:fld id="{D22DF5F5-D5CC-4244-AA62-BB21924FD3FE}" type="slidenum">
              <a:rPr lang="ja-JP" altLang="en-US" smtClean="0"/>
              <a:pPr/>
              <a:t>27</a:t>
            </a:fld>
            <a:endParaRPr lang="ja-JP" altLang="en-US" dirty="0"/>
          </a:p>
        </p:txBody>
      </p:sp>
      <p:sp>
        <p:nvSpPr>
          <p:cNvPr id="3" name="正方形/長方形 50">
            <a:extLst>
              <a:ext uri="{FF2B5EF4-FFF2-40B4-BE49-F238E27FC236}">
                <a16:creationId xmlns:a16="http://schemas.microsoft.com/office/drawing/2014/main" id="{CC02F28F-21D2-4656-8AC7-5331507081DE}"/>
              </a:ext>
            </a:extLst>
          </p:cNvPr>
          <p:cNvSpPr>
            <a:spLocks noChangeArrowheads="1"/>
          </p:cNvSpPr>
          <p:nvPr/>
        </p:nvSpPr>
        <p:spPr bwMode="auto">
          <a:xfrm>
            <a:off x="323850" y="980728"/>
            <a:ext cx="8415323"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lnSpc>
                <a:spcPct val="150000"/>
              </a:lnSpc>
              <a:spcBef>
                <a:spcPct val="0"/>
              </a:spcBef>
              <a:spcAft>
                <a:spcPct val="0"/>
              </a:spcAft>
              <a:buFont typeface="Arial" pitchFamily="34" charset="0"/>
              <a:buNone/>
              <a:defRPr/>
            </a:pPr>
            <a:r>
              <a:rPr kumimoji="0" lang="ja-JP" altLang="en-US" sz="1100" b="1" u="sng"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注意事項</a:t>
            </a:r>
            <a:endParaRPr kumimoji="0" lang="en-US" altLang="ja-JP" sz="1100" b="1" u="sng"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endParaRPr>
          </a:p>
          <a:p>
            <a:pPr marL="171450" indent="-171450" eaLnBrk="1" fontAlgn="base" hangingPunct="1">
              <a:spcBef>
                <a:spcPct val="0"/>
              </a:spcBef>
              <a:spcAft>
                <a:spcPct val="0"/>
              </a:spcAft>
              <a:defRPr/>
            </a:pP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保証件数の納品を完了するまでの期間は、</a:t>
            </a: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8</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週間となります。</a:t>
            </a:r>
          </a:p>
          <a:p>
            <a:pPr marL="171450" indent="-171450" eaLnBrk="1" fontAlgn="base" hangingPunct="1">
              <a:spcBef>
                <a:spcPct val="0"/>
              </a:spcBef>
              <a:spcAft>
                <a:spcPct val="0"/>
              </a:spcAft>
              <a:defRPr/>
            </a:pP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基本料金である </a:t>
            </a:r>
            <a:r>
              <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\1,000,000 </a:t>
            </a: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の内訳は、</a:t>
            </a:r>
            <a:endPar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　</a:t>
            </a:r>
            <a:r>
              <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[WEB</a:t>
            </a: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掲載料 </a:t>
            </a:r>
            <a:r>
              <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\100,000(Gross) + </a:t>
            </a: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コール準備費用 </a:t>
            </a:r>
            <a:r>
              <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\100,000(Net)  + </a:t>
            </a: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リード獲得費用 </a:t>
            </a:r>
            <a:r>
              <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\800,000(@\16,000_Gross)]</a:t>
            </a:r>
          </a:p>
          <a:p>
            <a:pPr eaLnBrk="1" fontAlgn="base" hangingPunct="1">
              <a:spcBef>
                <a:spcPct val="0"/>
              </a:spcBef>
              <a:spcAft>
                <a:spcPct val="0"/>
              </a:spcAft>
              <a:buNone/>
              <a:defRPr/>
            </a:pP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　となります。</a:t>
            </a:r>
            <a:endPar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endParaRPr>
          </a:p>
          <a:p>
            <a:pPr marL="171450" indent="-171450" eaLnBrk="1" fontAlgn="base" hangingPunct="1">
              <a:spcBef>
                <a:spcPct val="0"/>
              </a:spcBef>
              <a:spcAft>
                <a:spcPct val="0"/>
              </a:spcAft>
              <a:defRPr/>
            </a:pP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「コールリスト支給による指定企業のみへのコール実施」では、</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「企業名</a:t>
            </a: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日本語名</a:t>
            </a: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」と「電話番号」が対となったデータでコールリストの支給をお願いいたします。</a:t>
            </a:r>
          </a:p>
          <a:p>
            <a:pPr eaLnBrk="1" fontAlgn="base" hangingPunct="1">
              <a:spcBef>
                <a:spcPct val="0"/>
              </a:spcBef>
              <a:spcAft>
                <a:spcPct val="0"/>
              </a:spcAft>
              <a:buNone/>
              <a:defRPr/>
            </a:pP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　 </a:t>
            </a:r>
            <a:r>
              <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a:t>
            </a: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支給を頂くコールリストが「企業名</a:t>
            </a:r>
            <a:r>
              <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a:t>
            </a: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日本語名</a:t>
            </a:r>
            <a:r>
              <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a:t>
            </a: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」のみ、または企業名が英表記などの場合、一律でコール対象から</a:t>
            </a:r>
            <a:endPar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　　 削除させていただきます。ご了承をお願い申し上げます。</a:t>
            </a:r>
            <a:endPar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Font typeface="Arial" pitchFamily="34" charset="0"/>
              <a:buNone/>
              <a:defRPr/>
            </a:pPr>
            <a:endPar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endParaRPr>
          </a:p>
          <a:p>
            <a:pPr marL="171450" indent="-171450" eaLnBrk="1" fontAlgn="base" hangingPunct="1">
              <a:spcBef>
                <a:spcPct val="0"/>
              </a:spcBef>
              <a:spcAft>
                <a:spcPct val="0"/>
              </a:spcAft>
              <a:defRPr/>
            </a:pP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lnSpc>
                <a:spcPct val="150000"/>
              </a:lnSpc>
              <a:spcBef>
                <a:spcPct val="0"/>
              </a:spcBef>
              <a:spcAft>
                <a:spcPct val="0"/>
              </a:spcAft>
              <a:buFont typeface="Arial" pitchFamily="34" charset="0"/>
              <a:buNone/>
              <a:defRPr/>
            </a:pPr>
            <a:r>
              <a:rPr lang="ja-JP" altLang="en-US" sz="1100" b="1" u="sng" dirty="0">
                <a:solidFill>
                  <a:srgbClr val="000000">
                    <a:lumMod val="75000"/>
                    <a:lumOff val="25000"/>
                  </a:srgbClr>
                </a:solidFill>
                <a:latin typeface="メイリオ" pitchFamily="50" charset="-128"/>
                <a:ea typeface="メイリオ" pitchFamily="50" charset="-128"/>
                <a:cs typeface="メイリオ" pitchFamily="50" charset="-128"/>
              </a:rPr>
              <a:t>よくあるお問い合わせ</a:t>
            </a:r>
            <a:endParaRPr lang="en-US" altLang="ja-JP" sz="1100" b="1" u="sng" dirty="0">
              <a:solidFill>
                <a:srgbClr val="000000">
                  <a:lumMod val="75000"/>
                  <a:lumOff val="25000"/>
                </a:srgbClr>
              </a:solidFill>
              <a:latin typeface="メイリオ" pitchFamily="50" charset="-128"/>
              <a:ea typeface="メイリオ" pitchFamily="50" charset="-128"/>
              <a:cs typeface="メイリオ" pitchFamily="50" charset="-128"/>
            </a:endParaRPr>
          </a:p>
          <a:p>
            <a:pPr eaLnBrk="1" fontAlgn="base" hangingPunct="1">
              <a:spcBef>
                <a:spcPct val="0"/>
              </a:spcBef>
              <a:spcAft>
                <a:spcPct val="0"/>
              </a:spcAft>
              <a:buNone/>
              <a:defRPr/>
            </a:pP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Q. </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テレマーケティング業者のサービスとは何が違うのでしょうか？</a:t>
            </a: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　</a:t>
            </a: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A. </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「見込み客の生成」における接点創出の確度が高まる点にあります。一般的なテレマーケティング業者のサービスが広告主様名義で</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コールを実施するのに対し、我々のサービスでは「マイナビニュース」としてコールを行います。客観的なメディアからのコールに</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よって、従来手法では代表突破や接点創出が難しかった企業のリードを獲得します。あくまで「見込み客の生成」となるため、ご納</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品後はお客様側にてフォローアップして頂く必要がございます。</a:t>
            </a:r>
          </a:p>
          <a:p>
            <a:pPr eaLnBrk="1" fontAlgn="base" hangingPunct="1">
              <a:spcBef>
                <a:spcPct val="0"/>
              </a:spcBef>
              <a:spcAft>
                <a:spcPct val="0"/>
              </a:spcAft>
              <a:buFont typeface="Arial" pitchFamily="34" charset="0"/>
              <a:buNone/>
              <a:defRPr/>
            </a:pP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Q. </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他メディアが提供するホワイトペーパー</a:t>
            </a: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DL</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サービスと比べた優位性はどのような点にあるのでしょうか？</a:t>
            </a: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　</a:t>
            </a: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A. </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指定したセグメント条件に</a:t>
            </a: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100%</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適合する企業のみを納品することが、</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大きなポイントです。他メディア様のサービスでは獲得の難しいセグメ</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       </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ント、獲得できても高単価で数も少ないセグメントの企業であっても、</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       </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コストメリットとボリュームの双方が高い形でリード獲得が可能です。</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Font typeface="Arial" pitchFamily="34" charset="0"/>
              <a:buNone/>
              <a:defRPr/>
            </a:pP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Q. 50</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件未満の保証で実施したいのですが、</a:t>
            </a: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　 金額は基本料金を踏襲してもよいのでしょうか？</a:t>
            </a: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　</a:t>
            </a: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A. </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誠に恐れ入りますが、コール準備やトレーニングなどがプロジェクト</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単位で発生するため、小ロット発注の場合は、リード獲得費用の</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＠単価を調整させていただく形となります。件数ごとの基本料金に</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ついては、右にある表をご参考ください。</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p:txBody>
      </p:sp>
      <p:sp>
        <p:nvSpPr>
          <p:cNvPr id="13" name="テキスト ボックス 12">
            <a:extLst>
              <a:ext uri="{FF2B5EF4-FFF2-40B4-BE49-F238E27FC236}">
                <a16:creationId xmlns:a16="http://schemas.microsoft.com/office/drawing/2014/main" id="{20D4E918-7156-4625-A8D1-F5CAB20E4A43}"/>
              </a:ext>
            </a:extLst>
          </p:cNvPr>
          <p:cNvSpPr txBox="1"/>
          <p:nvPr/>
        </p:nvSpPr>
        <p:spPr>
          <a:xfrm>
            <a:off x="179512" y="332656"/>
            <a:ext cx="8208912" cy="400110"/>
          </a:xfrm>
          <a:prstGeom prst="rect">
            <a:avLst/>
          </a:prstGeom>
          <a:noFill/>
        </p:spPr>
        <p:txBody>
          <a:bodyPr wrap="square" rtlCol="0">
            <a:spAutoFit/>
          </a:bodyPr>
          <a:lstStyle/>
          <a:p>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リード獲得施策（件数保証型メニュー）：</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注意事項・</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FAQ</a:t>
            </a:r>
            <a:endPar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7" name="表 16">
            <a:extLst>
              <a:ext uri="{FF2B5EF4-FFF2-40B4-BE49-F238E27FC236}">
                <a16:creationId xmlns:a16="http://schemas.microsoft.com/office/drawing/2014/main" id="{F8559C0F-1A60-4633-AC7A-7947A7367594}"/>
              </a:ext>
            </a:extLst>
          </p:cNvPr>
          <p:cNvGraphicFramePr>
            <a:graphicFrameLocks noGrp="1"/>
          </p:cNvGraphicFramePr>
          <p:nvPr/>
        </p:nvGraphicFramePr>
        <p:xfrm>
          <a:off x="5148064" y="4293096"/>
          <a:ext cx="3456385" cy="1973698"/>
        </p:xfrm>
        <a:graphic>
          <a:graphicData uri="http://schemas.openxmlformats.org/drawingml/2006/table">
            <a:tbl>
              <a:tblPr/>
              <a:tblGrid>
                <a:gridCol w="365310">
                  <a:extLst>
                    <a:ext uri="{9D8B030D-6E8A-4147-A177-3AD203B41FA5}">
                      <a16:colId xmlns:a16="http://schemas.microsoft.com/office/drawing/2014/main" val="887539125"/>
                    </a:ext>
                  </a:extLst>
                </a:gridCol>
                <a:gridCol w="1074850">
                  <a:extLst>
                    <a:ext uri="{9D8B030D-6E8A-4147-A177-3AD203B41FA5}">
                      <a16:colId xmlns:a16="http://schemas.microsoft.com/office/drawing/2014/main" val="1232571673"/>
                    </a:ext>
                  </a:extLst>
                </a:gridCol>
                <a:gridCol w="2016225">
                  <a:extLst>
                    <a:ext uri="{9D8B030D-6E8A-4147-A177-3AD203B41FA5}">
                      <a16:colId xmlns:a16="http://schemas.microsoft.com/office/drawing/2014/main" val="3043506741"/>
                    </a:ext>
                  </a:extLst>
                </a:gridCol>
              </a:tblGrid>
              <a:tr h="242530">
                <a:tc>
                  <a:txBody>
                    <a:bodyPr/>
                    <a:lstStyle/>
                    <a:p>
                      <a:pPr algn="ctr" rtl="0" fontAlgn="ctr"/>
                      <a:r>
                        <a:rPr lang="ja-JP" altLang="en-US" sz="800" b="1" i="0" u="none" strike="noStrike">
                          <a:solidFill>
                            <a:srgbClr val="FFFFFF"/>
                          </a:solidFill>
                          <a:effectLst/>
                          <a:latin typeface="メイリオ" panose="020B0604030504040204" pitchFamily="50" charset="-128"/>
                          <a:ea typeface="メイリオ" panose="020B0604030504040204" pitchFamily="50" charset="-128"/>
                        </a:rPr>
                        <a:t>件数</a:t>
                      </a:r>
                    </a:p>
                  </a:txBody>
                  <a:tcPr marL="7620" marR="7620" marT="7620"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A6A6A6"/>
                    </a:solidFill>
                  </a:tcPr>
                </a:tc>
                <a:tc>
                  <a:txBody>
                    <a:bodyPr/>
                    <a:lstStyle/>
                    <a:p>
                      <a:pPr algn="ctr" rtl="0"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rPr>
                        <a:t>基本料金</a:t>
                      </a: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A6A6A6"/>
                    </a:solidFill>
                  </a:tcPr>
                </a:tc>
                <a:tc>
                  <a:txBody>
                    <a:bodyPr/>
                    <a:lstStyle/>
                    <a:p>
                      <a:pPr algn="ctr" rtl="0"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rPr>
                        <a:t>内訳</a:t>
                      </a:r>
                      <a:endParaRPr lang="en-US" altLang="ja-JP" sz="800" b="1" i="0" u="none" strike="noStrike" dirty="0">
                        <a:solidFill>
                          <a:srgbClr val="FFFFFF"/>
                        </a:solidFill>
                        <a:effectLst/>
                        <a:latin typeface="メイリオ" panose="020B0604030504040204" pitchFamily="50" charset="-128"/>
                        <a:ea typeface="メイリオ" panose="020B0604030504040204" pitchFamily="50" charset="-128"/>
                      </a:endParaRPr>
                    </a:p>
                    <a:p>
                      <a:pPr algn="ctr" rtl="0" fontAlgn="ctr"/>
                      <a:r>
                        <a:rPr lang="en-US" altLang="ja-JP" sz="600" b="1" i="0" u="none" strike="noStrike" dirty="0">
                          <a:solidFill>
                            <a:srgbClr val="FFFFFF"/>
                          </a:solidFill>
                          <a:effectLst/>
                          <a:latin typeface="メイリオ" panose="020B0604030504040204" pitchFamily="50" charset="-128"/>
                          <a:ea typeface="メイリオ" panose="020B0604030504040204" pitchFamily="50" charset="-128"/>
                        </a:rPr>
                        <a:t>[Web</a:t>
                      </a:r>
                      <a:r>
                        <a:rPr lang="ja-JP" altLang="en-US" sz="600" b="1" i="0" u="none" strike="noStrike" dirty="0">
                          <a:solidFill>
                            <a:srgbClr val="FFFFFF"/>
                          </a:solidFill>
                          <a:effectLst/>
                          <a:latin typeface="メイリオ" panose="020B0604030504040204" pitchFamily="50" charset="-128"/>
                          <a:ea typeface="メイリオ" panose="020B0604030504040204" pitchFamily="50" charset="-128"/>
                        </a:rPr>
                        <a:t>掲載費 </a:t>
                      </a:r>
                      <a:r>
                        <a:rPr lang="en-US" altLang="ja-JP" sz="600" b="1" i="0" u="none" strike="noStrike" dirty="0">
                          <a:solidFill>
                            <a:srgbClr val="FFFFFF"/>
                          </a:solidFill>
                          <a:effectLst/>
                          <a:latin typeface="メイリオ" panose="020B0604030504040204" pitchFamily="50" charset="-128"/>
                          <a:ea typeface="メイリオ" panose="020B0604030504040204" pitchFamily="50" charset="-128"/>
                        </a:rPr>
                        <a:t>+ </a:t>
                      </a:r>
                      <a:r>
                        <a:rPr lang="ja-JP" altLang="en-US" sz="600" b="1" i="0" u="none" strike="noStrike" dirty="0">
                          <a:solidFill>
                            <a:srgbClr val="FF0000"/>
                          </a:solidFill>
                          <a:effectLst/>
                          <a:latin typeface="メイリオ" panose="020B0604030504040204" pitchFamily="50" charset="-128"/>
                          <a:ea typeface="メイリオ" panose="020B0604030504040204" pitchFamily="50" charset="-128"/>
                        </a:rPr>
                        <a:t>テレマ準備費</a:t>
                      </a:r>
                      <a:r>
                        <a:rPr lang="en-US" altLang="ja-JP" sz="600" b="1" i="0" u="none" strike="noStrike" dirty="0">
                          <a:solidFill>
                            <a:srgbClr val="FF0000"/>
                          </a:solidFill>
                          <a:effectLst/>
                          <a:latin typeface="メイリオ" panose="020B0604030504040204" pitchFamily="50" charset="-128"/>
                          <a:ea typeface="メイリオ" panose="020B0604030504040204" pitchFamily="50" charset="-128"/>
                        </a:rPr>
                        <a:t>(Net) </a:t>
                      </a:r>
                      <a:r>
                        <a:rPr lang="en-US" altLang="ja-JP" sz="600" b="1" i="0" u="none" strike="noStrike" dirty="0">
                          <a:solidFill>
                            <a:srgbClr val="FFFFFF"/>
                          </a:solidFill>
                          <a:effectLst/>
                          <a:latin typeface="メイリオ" panose="020B0604030504040204" pitchFamily="50" charset="-128"/>
                          <a:ea typeface="メイリオ" panose="020B0604030504040204" pitchFamily="50" charset="-128"/>
                        </a:rPr>
                        <a:t>+</a:t>
                      </a:r>
                      <a:r>
                        <a:rPr lang="ja-JP" altLang="en-US" sz="600" b="1" i="0" u="none" strike="noStrike" dirty="0">
                          <a:solidFill>
                            <a:srgbClr val="FFFFFF"/>
                          </a:solidFill>
                          <a:effectLst/>
                          <a:latin typeface="メイリオ" panose="020B0604030504040204" pitchFamily="50" charset="-128"/>
                          <a:ea typeface="メイリオ" panose="020B0604030504040204" pitchFamily="50" charset="-128"/>
                        </a:rPr>
                        <a:t>リード獲得費用</a:t>
                      </a:r>
                      <a:r>
                        <a:rPr lang="en-US" altLang="ja-JP" sz="600" b="1" i="0" u="none" strike="noStrike" dirty="0">
                          <a:solidFill>
                            <a:srgbClr val="FFFFFF"/>
                          </a:solidFill>
                          <a:effectLst/>
                          <a:latin typeface="メイリオ" panose="020B0604030504040204" pitchFamily="50" charset="-128"/>
                          <a:ea typeface="メイリオ" panose="020B0604030504040204" pitchFamily="50" charset="-128"/>
                        </a:rPr>
                        <a:t>]</a:t>
                      </a:r>
                      <a:endParaRPr lang="ja-JP" altLang="en-US" sz="800" b="1" i="0" u="none" strike="noStrike" dirty="0">
                        <a:solidFill>
                          <a:srgbClr val="FFFFFF"/>
                        </a:solidFill>
                        <a:effectLst/>
                        <a:latin typeface="メイリオ" panose="020B0604030504040204" pitchFamily="50" charset="-128"/>
                        <a:ea typeface="メイリオ" panose="020B0604030504040204" pitchFamily="50" charset="-128"/>
                      </a:endParaRPr>
                    </a:p>
                  </a:txBody>
                  <a:tcPr marL="7620" marR="7620" marT="7620" marB="0" anchor="ctr">
                    <a:lnL w="6350" cap="flat" cmpd="sng" algn="ctr">
                      <a:solidFill>
                        <a:srgbClr val="7F7F7F"/>
                      </a:solidFill>
                      <a:prstDash val="solid"/>
                      <a:round/>
                      <a:headEnd type="none" w="med" len="med"/>
                      <a:tailEnd type="none" w="med" len="med"/>
                    </a:lnL>
                    <a:lnR>
                      <a:noFill/>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A6A6A6"/>
                    </a:solidFill>
                  </a:tcPr>
                </a:tc>
                <a:extLst>
                  <a:ext uri="{0D108BD9-81ED-4DB2-BD59-A6C34878D82A}">
                    <a16:rowId xmlns:a16="http://schemas.microsoft.com/office/drawing/2014/main" val="2721983095"/>
                  </a:ext>
                </a:extLst>
              </a:tr>
              <a:tr h="192352">
                <a:tc>
                  <a:txBody>
                    <a:bodyPr/>
                    <a:lstStyle/>
                    <a:p>
                      <a:pPr algn="ctr" rtl="0" fontAlgn="ctr"/>
                      <a:r>
                        <a:rPr lang="en-US" altLang="ja-JP" sz="800" b="0" i="0" u="none" strike="noStrike">
                          <a:solidFill>
                            <a:srgbClr val="404040"/>
                          </a:solidFill>
                          <a:effectLst/>
                          <a:latin typeface="メイリオ" panose="020B0604030504040204" pitchFamily="50" charset="-128"/>
                          <a:ea typeface="メイリオ" panose="020B0604030504040204" pitchFamily="50" charset="-128"/>
                        </a:rPr>
                        <a:t>10</a:t>
                      </a:r>
                    </a:p>
                  </a:txBody>
                  <a:tcPr marL="7620" marR="7620" marT="7620"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900" b="1" i="0" u="none" strike="noStrike" dirty="0">
                          <a:solidFill>
                            <a:srgbClr val="404040"/>
                          </a:solidFill>
                          <a:effectLst/>
                          <a:latin typeface="メイリオ" panose="020B0604030504040204" pitchFamily="50" charset="-128"/>
                          <a:ea typeface="メイリオ" panose="020B0604030504040204" pitchFamily="50" charset="-128"/>
                        </a:rPr>
                        <a:t>¥560,000</a:t>
                      </a: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700" b="1" i="0" u="none" strike="noStrike" dirty="0">
                          <a:solidFill>
                            <a:srgbClr val="404040"/>
                          </a:solidFill>
                          <a:effectLst/>
                          <a:latin typeface="メイリオ" panose="020B0604030504040204" pitchFamily="50" charset="-128"/>
                          <a:ea typeface="メイリオ" panose="020B0604030504040204" pitchFamily="50" charset="-128"/>
                        </a:rPr>
                        <a:t>¥100,000 + </a:t>
                      </a:r>
                      <a:r>
                        <a:rPr lang="en-US" altLang="ja-JP" sz="700" b="1" i="0" u="none" strike="noStrike" dirty="0">
                          <a:solidFill>
                            <a:srgbClr val="FF0000"/>
                          </a:solidFill>
                          <a:effectLst/>
                          <a:latin typeface="メイリオ" panose="020B0604030504040204" pitchFamily="50" charset="-128"/>
                          <a:ea typeface="メイリオ" panose="020B0604030504040204" pitchFamily="50" charset="-128"/>
                        </a:rPr>
                        <a:t>\300,000 </a:t>
                      </a:r>
                      <a:r>
                        <a:rPr lang="en-US" altLang="ja-JP" sz="700" b="1" i="0" u="none" strike="noStrike" dirty="0">
                          <a:solidFill>
                            <a:srgbClr val="404040"/>
                          </a:solidFill>
                          <a:effectLst/>
                          <a:latin typeface="メイリオ" panose="020B0604030504040204" pitchFamily="50" charset="-128"/>
                          <a:ea typeface="メイリオ" panose="020B0604030504040204" pitchFamily="50" charset="-128"/>
                        </a:rPr>
                        <a:t>+ \160,000</a:t>
                      </a: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320521947"/>
                  </a:ext>
                </a:extLst>
              </a:tr>
              <a:tr h="192352">
                <a:tc>
                  <a:txBody>
                    <a:bodyPr/>
                    <a:lstStyle/>
                    <a:p>
                      <a:pPr algn="ctr" rtl="0" fontAlgn="ctr"/>
                      <a:r>
                        <a:rPr lang="en-US" altLang="ja-JP" sz="800" b="0" i="0" u="none" strike="noStrike">
                          <a:solidFill>
                            <a:srgbClr val="404040"/>
                          </a:solidFill>
                          <a:effectLst/>
                          <a:latin typeface="メイリオ" panose="020B0604030504040204" pitchFamily="50" charset="-128"/>
                          <a:ea typeface="メイリオ" panose="020B0604030504040204" pitchFamily="50" charset="-128"/>
                        </a:rPr>
                        <a:t>15</a:t>
                      </a:r>
                    </a:p>
                  </a:txBody>
                  <a:tcPr marL="7620" marR="7620" marT="7620"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900" b="1" i="0" u="none" strike="noStrike" dirty="0">
                          <a:solidFill>
                            <a:srgbClr val="404040"/>
                          </a:solidFill>
                          <a:effectLst/>
                          <a:latin typeface="メイリオ" panose="020B0604030504040204" pitchFamily="50" charset="-128"/>
                          <a:ea typeface="メイリオ" panose="020B0604030504040204" pitchFamily="50" charset="-128"/>
                        </a:rPr>
                        <a:t>¥615,000</a:t>
                      </a: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¥100,000 + </a:t>
                      </a:r>
                      <a:r>
                        <a:rPr kumimoji="1" lang="en-US" altLang="ja-JP" sz="7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\275,000 </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 \240,000</a:t>
                      </a:r>
                      <a:endParaRPr lang="en-US" altLang="ja-JP" sz="700" b="1" i="0" u="none" strike="noStrike" dirty="0">
                        <a:solidFill>
                          <a:srgbClr val="404040"/>
                        </a:solidFill>
                        <a:effectLst/>
                        <a:latin typeface="メイリオ" panose="020B0604030504040204" pitchFamily="50" charset="-128"/>
                        <a:ea typeface="メイリオ" panose="020B0604030504040204" pitchFamily="50" charset="-128"/>
                      </a:endParaRP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482799036"/>
                  </a:ext>
                </a:extLst>
              </a:tr>
              <a:tr h="192352">
                <a:tc>
                  <a:txBody>
                    <a:bodyPr/>
                    <a:lstStyle/>
                    <a:p>
                      <a:pPr algn="ctr" rtl="0" fontAlgn="ctr"/>
                      <a:r>
                        <a:rPr lang="en-US" altLang="ja-JP" sz="800" b="0" i="0" u="none" strike="noStrike">
                          <a:solidFill>
                            <a:srgbClr val="404040"/>
                          </a:solidFill>
                          <a:effectLst/>
                          <a:latin typeface="メイリオ" panose="020B0604030504040204" pitchFamily="50" charset="-128"/>
                          <a:ea typeface="メイリオ" panose="020B0604030504040204" pitchFamily="50" charset="-128"/>
                        </a:rPr>
                        <a:t>20</a:t>
                      </a:r>
                    </a:p>
                  </a:txBody>
                  <a:tcPr marL="7620" marR="7620" marT="7620"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900" b="1" i="0" u="none" strike="noStrike" dirty="0">
                          <a:solidFill>
                            <a:srgbClr val="404040"/>
                          </a:solidFill>
                          <a:effectLst/>
                          <a:latin typeface="メイリオ" panose="020B0604030504040204" pitchFamily="50" charset="-128"/>
                          <a:ea typeface="メイリオ" panose="020B0604030504040204" pitchFamily="50" charset="-128"/>
                        </a:rPr>
                        <a:t>¥670,000</a:t>
                      </a: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700" b="1" i="0" u="none" strike="noStrike" dirty="0">
                          <a:solidFill>
                            <a:srgbClr val="404040"/>
                          </a:solidFill>
                          <a:effectLst/>
                          <a:latin typeface="メイリオ" panose="020B0604030504040204" pitchFamily="50" charset="-128"/>
                          <a:ea typeface="メイリオ" panose="020B0604030504040204" pitchFamily="50" charset="-128"/>
                        </a:rPr>
                        <a:t>¥</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100,000 + </a:t>
                      </a:r>
                      <a:r>
                        <a:rPr kumimoji="1" lang="en-US" altLang="ja-JP" sz="7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\250,000 </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 \320,000</a:t>
                      </a:r>
                      <a:endParaRPr lang="en-US" altLang="ja-JP" sz="700" b="1" i="0" u="none" strike="noStrike" dirty="0">
                        <a:solidFill>
                          <a:srgbClr val="404040"/>
                        </a:solidFill>
                        <a:effectLst/>
                        <a:latin typeface="メイリオ" panose="020B0604030504040204" pitchFamily="50" charset="-128"/>
                        <a:ea typeface="メイリオ" panose="020B0604030504040204" pitchFamily="50" charset="-128"/>
                      </a:endParaRP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578930307"/>
                  </a:ext>
                </a:extLst>
              </a:tr>
              <a:tr h="192352">
                <a:tc>
                  <a:txBody>
                    <a:bodyPr/>
                    <a:lstStyle/>
                    <a:p>
                      <a:pPr algn="ctr" rtl="0" fontAlgn="ctr"/>
                      <a:r>
                        <a:rPr lang="en-US" altLang="ja-JP" sz="800" b="0" i="0" u="none" strike="noStrike" dirty="0">
                          <a:solidFill>
                            <a:srgbClr val="404040"/>
                          </a:solidFill>
                          <a:effectLst/>
                          <a:latin typeface="メイリオ" panose="020B0604030504040204" pitchFamily="50" charset="-128"/>
                          <a:ea typeface="メイリオ" panose="020B0604030504040204" pitchFamily="50" charset="-128"/>
                        </a:rPr>
                        <a:t>25</a:t>
                      </a:r>
                    </a:p>
                  </a:txBody>
                  <a:tcPr marL="7620" marR="7620" marT="7620"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900" b="1" i="0" u="none" strike="noStrike" dirty="0">
                          <a:solidFill>
                            <a:srgbClr val="404040"/>
                          </a:solidFill>
                          <a:effectLst/>
                          <a:latin typeface="メイリオ" panose="020B0604030504040204" pitchFamily="50" charset="-128"/>
                          <a:ea typeface="メイリオ" panose="020B0604030504040204" pitchFamily="50" charset="-128"/>
                        </a:rPr>
                        <a:t>¥725,000</a:t>
                      </a: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700" b="1" i="0" u="none" strike="noStrike" dirty="0">
                          <a:solidFill>
                            <a:srgbClr val="404040"/>
                          </a:solidFill>
                          <a:effectLst/>
                          <a:latin typeface="メイリオ" panose="020B0604030504040204" pitchFamily="50" charset="-128"/>
                          <a:ea typeface="メイリオ" panose="020B0604030504040204" pitchFamily="50" charset="-128"/>
                        </a:rPr>
                        <a:t>¥</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100,000 + </a:t>
                      </a:r>
                      <a:r>
                        <a:rPr kumimoji="1" lang="en-US" altLang="ja-JP" sz="7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\225,000 </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 \400,000</a:t>
                      </a:r>
                      <a:endParaRPr lang="en-US" altLang="ja-JP" sz="700" b="1" i="0" u="none" strike="noStrike" dirty="0">
                        <a:solidFill>
                          <a:srgbClr val="404040"/>
                        </a:solidFill>
                        <a:effectLst/>
                        <a:latin typeface="メイリオ" panose="020B0604030504040204" pitchFamily="50" charset="-128"/>
                        <a:ea typeface="メイリオ" panose="020B0604030504040204" pitchFamily="50" charset="-128"/>
                      </a:endParaRP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957145147"/>
                  </a:ext>
                </a:extLst>
              </a:tr>
              <a:tr h="192352">
                <a:tc>
                  <a:txBody>
                    <a:bodyPr/>
                    <a:lstStyle/>
                    <a:p>
                      <a:pPr algn="ctr" rtl="0" fontAlgn="ctr"/>
                      <a:r>
                        <a:rPr lang="en-US" altLang="ja-JP" sz="800" b="0" i="0" u="none" strike="noStrike">
                          <a:solidFill>
                            <a:srgbClr val="404040"/>
                          </a:solidFill>
                          <a:effectLst/>
                          <a:latin typeface="メイリオ" panose="020B0604030504040204" pitchFamily="50" charset="-128"/>
                          <a:ea typeface="メイリオ" panose="020B0604030504040204" pitchFamily="50" charset="-128"/>
                        </a:rPr>
                        <a:t>30</a:t>
                      </a:r>
                    </a:p>
                  </a:txBody>
                  <a:tcPr marL="7620" marR="7620" marT="7620"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900" b="1" i="0" u="none" strike="noStrike" dirty="0">
                          <a:solidFill>
                            <a:srgbClr val="404040"/>
                          </a:solidFill>
                          <a:effectLst/>
                          <a:latin typeface="メイリオ" panose="020B0604030504040204" pitchFamily="50" charset="-128"/>
                          <a:ea typeface="メイリオ" panose="020B0604030504040204" pitchFamily="50" charset="-128"/>
                        </a:rPr>
                        <a:t>¥780,000</a:t>
                      </a: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700" b="1" i="0" u="none" strike="noStrike" dirty="0">
                          <a:solidFill>
                            <a:srgbClr val="404040"/>
                          </a:solidFill>
                          <a:effectLst/>
                          <a:latin typeface="メイリオ" panose="020B0604030504040204" pitchFamily="50" charset="-128"/>
                          <a:ea typeface="メイリオ" panose="020B0604030504040204" pitchFamily="50" charset="-128"/>
                        </a:rPr>
                        <a:t>¥</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100,000 + </a:t>
                      </a:r>
                      <a:r>
                        <a:rPr kumimoji="1" lang="en-US" altLang="ja-JP" sz="7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\200,000 </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 \480,000</a:t>
                      </a:r>
                      <a:endParaRPr lang="en-US" altLang="ja-JP" sz="700" b="1" i="0" u="none" strike="noStrike" dirty="0">
                        <a:solidFill>
                          <a:srgbClr val="404040"/>
                        </a:solidFill>
                        <a:effectLst/>
                        <a:latin typeface="メイリオ" panose="020B0604030504040204" pitchFamily="50" charset="-128"/>
                        <a:ea typeface="メイリオ" panose="020B0604030504040204" pitchFamily="50" charset="-128"/>
                      </a:endParaRP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67857250"/>
                  </a:ext>
                </a:extLst>
              </a:tr>
              <a:tr h="192352">
                <a:tc>
                  <a:txBody>
                    <a:bodyPr/>
                    <a:lstStyle/>
                    <a:p>
                      <a:pPr algn="ctr" rtl="0" fontAlgn="ctr"/>
                      <a:r>
                        <a:rPr lang="en-US" altLang="ja-JP" sz="800" b="0" i="0" u="none" strike="noStrike">
                          <a:solidFill>
                            <a:srgbClr val="404040"/>
                          </a:solidFill>
                          <a:effectLst/>
                          <a:latin typeface="メイリオ" panose="020B0604030504040204" pitchFamily="50" charset="-128"/>
                          <a:ea typeface="メイリオ" panose="020B0604030504040204" pitchFamily="50" charset="-128"/>
                        </a:rPr>
                        <a:t>35</a:t>
                      </a:r>
                    </a:p>
                  </a:txBody>
                  <a:tcPr marL="7620" marR="7620" marT="7620"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900" b="1" i="0" u="none" strike="noStrike" dirty="0">
                          <a:solidFill>
                            <a:srgbClr val="404040"/>
                          </a:solidFill>
                          <a:effectLst/>
                          <a:latin typeface="メイリオ" panose="020B0604030504040204" pitchFamily="50" charset="-128"/>
                          <a:ea typeface="メイリオ" panose="020B0604030504040204" pitchFamily="50" charset="-128"/>
                        </a:rPr>
                        <a:t>¥835,000</a:t>
                      </a: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700" b="1" i="0" u="none" strike="noStrike" dirty="0">
                          <a:solidFill>
                            <a:srgbClr val="404040"/>
                          </a:solidFill>
                          <a:effectLst/>
                          <a:latin typeface="メイリオ" panose="020B0604030504040204" pitchFamily="50" charset="-128"/>
                          <a:ea typeface="メイリオ" panose="020B0604030504040204" pitchFamily="50" charset="-128"/>
                        </a:rPr>
                        <a:t>¥</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100,000 + </a:t>
                      </a:r>
                      <a:r>
                        <a:rPr kumimoji="1" lang="en-US" altLang="ja-JP" sz="7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\175,000 </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 \560,000</a:t>
                      </a:r>
                      <a:endParaRPr lang="en-US" altLang="ja-JP" sz="700" b="1" i="0" u="none" strike="noStrike" dirty="0">
                        <a:solidFill>
                          <a:srgbClr val="404040"/>
                        </a:solidFill>
                        <a:effectLst/>
                        <a:latin typeface="メイリオ" panose="020B0604030504040204" pitchFamily="50" charset="-128"/>
                        <a:ea typeface="メイリオ" panose="020B0604030504040204" pitchFamily="50" charset="-128"/>
                      </a:endParaRP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241730292"/>
                  </a:ext>
                </a:extLst>
              </a:tr>
              <a:tr h="192352">
                <a:tc>
                  <a:txBody>
                    <a:bodyPr/>
                    <a:lstStyle/>
                    <a:p>
                      <a:pPr algn="ctr" rtl="0" fontAlgn="ctr"/>
                      <a:r>
                        <a:rPr lang="en-US" altLang="ja-JP" sz="800" b="0" i="0" u="none" strike="noStrike">
                          <a:solidFill>
                            <a:srgbClr val="404040"/>
                          </a:solidFill>
                          <a:effectLst/>
                          <a:latin typeface="メイリオ" panose="020B0604030504040204" pitchFamily="50" charset="-128"/>
                          <a:ea typeface="メイリオ" panose="020B0604030504040204" pitchFamily="50" charset="-128"/>
                        </a:rPr>
                        <a:t>40</a:t>
                      </a:r>
                    </a:p>
                  </a:txBody>
                  <a:tcPr marL="7620" marR="7620" marT="7620"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900" b="1" i="0" u="none" strike="noStrike" dirty="0">
                          <a:solidFill>
                            <a:srgbClr val="404040"/>
                          </a:solidFill>
                          <a:effectLst/>
                          <a:latin typeface="メイリオ" panose="020B0604030504040204" pitchFamily="50" charset="-128"/>
                          <a:ea typeface="メイリオ" panose="020B0604030504040204" pitchFamily="50" charset="-128"/>
                        </a:rPr>
                        <a:t>¥890,000</a:t>
                      </a: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700" b="1" i="0" u="none" strike="noStrike" dirty="0">
                          <a:solidFill>
                            <a:srgbClr val="404040"/>
                          </a:solidFill>
                          <a:effectLst/>
                          <a:latin typeface="メイリオ" panose="020B0604030504040204" pitchFamily="50" charset="-128"/>
                          <a:ea typeface="メイリオ" panose="020B0604030504040204" pitchFamily="50" charset="-128"/>
                        </a:rPr>
                        <a:t>¥</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100,000 + </a:t>
                      </a:r>
                      <a:r>
                        <a:rPr kumimoji="1" lang="en-US" altLang="ja-JP" sz="7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\150,000 </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 \640,000</a:t>
                      </a:r>
                      <a:endParaRPr lang="en-US" altLang="ja-JP" sz="700" b="1" i="0" u="none" strike="noStrike" dirty="0">
                        <a:solidFill>
                          <a:srgbClr val="404040"/>
                        </a:solidFill>
                        <a:effectLst/>
                        <a:latin typeface="メイリオ" panose="020B0604030504040204" pitchFamily="50" charset="-128"/>
                        <a:ea typeface="メイリオ" panose="020B0604030504040204" pitchFamily="50" charset="-128"/>
                      </a:endParaRP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7180088"/>
                  </a:ext>
                </a:extLst>
              </a:tr>
              <a:tr h="192352">
                <a:tc>
                  <a:txBody>
                    <a:bodyPr/>
                    <a:lstStyle/>
                    <a:p>
                      <a:pPr algn="ctr" rtl="0" fontAlgn="ctr"/>
                      <a:r>
                        <a:rPr lang="en-US" altLang="ja-JP" sz="800" b="0" i="0" u="none" strike="noStrike">
                          <a:solidFill>
                            <a:srgbClr val="404040"/>
                          </a:solidFill>
                          <a:effectLst/>
                          <a:latin typeface="メイリオ" panose="020B0604030504040204" pitchFamily="50" charset="-128"/>
                          <a:ea typeface="メイリオ" panose="020B0604030504040204" pitchFamily="50" charset="-128"/>
                        </a:rPr>
                        <a:t>45</a:t>
                      </a:r>
                    </a:p>
                  </a:txBody>
                  <a:tcPr marL="7620" marR="7620" marT="7620"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900" b="1" i="0" u="none" strike="noStrike" dirty="0">
                          <a:solidFill>
                            <a:srgbClr val="404040"/>
                          </a:solidFill>
                          <a:effectLst/>
                          <a:latin typeface="メイリオ" panose="020B0604030504040204" pitchFamily="50" charset="-128"/>
                          <a:ea typeface="メイリオ" panose="020B0604030504040204" pitchFamily="50" charset="-128"/>
                        </a:rPr>
                        <a:t>¥945,000</a:t>
                      </a: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700" b="1" i="0" u="none" strike="noStrike" dirty="0">
                          <a:solidFill>
                            <a:srgbClr val="404040"/>
                          </a:solidFill>
                          <a:effectLst/>
                          <a:latin typeface="メイリオ" panose="020B0604030504040204" pitchFamily="50" charset="-128"/>
                          <a:ea typeface="メイリオ" panose="020B0604030504040204" pitchFamily="50" charset="-128"/>
                        </a:rPr>
                        <a:t>¥</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100,000 + </a:t>
                      </a:r>
                      <a:r>
                        <a:rPr kumimoji="1" lang="en-US" altLang="ja-JP" sz="7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\125,000 </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 \720,000</a:t>
                      </a:r>
                      <a:endParaRPr lang="en-US" altLang="ja-JP" sz="700" b="1" i="0" u="none" strike="noStrike" dirty="0">
                        <a:solidFill>
                          <a:srgbClr val="404040"/>
                        </a:solidFill>
                        <a:effectLst/>
                        <a:latin typeface="メイリオ" panose="020B0604030504040204" pitchFamily="50" charset="-128"/>
                        <a:ea typeface="メイリオ" panose="020B0604030504040204" pitchFamily="50" charset="-128"/>
                      </a:endParaRP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729167594"/>
                  </a:ext>
                </a:extLst>
              </a:tr>
              <a:tr h="192352">
                <a:tc>
                  <a:txBody>
                    <a:bodyPr/>
                    <a:lstStyle/>
                    <a:p>
                      <a:pPr algn="ctr" rtl="0" fontAlgn="ctr"/>
                      <a:r>
                        <a:rPr lang="en-US" altLang="ja-JP" sz="800" b="0" i="0" u="none" strike="noStrike">
                          <a:solidFill>
                            <a:srgbClr val="404040"/>
                          </a:solidFill>
                          <a:effectLst/>
                          <a:latin typeface="メイリオ" panose="020B0604030504040204" pitchFamily="50" charset="-128"/>
                          <a:ea typeface="メイリオ" panose="020B0604030504040204" pitchFamily="50" charset="-128"/>
                        </a:rPr>
                        <a:t>50</a:t>
                      </a:r>
                    </a:p>
                  </a:txBody>
                  <a:tcPr marL="7620" marR="7620" marT="7620" marB="0" anchor="ctr">
                    <a:lnL>
                      <a:noFill/>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900" b="1" i="0" u="none" strike="noStrike" dirty="0">
                          <a:solidFill>
                            <a:srgbClr val="404040"/>
                          </a:solidFill>
                          <a:effectLst/>
                          <a:latin typeface="メイリオ" panose="020B0604030504040204" pitchFamily="50" charset="-128"/>
                          <a:ea typeface="メイリオ" panose="020B0604030504040204" pitchFamily="50" charset="-128"/>
                        </a:rPr>
                        <a:t>¥1,000,000</a:t>
                      </a: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tc>
                  <a:txBody>
                    <a:bodyPr/>
                    <a:lstStyle/>
                    <a:p>
                      <a:pPr algn="ctr" rtl="0" fontAlgn="ctr"/>
                      <a:r>
                        <a:rPr lang="en-US" altLang="ja-JP" sz="700" b="1" i="0" u="none" strike="noStrike" dirty="0">
                          <a:solidFill>
                            <a:srgbClr val="404040"/>
                          </a:solidFill>
                          <a:effectLst/>
                          <a:latin typeface="メイリオ" panose="020B0604030504040204" pitchFamily="50" charset="-128"/>
                          <a:ea typeface="メイリオ" panose="020B0604030504040204" pitchFamily="50" charset="-128"/>
                        </a:rPr>
                        <a:t>¥</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100,000 + </a:t>
                      </a:r>
                      <a:r>
                        <a:rPr kumimoji="1" lang="en-US" altLang="ja-JP" sz="7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\100,000 </a:t>
                      </a:r>
                      <a:r>
                        <a:rPr kumimoji="1" lang="en-US" altLang="ja-JP" sz="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mn-cs"/>
                        </a:rPr>
                        <a:t>+ \800,000</a:t>
                      </a:r>
                      <a:endParaRPr lang="en-US" altLang="ja-JP" sz="700" b="1" i="0" u="none" strike="noStrike" dirty="0">
                        <a:solidFill>
                          <a:srgbClr val="404040"/>
                        </a:solidFill>
                        <a:effectLst/>
                        <a:latin typeface="メイリオ" panose="020B0604030504040204" pitchFamily="50" charset="-128"/>
                        <a:ea typeface="メイリオ" panose="020B0604030504040204" pitchFamily="50" charset="-128"/>
                      </a:endParaRPr>
                    </a:p>
                  </a:txBody>
                  <a:tcPr marL="7620" marR="7620" marT="7620" marB="0" anchor="ctr">
                    <a:lnL w="6350" cap="flat" cmpd="sng" algn="ctr">
                      <a:solidFill>
                        <a:srgbClr val="7F7F7F"/>
                      </a:solidFill>
                      <a:prstDash val="solid"/>
                      <a:round/>
                      <a:headEnd type="none" w="med" len="med"/>
                      <a:tailEnd type="none" w="med" len="med"/>
                    </a:lnL>
                    <a:lnR w="6350" cap="flat" cmpd="sng" algn="ctr">
                      <a:solidFill>
                        <a:srgbClr val="D9D9D9"/>
                      </a:solidFill>
                      <a:prstDash val="dash"/>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08718207"/>
                  </a:ext>
                </a:extLst>
              </a:tr>
            </a:tbl>
          </a:graphicData>
        </a:graphic>
      </p:graphicFrame>
    </p:spTree>
    <p:extLst>
      <p:ext uri="{BB962C8B-B14F-4D97-AF65-F5344CB8AC3E}">
        <p14:creationId xmlns:p14="http://schemas.microsoft.com/office/powerpoint/2010/main" val="1282183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C52493A-DC44-4228-B446-17AB88DACA15}"/>
              </a:ext>
            </a:extLst>
          </p:cNvPr>
          <p:cNvSpPr>
            <a:spLocks noGrp="1"/>
          </p:cNvSpPr>
          <p:nvPr>
            <p:ph type="sldNum" sz="quarter" idx="12"/>
          </p:nvPr>
        </p:nvSpPr>
        <p:spPr/>
        <p:txBody>
          <a:bodyPr/>
          <a:lstStyle/>
          <a:p>
            <a:fld id="{D22DF5F5-D5CC-4244-AA62-BB21924FD3FE}" type="slidenum">
              <a:rPr lang="ja-JP" altLang="en-US" smtClean="0"/>
              <a:pPr/>
              <a:t>28</a:t>
            </a:fld>
            <a:endParaRPr lang="ja-JP" altLang="en-US" dirty="0"/>
          </a:p>
        </p:txBody>
      </p:sp>
      <p:sp>
        <p:nvSpPr>
          <p:cNvPr id="3" name="テキスト ボックス 2">
            <a:extLst>
              <a:ext uri="{FF2B5EF4-FFF2-40B4-BE49-F238E27FC236}">
                <a16:creationId xmlns:a16="http://schemas.microsoft.com/office/drawing/2014/main" id="{672A6B6E-D100-458F-A800-99AB5EB8D63F}"/>
              </a:ext>
            </a:extLst>
          </p:cNvPr>
          <p:cNvSpPr txBox="1"/>
          <p:nvPr/>
        </p:nvSpPr>
        <p:spPr>
          <a:xfrm>
            <a:off x="179512" y="332656"/>
            <a:ext cx="9505056" cy="400110"/>
          </a:xfrm>
          <a:prstGeom prst="rect">
            <a:avLst/>
          </a:prstGeom>
          <a:noFill/>
        </p:spPr>
        <p:txBody>
          <a:bodyPr wrap="square" rtlCol="0">
            <a:spAutoFit/>
          </a:bodyPr>
          <a:lstStyle/>
          <a:p>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リード獲得施策（件数保証型メニュー）：</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注意事項・</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FAQ</a:t>
            </a:r>
            <a:endPar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50">
            <a:extLst>
              <a:ext uri="{FF2B5EF4-FFF2-40B4-BE49-F238E27FC236}">
                <a16:creationId xmlns:a16="http://schemas.microsoft.com/office/drawing/2014/main" id="{85530C11-E034-4AA3-9470-36870CD56779}"/>
              </a:ext>
            </a:extLst>
          </p:cNvPr>
          <p:cNvSpPr>
            <a:spLocks noChangeArrowheads="1"/>
          </p:cNvSpPr>
          <p:nvPr/>
        </p:nvSpPr>
        <p:spPr bwMode="auto">
          <a:xfrm>
            <a:off x="323850" y="980728"/>
            <a:ext cx="8415323" cy="519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lnSpc>
                <a:spcPct val="150000"/>
              </a:lnSpc>
              <a:spcBef>
                <a:spcPct val="0"/>
              </a:spcBef>
              <a:spcAft>
                <a:spcPct val="0"/>
              </a:spcAft>
              <a:buNone/>
              <a:defRPr/>
            </a:pPr>
            <a:r>
              <a:rPr lang="ja-JP" altLang="en-US" sz="1100" b="1" u="sng" dirty="0">
                <a:solidFill>
                  <a:srgbClr val="000000">
                    <a:lumMod val="75000"/>
                    <a:lumOff val="25000"/>
                  </a:srgbClr>
                </a:solidFill>
                <a:latin typeface="メイリオ" pitchFamily="50" charset="-128"/>
                <a:ea typeface="メイリオ" pitchFamily="50" charset="-128"/>
                <a:cs typeface="メイリオ" pitchFamily="50" charset="-128"/>
              </a:rPr>
              <a:t>よくあるお問い合わせ</a:t>
            </a:r>
            <a:endParaRPr lang="en-US" altLang="ja-JP" sz="1100" b="1" u="sng" dirty="0">
              <a:solidFill>
                <a:srgbClr val="000000">
                  <a:lumMod val="75000"/>
                  <a:lumOff val="25000"/>
                </a:srgbClr>
              </a:solidFill>
              <a:latin typeface="メイリオ" pitchFamily="50" charset="-128"/>
              <a:ea typeface="メイリオ" pitchFamily="50" charset="-128"/>
              <a:cs typeface="メイリオ" pitchFamily="50" charset="-128"/>
            </a:endParaRPr>
          </a:p>
          <a:p>
            <a:pPr eaLnBrk="1" fontAlgn="base" hangingPunct="1">
              <a:spcBef>
                <a:spcPct val="0"/>
              </a:spcBef>
              <a:spcAft>
                <a:spcPct val="0"/>
              </a:spcAft>
              <a:buNone/>
              <a:defRPr/>
            </a:pP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Q. </a:t>
            </a: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「コールリスト支給による指定企業のみへのコール実施」について、</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「企業名</a:t>
            </a: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日本語名</a:t>
            </a: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」の一覧はありますが、「電話番号」と</a:t>
            </a: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　 対になったデータがありません。マイナビで電話番号を照合してもらうことは可能でしょうか？</a:t>
            </a: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　</a:t>
            </a: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A. </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コールリストの件数や内容によって、対応可能な場合がございます。一度、マイナビ担当者へご相談を頂けますでしょうか。</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作業に時間を要するため、コール開始までのリードタイムやご提供金額が変動する可能性があり、その点ご了承をお願いします。</a:t>
            </a:r>
          </a:p>
          <a:p>
            <a:pPr eaLnBrk="1" fontAlgn="base" hangingPunct="1">
              <a:spcBef>
                <a:spcPct val="0"/>
              </a:spcBef>
              <a:spcAft>
                <a:spcPct val="0"/>
              </a:spcAft>
              <a:buFont typeface="Arial" pitchFamily="34" charset="0"/>
              <a:buNone/>
              <a:defRPr/>
            </a:pP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Q. </a:t>
            </a: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「コールリスト支給による指定企業のみへのコール実施」について、</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企業名が英表記のリストしかありません。</a:t>
            </a: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　 その場合は実施不可になりますか？</a:t>
            </a: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　</a:t>
            </a: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A. </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こちらも、コールリストの件数や内容によって、対応可能な場合がございます。一度、マイナビ担当者へご相談ください。</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作業に時間を要するため、コール開始までのリードタイムやご提供金額が変動する可能性があり、その点ご了承をお願いします。</a:t>
            </a: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Q. </a:t>
            </a: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「コールリスト支給による指定企業のみへのコール実施」について、 コールをしたが</a:t>
            </a:r>
            <a:r>
              <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Opt-in</a:t>
            </a: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の取得ができなかった企業について、</a:t>
            </a:r>
            <a:endPar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　 </a:t>
            </a:r>
            <a:r>
              <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“Opt-in</a:t>
            </a: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の許諾が得られなかった理由</a:t>
            </a:r>
            <a:r>
              <a:rPr kumimoji="0" lang="en-US" altLang="ja-JP"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a:t>
            </a:r>
            <a:r>
              <a:rPr kumimoji="0" lang="ja-JP" altLang="en-US" sz="1050" dirty="0">
                <a:solidFill>
                  <a:srgbClr val="000000">
                    <a:lumMod val="75000"/>
                    <a:lumOff val="25000"/>
                  </a:srgbClr>
                </a:solidFill>
                <a:latin typeface="メイリオ" pitchFamily="50" charset="-128"/>
                <a:ea typeface="メイリオ" pitchFamily="50" charset="-128"/>
                <a:cs typeface="メイリオ" pitchFamily="50" charset="-128"/>
                <a:sym typeface="ＭＳ Ｐゴシック" pitchFamily="50" charset="-128"/>
              </a:rPr>
              <a:t>などの情報を、支給したコールリストにラベリング頂く事は可能でしょうか</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a:t>
            </a: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　</a:t>
            </a: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A. </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獲得件数などによって、対応可能な場合がございます。一度、マイナビ担当者へご相談を頂けますでしょうか。</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作業に時間を要するため、コール開始までのリードタイムやご提供金額が変動する可能性があり、その点ご了承をお願いします。</a:t>
            </a:r>
          </a:p>
          <a:p>
            <a:pPr eaLnBrk="1" fontAlgn="base" hangingPunct="1">
              <a:spcBef>
                <a:spcPct val="0"/>
              </a:spcBef>
              <a:spcAft>
                <a:spcPct val="0"/>
              </a:spcAft>
              <a:buNone/>
              <a:defRPr/>
            </a:pP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Q. </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コール前に、コールリストの情報を開示してもらうことは可能ですか？</a:t>
            </a: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　</a:t>
            </a: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A. </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お申込み後であれば、コール前のコールリスト開示は可能です。企業情報データの流出リスクがあるため、開示する情報は</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「企業名</a:t>
            </a: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日本語名</a:t>
            </a: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」のみとなります。開示したコールリストの中にリード獲得対象外としたい企業がある場合、獲得に必要な</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コール対象社数を下回る可能性があるため、予め営業担当にご相談をお願いいたします。</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Font typeface="Arial" pitchFamily="34" charset="0"/>
              <a:buNone/>
              <a:defRPr/>
            </a:pPr>
            <a:endParaRPr kumimoji="0" lang="en-US" altLang="ja-JP" sz="1050" b="1"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Q. </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コールリストについて、コール対象に</a:t>
            </a: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コールの順番など</a:t>
            </a: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優先順位をつけることは可能ですか？</a:t>
            </a: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　</a:t>
            </a: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A. 1</a:t>
            </a:r>
            <a:r>
              <a:rPr kumimoji="0" lang="ja-JP" altLang="en-US" sz="1050" dirty="0" err="1">
                <a:solidFill>
                  <a:srgbClr val="00B0F0"/>
                </a:solidFill>
                <a:latin typeface="メイリオ" pitchFamily="50" charset="-128"/>
                <a:ea typeface="メイリオ" pitchFamily="50" charset="-128"/>
                <a:cs typeface="メイリオ" pitchFamily="50" charset="-128"/>
                <a:sym typeface="ＭＳ Ｐゴシック" pitchFamily="50" charset="-128"/>
              </a:rPr>
              <a:t>つの</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企業に短期間で複数回コールすることが難しいこと、複数のプロジェクトが並行して進行していることを背景に、</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コール対象の優先順位付けについては、標準では付帯しておりません。ただ、他のプロジェクトの状況やご依頼の内容によっては</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対応も可能ですので、マイナビ担当者へご相談を頂けますでしょうか。</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Font typeface="Arial" pitchFamily="34" charset="0"/>
              <a:buNone/>
              <a:defRPr/>
            </a:pPr>
            <a:endParaRPr kumimoji="0" lang="en-US" altLang="ja-JP" sz="1050" b="1"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Q. </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当社の</a:t>
            </a:r>
            <a:r>
              <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CRM</a:t>
            </a: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に入れやすいように、指定のフォーマットに成形してリードを納品頂くことは可能ですか？</a:t>
            </a:r>
            <a:endParaRPr kumimoji="0" lang="en-US" altLang="ja-JP"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0000">
                    <a:lumMod val="85000"/>
                    <a:lumOff val="15000"/>
                  </a:srgbClr>
                </a:solidFill>
                <a:latin typeface="メイリオ" pitchFamily="50" charset="-128"/>
                <a:ea typeface="メイリオ" pitchFamily="50" charset="-128"/>
                <a:cs typeface="メイリオ" pitchFamily="50" charset="-128"/>
                <a:sym typeface="ＭＳ Ｐゴシック" pitchFamily="50" charset="-128"/>
              </a:rPr>
              <a:t>　</a:t>
            </a:r>
            <a:r>
              <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rPr>
              <a:t>A. </a:t>
            </a: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フォーマットの内容によって、対応可能な場合がございます。一度、マイナビ担当者へご相談を頂けますでしょうか。</a:t>
            </a: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a:p>
            <a:pPr eaLnBrk="1" fontAlgn="base" hangingPunct="1">
              <a:spcBef>
                <a:spcPct val="0"/>
              </a:spcBef>
              <a:spcAft>
                <a:spcPct val="0"/>
              </a:spcAft>
              <a:buNone/>
              <a:defRPr/>
            </a:pPr>
            <a:r>
              <a:rPr kumimoji="0" lang="ja-JP" altLang="en-US" sz="1050" dirty="0">
                <a:solidFill>
                  <a:srgbClr val="00B0F0"/>
                </a:solidFill>
                <a:latin typeface="メイリオ" pitchFamily="50" charset="-128"/>
                <a:ea typeface="メイリオ" pitchFamily="50" charset="-128"/>
                <a:cs typeface="メイリオ" pitchFamily="50" charset="-128"/>
                <a:sym typeface="ＭＳ Ｐゴシック" pitchFamily="50" charset="-128"/>
              </a:rPr>
              <a:t>　　作業に時間を要するため、コール開始までのリードタイムやご提供金額が変動する可能性があり、その点ご了承をお願いします。</a:t>
            </a:r>
          </a:p>
          <a:p>
            <a:pPr eaLnBrk="1" fontAlgn="base" hangingPunct="1">
              <a:spcBef>
                <a:spcPct val="0"/>
              </a:spcBef>
              <a:spcAft>
                <a:spcPct val="0"/>
              </a:spcAft>
              <a:buNone/>
              <a:defRPr/>
            </a:pPr>
            <a:endParaRPr kumimoji="0" lang="en-US" altLang="ja-JP" sz="1050" dirty="0">
              <a:solidFill>
                <a:srgbClr val="00B0F0"/>
              </a:solidFill>
              <a:latin typeface="メイリオ" pitchFamily="50" charset="-128"/>
              <a:ea typeface="メイリオ" pitchFamily="50" charset="-128"/>
              <a:cs typeface="メイリオ" pitchFamily="50" charset="-128"/>
              <a:sym typeface="ＭＳ Ｐゴシック" pitchFamily="50" charset="-128"/>
            </a:endParaRPr>
          </a:p>
        </p:txBody>
      </p:sp>
    </p:spTree>
    <p:extLst>
      <p:ext uri="{BB962C8B-B14F-4D97-AF65-F5344CB8AC3E}">
        <p14:creationId xmlns:p14="http://schemas.microsoft.com/office/powerpoint/2010/main" val="1303409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角丸四角形 89"/>
          <p:cNvSpPr/>
          <p:nvPr/>
        </p:nvSpPr>
        <p:spPr>
          <a:xfrm>
            <a:off x="4643199" y="1628800"/>
            <a:ext cx="4314292" cy="2232248"/>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3" name="角丸四角形 92"/>
          <p:cNvSpPr/>
          <p:nvPr/>
        </p:nvSpPr>
        <p:spPr>
          <a:xfrm>
            <a:off x="4753279" y="1690668"/>
            <a:ext cx="1539208" cy="747251"/>
          </a:xfrm>
          <a:prstGeom prst="roundRect">
            <a:avLst>
              <a:gd name="adj" fmla="val 45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9372" y="1751658"/>
            <a:ext cx="1236804" cy="62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29</a:t>
            </a:fld>
            <a:endParaRPr lang="ja-JP" altLang="en-US" dirty="0"/>
          </a:p>
        </p:txBody>
      </p:sp>
      <p:sp>
        <p:nvSpPr>
          <p:cNvPr id="42" name="角丸四角形 41"/>
          <p:cNvSpPr/>
          <p:nvPr/>
        </p:nvSpPr>
        <p:spPr>
          <a:xfrm>
            <a:off x="179512" y="1628800"/>
            <a:ext cx="4314292" cy="2232248"/>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正方形/長方形 42"/>
          <p:cNvSpPr/>
          <p:nvPr/>
        </p:nvSpPr>
        <p:spPr>
          <a:xfrm>
            <a:off x="1841884" y="1777142"/>
            <a:ext cx="1366080" cy="261610"/>
          </a:xfrm>
          <a:prstGeom prst="rect">
            <a:avLst/>
          </a:prstGeom>
        </p:spPr>
        <p:txBody>
          <a:bodyPr wrap="none">
            <a:spAutoFit/>
          </a:bodyPr>
          <a:lstStyle/>
          <a:p>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ABM</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キャンペーン</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1947185" y="2014812"/>
            <a:ext cx="2912847" cy="400110"/>
          </a:xfrm>
          <a:prstGeom prst="rect">
            <a:avLst/>
          </a:prstGeom>
        </p:spPr>
        <p:txBody>
          <a:bodyPr wrap="square">
            <a:spAutoFit/>
          </a:bodyPr>
          <a:lstStyle/>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指定企業のみの</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獲得により、</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アカウントベースドマーケティングを実現。</a:t>
            </a:r>
          </a:p>
        </p:txBody>
      </p:sp>
      <p:sp>
        <p:nvSpPr>
          <p:cNvPr id="47" name="角丸四角形 46"/>
          <p:cNvSpPr/>
          <p:nvPr/>
        </p:nvSpPr>
        <p:spPr>
          <a:xfrm>
            <a:off x="289592" y="1690668"/>
            <a:ext cx="1539208" cy="747251"/>
          </a:xfrm>
          <a:prstGeom prst="roundRect">
            <a:avLst>
              <a:gd name="adj" fmla="val 45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正方形/長方形 49"/>
          <p:cNvSpPr/>
          <p:nvPr/>
        </p:nvSpPr>
        <p:spPr>
          <a:xfrm>
            <a:off x="289592" y="2749302"/>
            <a:ext cx="4104456" cy="1039738"/>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角丸四角形 62"/>
          <p:cNvSpPr/>
          <p:nvPr/>
        </p:nvSpPr>
        <p:spPr>
          <a:xfrm>
            <a:off x="1573798" y="2677591"/>
            <a:ext cx="1452097" cy="175345"/>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7" name="Picture 2" descr="C:\Users\s0113300\Downloads\ドッキリマークの吹き出しアイコン素材.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7743" y="2575968"/>
            <a:ext cx="290538" cy="290538"/>
          </a:xfrm>
          <a:prstGeom prst="rect">
            <a:avLst/>
          </a:prstGeom>
          <a:noFill/>
          <a:extLst>
            <a:ext uri="{909E8E84-426E-40DD-AFC4-6F175D3DCCD1}">
              <a14:hiddenFill xmlns:a14="http://schemas.microsoft.com/office/drawing/2010/main">
                <a:solidFill>
                  <a:srgbClr val="FFFFFF"/>
                </a:solidFill>
              </a14:hiddenFill>
            </a:ext>
          </a:extLst>
        </p:spPr>
      </p:pic>
      <p:sp>
        <p:nvSpPr>
          <p:cNvPr id="68" name="正方形/長方形 67"/>
          <p:cNvSpPr/>
          <p:nvPr/>
        </p:nvSpPr>
        <p:spPr>
          <a:xfrm>
            <a:off x="1948281" y="2636912"/>
            <a:ext cx="1031051" cy="261610"/>
          </a:xfrm>
          <a:prstGeom prst="rect">
            <a:avLst/>
          </a:prstGeom>
        </p:spPr>
        <p:txBody>
          <a:bodyPr wrap="none">
            <a:spAutoFit/>
          </a:bodyP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活用ポイント</a:t>
            </a:r>
          </a:p>
        </p:txBody>
      </p:sp>
      <p:sp>
        <p:nvSpPr>
          <p:cNvPr id="69" name="正方形/長方形 68"/>
          <p:cNvSpPr/>
          <p:nvPr/>
        </p:nvSpPr>
        <p:spPr>
          <a:xfrm>
            <a:off x="426218" y="2893017"/>
            <a:ext cx="3888431" cy="861774"/>
          </a:xfrm>
          <a:prstGeom prst="rect">
            <a:avLst/>
          </a:prstGeom>
        </p:spPr>
        <p:txBody>
          <a:bodyPr wrap="square">
            <a:spAutoFit/>
          </a:bodyPr>
          <a:lstStyle/>
          <a:p>
            <a:pPr>
              <a:lnSpc>
                <a:spcPts val="1200"/>
              </a:lnSpc>
              <a:defRPr/>
            </a:pPr>
            <a:r>
              <a:rPr lang="ja-JP" altLang="en-US"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自社名のコールでは担当者接続が難しい企業について、マイナビ名義のアプローチによって担当者へ接続</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す</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ることが可能です</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200"/>
              </a:lnSpc>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（例）</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・まだアカウント化できていない、且つ大手企業のみの</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獲得</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・競合製品や特定製品を利用している企業のみの</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獲得</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正方形/長方形 78"/>
          <p:cNvSpPr/>
          <p:nvPr/>
        </p:nvSpPr>
        <p:spPr>
          <a:xfrm>
            <a:off x="242934" y="1023119"/>
            <a:ext cx="8649545" cy="461665"/>
          </a:xfrm>
          <a:prstGeom prst="rect">
            <a:avLst/>
          </a:prstGeom>
        </p:spPr>
        <p:txBody>
          <a:bodyPr wrap="square">
            <a:spAutoFit/>
          </a:bodyPr>
          <a:lstStyle/>
          <a:p>
            <a:pPr>
              <a:spcBef>
                <a:spcPct val="0"/>
              </a:spcBef>
              <a:buClr>
                <a:srgbClr val="BBE0E3"/>
              </a:buClr>
            </a:pP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IT </a:t>
            </a:r>
            <a:r>
              <a:rPr lang="en-US" altLang="ja-JP" sz="1200" b="1" dirty="0" err="1">
                <a:solidFill>
                  <a:schemeClr val="tx1">
                    <a:lumMod val="75000"/>
                    <a:lumOff val="25000"/>
                  </a:schemeClr>
                </a:solidFill>
                <a:latin typeface="メイリオ" pitchFamily="50" charset="-128"/>
                <a:ea typeface="メイリオ" pitchFamily="50" charset="-128"/>
                <a:cs typeface="メイリオ" pitchFamily="50" charset="-128"/>
              </a:rPr>
              <a:t>Serch</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のリード獲得メニューは、「メディア名義でのテレマーケティングによるリード獲得」という特性によって、</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他誌様では難しいセグメントでの</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Opt-in</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獲得を実現します。ここではその活用例について、幾つかご紹介します。</a:t>
            </a:r>
          </a:p>
        </p:txBody>
      </p:sp>
      <p:pic>
        <p:nvPicPr>
          <p:cNvPr id="102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218" y="1761183"/>
            <a:ext cx="1217879" cy="61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正方形/長方形 90"/>
          <p:cNvSpPr/>
          <p:nvPr/>
        </p:nvSpPr>
        <p:spPr>
          <a:xfrm>
            <a:off x="6305571" y="1777142"/>
            <a:ext cx="2441694" cy="261610"/>
          </a:xfrm>
          <a:prstGeom prst="rect">
            <a:avLst/>
          </a:prstGeom>
        </p:spPr>
        <p:txBody>
          <a:bodyPr wrap="none">
            <a:spAutoFit/>
          </a:bodyPr>
          <a:lstStyle/>
          <a:p>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インダストリー特化型キャンペーン</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p:cNvSpPr/>
          <p:nvPr/>
        </p:nvSpPr>
        <p:spPr>
          <a:xfrm>
            <a:off x="6410872" y="2014812"/>
            <a:ext cx="2912847" cy="400110"/>
          </a:xfrm>
          <a:prstGeom prst="rect">
            <a:avLst/>
          </a:prstGeom>
        </p:spPr>
        <p:txBody>
          <a:bodyPr wrap="square">
            <a:spAutoFit/>
          </a:bodyPr>
          <a:lstStyle/>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特定業種の企業に絞って</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を獲得。</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コンテンツと合わせれば名簿の精度も向上</a:t>
            </a:r>
          </a:p>
        </p:txBody>
      </p:sp>
      <p:sp>
        <p:nvSpPr>
          <p:cNvPr id="94" name="正方形/長方形 93"/>
          <p:cNvSpPr/>
          <p:nvPr/>
        </p:nvSpPr>
        <p:spPr>
          <a:xfrm>
            <a:off x="4753279" y="2749302"/>
            <a:ext cx="4104456" cy="1039738"/>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角丸四角形 94"/>
          <p:cNvSpPr/>
          <p:nvPr/>
        </p:nvSpPr>
        <p:spPr>
          <a:xfrm>
            <a:off x="6037485" y="2677591"/>
            <a:ext cx="1452097" cy="175345"/>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6" name="Picture 2" descr="C:\Users\s0113300\Downloads\ドッキリマークの吹き出しアイコン素材.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1430" y="2575968"/>
            <a:ext cx="290538" cy="290538"/>
          </a:xfrm>
          <a:prstGeom prst="rect">
            <a:avLst/>
          </a:prstGeom>
          <a:noFill/>
          <a:extLst>
            <a:ext uri="{909E8E84-426E-40DD-AFC4-6F175D3DCCD1}">
              <a14:hiddenFill xmlns:a14="http://schemas.microsoft.com/office/drawing/2010/main">
                <a:solidFill>
                  <a:srgbClr val="FFFFFF"/>
                </a:solidFill>
              </a14:hiddenFill>
            </a:ext>
          </a:extLst>
        </p:spPr>
      </p:pic>
      <p:sp>
        <p:nvSpPr>
          <p:cNvPr id="97" name="正方形/長方形 96"/>
          <p:cNvSpPr/>
          <p:nvPr/>
        </p:nvSpPr>
        <p:spPr>
          <a:xfrm>
            <a:off x="6411968" y="2636912"/>
            <a:ext cx="1031051" cy="261610"/>
          </a:xfrm>
          <a:prstGeom prst="rect">
            <a:avLst/>
          </a:prstGeom>
        </p:spPr>
        <p:txBody>
          <a:bodyPr wrap="none">
            <a:spAutoFit/>
          </a:bodyP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活用ポイント</a:t>
            </a:r>
          </a:p>
        </p:txBody>
      </p:sp>
      <p:sp>
        <p:nvSpPr>
          <p:cNvPr id="98" name="正方形/長方形 97"/>
          <p:cNvSpPr/>
          <p:nvPr/>
        </p:nvSpPr>
        <p:spPr>
          <a:xfrm>
            <a:off x="4889905" y="2893017"/>
            <a:ext cx="3888431" cy="861774"/>
          </a:xfrm>
          <a:prstGeom prst="rect">
            <a:avLst/>
          </a:prstGeom>
        </p:spPr>
        <p:txBody>
          <a:bodyPr wrap="square">
            <a:spAutoFit/>
          </a:bodyPr>
          <a:lstStyle/>
          <a:p>
            <a:pPr>
              <a:lnSpc>
                <a:spcPts val="1200"/>
              </a:lnSpc>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金融や教育、ライフサイエンス分野など、</a:t>
            </a:r>
            <a:r>
              <a:rPr lang="ja-JP" altLang="en-US"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他のサービスでは名簿化が難しい企業の</a:t>
            </a:r>
            <a:r>
              <a:rPr lang="en-US" altLang="ja-JP"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も獲得</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す</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ることが可能です</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200"/>
              </a:lnSpc>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（例）</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・注力するインダストリーに</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セグメントした</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獲得</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・使用する導入時例コンテンツと同業種にアプローチし、効果を最大化</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角丸四角形 99"/>
          <p:cNvSpPr/>
          <p:nvPr/>
        </p:nvSpPr>
        <p:spPr>
          <a:xfrm>
            <a:off x="4643199" y="4024914"/>
            <a:ext cx="4314292" cy="2232248"/>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1" name="角丸四角形 100"/>
          <p:cNvSpPr/>
          <p:nvPr/>
        </p:nvSpPr>
        <p:spPr>
          <a:xfrm>
            <a:off x="4753279" y="4086782"/>
            <a:ext cx="1539208" cy="747251"/>
          </a:xfrm>
          <a:prstGeom prst="roundRect">
            <a:avLst>
              <a:gd name="adj" fmla="val 45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3" name="角丸四角形 102"/>
          <p:cNvSpPr/>
          <p:nvPr/>
        </p:nvSpPr>
        <p:spPr>
          <a:xfrm>
            <a:off x="179512" y="4024914"/>
            <a:ext cx="4314292" cy="2232248"/>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4" name="正方形/長方形 103"/>
          <p:cNvSpPr/>
          <p:nvPr/>
        </p:nvSpPr>
        <p:spPr>
          <a:xfrm>
            <a:off x="1841884" y="4173256"/>
            <a:ext cx="2691763" cy="261610"/>
          </a:xfrm>
          <a:prstGeom prst="rect">
            <a:avLst/>
          </a:prstGeom>
        </p:spPr>
        <p:txBody>
          <a:bodyPr wrap="none">
            <a:spAutoFit/>
          </a:bodyPr>
          <a:lstStyle/>
          <a:p>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ハイタッチ </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or </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パートナーキャンペーン</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正方形/長方形 104"/>
          <p:cNvSpPr/>
          <p:nvPr/>
        </p:nvSpPr>
        <p:spPr>
          <a:xfrm>
            <a:off x="1947185" y="4410926"/>
            <a:ext cx="2912847" cy="400110"/>
          </a:xfrm>
          <a:prstGeom prst="rect">
            <a:avLst/>
          </a:prstGeom>
        </p:spPr>
        <p:txBody>
          <a:bodyPr wrap="square">
            <a:spAutoFit/>
          </a:bodyPr>
          <a:lstStyle/>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直接営業、間接営業それぞれで求められる</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セグメントの</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を獲得。</a:t>
            </a:r>
          </a:p>
        </p:txBody>
      </p:sp>
      <p:sp>
        <p:nvSpPr>
          <p:cNvPr id="106" name="角丸四角形 105"/>
          <p:cNvSpPr/>
          <p:nvPr/>
        </p:nvSpPr>
        <p:spPr>
          <a:xfrm>
            <a:off x="289592" y="4086782"/>
            <a:ext cx="1539208" cy="747251"/>
          </a:xfrm>
          <a:prstGeom prst="roundRect">
            <a:avLst>
              <a:gd name="adj" fmla="val 45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7" name="正方形/長方形 106"/>
          <p:cNvSpPr/>
          <p:nvPr/>
        </p:nvSpPr>
        <p:spPr>
          <a:xfrm>
            <a:off x="289592" y="5145416"/>
            <a:ext cx="4104456" cy="1039738"/>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角丸四角形 107"/>
          <p:cNvSpPr/>
          <p:nvPr/>
        </p:nvSpPr>
        <p:spPr>
          <a:xfrm>
            <a:off x="1573798" y="5073705"/>
            <a:ext cx="1452097" cy="175345"/>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9" name="Picture 2" descr="C:\Users\s0113300\Downloads\ドッキリマークの吹き出しアイコン素材.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7743" y="4972082"/>
            <a:ext cx="290538" cy="290538"/>
          </a:xfrm>
          <a:prstGeom prst="rect">
            <a:avLst/>
          </a:prstGeom>
          <a:noFill/>
          <a:extLst>
            <a:ext uri="{909E8E84-426E-40DD-AFC4-6F175D3DCCD1}">
              <a14:hiddenFill xmlns:a14="http://schemas.microsoft.com/office/drawing/2010/main">
                <a:solidFill>
                  <a:srgbClr val="FFFFFF"/>
                </a:solidFill>
              </a14:hiddenFill>
            </a:ext>
          </a:extLst>
        </p:spPr>
      </p:pic>
      <p:sp>
        <p:nvSpPr>
          <p:cNvPr id="110" name="正方形/長方形 109"/>
          <p:cNvSpPr/>
          <p:nvPr/>
        </p:nvSpPr>
        <p:spPr>
          <a:xfrm>
            <a:off x="1948281" y="5033026"/>
            <a:ext cx="1031051" cy="261610"/>
          </a:xfrm>
          <a:prstGeom prst="rect">
            <a:avLst/>
          </a:prstGeom>
        </p:spPr>
        <p:txBody>
          <a:bodyPr wrap="none">
            <a:spAutoFit/>
          </a:bodyP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活用ポイント</a:t>
            </a:r>
          </a:p>
        </p:txBody>
      </p:sp>
      <p:sp>
        <p:nvSpPr>
          <p:cNvPr id="111" name="正方形/長方形 110"/>
          <p:cNvSpPr/>
          <p:nvPr/>
        </p:nvSpPr>
        <p:spPr>
          <a:xfrm>
            <a:off x="426218" y="5289131"/>
            <a:ext cx="3888431" cy="861774"/>
          </a:xfrm>
          <a:prstGeom prst="rect">
            <a:avLst/>
          </a:prstGeom>
        </p:spPr>
        <p:txBody>
          <a:bodyPr wrap="square">
            <a:spAutoFit/>
          </a:bodyPr>
          <a:lstStyle/>
          <a:p>
            <a:pPr>
              <a:lnSpc>
                <a:spcPts val="1200"/>
              </a:lnSpc>
              <a:defRPr/>
            </a:pPr>
            <a:r>
              <a:rPr lang="ja-JP" altLang="en-US"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追加のオプション発生なしで企業規模のセグメントが可能</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。エリアも、地域によっては無償で獲得することが可能です。</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200"/>
              </a:lnSpc>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（例）</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・ハイタッチセールス向けに、都内且つ大規模企業のみの</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獲得</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・パートナーセールス向けに、特定エリアの中小企業のみの</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獲得</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正方形/長方形 112"/>
          <p:cNvSpPr/>
          <p:nvPr/>
        </p:nvSpPr>
        <p:spPr>
          <a:xfrm>
            <a:off x="6305571" y="4173256"/>
            <a:ext cx="2018501" cy="261610"/>
          </a:xfrm>
          <a:prstGeom prst="rect">
            <a:avLst/>
          </a:prstGeom>
        </p:spPr>
        <p:txBody>
          <a:bodyPr wrap="none">
            <a:spAutoFit/>
          </a:bodyPr>
          <a:lstStyle/>
          <a:p>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その他、特殊なキャンペーン</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正方形/長方形 113"/>
          <p:cNvSpPr/>
          <p:nvPr/>
        </p:nvSpPr>
        <p:spPr>
          <a:xfrm>
            <a:off x="6410872" y="4410926"/>
            <a:ext cx="2912847" cy="400110"/>
          </a:xfrm>
          <a:prstGeom prst="rect">
            <a:avLst/>
          </a:prstGeom>
        </p:spPr>
        <p:txBody>
          <a:bodyPr wrap="square">
            <a:spAutoFit/>
          </a:bodyPr>
          <a:lstStyle/>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「特定の１社の複数部門のみ」など、特殊</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なセグメントのキャンペーンにも対応。</a:t>
            </a:r>
          </a:p>
        </p:txBody>
      </p:sp>
      <p:sp>
        <p:nvSpPr>
          <p:cNvPr id="115" name="正方形/長方形 114"/>
          <p:cNvSpPr/>
          <p:nvPr/>
        </p:nvSpPr>
        <p:spPr>
          <a:xfrm>
            <a:off x="4753279" y="5145416"/>
            <a:ext cx="4104456" cy="1039738"/>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角丸四角形 115"/>
          <p:cNvSpPr/>
          <p:nvPr/>
        </p:nvSpPr>
        <p:spPr>
          <a:xfrm>
            <a:off x="6037485" y="5073705"/>
            <a:ext cx="1452097" cy="175345"/>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7" name="Picture 2" descr="C:\Users\s0113300\Downloads\ドッキリマークの吹き出しアイコン素材.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1430" y="4972082"/>
            <a:ext cx="290538" cy="290538"/>
          </a:xfrm>
          <a:prstGeom prst="rect">
            <a:avLst/>
          </a:prstGeom>
          <a:noFill/>
          <a:extLst>
            <a:ext uri="{909E8E84-426E-40DD-AFC4-6F175D3DCCD1}">
              <a14:hiddenFill xmlns:a14="http://schemas.microsoft.com/office/drawing/2010/main">
                <a:solidFill>
                  <a:srgbClr val="FFFFFF"/>
                </a:solidFill>
              </a14:hiddenFill>
            </a:ext>
          </a:extLst>
        </p:spPr>
      </p:pic>
      <p:sp>
        <p:nvSpPr>
          <p:cNvPr id="118" name="正方形/長方形 117"/>
          <p:cNvSpPr/>
          <p:nvPr/>
        </p:nvSpPr>
        <p:spPr>
          <a:xfrm>
            <a:off x="6411968" y="5033026"/>
            <a:ext cx="1031051" cy="261610"/>
          </a:xfrm>
          <a:prstGeom prst="rect">
            <a:avLst/>
          </a:prstGeom>
        </p:spPr>
        <p:txBody>
          <a:bodyPr wrap="none">
            <a:spAutoFit/>
          </a:bodyP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活用ポイント</a:t>
            </a:r>
          </a:p>
        </p:txBody>
      </p:sp>
      <p:sp>
        <p:nvSpPr>
          <p:cNvPr id="119" name="正方形/長方形 118"/>
          <p:cNvSpPr/>
          <p:nvPr/>
        </p:nvSpPr>
        <p:spPr>
          <a:xfrm>
            <a:off x="4889905" y="5289131"/>
            <a:ext cx="3888431" cy="861774"/>
          </a:xfrm>
          <a:prstGeom prst="rect">
            <a:avLst/>
          </a:prstGeom>
        </p:spPr>
        <p:txBody>
          <a:bodyPr wrap="square">
            <a:spAutoFit/>
          </a:bodyPr>
          <a:lstStyle/>
          <a:p>
            <a:pPr>
              <a:lnSpc>
                <a:spcPts val="1200"/>
              </a:lnSpc>
              <a:defRPr/>
            </a:pPr>
            <a:r>
              <a:rPr lang="ja-JP" altLang="en-US"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特殊な要件であっても、そのキャンペーン目的に最適なセグメントを協議、策定</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し、そこに沿った</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を獲得します。</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200"/>
              </a:lnSpc>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（例）</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・ホットリードの定義を協議し、そこに適合する</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を獲得</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・ラウンドテーブルに向けて、特定企業の部長職以上の</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を獲得</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56" y="4149080"/>
            <a:ext cx="1217879" cy="61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8834" y="4149080"/>
            <a:ext cx="1217879" cy="61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テキスト ボックス 45"/>
          <p:cNvSpPr txBox="1"/>
          <p:nvPr/>
        </p:nvSpPr>
        <p:spPr>
          <a:xfrm>
            <a:off x="179512" y="332656"/>
            <a:ext cx="7632848" cy="400110"/>
          </a:xfrm>
          <a:prstGeom prst="rect">
            <a:avLst/>
          </a:prstGeom>
          <a:noFill/>
        </p:spPr>
        <p:txBody>
          <a:bodyPr wrap="square" rtlCol="0">
            <a:spAutoFit/>
          </a:bodyPr>
          <a:lstStyle/>
          <a:p>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リード獲得施策（件数保証型メニュー）：</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活用例ガイド</a:t>
            </a:r>
          </a:p>
        </p:txBody>
      </p:sp>
    </p:spTree>
    <p:extLst>
      <p:ext uri="{BB962C8B-B14F-4D97-AF65-F5344CB8AC3E}">
        <p14:creationId xmlns:p14="http://schemas.microsoft.com/office/powerpoint/2010/main" val="256970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05896" y="2621912"/>
            <a:ext cx="7338511" cy="914400"/>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3</a:t>
            </a:fld>
            <a:endParaRPr lang="ja-JP" altLang="en-US" dirty="0"/>
          </a:p>
        </p:txBody>
      </p:sp>
      <p:sp>
        <p:nvSpPr>
          <p:cNvPr id="3" name="正方形/長方形 2"/>
          <p:cNvSpPr/>
          <p:nvPr/>
        </p:nvSpPr>
        <p:spPr>
          <a:xfrm>
            <a:off x="107504" y="692696"/>
            <a:ext cx="8928992" cy="36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2627784" y="2852936"/>
            <a:ext cx="3888432" cy="523220"/>
          </a:xfrm>
          <a:prstGeom prst="rect">
            <a:avLst/>
          </a:prstGeom>
          <a:noFill/>
        </p:spPr>
        <p:txBody>
          <a:bodyPr wrap="square" rtlCol="0">
            <a:spAutoFit/>
          </a:bodyPr>
          <a:lstStyle/>
          <a:p>
            <a:pPr algn="ctr"/>
            <a:r>
              <a:rPr kumimoji="1"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媒体紹介</a:t>
            </a:r>
          </a:p>
        </p:txBody>
      </p:sp>
    </p:spTree>
    <p:extLst>
      <p:ext uri="{BB962C8B-B14F-4D97-AF65-F5344CB8AC3E}">
        <p14:creationId xmlns:p14="http://schemas.microsoft.com/office/powerpoint/2010/main" val="4283619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30</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リード獲得施策（件数保証型メニュー）：オプション（</a:t>
            </a:r>
            <a:r>
              <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rPr>
              <a:t>1</a:t>
            </a: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5" name="正方形/長方形 4"/>
          <p:cNvSpPr/>
          <p:nvPr/>
        </p:nvSpPr>
        <p:spPr>
          <a:xfrm>
            <a:off x="242934" y="1023119"/>
            <a:ext cx="8649545" cy="461665"/>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オプションにて、検討状況など、より詳細な情報をご納品することも可能です。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下記以外の設問等も可能ですので、詳細は営業までお問い合わせください。</a:t>
            </a:r>
          </a:p>
        </p:txBody>
      </p:sp>
      <p:sp>
        <p:nvSpPr>
          <p:cNvPr id="7" name="正方形/長方形 6"/>
          <p:cNvSpPr/>
          <p:nvPr/>
        </p:nvSpPr>
        <p:spPr>
          <a:xfrm>
            <a:off x="268606" y="1666744"/>
            <a:ext cx="982961" cy="246221"/>
          </a:xfrm>
          <a:prstGeom prst="rect">
            <a:avLst/>
          </a:prstGeom>
        </p:spPr>
        <p:txBody>
          <a:bodyPr wrap="none">
            <a:spAutoFit/>
          </a:bodyPr>
          <a:lstStyle/>
          <a:p>
            <a:r>
              <a:rPr lang="ja-JP" altLang="en-US" sz="1000" b="1" dirty="0">
                <a:solidFill>
                  <a:schemeClr val="tx1">
                    <a:lumMod val="75000"/>
                    <a:lumOff val="25000"/>
                  </a:schemeClr>
                </a:solidFill>
              </a:rPr>
              <a:t>▼ コールログ</a:t>
            </a:r>
          </a:p>
        </p:txBody>
      </p:sp>
      <p:graphicFrame>
        <p:nvGraphicFramePr>
          <p:cNvPr id="32" name="表 31"/>
          <p:cNvGraphicFramePr>
            <a:graphicFrameLocks noGrp="1"/>
          </p:cNvGraphicFramePr>
          <p:nvPr/>
        </p:nvGraphicFramePr>
        <p:xfrm>
          <a:off x="1240150" y="4221088"/>
          <a:ext cx="6572210" cy="1944217"/>
        </p:xfrm>
        <a:graphic>
          <a:graphicData uri="http://schemas.openxmlformats.org/drawingml/2006/table">
            <a:tbl>
              <a:tblPr/>
              <a:tblGrid>
                <a:gridCol w="1675666">
                  <a:extLst>
                    <a:ext uri="{9D8B030D-6E8A-4147-A177-3AD203B41FA5}">
                      <a16:colId xmlns:a16="http://schemas.microsoft.com/office/drawing/2014/main" val="20000"/>
                    </a:ext>
                  </a:extLst>
                </a:gridCol>
                <a:gridCol w="1564694">
                  <a:extLst>
                    <a:ext uri="{9D8B030D-6E8A-4147-A177-3AD203B41FA5}">
                      <a16:colId xmlns:a16="http://schemas.microsoft.com/office/drawing/2014/main" val="20001"/>
                    </a:ext>
                  </a:extLst>
                </a:gridCol>
                <a:gridCol w="3331850">
                  <a:extLst>
                    <a:ext uri="{9D8B030D-6E8A-4147-A177-3AD203B41FA5}">
                      <a16:colId xmlns:a16="http://schemas.microsoft.com/office/drawing/2014/main" val="20002"/>
                    </a:ext>
                  </a:extLst>
                </a:gridCol>
              </a:tblGrid>
              <a:tr h="176747">
                <a:tc rowSpan="11">
                  <a:txBody>
                    <a:bodyPr/>
                    <a:lstStyle>
                      <a:lvl1pPr marL="0" algn="l" defTabSz="914400" rtl="0" eaLnBrk="1" latinLnBrk="0" hangingPunct="1">
                        <a:defRPr kumimoji="1" sz="1800" kern="1200">
                          <a:solidFill>
                            <a:schemeClr val="tx1"/>
                          </a:solidFill>
                          <a:latin typeface="Candara"/>
                          <a:ea typeface="ＭＳ Ｐゴシック"/>
                        </a:defRPr>
                      </a:lvl1pPr>
                      <a:lvl2pPr marL="457200" algn="l" defTabSz="914400" rtl="0" eaLnBrk="1" latinLnBrk="0" hangingPunct="1">
                        <a:defRPr kumimoji="1" sz="1800" kern="1200">
                          <a:solidFill>
                            <a:schemeClr val="tx1"/>
                          </a:solidFill>
                          <a:latin typeface="Candara"/>
                          <a:ea typeface="ＭＳ Ｐゴシック"/>
                        </a:defRPr>
                      </a:lvl2pPr>
                      <a:lvl3pPr marL="914400" algn="l" defTabSz="914400" rtl="0" eaLnBrk="1" latinLnBrk="0" hangingPunct="1">
                        <a:defRPr kumimoji="1" sz="1800" kern="1200">
                          <a:solidFill>
                            <a:schemeClr val="tx1"/>
                          </a:solidFill>
                          <a:latin typeface="Candara"/>
                          <a:ea typeface="ＭＳ Ｐゴシック"/>
                        </a:defRPr>
                      </a:lvl3pPr>
                      <a:lvl4pPr marL="1371600" algn="l" defTabSz="914400" rtl="0" eaLnBrk="1" latinLnBrk="0" hangingPunct="1">
                        <a:defRPr kumimoji="1" sz="1800" kern="1200">
                          <a:solidFill>
                            <a:schemeClr val="tx1"/>
                          </a:solidFill>
                          <a:latin typeface="Candara"/>
                          <a:ea typeface="ＭＳ Ｐゴシック"/>
                        </a:defRPr>
                      </a:lvl4pPr>
                      <a:lvl5pPr marL="1828800" algn="l" defTabSz="914400" rtl="0" eaLnBrk="1" latinLnBrk="0" hangingPunct="1">
                        <a:defRPr kumimoji="1" sz="1800" kern="1200">
                          <a:solidFill>
                            <a:schemeClr val="tx1"/>
                          </a:solidFill>
                          <a:latin typeface="Candara"/>
                          <a:ea typeface="ＭＳ Ｐゴシック"/>
                        </a:defRPr>
                      </a:lvl5pPr>
                      <a:lvl6pPr marL="2286000" algn="l" defTabSz="914400" rtl="0" eaLnBrk="1" latinLnBrk="0" hangingPunct="1">
                        <a:defRPr kumimoji="1" sz="1800" kern="1200">
                          <a:solidFill>
                            <a:schemeClr val="tx1"/>
                          </a:solidFill>
                          <a:latin typeface="Candara"/>
                          <a:ea typeface="ＭＳ Ｐゴシック"/>
                        </a:defRPr>
                      </a:lvl6pPr>
                      <a:lvl7pPr marL="2743200" algn="l" defTabSz="914400" rtl="0" eaLnBrk="1" latinLnBrk="0" hangingPunct="1">
                        <a:defRPr kumimoji="1" sz="1800" kern="1200">
                          <a:solidFill>
                            <a:schemeClr val="tx1"/>
                          </a:solidFill>
                          <a:latin typeface="Candara"/>
                          <a:ea typeface="ＭＳ Ｐゴシック"/>
                        </a:defRPr>
                      </a:lvl7pPr>
                      <a:lvl8pPr marL="3200400" algn="l" defTabSz="914400" rtl="0" eaLnBrk="1" latinLnBrk="0" hangingPunct="1">
                        <a:defRPr kumimoji="1" sz="1800" kern="1200">
                          <a:solidFill>
                            <a:schemeClr val="tx1"/>
                          </a:solidFill>
                          <a:latin typeface="Candara"/>
                          <a:ea typeface="ＭＳ Ｐゴシック"/>
                        </a:defRPr>
                      </a:lvl8pPr>
                      <a:lvl9pPr marL="3657600" algn="l" defTabSz="914400" rtl="0" eaLnBrk="1" latinLnBrk="0" hangingPunct="1">
                        <a:defRPr kumimoji="1" sz="1800" kern="1200">
                          <a:solidFill>
                            <a:schemeClr val="tx1"/>
                          </a:solidFill>
                          <a:latin typeface="Candara"/>
                          <a:ea typeface="ＭＳ Ｐゴシック"/>
                        </a:defRPr>
                      </a:lvl9pPr>
                    </a:lstStyle>
                    <a:p>
                      <a:pPr algn="l" fontAlgn="ctr"/>
                      <a:r>
                        <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右の設問より</a:t>
                      </a:r>
                      <a:r>
                        <a:rPr lang="en-US" altLang="ja-JP" sz="900" b="0" i="0" u="none" strike="noStrike" dirty="0">
                          <a:solidFill>
                            <a:srgbClr val="FF505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a:solidFill>
                            <a:srgbClr val="FF5050"/>
                          </a:solidFill>
                          <a:effectLst/>
                          <a:latin typeface="メイリオ" panose="020B0604030504040204" pitchFamily="50" charset="-128"/>
                          <a:ea typeface="メイリオ" panose="020B0604030504040204" pitchFamily="50" charset="-128"/>
                          <a:cs typeface="メイリオ" panose="020B0604030504040204" pitchFamily="50" charset="-128"/>
                        </a:rPr>
                        <a:t>問以内</a:t>
                      </a:r>
                      <a:endParaRPr lang="en-US" altLang="ja-JP" sz="900" b="0" i="0" u="none" strike="noStrike" dirty="0">
                        <a:solidFill>
                          <a:srgbClr val="FF505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\4,000</a:t>
                      </a:r>
                      <a:endPar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70" marR="8470" marT="9509"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3">
                  <a:txBody>
                    <a:bodyPr/>
                    <a:lstStyle/>
                    <a:p>
                      <a:pPr algn="l"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製品のニーズの有無</a:t>
                      </a:r>
                    </a:p>
                  </a:txBody>
                  <a:tcPr marL="8470" marR="8470" marT="9509"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同ジャンルの製品</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サービスの導入を検討している</a:t>
                      </a:r>
                    </a:p>
                  </a:txBody>
                  <a:tcPr marL="7752" marR="7752" marT="8727"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6747">
                <a:tc vMerge="1">
                  <a:txBody>
                    <a:bodyPr/>
                    <a:lstStyle>
                      <a:lvl1pPr marL="0" algn="l" defTabSz="914400" rtl="0" eaLnBrk="1" latinLnBrk="0" hangingPunct="1">
                        <a:defRPr kumimoji="1" sz="1800" kern="1200">
                          <a:solidFill>
                            <a:schemeClr val="tx1"/>
                          </a:solidFill>
                          <a:latin typeface="Candara"/>
                          <a:ea typeface="ＭＳ Ｐゴシック"/>
                        </a:defRPr>
                      </a:lvl1pPr>
                      <a:lvl2pPr marL="457200" algn="l" defTabSz="914400" rtl="0" eaLnBrk="1" latinLnBrk="0" hangingPunct="1">
                        <a:defRPr kumimoji="1" sz="1800" kern="1200">
                          <a:solidFill>
                            <a:schemeClr val="tx1"/>
                          </a:solidFill>
                          <a:latin typeface="Candara"/>
                          <a:ea typeface="ＭＳ Ｐゴシック"/>
                        </a:defRPr>
                      </a:lvl2pPr>
                      <a:lvl3pPr marL="914400" algn="l" defTabSz="914400" rtl="0" eaLnBrk="1" latinLnBrk="0" hangingPunct="1">
                        <a:defRPr kumimoji="1" sz="1800" kern="1200">
                          <a:solidFill>
                            <a:schemeClr val="tx1"/>
                          </a:solidFill>
                          <a:latin typeface="Candara"/>
                          <a:ea typeface="ＭＳ Ｐゴシック"/>
                        </a:defRPr>
                      </a:lvl3pPr>
                      <a:lvl4pPr marL="1371600" algn="l" defTabSz="914400" rtl="0" eaLnBrk="1" latinLnBrk="0" hangingPunct="1">
                        <a:defRPr kumimoji="1" sz="1800" kern="1200">
                          <a:solidFill>
                            <a:schemeClr val="tx1"/>
                          </a:solidFill>
                          <a:latin typeface="Candara"/>
                          <a:ea typeface="ＭＳ Ｐゴシック"/>
                        </a:defRPr>
                      </a:lvl4pPr>
                      <a:lvl5pPr marL="1828800" algn="l" defTabSz="914400" rtl="0" eaLnBrk="1" latinLnBrk="0" hangingPunct="1">
                        <a:defRPr kumimoji="1" sz="1800" kern="1200">
                          <a:solidFill>
                            <a:schemeClr val="tx1"/>
                          </a:solidFill>
                          <a:latin typeface="Candara"/>
                          <a:ea typeface="ＭＳ Ｐゴシック"/>
                        </a:defRPr>
                      </a:lvl5pPr>
                      <a:lvl6pPr marL="2286000" algn="l" defTabSz="914400" rtl="0" eaLnBrk="1" latinLnBrk="0" hangingPunct="1">
                        <a:defRPr kumimoji="1" sz="1800" kern="1200">
                          <a:solidFill>
                            <a:schemeClr val="tx1"/>
                          </a:solidFill>
                          <a:latin typeface="Candara"/>
                          <a:ea typeface="ＭＳ Ｐゴシック"/>
                        </a:defRPr>
                      </a:lvl6pPr>
                      <a:lvl7pPr marL="2743200" algn="l" defTabSz="914400" rtl="0" eaLnBrk="1" latinLnBrk="0" hangingPunct="1">
                        <a:defRPr kumimoji="1" sz="1800" kern="1200">
                          <a:solidFill>
                            <a:schemeClr val="tx1"/>
                          </a:solidFill>
                          <a:latin typeface="Candara"/>
                          <a:ea typeface="ＭＳ Ｐゴシック"/>
                        </a:defRPr>
                      </a:lvl7pPr>
                      <a:lvl8pPr marL="3200400" algn="l" defTabSz="914400" rtl="0" eaLnBrk="1" latinLnBrk="0" hangingPunct="1">
                        <a:defRPr kumimoji="1" sz="1800" kern="1200">
                          <a:solidFill>
                            <a:schemeClr val="tx1"/>
                          </a:solidFill>
                          <a:latin typeface="Candara"/>
                          <a:ea typeface="ＭＳ Ｐゴシック"/>
                        </a:defRPr>
                      </a:lvl8pPr>
                      <a:lvl9pPr marL="3657600" algn="l" defTabSz="914400" rtl="0" eaLnBrk="1" latinLnBrk="0" hangingPunct="1">
                        <a:defRPr kumimoji="1" sz="1800" kern="1200">
                          <a:solidFill>
                            <a:schemeClr val="tx1"/>
                          </a:solidFill>
                          <a:latin typeface="Candara"/>
                          <a:ea typeface="ＭＳ Ｐゴシック"/>
                        </a:defRPr>
                      </a:lvl9pPr>
                    </a:lstStyle>
                    <a:p>
                      <a:pPr algn="l" fontAlgn="ctr"/>
                      <a:endPar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70" marR="8470" marT="950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l" fontAlgn="ctr"/>
                      <a:endPar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70" marR="8470" marT="950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すぐの導入予定はないが、将来的に導入する可能性がある</a:t>
                      </a:r>
                    </a:p>
                  </a:txBody>
                  <a:tcPr marL="7752" marR="7752" marT="8727"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6747">
                <a:tc vMerge="1">
                  <a:txBody>
                    <a:bodyPr/>
                    <a:lstStyle/>
                    <a:p>
                      <a:endParaRPr kumimoji="1" lang="ja-JP" altLang="en-US"/>
                    </a:p>
                  </a:txBody>
                  <a:tcPr/>
                </a:tc>
                <a:tc vMerge="1">
                  <a:txBody>
                    <a:bodyPr/>
                    <a:lstStyle/>
                    <a:p>
                      <a:pPr algn="l" fontAlgn="ctr"/>
                      <a:endPar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70" marR="8470" marT="950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導入予定はないが、後学のために電話やメールでの案内を希望</a:t>
                      </a:r>
                    </a:p>
                  </a:txBody>
                  <a:tcPr marL="7752" marR="7752" marT="8727"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6747">
                <a:tc vMerge="1">
                  <a:txBody>
                    <a:bodyPr/>
                    <a:lstStyle>
                      <a:lvl1pPr marL="0" algn="l" defTabSz="914400" rtl="0" eaLnBrk="1" latinLnBrk="0" hangingPunct="1">
                        <a:defRPr kumimoji="1" sz="1800" kern="1200">
                          <a:solidFill>
                            <a:schemeClr val="tx1"/>
                          </a:solidFill>
                          <a:latin typeface="Candara"/>
                          <a:ea typeface="ＭＳ Ｐゴシック"/>
                        </a:defRPr>
                      </a:lvl1pPr>
                      <a:lvl2pPr marL="457200" algn="l" defTabSz="914400" rtl="0" eaLnBrk="1" latinLnBrk="0" hangingPunct="1">
                        <a:defRPr kumimoji="1" sz="1800" kern="1200">
                          <a:solidFill>
                            <a:schemeClr val="tx1"/>
                          </a:solidFill>
                          <a:latin typeface="Candara"/>
                          <a:ea typeface="ＭＳ Ｐゴシック"/>
                        </a:defRPr>
                      </a:lvl2pPr>
                      <a:lvl3pPr marL="914400" algn="l" defTabSz="914400" rtl="0" eaLnBrk="1" latinLnBrk="0" hangingPunct="1">
                        <a:defRPr kumimoji="1" sz="1800" kern="1200">
                          <a:solidFill>
                            <a:schemeClr val="tx1"/>
                          </a:solidFill>
                          <a:latin typeface="Candara"/>
                          <a:ea typeface="ＭＳ Ｐゴシック"/>
                        </a:defRPr>
                      </a:lvl3pPr>
                      <a:lvl4pPr marL="1371600" algn="l" defTabSz="914400" rtl="0" eaLnBrk="1" latinLnBrk="0" hangingPunct="1">
                        <a:defRPr kumimoji="1" sz="1800" kern="1200">
                          <a:solidFill>
                            <a:schemeClr val="tx1"/>
                          </a:solidFill>
                          <a:latin typeface="Candara"/>
                          <a:ea typeface="ＭＳ Ｐゴシック"/>
                        </a:defRPr>
                      </a:lvl4pPr>
                      <a:lvl5pPr marL="1828800" algn="l" defTabSz="914400" rtl="0" eaLnBrk="1" latinLnBrk="0" hangingPunct="1">
                        <a:defRPr kumimoji="1" sz="1800" kern="1200">
                          <a:solidFill>
                            <a:schemeClr val="tx1"/>
                          </a:solidFill>
                          <a:latin typeface="Candara"/>
                          <a:ea typeface="ＭＳ Ｐゴシック"/>
                        </a:defRPr>
                      </a:lvl5pPr>
                      <a:lvl6pPr marL="2286000" algn="l" defTabSz="914400" rtl="0" eaLnBrk="1" latinLnBrk="0" hangingPunct="1">
                        <a:defRPr kumimoji="1" sz="1800" kern="1200">
                          <a:solidFill>
                            <a:schemeClr val="tx1"/>
                          </a:solidFill>
                          <a:latin typeface="Candara"/>
                          <a:ea typeface="ＭＳ Ｐゴシック"/>
                        </a:defRPr>
                      </a:lvl6pPr>
                      <a:lvl7pPr marL="2743200" algn="l" defTabSz="914400" rtl="0" eaLnBrk="1" latinLnBrk="0" hangingPunct="1">
                        <a:defRPr kumimoji="1" sz="1800" kern="1200">
                          <a:solidFill>
                            <a:schemeClr val="tx1"/>
                          </a:solidFill>
                          <a:latin typeface="Candara"/>
                          <a:ea typeface="ＭＳ Ｐゴシック"/>
                        </a:defRPr>
                      </a:lvl7pPr>
                      <a:lvl8pPr marL="3200400" algn="l" defTabSz="914400" rtl="0" eaLnBrk="1" latinLnBrk="0" hangingPunct="1">
                        <a:defRPr kumimoji="1" sz="1800" kern="1200">
                          <a:solidFill>
                            <a:schemeClr val="tx1"/>
                          </a:solidFill>
                          <a:latin typeface="Candara"/>
                          <a:ea typeface="ＭＳ Ｐゴシック"/>
                        </a:defRPr>
                      </a:lvl8pPr>
                      <a:lvl9pPr marL="3657600" algn="l" defTabSz="914400" rtl="0" eaLnBrk="1" latinLnBrk="0" hangingPunct="1">
                        <a:defRPr kumimoji="1" sz="1800" kern="1200">
                          <a:solidFill>
                            <a:schemeClr val="tx1"/>
                          </a:solidFill>
                          <a:latin typeface="Candara"/>
                          <a:ea typeface="ＭＳ Ｐゴシック"/>
                        </a:defRPr>
                      </a:lvl9pPr>
                    </a:lstStyle>
                    <a:p>
                      <a:pPr algn="l" fontAlgn="ctr"/>
                      <a:endPar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70" marR="8470" marT="950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l"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zh-TW"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商談希望有無</a:t>
                      </a:r>
                    </a:p>
                  </a:txBody>
                  <a:tcPr marL="8470" marR="8470" marT="9509"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可</a:t>
                      </a:r>
                    </a:p>
                  </a:txBody>
                  <a:tcPr marL="7752" marR="7752" marT="8727"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6747">
                <a:tc vMerge="1">
                  <a:txBody>
                    <a:bodyPr/>
                    <a:lstStyle/>
                    <a:p>
                      <a:endParaRPr kumimoji="1" lang="ja-JP" altLang="en-US"/>
                    </a:p>
                  </a:txBody>
                  <a:tcPr/>
                </a:tc>
                <a:tc vMerge="1">
                  <a:txBody>
                    <a:bodyPr/>
                    <a:lstStyle/>
                    <a:p>
                      <a:pPr algn="l" fontAlgn="ctr"/>
                      <a:endPar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70" marR="8470" marT="950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否</a:t>
                      </a:r>
                    </a:p>
                  </a:txBody>
                  <a:tcPr marL="7752" marR="7752" marT="8727"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6747">
                <a:tc vMerge="1">
                  <a:txBody>
                    <a:bodyPr/>
                    <a:lstStyle/>
                    <a:p>
                      <a:endParaRPr kumimoji="1" lang="ja-JP" altLang="en-US"/>
                    </a:p>
                  </a:txBody>
                  <a:tcPr/>
                </a:tc>
                <a:tc vMerge="1">
                  <a:txBody>
                    <a:bodyPr/>
                    <a:lstStyle/>
                    <a:p>
                      <a:pPr algn="l" fontAlgn="ctr"/>
                      <a:endPar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70" marR="8470" marT="950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保留</a:t>
                      </a:r>
                    </a:p>
                  </a:txBody>
                  <a:tcPr marL="7752" marR="7752" marT="8727"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6747">
                <a:tc vMerge="1">
                  <a:txBody>
                    <a:bodyPr/>
                    <a:lstStyle>
                      <a:lvl1pPr marL="0" algn="l" defTabSz="914400" rtl="0" eaLnBrk="1" latinLnBrk="0" hangingPunct="1">
                        <a:defRPr kumimoji="1" sz="1800" kern="1200">
                          <a:solidFill>
                            <a:schemeClr val="tx1"/>
                          </a:solidFill>
                          <a:latin typeface="Candara"/>
                          <a:ea typeface="ＭＳ Ｐゴシック"/>
                        </a:defRPr>
                      </a:lvl1pPr>
                      <a:lvl2pPr marL="457200" algn="l" defTabSz="914400" rtl="0" eaLnBrk="1" latinLnBrk="0" hangingPunct="1">
                        <a:defRPr kumimoji="1" sz="1800" kern="1200">
                          <a:solidFill>
                            <a:schemeClr val="tx1"/>
                          </a:solidFill>
                          <a:latin typeface="Candara"/>
                          <a:ea typeface="ＭＳ Ｐゴシック"/>
                        </a:defRPr>
                      </a:lvl2pPr>
                      <a:lvl3pPr marL="914400" algn="l" defTabSz="914400" rtl="0" eaLnBrk="1" latinLnBrk="0" hangingPunct="1">
                        <a:defRPr kumimoji="1" sz="1800" kern="1200">
                          <a:solidFill>
                            <a:schemeClr val="tx1"/>
                          </a:solidFill>
                          <a:latin typeface="Candara"/>
                          <a:ea typeface="ＭＳ Ｐゴシック"/>
                        </a:defRPr>
                      </a:lvl3pPr>
                      <a:lvl4pPr marL="1371600" algn="l" defTabSz="914400" rtl="0" eaLnBrk="1" latinLnBrk="0" hangingPunct="1">
                        <a:defRPr kumimoji="1" sz="1800" kern="1200">
                          <a:solidFill>
                            <a:schemeClr val="tx1"/>
                          </a:solidFill>
                          <a:latin typeface="Candara"/>
                          <a:ea typeface="ＭＳ Ｐゴシック"/>
                        </a:defRPr>
                      </a:lvl4pPr>
                      <a:lvl5pPr marL="1828800" algn="l" defTabSz="914400" rtl="0" eaLnBrk="1" latinLnBrk="0" hangingPunct="1">
                        <a:defRPr kumimoji="1" sz="1800" kern="1200">
                          <a:solidFill>
                            <a:schemeClr val="tx1"/>
                          </a:solidFill>
                          <a:latin typeface="Candara"/>
                          <a:ea typeface="ＭＳ Ｐゴシック"/>
                        </a:defRPr>
                      </a:lvl5pPr>
                      <a:lvl6pPr marL="2286000" algn="l" defTabSz="914400" rtl="0" eaLnBrk="1" latinLnBrk="0" hangingPunct="1">
                        <a:defRPr kumimoji="1" sz="1800" kern="1200">
                          <a:solidFill>
                            <a:schemeClr val="tx1"/>
                          </a:solidFill>
                          <a:latin typeface="Candara"/>
                          <a:ea typeface="ＭＳ Ｐゴシック"/>
                        </a:defRPr>
                      </a:lvl6pPr>
                      <a:lvl7pPr marL="2743200" algn="l" defTabSz="914400" rtl="0" eaLnBrk="1" latinLnBrk="0" hangingPunct="1">
                        <a:defRPr kumimoji="1" sz="1800" kern="1200">
                          <a:solidFill>
                            <a:schemeClr val="tx1"/>
                          </a:solidFill>
                          <a:latin typeface="Candara"/>
                          <a:ea typeface="ＭＳ Ｐゴシック"/>
                        </a:defRPr>
                      </a:lvl7pPr>
                      <a:lvl8pPr marL="3200400" algn="l" defTabSz="914400" rtl="0" eaLnBrk="1" latinLnBrk="0" hangingPunct="1">
                        <a:defRPr kumimoji="1" sz="1800" kern="1200">
                          <a:solidFill>
                            <a:schemeClr val="tx1"/>
                          </a:solidFill>
                          <a:latin typeface="Candara"/>
                          <a:ea typeface="ＭＳ Ｐゴシック"/>
                        </a:defRPr>
                      </a:lvl8pPr>
                      <a:lvl9pPr marL="3657600" algn="l" defTabSz="914400" rtl="0" eaLnBrk="1" latinLnBrk="0" hangingPunct="1">
                        <a:defRPr kumimoji="1" sz="1800" kern="1200">
                          <a:solidFill>
                            <a:schemeClr val="tx1"/>
                          </a:solidFill>
                          <a:latin typeface="Candara"/>
                          <a:ea typeface="ＭＳ Ｐゴシック"/>
                        </a:defRPr>
                      </a:lvl9pPr>
                    </a:lstStyle>
                    <a:p>
                      <a:pPr algn="l" fontAlgn="ctr"/>
                      <a:endPar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70" marR="8470" marT="950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l"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zh-TW"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業務遂行立場</a:t>
                      </a:r>
                    </a:p>
                  </a:txBody>
                  <a:tcPr marL="8470" marR="8470" marT="9509"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導入決裁</a:t>
                      </a:r>
                    </a:p>
                  </a:txBody>
                  <a:tcPr marL="7752" marR="7752" marT="8727"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6747">
                <a:tc vMerge="1">
                  <a:txBody>
                    <a:bodyPr/>
                    <a:lstStyle/>
                    <a:p>
                      <a:endParaRPr kumimoji="1" lang="ja-JP" altLang="en-US"/>
                    </a:p>
                  </a:txBody>
                  <a:tcPr/>
                </a:tc>
                <a:tc vMerge="1">
                  <a:txBody>
                    <a:bodyPr/>
                    <a:lstStyle/>
                    <a:p>
                      <a:pPr algn="l" fontAlgn="ctr"/>
                      <a:endPar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70" marR="8470" marT="950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導入起案</a:t>
                      </a:r>
                    </a:p>
                  </a:txBody>
                  <a:tcPr marL="7752" marR="7752" marT="8727"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6747">
                <a:tc vMerge="1">
                  <a:txBody>
                    <a:bodyPr/>
                    <a:lstStyle>
                      <a:lvl1pPr marL="0" algn="l" defTabSz="914400" rtl="0" eaLnBrk="1" latinLnBrk="0" hangingPunct="1">
                        <a:defRPr kumimoji="1" sz="1800" kern="1200">
                          <a:solidFill>
                            <a:schemeClr val="tx1"/>
                          </a:solidFill>
                          <a:latin typeface="Candara"/>
                          <a:ea typeface="ＭＳ Ｐゴシック"/>
                        </a:defRPr>
                      </a:lvl1pPr>
                      <a:lvl2pPr marL="457200" algn="l" defTabSz="914400" rtl="0" eaLnBrk="1" latinLnBrk="0" hangingPunct="1">
                        <a:defRPr kumimoji="1" sz="1800" kern="1200">
                          <a:solidFill>
                            <a:schemeClr val="tx1"/>
                          </a:solidFill>
                          <a:latin typeface="Candara"/>
                          <a:ea typeface="ＭＳ Ｐゴシック"/>
                        </a:defRPr>
                      </a:lvl2pPr>
                      <a:lvl3pPr marL="914400" algn="l" defTabSz="914400" rtl="0" eaLnBrk="1" latinLnBrk="0" hangingPunct="1">
                        <a:defRPr kumimoji="1" sz="1800" kern="1200">
                          <a:solidFill>
                            <a:schemeClr val="tx1"/>
                          </a:solidFill>
                          <a:latin typeface="Candara"/>
                          <a:ea typeface="ＭＳ Ｐゴシック"/>
                        </a:defRPr>
                      </a:lvl3pPr>
                      <a:lvl4pPr marL="1371600" algn="l" defTabSz="914400" rtl="0" eaLnBrk="1" latinLnBrk="0" hangingPunct="1">
                        <a:defRPr kumimoji="1" sz="1800" kern="1200">
                          <a:solidFill>
                            <a:schemeClr val="tx1"/>
                          </a:solidFill>
                          <a:latin typeface="Candara"/>
                          <a:ea typeface="ＭＳ Ｐゴシック"/>
                        </a:defRPr>
                      </a:lvl4pPr>
                      <a:lvl5pPr marL="1828800" algn="l" defTabSz="914400" rtl="0" eaLnBrk="1" latinLnBrk="0" hangingPunct="1">
                        <a:defRPr kumimoji="1" sz="1800" kern="1200">
                          <a:solidFill>
                            <a:schemeClr val="tx1"/>
                          </a:solidFill>
                          <a:latin typeface="Candara"/>
                          <a:ea typeface="ＭＳ Ｐゴシック"/>
                        </a:defRPr>
                      </a:lvl5pPr>
                      <a:lvl6pPr marL="2286000" algn="l" defTabSz="914400" rtl="0" eaLnBrk="1" latinLnBrk="0" hangingPunct="1">
                        <a:defRPr kumimoji="1" sz="1800" kern="1200">
                          <a:solidFill>
                            <a:schemeClr val="tx1"/>
                          </a:solidFill>
                          <a:latin typeface="Candara"/>
                          <a:ea typeface="ＭＳ Ｐゴシック"/>
                        </a:defRPr>
                      </a:lvl6pPr>
                      <a:lvl7pPr marL="2743200" algn="l" defTabSz="914400" rtl="0" eaLnBrk="1" latinLnBrk="0" hangingPunct="1">
                        <a:defRPr kumimoji="1" sz="1800" kern="1200">
                          <a:solidFill>
                            <a:schemeClr val="tx1"/>
                          </a:solidFill>
                          <a:latin typeface="Candara"/>
                          <a:ea typeface="ＭＳ Ｐゴシック"/>
                        </a:defRPr>
                      </a:lvl7pPr>
                      <a:lvl8pPr marL="3200400" algn="l" defTabSz="914400" rtl="0" eaLnBrk="1" latinLnBrk="0" hangingPunct="1">
                        <a:defRPr kumimoji="1" sz="1800" kern="1200">
                          <a:solidFill>
                            <a:schemeClr val="tx1"/>
                          </a:solidFill>
                          <a:latin typeface="Candara"/>
                          <a:ea typeface="ＭＳ Ｐゴシック"/>
                        </a:defRPr>
                      </a:lvl8pPr>
                      <a:lvl9pPr marL="3657600" algn="l" defTabSz="914400" rtl="0" eaLnBrk="1" latinLnBrk="0" hangingPunct="1">
                        <a:defRPr kumimoji="1" sz="1800" kern="1200">
                          <a:solidFill>
                            <a:schemeClr val="tx1"/>
                          </a:solidFill>
                          <a:latin typeface="Candara"/>
                          <a:ea typeface="ＭＳ Ｐゴシック"/>
                        </a:defRPr>
                      </a:lvl9pPr>
                    </a:lstStyle>
                    <a:p>
                      <a:pPr algn="l" fontAlgn="ctr"/>
                      <a:endPar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70" marR="8470" marT="950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l" fontAlgn="ctr"/>
                      <a:endPar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70" marR="8470" marT="950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情報収集</a:t>
                      </a:r>
                    </a:p>
                  </a:txBody>
                  <a:tcPr marL="7752" marR="7752" marT="8727"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6747">
                <a:tc vMerge="1">
                  <a:txBody>
                    <a:bodyPr/>
                    <a:lstStyle/>
                    <a:p>
                      <a:endParaRPr kumimoji="1" lang="ja-JP" altLang="en-US"/>
                    </a:p>
                  </a:txBody>
                  <a:tcPr/>
                </a:tc>
                <a:tc vMerge="1">
                  <a:txBody>
                    <a:bodyPr/>
                    <a:lstStyle/>
                    <a:p>
                      <a:pPr algn="l" fontAlgn="ctr"/>
                      <a:endPar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70" marR="8470" marT="950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他社に提案</a:t>
                      </a:r>
                    </a:p>
                  </a:txBody>
                  <a:tcPr marL="7752" marR="7752" marT="8727"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6747">
                <a:tc vMerge="1">
                  <a:txBody>
                    <a:bodyPr/>
                    <a:lstStyle>
                      <a:lvl1pPr marL="0" algn="l" defTabSz="914400" rtl="0" eaLnBrk="1" latinLnBrk="0" hangingPunct="1">
                        <a:defRPr kumimoji="1" sz="1800" kern="1200">
                          <a:solidFill>
                            <a:schemeClr val="tx1"/>
                          </a:solidFill>
                          <a:latin typeface="Candara"/>
                          <a:ea typeface="ＭＳ Ｐゴシック"/>
                        </a:defRPr>
                      </a:lvl1pPr>
                      <a:lvl2pPr marL="457200" algn="l" defTabSz="914400" rtl="0" eaLnBrk="1" latinLnBrk="0" hangingPunct="1">
                        <a:defRPr kumimoji="1" sz="1800" kern="1200">
                          <a:solidFill>
                            <a:schemeClr val="tx1"/>
                          </a:solidFill>
                          <a:latin typeface="Candara"/>
                          <a:ea typeface="ＭＳ Ｐゴシック"/>
                        </a:defRPr>
                      </a:lvl2pPr>
                      <a:lvl3pPr marL="914400" algn="l" defTabSz="914400" rtl="0" eaLnBrk="1" latinLnBrk="0" hangingPunct="1">
                        <a:defRPr kumimoji="1" sz="1800" kern="1200">
                          <a:solidFill>
                            <a:schemeClr val="tx1"/>
                          </a:solidFill>
                          <a:latin typeface="Candara"/>
                          <a:ea typeface="ＭＳ Ｐゴシック"/>
                        </a:defRPr>
                      </a:lvl3pPr>
                      <a:lvl4pPr marL="1371600" algn="l" defTabSz="914400" rtl="0" eaLnBrk="1" latinLnBrk="0" hangingPunct="1">
                        <a:defRPr kumimoji="1" sz="1800" kern="1200">
                          <a:solidFill>
                            <a:schemeClr val="tx1"/>
                          </a:solidFill>
                          <a:latin typeface="Candara"/>
                          <a:ea typeface="ＭＳ Ｐゴシック"/>
                        </a:defRPr>
                      </a:lvl4pPr>
                      <a:lvl5pPr marL="1828800" algn="l" defTabSz="914400" rtl="0" eaLnBrk="1" latinLnBrk="0" hangingPunct="1">
                        <a:defRPr kumimoji="1" sz="1800" kern="1200">
                          <a:solidFill>
                            <a:schemeClr val="tx1"/>
                          </a:solidFill>
                          <a:latin typeface="Candara"/>
                          <a:ea typeface="ＭＳ Ｐゴシック"/>
                        </a:defRPr>
                      </a:lvl5pPr>
                      <a:lvl6pPr marL="2286000" algn="l" defTabSz="914400" rtl="0" eaLnBrk="1" latinLnBrk="0" hangingPunct="1">
                        <a:defRPr kumimoji="1" sz="1800" kern="1200">
                          <a:solidFill>
                            <a:schemeClr val="tx1"/>
                          </a:solidFill>
                          <a:latin typeface="Candara"/>
                          <a:ea typeface="ＭＳ Ｐゴシック"/>
                        </a:defRPr>
                      </a:lvl6pPr>
                      <a:lvl7pPr marL="2743200" algn="l" defTabSz="914400" rtl="0" eaLnBrk="1" latinLnBrk="0" hangingPunct="1">
                        <a:defRPr kumimoji="1" sz="1800" kern="1200">
                          <a:solidFill>
                            <a:schemeClr val="tx1"/>
                          </a:solidFill>
                          <a:latin typeface="Candara"/>
                          <a:ea typeface="ＭＳ Ｐゴシック"/>
                        </a:defRPr>
                      </a:lvl7pPr>
                      <a:lvl8pPr marL="3200400" algn="l" defTabSz="914400" rtl="0" eaLnBrk="1" latinLnBrk="0" hangingPunct="1">
                        <a:defRPr kumimoji="1" sz="1800" kern="1200">
                          <a:solidFill>
                            <a:schemeClr val="tx1"/>
                          </a:solidFill>
                          <a:latin typeface="Candara"/>
                          <a:ea typeface="ＭＳ Ｐゴシック"/>
                        </a:defRPr>
                      </a:lvl8pPr>
                      <a:lvl9pPr marL="3657600" algn="l" defTabSz="914400" rtl="0" eaLnBrk="1" latinLnBrk="0" hangingPunct="1">
                        <a:defRPr kumimoji="1" sz="1800" kern="1200">
                          <a:solidFill>
                            <a:schemeClr val="tx1"/>
                          </a:solidFill>
                          <a:latin typeface="Candara"/>
                          <a:ea typeface="ＭＳ Ｐゴシック"/>
                        </a:defRPr>
                      </a:lvl9pPr>
                    </a:lstStyle>
                    <a:p>
                      <a:pPr algn="l" fontAlgn="ctr"/>
                      <a:endParaRPr lang="ja-JP" altLang="en-US" sz="9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70" marR="8470" marT="950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zh-TW"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検討予定時期</a:t>
                      </a:r>
                    </a:p>
                  </a:txBody>
                  <a:tcPr marL="8470" marR="8470" marT="9509"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○月</a:t>
                      </a:r>
                    </a:p>
                  </a:txBody>
                  <a:tcPr marL="7752" marR="7752" marT="8727"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33" name="正方形/長方形 32"/>
          <p:cNvSpPr/>
          <p:nvPr/>
        </p:nvSpPr>
        <p:spPr>
          <a:xfrm>
            <a:off x="268606" y="3920745"/>
            <a:ext cx="854721" cy="246221"/>
          </a:xfrm>
          <a:prstGeom prst="rect">
            <a:avLst/>
          </a:prstGeom>
        </p:spPr>
        <p:txBody>
          <a:bodyPr wrap="none">
            <a:spAutoFit/>
          </a:bodyPr>
          <a:lstStyle/>
          <a:p>
            <a:r>
              <a:rPr lang="ja-JP" altLang="en-US" sz="1000" b="1" dirty="0">
                <a:solidFill>
                  <a:schemeClr val="tx1">
                    <a:lumMod val="75000"/>
                    <a:lumOff val="25000"/>
                  </a:schemeClr>
                </a:solidFill>
              </a:rPr>
              <a:t>▼ 追加設問</a:t>
            </a:r>
          </a:p>
        </p:txBody>
      </p:sp>
      <p:graphicFrame>
        <p:nvGraphicFramePr>
          <p:cNvPr id="34" name="表 33"/>
          <p:cNvGraphicFramePr>
            <a:graphicFrameLocks noGrp="1"/>
          </p:cNvGraphicFramePr>
          <p:nvPr/>
        </p:nvGraphicFramePr>
        <p:xfrm>
          <a:off x="1217189" y="2175608"/>
          <a:ext cx="6595171" cy="1573008"/>
        </p:xfrm>
        <a:graphic>
          <a:graphicData uri="http://schemas.openxmlformats.org/drawingml/2006/table">
            <a:tbl>
              <a:tblPr/>
              <a:tblGrid>
                <a:gridCol w="6595171">
                  <a:extLst>
                    <a:ext uri="{9D8B030D-6E8A-4147-A177-3AD203B41FA5}">
                      <a16:colId xmlns:a16="http://schemas.microsoft.com/office/drawing/2014/main" val="20000"/>
                    </a:ext>
                  </a:extLst>
                </a:gridCol>
              </a:tblGrid>
              <a:tr h="846690">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2015/XX/XX</a:t>
                      </a:r>
                      <a:b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XX</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部</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XX</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グループ→</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XX</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様</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→以前連絡を取っていた課長代理の○○様の後任になるとのこと</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→経営陣と現場とのギャップを</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XX</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社の</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CRM</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と絡めながらまとめた資料送付の訴求をすると快く了承頂く</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CRM</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は検討しており予算を立てているとのこと</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→当部署以外にも主体となって動いている部署があるとのこと</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送付先</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】XX</a:t>
                      </a:r>
                    </a:p>
                  </a:txBody>
                  <a:tcPr marL="3220" marR="3220" marT="36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6318">
                <a:tc>
                  <a:txBody>
                    <a:bodyPr/>
                    <a:lstStyle>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2015/XX/XX</a:t>
                      </a:r>
                      <a:b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XX</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部→</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XX</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様</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→経営層と現場とのギャップ解消を</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XX</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社の</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CRM</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と絡めてまとめた資料送付を訴求すると快く了承頂く</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→利用している</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CRM</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は現在無く要望も把握はしていないが需要があれば検討するとのこと</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→決済社は</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XX</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部でもユーザー部門でも無く担当部署があるが公開はしていないとのこと</a:t>
                      </a:r>
                      <a:b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送付先</a:t>
                      </a:r>
                      <a:r>
                        <a:rPr lang="en-US" altLang="ja-JP" sz="7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】XX</a:t>
                      </a:r>
                    </a:p>
                  </a:txBody>
                  <a:tcPr marL="3220" marR="3220" marT="36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8" name="正方形/長方形 7"/>
          <p:cNvSpPr/>
          <p:nvPr/>
        </p:nvSpPr>
        <p:spPr>
          <a:xfrm>
            <a:off x="1129867" y="1912965"/>
            <a:ext cx="7172353" cy="215444"/>
          </a:xfrm>
          <a:prstGeom prst="rect">
            <a:avLst/>
          </a:prstGeom>
        </p:spPr>
        <p:txBody>
          <a:bodyPr wrap="square">
            <a:spAutoFit/>
          </a:bodyPr>
          <a:lstStyle/>
          <a:p>
            <a:r>
              <a:rPr lang="ja-JP" altLang="en-US" sz="800" dirty="0">
                <a:solidFill>
                  <a:schemeClr val="tx1">
                    <a:lumMod val="75000"/>
                    <a:lumOff val="25000"/>
                  </a:schemeClr>
                </a:solidFill>
              </a:rPr>
              <a:t>テレマーケティングの際にどのようなお話をしたか、概要をまとめたものを納品します。（フリーテキスト、約</a:t>
            </a:r>
            <a:r>
              <a:rPr lang="en-US" altLang="ja-JP" sz="800" dirty="0">
                <a:solidFill>
                  <a:schemeClr val="tx1">
                    <a:lumMod val="75000"/>
                    <a:lumOff val="25000"/>
                  </a:schemeClr>
                </a:solidFill>
              </a:rPr>
              <a:t>100</a:t>
            </a:r>
            <a:r>
              <a:rPr lang="ja-JP" altLang="en-US" sz="800" dirty="0">
                <a:solidFill>
                  <a:schemeClr val="tx1">
                    <a:lumMod val="75000"/>
                    <a:lumOff val="25000"/>
                  </a:schemeClr>
                </a:solidFill>
              </a:rPr>
              <a:t>～</a:t>
            </a:r>
            <a:r>
              <a:rPr lang="en-US" altLang="ja-JP" sz="800" dirty="0">
                <a:solidFill>
                  <a:schemeClr val="tx1">
                    <a:lumMod val="75000"/>
                    <a:lumOff val="25000"/>
                  </a:schemeClr>
                </a:solidFill>
              </a:rPr>
              <a:t>150</a:t>
            </a:r>
            <a:r>
              <a:rPr lang="ja-JP" altLang="en-US" sz="800" dirty="0">
                <a:solidFill>
                  <a:schemeClr val="tx1">
                    <a:lumMod val="75000"/>
                    <a:lumOff val="25000"/>
                  </a:schemeClr>
                </a:solidFill>
              </a:rPr>
              <a:t>字</a:t>
            </a:r>
            <a:r>
              <a:rPr lang="en-US" altLang="ja-JP" sz="800" dirty="0">
                <a:solidFill>
                  <a:schemeClr val="tx1">
                    <a:lumMod val="75000"/>
                    <a:lumOff val="25000"/>
                  </a:schemeClr>
                </a:solidFill>
              </a:rPr>
              <a:t>/</a:t>
            </a:r>
            <a:r>
              <a:rPr lang="ja-JP" altLang="en-US" sz="800" dirty="0">
                <a:solidFill>
                  <a:schemeClr val="tx1">
                    <a:lumMod val="75000"/>
                    <a:lumOff val="25000"/>
                  </a:schemeClr>
                </a:solidFill>
              </a:rPr>
              <a:t>件程度）</a:t>
            </a:r>
          </a:p>
        </p:txBody>
      </p:sp>
      <p:pic>
        <p:nvPicPr>
          <p:cNvPr id="21506" name="Picture 2" descr="C:\Users\s0113300\Downloads\えんぴつ付きのノートアイコン.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126" y="2420888"/>
            <a:ext cx="675395" cy="675395"/>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s0113300\Downloads\無料でダウンロードできるコメントの会話アイコン 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791" y="4797153"/>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043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31</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リード獲得施策（件数保証型メニュー）：オプション（</a:t>
            </a:r>
            <a:r>
              <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rPr>
              <a:t>2</a:t>
            </a: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5" name="正方形/長方形 4"/>
          <p:cNvSpPr/>
          <p:nvPr/>
        </p:nvSpPr>
        <p:spPr>
          <a:xfrm>
            <a:off x="242934" y="1023119"/>
            <a:ext cx="8649545" cy="461665"/>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掲載するホワイトペーパーを取材</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時間程度</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を通して作成させて頂きます。</a:t>
            </a: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取材から掲載まで</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3</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4</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週間程度と想定下さい。</a:t>
            </a:r>
          </a:p>
        </p:txBody>
      </p:sp>
      <p:graphicFrame>
        <p:nvGraphicFramePr>
          <p:cNvPr id="12" name="表 11"/>
          <p:cNvGraphicFramePr>
            <a:graphicFrameLocks noGrp="1"/>
          </p:cNvGraphicFramePr>
          <p:nvPr/>
        </p:nvGraphicFramePr>
        <p:xfrm>
          <a:off x="395536" y="1700808"/>
          <a:ext cx="4284476" cy="1543795"/>
        </p:xfrm>
        <a:graphic>
          <a:graphicData uri="http://schemas.openxmlformats.org/drawingml/2006/table">
            <a:tbl>
              <a:tblPr/>
              <a:tblGrid>
                <a:gridCol w="2848610">
                  <a:extLst>
                    <a:ext uri="{9D8B030D-6E8A-4147-A177-3AD203B41FA5}">
                      <a16:colId xmlns:a16="http://schemas.microsoft.com/office/drawing/2014/main" val="20000"/>
                    </a:ext>
                  </a:extLst>
                </a:gridCol>
                <a:gridCol w="1435866">
                  <a:extLst>
                    <a:ext uri="{9D8B030D-6E8A-4147-A177-3AD203B41FA5}">
                      <a16:colId xmlns:a16="http://schemas.microsoft.com/office/drawing/2014/main" val="20001"/>
                    </a:ext>
                  </a:extLst>
                </a:gridCol>
              </a:tblGrid>
              <a:tr h="247651">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anose="020B0604030504040204" pitchFamily="50" charset="-128"/>
                          <a:cs typeface="メイリオ" panose="020B0604030504040204" pitchFamily="50" charset="-128"/>
                        </a:rPr>
                        <a:t>ご提供内容</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価格</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432048">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ホワイトペーパー</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4C2P</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の制作および版権</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250000"/>
                        </a:lnSpc>
                        <a:spcBef>
                          <a:spcPts val="0"/>
                        </a:spcBef>
                        <a:spcAft>
                          <a:spcPts val="0"/>
                        </a:spcAft>
                        <a:buClrTx/>
                        <a:buSzTx/>
                        <a:buFontTx/>
                        <a:buNone/>
                        <a:tabLst/>
                        <a:defRPr/>
                      </a:pPr>
                      <a:r>
                        <a:rPr lang="ja-JP" altLang="en-US" sz="900" b="1" i="0" u="none" strike="noStrike" baseline="0"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¥300,000</a:t>
                      </a:r>
                      <a:r>
                        <a:rPr lang="ja-JP" altLang="en-US"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b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endParaRPr lang="ja-JP" altLang="en-US" sz="2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6" marR="7186"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048">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ホワイトペーパー</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4C4P</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の制作および版権</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250000"/>
                        </a:lnSpc>
                        <a:spcBef>
                          <a:spcPts val="0"/>
                        </a:spcBef>
                        <a:spcAft>
                          <a:spcPts val="0"/>
                        </a:spcAft>
                        <a:buClrTx/>
                        <a:buSzTx/>
                        <a:buFontTx/>
                        <a:buNone/>
                        <a:tabLst/>
                        <a:defRPr/>
                      </a:pPr>
                      <a:r>
                        <a:rPr lang="ja-JP" altLang="en-US" sz="900" b="1" i="0" u="none" strike="noStrike" baseline="0"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¥600,000</a:t>
                      </a:r>
                      <a:r>
                        <a:rPr lang="ja-JP" altLang="en-US"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b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endParaRPr lang="ja-JP" altLang="en-US" sz="2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6" marR="7186"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048">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ホワイトペーパー</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4C8P</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の制作および版権</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250000"/>
                        </a:lnSpc>
                        <a:spcBef>
                          <a:spcPts val="0"/>
                        </a:spcBef>
                        <a:spcAft>
                          <a:spcPts val="0"/>
                        </a:spcAft>
                        <a:buClrTx/>
                        <a:buSzTx/>
                        <a:buFontTx/>
                        <a:buNone/>
                        <a:tabLst/>
                        <a:defRPr/>
                      </a:pPr>
                      <a:r>
                        <a:rPr lang="ja-JP" altLang="en-US" sz="900" b="1" i="0" u="none" strike="noStrike" baseline="0"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¥900,000</a:t>
                      </a:r>
                      <a:r>
                        <a:rPr lang="ja-JP" altLang="en-US"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b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endParaRPr lang="ja-JP" altLang="en-US" sz="2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6" marR="7186"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3871" y="1988841"/>
            <a:ext cx="824346" cy="1172616"/>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906" y="1988839"/>
            <a:ext cx="823282" cy="115877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225" y="1988841"/>
            <a:ext cx="820086" cy="1174746"/>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2232" y="1981915"/>
            <a:ext cx="822216" cy="1172617"/>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7" name="テキスト ボックス 50"/>
          <p:cNvSpPr txBox="1">
            <a:spLocks noChangeArrowheads="1"/>
          </p:cNvSpPr>
          <p:nvPr/>
        </p:nvSpPr>
        <p:spPr bwMode="auto">
          <a:xfrm>
            <a:off x="7604749" y="3200982"/>
            <a:ext cx="9996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制作例</a:t>
            </a:r>
          </a:p>
        </p:txBody>
      </p:sp>
    </p:spTree>
    <p:extLst>
      <p:ext uri="{BB962C8B-B14F-4D97-AF65-F5344CB8AC3E}">
        <p14:creationId xmlns:p14="http://schemas.microsoft.com/office/powerpoint/2010/main" val="3216919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469277B-CFF4-4C26-8D01-7306FE0ECA51}"/>
              </a:ext>
            </a:extLst>
          </p:cNvPr>
          <p:cNvPicPr>
            <a:picLocks noChangeAspect="1"/>
          </p:cNvPicPr>
          <p:nvPr/>
        </p:nvPicPr>
        <p:blipFill>
          <a:blip r:embed="rId2"/>
          <a:stretch>
            <a:fillRect/>
          </a:stretch>
        </p:blipFill>
        <p:spPr>
          <a:xfrm>
            <a:off x="2617210" y="1134074"/>
            <a:ext cx="370614" cy="279983"/>
          </a:xfrm>
          <a:prstGeom prst="rect">
            <a:avLst/>
          </a:prstGeom>
        </p:spPr>
      </p:pic>
      <p:sp>
        <p:nvSpPr>
          <p:cNvPr id="92" name="正方形/長方形 91">
            <a:extLst>
              <a:ext uri="{FF2B5EF4-FFF2-40B4-BE49-F238E27FC236}">
                <a16:creationId xmlns:a16="http://schemas.microsoft.com/office/drawing/2014/main" id="{94DEF0EB-DDD4-41E0-8FBF-3C161BEAF5B4}"/>
              </a:ext>
            </a:extLst>
          </p:cNvPr>
          <p:cNvSpPr/>
          <p:nvPr/>
        </p:nvSpPr>
        <p:spPr>
          <a:xfrm>
            <a:off x="251520" y="980728"/>
            <a:ext cx="8649545" cy="553998"/>
          </a:xfrm>
          <a:prstGeom prst="rect">
            <a:avLst/>
          </a:prstGeom>
        </p:spPr>
        <p:txBody>
          <a:bodyPr wrap="square">
            <a:spAutoFit/>
          </a:bodyPr>
          <a:lstStyle/>
          <a:p>
            <a:pPr>
              <a:spcBef>
                <a:spcPct val="0"/>
              </a:spcBef>
              <a:buClr>
                <a:srgbClr val="BBE0E3"/>
              </a:buClr>
            </a:pP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u="sng" dirty="0">
                <a:solidFill>
                  <a:schemeClr val="tx1">
                    <a:lumMod val="75000"/>
                    <a:lumOff val="25000"/>
                  </a:schemeClr>
                </a:solidFill>
                <a:latin typeface="メイリオ" pitchFamily="50" charset="-128"/>
                <a:ea typeface="メイリオ" pitchFamily="50" charset="-128"/>
                <a:cs typeface="メイリオ" pitchFamily="50" charset="-128"/>
              </a:rPr>
              <a:t>　　　　　　　　　　　　　　　　　　　 </a:t>
            </a:r>
            <a:r>
              <a:rPr lang="ja-JP" altLang="en-US" b="1" u="sng" dirty="0">
                <a:solidFill>
                  <a:schemeClr val="tx1">
                    <a:lumMod val="75000"/>
                    <a:lumOff val="25000"/>
                  </a:schemeClr>
                </a:solidFill>
                <a:latin typeface="メイリオ" pitchFamily="50" charset="-128"/>
                <a:ea typeface="メイリオ" pitchFamily="50" charset="-128"/>
                <a:cs typeface="メイリオ" pitchFamily="50" charset="-128"/>
              </a:rPr>
              <a:t>詳細セグメント商品</a:t>
            </a:r>
            <a:endParaRPr lang="ja-JP" altLang="en-US" sz="1200" b="1" u="sng"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32</a:t>
            </a:fld>
            <a:endParaRPr lang="ja-JP" altLang="en-US" dirty="0"/>
          </a:p>
        </p:txBody>
      </p:sp>
      <p:sp>
        <p:nvSpPr>
          <p:cNvPr id="42" name="テキスト ボックス 41"/>
          <p:cNvSpPr txBox="1"/>
          <p:nvPr/>
        </p:nvSpPr>
        <p:spPr>
          <a:xfrm>
            <a:off x="179512" y="332656"/>
            <a:ext cx="8208912"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リード獲得施策（件数保証型メニュー）：詳細セグメントメニュー</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65" name="角丸四角形 37">
            <a:extLst>
              <a:ext uri="{FF2B5EF4-FFF2-40B4-BE49-F238E27FC236}">
                <a16:creationId xmlns:a16="http://schemas.microsoft.com/office/drawing/2014/main" id="{8DBF9536-DF82-4E6D-A043-037645AB92B0}"/>
              </a:ext>
            </a:extLst>
          </p:cNvPr>
          <p:cNvSpPr/>
          <p:nvPr/>
        </p:nvSpPr>
        <p:spPr>
          <a:xfrm>
            <a:off x="391080" y="3933056"/>
            <a:ext cx="4067586" cy="2232248"/>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正方形/長方形 65">
            <a:extLst>
              <a:ext uri="{FF2B5EF4-FFF2-40B4-BE49-F238E27FC236}">
                <a16:creationId xmlns:a16="http://schemas.microsoft.com/office/drawing/2014/main" id="{1C18C607-AC60-4C7B-9840-9970C7CA6702}"/>
              </a:ext>
            </a:extLst>
          </p:cNvPr>
          <p:cNvSpPr/>
          <p:nvPr/>
        </p:nvSpPr>
        <p:spPr>
          <a:xfrm>
            <a:off x="432406" y="3671446"/>
            <a:ext cx="4014240" cy="261610"/>
          </a:xfrm>
          <a:prstGeom prst="rect">
            <a:avLst/>
          </a:prstGeom>
        </p:spPr>
        <p:txBody>
          <a:bodyPr wrap="none">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高性能ストレージを、ゲームや</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の提供会社に訴求したい</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正方形/長方形 68">
            <a:extLst>
              <a:ext uri="{FF2B5EF4-FFF2-40B4-BE49-F238E27FC236}">
                <a16:creationId xmlns:a16="http://schemas.microsoft.com/office/drawing/2014/main" id="{D98B7FBA-261E-4122-9920-0C6201A3D89D}"/>
              </a:ext>
            </a:extLst>
          </p:cNvPr>
          <p:cNvSpPr/>
          <p:nvPr/>
        </p:nvSpPr>
        <p:spPr>
          <a:xfrm>
            <a:off x="1545819" y="4235025"/>
            <a:ext cx="2912847" cy="400110"/>
          </a:xfrm>
          <a:prstGeom prst="rect">
            <a:avLst/>
          </a:prstGeom>
        </p:spPr>
        <p:txBody>
          <a:bodyPr wrap="square">
            <a:spAutoFit/>
          </a:bodyPr>
          <a:lstStyle/>
          <a:p>
            <a:r>
              <a:rPr lang="ja-JP" altLang="en-US" sz="1000" b="1" u="sng"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詳細セグメント例</a:t>
            </a:r>
            <a:endParaRPr lang="en-US" altLang="ja-JP" sz="1000" b="1" u="sng"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オンラインゲーム</a:t>
            </a:r>
            <a:r>
              <a:rPr lang="en-US" altLang="ja-JP"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プラットフォーマー</a:t>
            </a:r>
          </a:p>
        </p:txBody>
      </p:sp>
      <p:sp>
        <p:nvSpPr>
          <p:cNvPr id="71" name="角丸四角形 40">
            <a:extLst>
              <a:ext uri="{FF2B5EF4-FFF2-40B4-BE49-F238E27FC236}">
                <a16:creationId xmlns:a16="http://schemas.microsoft.com/office/drawing/2014/main" id="{E00D3101-5C93-49D3-BAAA-E4BB8FD57B88}"/>
              </a:ext>
            </a:extLst>
          </p:cNvPr>
          <p:cNvSpPr/>
          <p:nvPr/>
        </p:nvSpPr>
        <p:spPr>
          <a:xfrm>
            <a:off x="648430" y="4077072"/>
            <a:ext cx="759344" cy="679040"/>
          </a:xfrm>
          <a:prstGeom prst="roundRect">
            <a:avLst>
              <a:gd name="adj" fmla="val 45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2" name="角丸四角形 43">
            <a:extLst>
              <a:ext uri="{FF2B5EF4-FFF2-40B4-BE49-F238E27FC236}">
                <a16:creationId xmlns:a16="http://schemas.microsoft.com/office/drawing/2014/main" id="{9DE2352B-982C-49D9-AE6B-EACAD19AB2CA}"/>
              </a:ext>
            </a:extLst>
          </p:cNvPr>
          <p:cNvSpPr/>
          <p:nvPr/>
        </p:nvSpPr>
        <p:spPr>
          <a:xfrm>
            <a:off x="4752886" y="3933056"/>
            <a:ext cx="4067586" cy="2232248"/>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角丸四角形 45">
            <a:extLst>
              <a:ext uri="{FF2B5EF4-FFF2-40B4-BE49-F238E27FC236}">
                <a16:creationId xmlns:a16="http://schemas.microsoft.com/office/drawing/2014/main" id="{DFA1523E-EFAB-482F-BD69-995710CD595A}"/>
              </a:ext>
            </a:extLst>
          </p:cNvPr>
          <p:cNvSpPr/>
          <p:nvPr/>
        </p:nvSpPr>
        <p:spPr>
          <a:xfrm>
            <a:off x="5005074" y="4087212"/>
            <a:ext cx="759344" cy="679040"/>
          </a:xfrm>
          <a:prstGeom prst="roundRect">
            <a:avLst>
              <a:gd name="adj" fmla="val 45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4" name="正方形/長方形 73">
            <a:extLst>
              <a:ext uri="{FF2B5EF4-FFF2-40B4-BE49-F238E27FC236}">
                <a16:creationId xmlns:a16="http://schemas.microsoft.com/office/drawing/2014/main" id="{D0B954B7-427C-4CDF-B4DC-68664B833CBE}"/>
              </a:ext>
            </a:extLst>
          </p:cNvPr>
          <p:cNvSpPr/>
          <p:nvPr/>
        </p:nvSpPr>
        <p:spPr>
          <a:xfrm>
            <a:off x="648430" y="4981550"/>
            <a:ext cx="3631081" cy="967730"/>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C26D943F-6F97-4B57-85E7-EA587E19F8E4}"/>
              </a:ext>
            </a:extLst>
          </p:cNvPr>
          <p:cNvSpPr/>
          <p:nvPr/>
        </p:nvSpPr>
        <p:spPr>
          <a:xfrm>
            <a:off x="790218" y="5051333"/>
            <a:ext cx="3489293" cy="707886"/>
          </a:xfrm>
          <a:prstGeom prst="rect">
            <a:avLst/>
          </a:prstGeom>
        </p:spPr>
        <p:txBody>
          <a:bodyPr wrap="square">
            <a:spAutoFit/>
          </a:bodyPr>
          <a:lstStyle/>
          <a:p>
            <a:pPr marL="171450" indent="-171450">
              <a:lnSpc>
                <a:spcPts val="1200"/>
              </a:lnSpc>
              <a:buFont typeface="Arial" panose="020B0604020202020204" pitchFamily="34" charset="0"/>
              <a:buChar char="•"/>
              <a:defRPr/>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ソーシャルアプリ開発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232</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社</a:t>
            </a:r>
          </a:p>
          <a:p>
            <a:pPr marL="171450" indent="-171450">
              <a:lnSpc>
                <a:spcPts val="1200"/>
              </a:lnSpc>
              <a:buFont typeface="Arial" panose="020B0604020202020204" pitchFamily="34" charset="0"/>
              <a:buChar char="•"/>
              <a:defRPr/>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ソーシャルメディア運用代行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71</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社</a:t>
            </a:r>
          </a:p>
          <a:p>
            <a:pPr marL="171450" indent="-171450">
              <a:lnSpc>
                <a:spcPts val="1200"/>
              </a:lnSpc>
              <a:buFont typeface="Arial" panose="020B0604020202020204" pitchFamily="34" charset="0"/>
              <a:buChar char="•"/>
              <a:defRPr/>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ソーシャルゲーム開発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355</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社</a:t>
            </a:r>
          </a:p>
          <a:p>
            <a:pPr marL="171450" indent="-171450">
              <a:lnSpc>
                <a:spcPts val="1200"/>
              </a:lnSpc>
              <a:buFont typeface="Arial" panose="020B0604020202020204" pitchFamily="34" charset="0"/>
              <a:buChar char="•"/>
              <a:defRPr/>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オンラインゲーム運営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181</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社</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正方形/長方形 78">
            <a:extLst>
              <a:ext uri="{FF2B5EF4-FFF2-40B4-BE49-F238E27FC236}">
                <a16:creationId xmlns:a16="http://schemas.microsoft.com/office/drawing/2014/main" id="{3CEFE9DB-1AD0-42D9-9B21-8A039098FCE7}"/>
              </a:ext>
            </a:extLst>
          </p:cNvPr>
          <p:cNvSpPr/>
          <p:nvPr/>
        </p:nvSpPr>
        <p:spPr>
          <a:xfrm>
            <a:off x="5005074" y="4970486"/>
            <a:ext cx="3631081" cy="1039738"/>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id="{D973CF10-F14E-4BDE-8128-CD4292E95E6E}"/>
              </a:ext>
            </a:extLst>
          </p:cNvPr>
          <p:cNvSpPr/>
          <p:nvPr/>
        </p:nvSpPr>
        <p:spPr>
          <a:xfrm>
            <a:off x="5154252" y="5085582"/>
            <a:ext cx="3489293" cy="863698"/>
          </a:xfrm>
          <a:prstGeom prst="rect">
            <a:avLst/>
          </a:prstGeom>
        </p:spPr>
        <p:txBody>
          <a:bodyPr wrap="square">
            <a:spAutoFit/>
          </a:bodyPr>
          <a:lstStyle/>
          <a:p>
            <a:pPr marL="171450" indent="-171450">
              <a:lnSpc>
                <a:spcPts val="1200"/>
              </a:lnSpc>
              <a:buFont typeface="Arial" panose="020B0604020202020204" pitchFamily="34" charset="0"/>
              <a:buChar char="•"/>
              <a:defRPr/>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建設業不動産業向けソフトウェア開発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423</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社</a:t>
            </a:r>
          </a:p>
          <a:p>
            <a:pPr marL="171450" indent="-171450">
              <a:lnSpc>
                <a:spcPts val="1200"/>
              </a:lnSpc>
              <a:buFont typeface="Arial" panose="020B0604020202020204" pitchFamily="34" charset="0"/>
              <a:buChar char="•"/>
              <a:defRPr/>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コールセンター向けソフトウェア開発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108</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社</a:t>
            </a:r>
          </a:p>
          <a:p>
            <a:pPr marL="171450" indent="-171450">
              <a:lnSpc>
                <a:spcPts val="1200"/>
              </a:lnSpc>
              <a:buFont typeface="Arial" panose="020B0604020202020204" pitchFamily="34" charset="0"/>
              <a:buChar char="•"/>
              <a:defRPr/>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オフィス向けソフトウェア開発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637</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社</a:t>
            </a:r>
          </a:p>
          <a:p>
            <a:pPr marL="171450" indent="-171450">
              <a:lnSpc>
                <a:spcPts val="1200"/>
              </a:lnSpc>
              <a:buFont typeface="Arial" panose="020B0604020202020204" pitchFamily="34" charset="0"/>
              <a:buChar char="•"/>
              <a:defRPr/>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印刷業向けソフトウェア開発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59</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社</a:t>
            </a:r>
          </a:p>
          <a:p>
            <a:pPr marL="171450" indent="-171450">
              <a:lnSpc>
                <a:spcPts val="1200"/>
              </a:lnSpc>
              <a:buFont typeface="Arial" panose="020B0604020202020204" pitchFamily="34" charset="0"/>
              <a:buChar char="•"/>
              <a:defRPr/>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飲食店向けソフトウェア開発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106</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社</a:t>
            </a:r>
          </a:p>
        </p:txBody>
      </p:sp>
      <p:pic>
        <p:nvPicPr>
          <p:cNvPr id="84" name="Picture 2" descr="C:\Users\s0113300\Documents\Logo.png">
            <a:extLst>
              <a:ext uri="{FF2B5EF4-FFF2-40B4-BE49-F238E27FC236}">
                <a16:creationId xmlns:a16="http://schemas.microsoft.com/office/drawing/2014/main" id="{28879D76-2131-4C98-B9AA-5C971697A5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142304"/>
            <a:ext cx="1899279" cy="266817"/>
          </a:xfrm>
          <a:prstGeom prst="rect">
            <a:avLst/>
          </a:prstGeom>
          <a:noFill/>
          <a:extLst>
            <a:ext uri="{909E8E84-426E-40DD-AFC4-6F175D3DCCD1}">
              <a14:hiddenFill xmlns:a14="http://schemas.microsoft.com/office/drawing/2010/main">
                <a:solidFill>
                  <a:srgbClr val="FFFFFF"/>
                </a:solidFill>
              </a14:hiddenFill>
            </a:ext>
          </a:extLst>
        </p:spPr>
      </p:pic>
      <p:sp>
        <p:nvSpPr>
          <p:cNvPr id="85" name="正方形/長方形 84">
            <a:extLst>
              <a:ext uri="{FF2B5EF4-FFF2-40B4-BE49-F238E27FC236}">
                <a16:creationId xmlns:a16="http://schemas.microsoft.com/office/drawing/2014/main" id="{25B27044-FA90-4B4D-A9A6-8590457B83B6}"/>
              </a:ext>
            </a:extLst>
          </p:cNvPr>
          <p:cNvSpPr/>
          <p:nvPr/>
        </p:nvSpPr>
        <p:spPr>
          <a:xfrm>
            <a:off x="2267142" y="1133800"/>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89" name="正方形/長方形 88">
            <a:extLst>
              <a:ext uri="{FF2B5EF4-FFF2-40B4-BE49-F238E27FC236}">
                <a16:creationId xmlns:a16="http://schemas.microsoft.com/office/drawing/2014/main" id="{EEA1C0A4-2C7D-47DD-99AD-2E7100C340C7}"/>
              </a:ext>
            </a:extLst>
          </p:cNvPr>
          <p:cNvSpPr/>
          <p:nvPr/>
        </p:nvSpPr>
        <p:spPr>
          <a:xfrm>
            <a:off x="5010236" y="3671446"/>
            <a:ext cx="3570208" cy="261610"/>
          </a:xfrm>
          <a:prstGeom prst="rect">
            <a:avLst/>
          </a:prstGeom>
        </p:spPr>
        <p:txBody>
          <a:bodyPr wrap="none">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開発ツールを業務ソフトウェア開発会社に訴求したい</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a:extLst>
              <a:ext uri="{FF2B5EF4-FFF2-40B4-BE49-F238E27FC236}">
                <a16:creationId xmlns:a16="http://schemas.microsoft.com/office/drawing/2014/main" id="{713ABB72-66F3-48FB-BDF7-D61B64AFF194}"/>
              </a:ext>
            </a:extLst>
          </p:cNvPr>
          <p:cNvSpPr/>
          <p:nvPr/>
        </p:nvSpPr>
        <p:spPr>
          <a:xfrm>
            <a:off x="5913814" y="4235025"/>
            <a:ext cx="2729732" cy="400110"/>
          </a:xfrm>
          <a:prstGeom prst="rect">
            <a:avLst/>
          </a:prstGeom>
        </p:spPr>
        <p:txBody>
          <a:bodyPr wrap="square">
            <a:spAutoFit/>
          </a:bodyPr>
          <a:lstStyle/>
          <a:p>
            <a:r>
              <a:rPr lang="ja-JP" altLang="en-US" sz="1000" b="1" u="sng"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詳細セグメント例</a:t>
            </a:r>
            <a:endParaRPr lang="en-US" altLang="ja-JP" sz="1000" b="1" u="sng"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00" b="1" dirty="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BtoB</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ソフトウェアベンダー</a:t>
            </a:r>
          </a:p>
        </p:txBody>
      </p:sp>
      <p:sp>
        <p:nvSpPr>
          <p:cNvPr id="93" name="正方形/長方形 92">
            <a:extLst>
              <a:ext uri="{FF2B5EF4-FFF2-40B4-BE49-F238E27FC236}">
                <a16:creationId xmlns:a16="http://schemas.microsoft.com/office/drawing/2014/main" id="{61BF3CB8-1649-418C-9ABE-C87E65AA6C9E}"/>
              </a:ext>
            </a:extLst>
          </p:cNvPr>
          <p:cNvSpPr/>
          <p:nvPr/>
        </p:nvSpPr>
        <p:spPr>
          <a:xfrm>
            <a:off x="242934" y="1599183"/>
            <a:ext cx="8901066" cy="2123658"/>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業種分類表に基づいたターゲティングは、粒度の不明瞭さからどうしても課題があります。ベースコネクト社との</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アライアンスメニュー「詳細セグメント」では、同社が</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社</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社を目でみて業種タグ付けを行った</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100</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万社を超える</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ナレッジエンジン「</a:t>
            </a:r>
            <a:r>
              <a:rPr lang="en-US" altLang="ja-JP" sz="1200" b="1" dirty="0" err="1">
                <a:solidFill>
                  <a:schemeClr val="tx1">
                    <a:lumMod val="75000"/>
                    <a:lumOff val="25000"/>
                  </a:schemeClr>
                </a:solidFill>
                <a:latin typeface="メイリオ" pitchFamily="50" charset="-128"/>
                <a:ea typeface="メイリオ" pitchFamily="50" charset="-128"/>
                <a:cs typeface="メイリオ" pitchFamily="50" charset="-128"/>
              </a:rPr>
              <a:t>Musubu</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」を利用。他に無い詳細な業種セグメントを実現します。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endParaRPr lang="en-US" altLang="ja-JP" sz="7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u="sng" dirty="0">
                <a:solidFill>
                  <a:schemeClr val="tx1">
                    <a:lumMod val="75000"/>
                    <a:lumOff val="25000"/>
                  </a:schemeClr>
                </a:solidFill>
                <a:latin typeface="メイリオ" pitchFamily="50" charset="-128"/>
                <a:ea typeface="メイリオ" pitchFamily="50" charset="-128"/>
                <a:cs typeface="メイリオ" pitchFamily="50" charset="-128"/>
              </a:rPr>
              <a:t>下記のようなセグメント設計が可能です。提案単位で設計を独自考案しますので、詳細は営業担当にお問い合わせください。</a:t>
            </a:r>
            <a:endParaRPr lang="en-US" altLang="ja-JP" sz="1200" b="1" u="sng"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20482" name="Picture 2" descr="オンラインゲームのシルエット02 | 無料のAi・PNG白黒シルエットイラスト">
            <a:extLst>
              <a:ext uri="{FF2B5EF4-FFF2-40B4-BE49-F238E27FC236}">
                <a16:creationId xmlns:a16="http://schemas.microsoft.com/office/drawing/2014/main" id="{2D06A1F9-5D25-4C68-BFDD-83A83ACC7FE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39" t="16002" r="7064" b="6299"/>
          <a:stretch/>
        </p:blipFill>
        <p:spPr bwMode="auto">
          <a:xfrm>
            <a:off x="698909" y="4155306"/>
            <a:ext cx="648455" cy="59000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ソフトボックス, ソフトウェア 無料 アイコン の Windows 8 Icon">
            <a:extLst>
              <a:ext uri="{FF2B5EF4-FFF2-40B4-BE49-F238E27FC236}">
                <a16:creationId xmlns:a16="http://schemas.microsoft.com/office/drawing/2014/main" id="{B944CD02-79A7-4960-8048-B32BD39B41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5539" y="4189341"/>
            <a:ext cx="495499" cy="4954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4" name="表 93">
            <a:extLst>
              <a:ext uri="{FF2B5EF4-FFF2-40B4-BE49-F238E27FC236}">
                <a16:creationId xmlns:a16="http://schemas.microsoft.com/office/drawing/2014/main" id="{6D40498A-E3CC-44F0-9590-160A0FA50206}"/>
              </a:ext>
            </a:extLst>
          </p:cNvPr>
          <p:cNvGraphicFramePr>
            <a:graphicFrameLocks noGrp="1"/>
          </p:cNvGraphicFramePr>
          <p:nvPr/>
        </p:nvGraphicFramePr>
        <p:xfrm>
          <a:off x="360136" y="2406047"/>
          <a:ext cx="3275760" cy="679699"/>
        </p:xfrm>
        <a:graphic>
          <a:graphicData uri="http://schemas.openxmlformats.org/drawingml/2006/table">
            <a:tbl>
              <a:tblPr/>
              <a:tblGrid>
                <a:gridCol w="1331544">
                  <a:extLst>
                    <a:ext uri="{9D8B030D-6E8A-4147-A177-3AD203B41FA5}">
                      <a16:colId xmlns:a16="http://schemas.microsoft.com/office/drawing/2014/main" val="20000"/>
                    </a:ext>
                  </a:extLst>
                </a:gridCol>
                <a:gridCol w="1944216">
                  <a:extLst>
                    <a:ext uri="{9D8B030D-6E8A-4147-A177-3AD203B41FA5}">
                      <a16:colId xmlns:a16="http://schemas.microsoft.com/office/drawing/2014/main" val="20003"/>
                    </a:ext>
                  </a:extLst>
                </a:gridCol>
              </a:tblGrid>
              <a:tr h="247651">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anose="020B0604030504040204" pitchFamily="50" charset="-128"/>
                          <a:cs typeface="メイリオ" panose="020B0604030504040204" pitchFamily="50" charset="-128"/>
                        </a:rPr>
                        <a:t>メニュー名</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料金</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432048">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詳細セグメント</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250000"/>
                        </a:lnSpc>
                        <a:spcBef>
                          <a:spcPts val="0"/>
                        </a:spcBef>
                        <a:spcAft>
                          <a:spcPts val="0"/>
                        </a:spcAft>
                        <a:buClrTx/>
                        <a:buSzTx/>
                        <a:buFontTx/>
                        <a:buNone/>
                        <a:tabLst/>
                        <a:defRPr/>
                      </a:pPr>
                      <a:r>
                        <a:rPr lang="ja-JP" altLang="en-US" sz="900" b="1" i="0" u="none" strike="noStrike" baseline="0"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基本料金 </a:t>
                      </a:r>
                      <a:r>
                        <a:rPr lang="ja-JP" altLang="en-US" sz="900" b="1" i="0" u="none" strike="noStrike" baseline="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i="0" u="none" strike="noStrike" baseline="0"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900" b="1" i="0" u="none" strike="noStrike" baseline="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,000</a:t>
                      </a:r>
                      <a:r>
                        <a:rPr lang="ja-JP" altLang="en-US" sz="900" b="1" i="0" u="none" strike="noStrike" baseline="0"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円　　</a:t>
                      </a:r>
                      <a:b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endParaRPr lang="ja-JP" altLang="en-US" sz="2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6" marR="7186"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95" name="AutoShape 58">
            <a:extLst>
              <a:ext uri="{FF2B5EF4-FFF2-40B4-BE49-F238E27FC236}">
                <a16:creationId xmlns:a16="http://schemas.microsoft.com/office/drawing/2014/main" id="{93F85EE7-C612-4EF5-8A30-6841142812EA}"/>
              </a:ext>
            </a:extLst>
          </p:cNvPr>
          <p:cNvSpPr>
            <a:spLocks noChangeArrowheads="1"/>
          </p:cNvSpPr>
          <p:nvPr/>
        </p:nvSpPr>
        <p:spPr bwMode="auto">
          <a:xfrm>
            <a:off x="3730546" y="2857053"/>
            <a:ext cx="3168352" cy="283915"/>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none" lIns="100145" tIns="50073" rIns="100145" bIns="50073" anchor="t"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ご提示の料金は</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Net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料金となります。</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495725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 17">
            <a:extLst>
              <a:ext uri="{FF2B5EF4-FFF2-40B4-BE49-F238E27FC236}">
                <a16:creationId xmlns:a16="http://schemas.microsoft.com/office/drawing/2014/main" id="{B7295AD2-4572-424C-8510-1FFEA5AA6EF4}"/>
              </a:ext>
            </a:extLst>
          </p:cNvPr>
          <p:cNvGraphicFramePr>
            <a:graphicFrameLocks noGrp="1"/>
          </p:cNvGraphicFramePr>
          <p:nvPr/>
        </p:nvGraphicFramePr>
        <p:xfrm>
          <a:off x="364190" y="2338728"/>
          <a:ext cx="6800098" cy="1350431"/>
        </p:xfrm>
        <a:graphic>
          <a:graphicData uri="http://schemas.openxmlformats.org/drawingml/2006/table">
            <a:tbl>
              <a:tblPr/>
              <a:tblGrid>
                <a:gridCol w="1339555">
                  <a:extLst>
                    <a:ext uri="{9D8B030D-6E8A-4147-A177-3AD203B41FA5}">
                      <a16:colId xmlns:a16="http://schemas.microsoft.com/office/drawing/2014/main" val="20000"/>
                    </a:ext>
                  </a:extLst>
                </a:gridCol>
                <a:gridCol w="1307416">
                  <a:extLst>
                    <a:ext uri="{9D8B030D-6E8A-4147-A177-3AD203B41FA5}">
                      <a16:colId xmlns:a16="http://schemas.microsoft.com/office/drawing/2014/main" val="20001"/>
                    </a:ext>
                  </a:extLst>
                </a:gridCol>
                <a:gridCol w="2573007">
                  <a:extLst>
                    <a:ext uri="{9D8B030D-6E8A-4147-A177-3AD203B41FA5}">
                      <a16:colId xmlns:a16="http://schemas.microsoft.com/office/drawing/2014/main" val="20002"/>
                    </a:ext>
                  </a:extLst>
                </a:gridCol>
                <a:gridCol w="1580120">
                  <a:extLst>
                    <a:ext uri="{9D8B030D-6E8A-4147-A177-3AD203B41FA5}">
                      <a16:colId xmlns:a16="http://schemas.microsoft.com/office/drawing/2014/main" val="1218131765"/>
                    </a:ext>
                  </a:extLst>
                </a:gridCol>
              </a:tblGrid>
              <a:tr h="195449">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anose="020B0604030504040204" pitchFamily="50" charset="-128"/>
                          <a:cs typeface="メイリオ" panose="020B0604030504040204" pitchFamily="50" charset="-128"/>
                        </a:rPr>
                        <a:t>メニュー名</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提供内容</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ご提供詳細</a:t>
                      </a:r>
                      <a:endParaRPr 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料金</a:t>
                      </a:r>
                      <a:endParaRPr 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595290">
                <a:tc rowSpan="2">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Hot Lead</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Development</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Service</a:t>
                      </a:r>
                    </a:p>
                    <a:p>
                      <a:pPr marL="0" marR="0" indent="0" algn="ctr" defTabSz="914400" rtl="0" eaLnBrk="1" fontAlgn="ctr" latinLnBrk="0" hangingPunct="1">
                        <a:lnSpc>
                          <a:spcPct val="100000"/>
                        </a:lnSpc>
                        <a:spcBef>
                          <a:spcPts val="0"/>
                        </a:spcBef>
                        <a:spcAft>
                          <a:spcPts val="0"/>
                        </a:spcAft>
                        <a:buClrTx/>
                        <a:buSzTx/>
                        <a:buFontTx/>
                        <a:buNone/>
                        <a:tabLst/>
                        <a:defRPr/>
                      </a:pP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簡易プラン</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_3</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か月</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（リード獲得のみ）</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件保証メニュー</a:t>
                      </a: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・分析による「初期層」「顕在層」「比較層」</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企業の可視化</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・「顕在層・比較層」のリード獲得 </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件保証</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\1,250,000</a:t>
                      </a: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9692">
                <a:tc vMerge="1">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indent="0" algn="ctr" defTabSz="914400" rtl="0" eaLnBrk="1" fontAlgn="ctr" latinLnBrk="0" hangingPunct="1">
                        <a:lnSpc>
                          <a:spcPct val="100000"/>
                        </a:lnSpc>
                        <a:spcBef>
                          <a:spcPts val="0"/>
                        </a:spcBef>
                        <a:spcAft>
                          <a:spcPts val="0"/>
                        </a:spcAft>
                        <a:buClrTx/>
                        <a:buSzTx/>
                        <a:buFontTx/>
                        <a:buNone/>
                        <a:tabLst/>
                        <a:defRPr/>
                      </a:pPr>
                      <a:endPar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件保証メニュー</a:t>
                      </a: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・分析による「初期層」「顕在層」「比較層」</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企業の可視化</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・「顕在層・比較層」のリード獲得 </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件保証</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\2,050,000</a:t>
                      </a: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8528595"/>
                  </a:ext>
                </a:extLst>
              </a:tr>
            </a:tbl>
          </a:graphicData>
        </a:graphic>
      </p:graphicFrame>
      <p:pic>
        <p:nvPicPr>
          <p:cNvPr id="16" name="図 15">
            <a:extLst>
              <a:ext uri="{FF2B5EF4-FFF2-40B4-BE49-F238E27FC236}">
                <a16:creationId xmlns:a16="http://schemas.microsoft.com/office/drawing/2014/main" id="{841B919C-96D1-4927-BB33-A339A2E4CEB7}"/>
              </a:ext>
            </a:extLst>
          </p:cNvPr>
          <p:cNvPicPr>
            <a:picLocks noChangeAspect="1"/>
          </p:cNvPicPr>
          <p:nvPr/>
        </p:nvPicPr>
        <p:blipFill>
          <a:blip r:embed="rId2"/>
          <a:stretch>
            <a:fillRect/>
          </a:stretch>
        </p:blipFill>
        <p:spPr>
          <a:xfrm flipV="1">
            <a:off x="2588797" y="1124744"/>
            <a:ext cx="992755" cy="318707"/>
          </a:xfrm>
          <a:prstGeom prst="rect">
            <a:avLst/>
          </a:prstGeom>
        </p:spPr>
      </p:pic>
      <p:sp>
        <p:nvSpPr>
          <p:cNvPr id="92" name="正方形/長方形 91">
            <a:extLst>
              <a:ext uri="{FF2B5EF4-FFF2-40B4-BE49-F238E27FC236}">
                <a16:creationId xmlns:a16="http://schemas.microsoft.com/office/drawing/2014/main" id="{94DEF0EB-DDD4-41E0-8FBF-3C161BEAF5B4}"/>
              </a:ext>
            </a:extLst>
          </p:cNvPr>
          <p:cNvSpPr/>
          <p:nvPr/>
        </p:nvSpPr>
        <p:spPr>
          <a:xfrm>
            <a:off x="251520" y="980728"/>
            <a:ext cx="8649545" cy="553998"/>
          </a:xfrm>
          <a:prstGeom prst="rect">
            <a:avLst/>
          </a:prstGeom>
        </p:spPr>
        <p:txBody>
          <a:bodyPr wrap="square">
            <a:spAutoFit/>
          </a:bodyPr>
          <a:lstStyle/>
          <a:p>
            <a:pPr>
              <a:spcBef>
                <a:spcPct val="0"/>
              </a:spcBef>
              <a:buClr>
                <a:srgbClr val="BBE0E3"/>
              </a:buClr>
            </a:pP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u="sng" dirty="0">
                <a:solidFill>
                  <a:schemeClr val="tx1">
                    <a:lumMod val="75000"/>
                    <a:lumOff val="25000"/>
                  </a:schemeClr>
                </a:solidFill>
                <a:latin typeface="メイリオ" pitchFamily="50" charset="-128"/>
                <a:ea typeface="メイリオ" pitchFamily="50" charset="-128"/>
                <a:cs typeface="メイリオ" pitchFamily="50" charset="-128"/>
              </a:rPr>
              <a:t>　　　　　　　　　　　　　　　　　　　 　 　　</a:t>
            </a:r>
            <a:r>
              <a:rPr lang="ja-JP" altLang="en-US" b="1" u="sng" dirty="0">
                <a:solidFill>
                  <a:schemeClr val="tx1">
                    <a:lumMod val="75000"/>
                    <a:lumOff val="25000"/>
                  </a:schemeClr>
                </a:solidFill>
                <a:latin typeface="メイリオ" pitchFamily="50" charset="-128"/>
                <a:ea typeface="メイリオ" pitchFamily="50" charset="-128"/>
                <a:cs typeface="メイリオ" pitchFamily="50" charset="-128"/>
              </a:rPr>
              <a:t>顕在企業獲得商品</a:t>
            </a:r>
            <a:endParaRPr lang="ja-JP" altLang="en-US" sz="1200" b="1" u="sng"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93" name="正方形/長方形 92">
            <a:extLst>
              <a:ext uri="{FF2B5EF4-FFF2-40B4-BE49-F238E27FC236}">
                <a16:creationId xmlns:a16="http://schemas.microsoft.com/office/drawing/2014/main" id="{61BF3CB8-1649-418C-9ABE-C87E65AA6C9E}"/>
              </a:ext>
            </a:extLst>
          </p:cNvPr>
          <p:cNvSpPr/>
          <p:nvPr/>
        </p:nvSpPr>
        <p:spPr>
          <a:xfrm>
            <a:off x="242934" y="1599183"/>
            <a:ext cx="8649545" cy="646331"/>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インティメート・マージャ</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―(IM)</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社が持つ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4.7</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億のオーディエンスデータから得るオンライン動向データ” と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cookie</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と企業名を特定する仕組み” を利用し、特定商品の導入を考えている「顕在層」「比較層」の企業をターゲットリスト化。</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同ターゲットリストに対してコールを実施することにより、特定商品への関心が顕在化している企業のリードを獲得します。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33</a:t>
            </a:fld>
            <a:endParaRPr lang="ja-JP" altLang="en-US" dirty="0"/>
          </a:p>
        </p:txBody>
      </p:sp>
      <p:sp>
        <p:nvSpPr>
          <p:cNvPr id="42" name="テキスト ボックス 41"/>
          <p:cNvSpPr txBox="1"/>
          <p:nvPr/>
        </p:nvSpPr>
        <p:spPr>
          <a:xfrm>
            <a:off x="179512" y="332656"/>
            <a:ext cx="8208912"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リード獲得施策（件数保証型メニュー）：顕在企業獲得メニュー</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66" name="正方形/長方形 65">
            <a:extLst>
              <a:ext uri="{FF2B5EF4-FFF2-40B4-BE49-F238E27FC236}">
                <a16:creationId xmlns:a16="http://schemas.microsoft.com/office/drawing/2014/main" id="{1C18C607-AC60-4C7B-9840-9970C7CA6702}"/>
              </a:ext>
            </a:extLst>
          </p:cNvPr>
          <p:cNvSpPr/>
          <p:nvPr/>
        </p:nvSpPr>
        <p:spPr>
          <a:xfrm>
            <a:off x="432406" y="4221088"/>
            <a:ext cx="1031051" cy="353943"/>
          </a:xfrm>
          <a:prstGeom prst="rect">
            <a:avLst/>
          </a:prstGeom>
        </p:spPr>
        <p:txBody>
          <a:bodyPr wrap="none">
            <a:spAutoFit/>
          </a:bodyPr>
          <a:lstStyle/>
          <a:p>
            <a:pPr>
              <a:spcBef>
                <a:spcPct val="0"/>
              </a:spcBef>
              <a:buClr>
                <a:srgbClr val="BBE0E3"/>
              </a:buClr>
            </a:pPr>
            <a:endParaRPr lang="en-US" altLang="ja-JP" sz="6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100" b="1" u="sng" dirty="0">
                <a:solidFill>
                  <a:schemeClr val="tx1">
                    <a:lumMod val="75000"/>
                    <a:lumOff val="25000"/>
                  </a:schemeClr>
                </a:solidFill>
                <a:latin typeface="メイリオ" pitchFamily="50" charset="-128"/>
                <a:ea typeface="メイリオ" pitchFamily="50" charset="-128"/>
                <a:cs typeface="メイリオ" pitchFamily="50" charset="-128"/>
              </a:rPr>
              <a:t>分析の仕組み</a:t>
            </a:r>
            <a:endParaRPr lang="en-US" altLang="ja-JP" sz="1100" b="1" u="sng"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84" name="Picture 2" descr="C:\Users\s0113300\Documents\Logo.png">
            <a:extLst>
              <a:ext uri="{FF2B5EF4-FFF2-40B4-BE49-F238E27FC236}">
                <a16:creationId xmlns:a16="http://schemas.microsoft.com/office/drawing/2014/main" id="{28879D76-2131-4C98-B9AA-5C971697A5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142304"/>
            <a:ext cx="1899279" cy="266817"/>
          </a:xfrm>
          <a:prstGeom prst="rect">
            <a:avLst/>
          </a:prstGeom>
          <a:noFill/>
          <a:extLst>
            <a:ext uri="{909E8E84-426E-40DD-AFC4-6F175D3DCCD1}">
              <a14:hiddenFill xmlns:a14="http://schemas.microsoft.com/office/drawing/2010/main">
                <a:solidFill>
                  <a:srgbClr val="FFFFFF"/>
                </a:solidFill>
              </a14:hiddenFill>
            </a:ext>
          </a:extLst>
        </p:spPr>
      </p:pic>
      <p:sp>
        <p:nvSpPr>
          <p:cNvPr id="85" name="正方形/長方形 84">
            <a:extLst>
              <a:ext uri="{FF2B5EF4-FFF2-40B4-BE49-F238E27FC236}">
                <a16:creationId xmlns:a16="http://schemas.microsoft.com/office/drawing/2014/main" id="{25B27044-FA90-4B4D-A9A6-8590457B83B6}"/>
              </a:ext>
            </a:extLst>
          </p:cNvPr>
          <p:cNvSpPr/>
          <p:nvPr/>
        </p:nvSpPr>
        <p:spPr>
          <a:xfrm>
            <a:off x="2267142" y="1133800"/>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29" name="AutoShape 58">
            <a:extLst>
              <a:ext uri="{FF2B5EF4-FFF2-40B4-BE49-F238E27FC236}">
                <a16:creationId xmlns:a16="http://schemas.microsoft.com/office/drawing/2014/main" id="{D3DEA3C3-1A76-4C50-9891-935259B17E35}"/>
              </a:ext>
            </a:extLst>
          </p:cNvPr>
          <p:cNvSpPr>
            <a:spLocks noChangeArrowheads="1"/>
          </p:cNvSpPr>
          <p:nvPr/>
        </p:nvSpPr>
        <p:spPr bwMode="auto">
          <a:xfrm>
            <a:off x="323528" y="3717032"/>
            <a:ext cx="7483935" cy="53340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none" lIns="100145" tIns="50073" rIns="100145" bIns="5007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基本料金の内訳は、</a:t>
            </a:r>
          </a:p>
          <a:p>
            <a:pPr>
              <a:defRPr/>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掲載料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\100,000(Gross) +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コール準備費用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\100,000(Net)  +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分析費用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\250,000(Net) +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リード獲得費用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@\16,000×</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件数分</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(Gross)]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となります。</a:t>
            </a:r>
          </a:p>
          <a:p>
            <a:pPr>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ホワイトペーパーはご納品いただきます。別途弊社にて有償で作成することも可能です。</a:t>
            </a:r>
          </a:p>
        </p:txBody>
      </p:sp>
      <p:pic>
        <p:nvPicPr>
          <p:cNvPr id="19" name="図 2">
            <a:extLst>
              <a:ext uri="{FF2B5EF4-FFF2-40B4-BE49-F238E27FC236}">
                <a16:creationId xmlns:a16="http://schemas.microsoft.com/office/drawing/2014/main" id="{1B7644D2-5A11-4626-8F5A-CF6CD432B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475" y="4724482"/>
            <a:ext cx="1574396" cy="50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正方形/長方形 19">
            <a:extLst>
              <a:ext uri="{FF2B5EF4-FFF2-40B4-BE49-F238E27FC236}">
                <a16:creationId xmlns:a16="http://schemas.microsoft.com/office/drawing/2014/main" id="{8A97EECB-8947-4423-BC08-1153D33CEAA4}"/>
              </a:ext>
            </a:extLst>
          </p:cNvPr>
          <p:cNvSpPr/>
          <p:nvPr/>
        </p:nvSpPr>
        <p:spPr bwMode="auto">
          <a:xfrm>
            <a:off x="395537" y="4610472"/>
            <a:ext cx="6264696" cy="1554832"/>
          </a:xfrm>
          <a:prstGeom prst="rect">
            <a:avLst/>
          </a:prstGeom>
          <a:noFill/>
          <a:ln w="6350" cap="flat" cmpd="sng" algn="ctr">
            <a:solidFill>
              <a:schemeClr val="bg1">
                <a:lumMod val="50000"/>
              </a:schemeClr>
            </a:solidFill>
            <a:prstDash val="solid"/>
            <a:round/>
            <a:headEnd type="none" w="med" len="med"/>
            <a:tailEnd type="none" w="med" len="med"/>
          </a:ln>
          <a:effectLst/>
        </p:spPr>
        <p:txBody>
          <a:bodyPr anchor="ctr"/>
          <a:lstStyle/>
          <a:p>
            <a:pPr algn="ctr" eaLnBrk="1" hangingPunct="1">
              <a:defRPr/>
            </a:pPr>
            <a:endParaRPr lang="ja-JP" altLang="en-US" sz="2800" dirty="0">
              <a:latin typeface="メイリオ" panose="020B0604030504040204" pitchFamily="50" charset="-128"/>
              <a:ea typeface="メイリオ" panose="020B0604030504040204" pitchFamily="50" charset="-128"/>
            </a:endParaRPr>
          </a:p>
        </p:txBody>
      </p:sp>
      <p:sp>
        <p:nvSpPr>
          <p:cNvPr id="21" name="正方形/長方形 60">
            <a:extLst>
              <a:ext uri="{FF2B5EF4-FFF2-40B4-BE49-F238E27FC236}">
                <a16:creationId xmlns:a16="http://schemas.microsoft.com/office/drawing/2014/main" id="{B82238DE-21B5-4002-84AD-E2FFC428D0DF}"/>
              </a:ext>
            </a:extLst>
          </p:cNvPr>
          <p:cNvSpPr>
            <a:spLocks noChangeArrowheads="1"/>
          </p:cNvSpPr>
          <p:nvPr/>
        </p:nvSpPr>
        <p:spPr bwMode="auto">
          <a:xfrm>
            <a:off x="827336" y="5150877"/>
            <a:ext cx="211137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algn="ctr" eaLnBrk="1" hangingPunct="1">
              <a:spcBef>
                <a:spcPct val="0"/>
              </a:spcBef>
              <a:buClr>
                <a:srgbClr val="31B6FD"/>
              </a:buClr>
              <a:buFont typeface="Arial" pitchFamily="34" charset="0"/>
              <a:buNone/>
              <a:defRPr/>
            </a:pPr>
            <a:r>
              <a:rPr lang="ja-JP" altLang="en-US" sz="700" u="sng" dirty="0">
                <a:solidFill>
                  <a:schemeClr val="tx1">
                    <a:lumMod val="75000"/>
                    <a:lumOff val="25000"/>
                  </a:schemeClr>
                </a:solidFill>
                <a:latin typeface="メイリオ" pitchFamily="50" charset="-128"/>
                <a:ea typeface="メイリオ" pitchFamily="50" charset="-128"/>
                <a:cs typeface="メイリオ" pitchFamily="50" charset="-128"/>
              </a:rPr>
              <a:t>オンラインのユーザー動向を可視化</a:t>
            </a:r>
            <a:endParaRPr lang="en-US" altLang="ja-JP" sz="700" u="sng"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2" name="正方形/長方形 60">
            <a:extLst>
              <a:ext uri="{FF2B5EF4-FFF2-40B4-BE49-F238E27FC236}">
                <a16:creationId xmlns:a16="http://schemas.microsoft.com/office/drawing/2014/main" id="{1388728B-A4E2-4E61-B72A-757C14A3DF9F}"/>
              </a:ext>
            </a:extLst>
          </p:cNvPr>
          <p:cNvSpPr>
            <a:spLocks noChangeArrowheads="1"/>
          </p:cNvSpPr>
          <p:nvPr/>
        </p:nvSpPr>
        <p:spPr bwMode="auto">
          <a:xfrm>
            <a:off x="611436" y="5368240"/>
            <a:ext cx="27352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hangingPunct="1">
              <a:spcBef>
                <a:spcPct val="0"/>
              </a:spcBef>
              <a:buClr>
                <a:srgbClr val="31B6FD"/>
              </a:buClr>
              <a:buFont typeface="Arial" pitchFamily="34" charset="0"/>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ページ上の</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title</a:t>
            </a:r>
            <a:r>
              <a:rPr lang="ja-JP" altLang="en-US" sz="700" dirty="0" err="1">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keyword</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といったメタデータから、各ユーザーが「どのようなキーワード」の情報に多く触れているのかを可視化。</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0" indent="0" eaLnBrk="1" hangingPunct="1">
              <a:spcBef>
                <a:spcPct val="0"/>
              </a:spcBef>
              <a:buClr>
                <a:srgbClr val="31B6FD"/>
              </a:buClr>
              <a:buNone/>
              <a:defRPr/>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3" name="正方形/長方形 60">
            <a:extLst>
              <a:ext uri="{FF2B5EF4-FFF2-40B4-BE49-F238E27FC236}">
                <a16:creationId xmlns:a16="http://schemas.microsoft.com/office/drawing/2014/main" id="{92ABABCA-9971-4C44-B227-E84D65D16943}"/>
              </a:ext>
            </a:extLst>
          </p:cNvPr>
          <p:cNvSpPr>
            <a:spLocks noChangeArrowheads="1"/>
          </p:cNvSpPr>
          <p:nvPr/>
        </p:nvSpPr>
        <p:spPr bwMode="auto">
          <a:xfrm>
            <a:off x="3923804" y="5150877"/>
            <a:ext cx="211137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algn="ctr" eaLnBrk="1" hangingPunct="1">
              <a:spcBef>
                <a:spcPct val="0"/>
              </a:spcBef>
              <a:buClr>
                <a:srgbClr val="31B6FD"/>
              </a:buClr>
              <a:buFont typeface="Arial" pitchFamily="34" charset="0"/>
              <a:buNone/>
              <a:defRPr/>
            </a:pPr>
            <a:r>
              <a:rPr lang="en-US" altLang="ja-JP" sz="700" u="sng" dirty="0">
                <a:solidFill>
                  <a:schemeClr val="tx1">
                    <a:lumMod val="75000"/>
                    <a:lumOff val="25000"/>
                  </a:schemeClr>
                </a:solidFill>
                <a:latin typeface="メイリオ" pitchFamily="50" charset="-128"/>
                <a:ea typeface="メイリオ" pitchFamily="50" charset="-128"/>
                <a:cs typeface="メイリオ" pitchFamily="50" charset="-128"/>
              </a:rPr>
              <a:t>Cookie</a:t>
            </a:r>
            <a:r>
              <a:rPr lang="ja-JP" altLang="en-US" sz="700" u="sng" dirty="0">
                <a:solidFill>
                  <a:schemeClr val="tx1">
                    <a:lumMod val="75000"/>
                    <a:lumOff val="25000"/>
                  </a:schemeClr>
                </a:solidFill>
                <a:latin typeface="メイリオ" pitchFamily="50" charset="-128"/>
                <a:ea typeface="メイリオ" pitchFamily="50" charset="-128"/>
                <a:cs typeface="メイリオ" pitchFamily="50" charset="-128"/>
              </a:rPr>
              <a:t>からユーザーの企業を可視化</a:t>
            </a:r>
            <a:endParaRPr lang="en-US" altLang="ja-JP" sz="700" u="sng"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4" name="正方形/長方形 60">
            <a:extLst>
              <a:ext uri="{FF2B5EF4-FFF2-40B4-BE49-F238E27FC236}">
                <a16:creationId xmlns:a16="http://schemas.microsoft.com/office/drawing/2014/main" id="{FC55BD65-EEB9-4DEC-8BDE-2D1517EDB112}"/>
              </a:ext>
            </a:extLst>
          </p:cNvPr>
          <p:cNvSpPr>
            <a:spLocks noChangeArrowheads="1"/>
          </p:cNvSpPr>
          <p:nvPr/>
        </p:nvSpPr>
        <p:spPr bwMode="auto">
          <a:xfrm>
            <a:off x="3707904" y="5366777"/>
            <a:ext cx="27368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hangingPunct="1">
              <a:spcBef>
                <a:spcPct val="0"/>
              </a:spcBef>
              <a:buClr>
                <a:srgbClr val="31B6FD"/>
              </a:buClr>
              <a:buNone/>
              <a:defRPr/>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Cookie</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情報の照合、</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IP</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分析などによって、特定</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Cookie</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のユーザーが属している企業を可視化</a:t>
            </a:r>
          </a:p>
          <a:p>
            <a:pPr marL="0" indent="0" eaLnBrk="1" hangingPunct="1">
              <a:spcBef>
                <a:spcPct val="0"/>
              </a:spcBef>
              <a:buClr>
                <a:srgbClr val="31B6FD"/>
              </a:buClr>
              <a:buNone/>
              <a:defRPr/>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※Cookie</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と個人情報との突合は行っておりません</a:t>
            </a:r>
          </a:p>
        </p:txBody>
      </p:sp>
      <p:sp>
        <p:nvSpPr>
          <p:cNvPr id="25" name="右中かっこ 24">
            <a:extLst>
              <a:ext uri="{FF2B5EF4-FFF2-40B4-BE49-F238E27FC236}">
                <a16:creationId xmlns:a16="http://schemas.microsoft.com/office/drawing/2014/main" id="{700717FB-9C52-4068-9AE6-E6E8C23017DD}"/>
              </a:ext>
            </a:extLst>
          </p:cNvPr>
          <p:cNvSpPr/>
          <p:nvPr/>
        </p:nvSpPr>
        <p:spPr>
          <a:xfrm rot="5400000">
            <a:off x="3387625" y="4509294"/>
            <a:ext cx="134938" cy="2582863"/>
          </a:xfrm>
          <a:prstGeom prst="rightBrac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26" name="正方形/長方形 60">
            <a:extLst>
              <a:ext uri="{FF2B5EF4-FFF2-40B4-BE49-F238E27FC236}">
                <a16:creationId xmlns:a16="http://schemas.microsoft.com/office/drawing/2014/main" id="{06A37EEE-D342-4CF9-8565-F4EFBB54FF99}"/>
              </a:ext>
            </a:extLst>
          </p:cNvPr>
          <p:cNvSpPr>
            <a:spLocks noChangeArrowheads="1"/>
          </p:cNvSpPr>
          <p:nvPr/>
        </p:nvSpPr>
        <p:spPr bwMode="auto">
          <a:xfrm>
            <a:off x="251520" y="5853387"/>
            <a:ext cx="655161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algn="ctr" eaLnBrk="1" hangingPunct="1">
              <a:spcBef>
                <a:spcPct val="0"/>
              </a:spcBef>
              <a:buClr>
                <a:srgbClr val="31B6FD"/>
              </a:buClr>
              <a:buFont typeface="Arial" pitchFamily="34" charset="0"/>
              <a:buNone/>
              <a:defRPr/>
            </a:pPr>
            <a:r>
              <a:rPr lang="ja-JP" altLang="en-US" sz="900" dirty="0">
                <a:solidFill>
                  <a:srgbClr val="FF0000"/>
                </a:solidFill>
                <a:latin typeface="メイリオ" pitchFamily="50" charset="-128"/>
                <a:ea typeface="メイリオ" pitchFamily="50" charset="-128"/>
                <a:cs typeface="メイリオ" pitchFamily="50" charset="-128"/>
              </a:rPr>
              <a:t>特定の商品に関して多く情報に触れている企業を可視化することが可能</a:t>
            </a:r>
            <a:endParaRPr lang="en-US" altLang="ja-JP" sz="900" dirty="0">
              <a:solidFill>
                <a:srgbClr val="FF0000"/>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678085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a:extLst>
              <a:ext uri="{FF2B5EF4-FFF2-40B4-BE49-F238E27FC236}">
                <a16:creationId xmlns:a16="http://schemas.microsoft.com/office/drawing/2014/main" id="{94DEF0EB-DDD4-41E0-8FBF-3C161BEAF5B4}"/>
              </a:ext>
            </a:extLst>
          </p:cNvPr>
          <p:cNvSpPr/>
          <p:nvPr/>
        </p:nvSpPr>
        <p:spPr>
          <a:xfrm>
            <a:off x="251520" y="980728"/>
            <a:ext cx="8649545" cy="553998"/>
          </a:xfrm>
          <a:prstGeom prst="rect">
            <a:avLst/>
          </a:prstGeom>
        </p:spPr>
        <p:txBody>
          <a:bodyPr wrap="square">
            <a:spAutoFit/>
          </a:bodyPr>
          <a:lstStyle/>
          <a:p>
            <a:pPr>
              <a:spcBef>
                <a:spcPct val="0"/>
              </a:spcBef>
              <a:buClr>
                <a:srgbClr val="BBE0E3"/>
              </a:buClr>
            </a:pP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u="sng" dirty="0">
                <a:solidFill>
                  <a:schemeClr val="tx1">
                    <a:lumMod val="75000"/>
                    <a:lumOff val="25000"/>
                  </a:schemeClr>
                </a:solidFill>
                <a:latin typeface="メイリオ" pitchFamily="50" charset="-128"/>
                <a:ea typeface="メイリオ" pitchFamily="50" charset="-128"/>
                <a:cs typeface="メイリオ" pitchFamily="50" charset="-128"/>
              </a:rPr>
              <a:t>　　　　　　　　　　　　　　　　　　　 　 </a:t>
            </a:r>
            <a:r>
              <a:rPr lang="ja-JP" altLang="en-US" b="1" u="sng" dirty="0">
                <a:solidFill>
                  <a:schemeClr val="tx1">
                    <a:lumMod val="75000"/>
                    <a:lumOff val="25000"/>
                  </a:schemeClr>
                </a:solidFill>
                <a:latin typeface="メイリオ" pitchFamily="50" charset="-128"/>
                <a:ea typeface="メイリオ" pitchFamily="50" charset="-128"/>
                <a:cs typeface="メイリオ" pitchFamily="50" charset="-128"/>
              </a:rPr>
              <a:t>キーマンセグメント商品</a:t>
            </a:r>
            <a:endParaRPr lang="ja-JP" altLang="en-US" sz="1200" b="1" u="sng"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3" name="図 2">
            <a:extLst>
              <a:ext uri="{FF2B5EF4-FFF2-40B4-BE49-F238E27FC236}">
                <a16:creationId xmlns:a16="http://schemas.microsoft.com/office/drawing/2014/main" id="{E4882953-2A6F-4AB8-AA0E-32D43031647A}"/>
              </a:ext>
            </a:extLst>
          </p:cNvPr>
          <p:cNvPicPr>
            <a:picLocks noChangeAspect="1"/>
          </p:cNvPicPr>
          <p:nvPr/>
        </p:nvPicPr>
        <p:blipFill>
          <a:blip r:embed="rId2"/>
          <a:stretch>
            <a:fillRect/>
          </a:stretch>
        </p:blipFill>
        <p:spPr>
          <a:xfrm>
            <a:off x="2683712" y="1177707"/>
            <a:ext cx="608223" cy="231414"/>
          </a:xfrm>
          <a:prstGeom prst="rect">
            <a:avLst/>
          </a:prstGeom>
        </p:spPr>
      </p:pic>
      <p:sp>
        <p:nvSpPr>
          <p:cNvPr id="93" name="正方形/長方形 92">
            <a:extLst>
              <a:ext uri="{FF2B5EF4-FFF2-40B4-BE49-F238E27FC236}">
                <a16:creationId xmlns:a16="http://schemas.microsoft.com/office/drawing/2014/main" id="{61BF3CB8-1649-418C-9ABE-C87E65AA6C9E}"/>
              </a:ext>
            </a:extLst>
          </p:cNvPr>
          <p:cNvSpPr/>
          <p:nvPr/>
        </p:nvSpPr>
        <p:spPr>
          <a:xfrm>
            <a:off x="242934" y="1599183"/>
            <a:ext cx="8649545" cy="830997"/>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ターゲットリストが限られており可能な限り効率的にリードを得たい。リード内のキーマンの比率を高めたい。</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ABM</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の実践にあたっては「注力ターゲット企業群からいかにして商談を生み出すか」が鍵になります。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アライアンスメニュー「キーマンセグメント」では、高品質なコールで評価の高いマーケットワン・ジャパン社</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で</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マイナビニュース名義のコールを実施することで、少ないターゲットリストから最大数のキーマン発掘を実現します。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 name="スライド番号プレースホルダー 1"/>
          <p:cNvSpPr>
            <a:spLocks noGrp="1"/>
          </p:cNvSpPr>
          <p:nvPr>
            <p:ph type="sldNum" sz="quarter" idx="12"/>
          </p:nvPr>
        </p:nvSpPr>
        <p:spPr>
          <a:xfrm>
            <a:off x="8521874" y="6520259"/>
            <a:ext cx="481251" cy="365125"/>
          </a:xfrm>
        </p:spPr>
        <p:txBody>
          <a:bodyPr/>
          <a:lstStyle/>
          <a:p>
            <a:fld id="{D22DF5F5-D5CC-4244-AA62-BB21924FD3FE}" type="slidenum">
              <a:rPr lang="ja-JP" altLang="en-US" smtClean="0"/>
              <a:pPr/>
              <a:t>34</a:t>
            </a:fld>
            <a:endParaRPr lang="ja-JP" altLang="en-US" dirty="0"/>
          </a:p>
        </p:txBody>
      </p:sp>
      <p:sp>
        <p:nvSpPr>
          <p:cNvPr id="42" name="テキスト ボックス 41"/>
          <p:cNvSpPr txBox="1"/>
          <p:nvPr/>
        </p:nvSpPr>
        <p:spPr>
          <a:xfrm>
            <a:off x="179512" y="332656"/>
            <a:ext cx="8208912"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リード獲得施策（件数保証型メニュー）：キーマンセグメント</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65" name="角丸四角形 37">
            <a:extLst>
              <a:ext uri="{FF2B5EF4-FFF2-40B4-BE49-F238E27FC236}">
                <a16:creationId xmlns:a16="http://schemas.microsoft.com/office/drawing/2014/main" id="{8DBF9536-DF82-4E6D-A043-037645AB92B0}"/>
              </a:ext>
            </a:extLst>
          </p:cNvPr>
          <p:cNvSpPr/>
          <p:nvPr/>
        </p:nvSpPr>
        <p:spPr>
          <a:xfrm>
            <a:off x="391080" y="4365105"/>
            <a:ext cx="3748872" cy="1208696"/>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正方形/長方形 65">
            <a:extLst>
              <a:ext uri="{FF2B5EF4-FFF2-40B4-BE49-F238E27FC236}">
                <a16:creationId xmlns:a16="http://schemas.microsoft.com/office/drawing/2014/main" id="{1C18C607-AC60-4C7B-9840-9970C7CA6702}"/>
              </a:ext>
            </a:extLst>
          </p:cNvPr>
          <p:cNvSpPr/>
          <p:nvPr/>
        </p:nvSpPr>
        <p:spPr>
          <a:xfrm>
            <a:off x="323528" y="4011161"/>
            <a:ext cx="1877437" cy="353943"/>
          </a:xfrm>
          <a:prstGeom prst="rect">
            <a:avLst/>
          </a:prstGeom>
        </p:spPr>
        <p:txBody>
          <a:bodyPr wrap="none">
            <a:spAutoFit/>
          </a:bodyPr>
          <a:lstStyle/>
          <a:p>
            <a:pPr>
              <a:spcBef>
                <a:spcPct val="0"/>
              </a:spcBef>
              <a:buClr>
                <a:srgbClr val="BBE0E3"/>
              </a:buClr>
            </a:pPr>
            <a:endParaRPr lang="en-US" altLang="ja-JP" sz="6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100" b="1" u="sng" dirty="0">
                <a:solidFill>
                  <a:schemeClr val="tx1">
                    <a:lumMod val="75000"/>
                    <a:lumOff val="25000"/>
                  </a:schemeClr>
                </a:solidFill>
                <a:latin typeface="メイリオ" pitchFamily="50" charset="-128"/>
                <a:ea typeface="メイリオ" pitchFamily="50" charset="-128"/>
                <a:cs typeface="メイリオ" pitchFamily="50" charset="-128"/>
              </a:rPr>
              <a:t>キーマンセグメントの座組</a:t>
            </a:r>
            <a:endParaRPr lang="en-US" altLang="ja-JP" sz="1100" b="1" u="sng"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84" name="Picture 2" descr="C:\Users\s0113300\Documents\Logo.png">
            <a:extLst>
              <a:ext uri="{FF2B5EF4-FFF2-40B4-BE49-F238E27FC236}">
                <a16:creationId xmlns:a16="http://schemas.microsoft.com/office/drawing/2014/main" id="{28879D76-2131-4C98-B9AA-5C971697A5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142304"/>
            <a:ext cx="1899279" cy="266817"/>
          </a:xfrm>
          <a:prstGeom prst="rect">
            <a:avLst/>
          </a:prstGeom>
          <a:noFill/>
          <a:extLst>
            <a:ext uri="{909E8E84-426E-40DD-AFC4-6F175D3DCCD1}">
              <a14:hiddenFill xmlns:a14="http://schemas.microsoft.com/office/drawing/2010/main">
                <a:solidFill>
                  <a:srgbClr val="FFFFFF"/>
                </a:solidFill>
              </a14:hiddenFill>
            </a:ext>
          </a:extLst>
        </p:spPr>
      </p:pic>
      <p:sp>
        <p:nvSpPr>
          <p:cNvPr id="85" name="正方形/長方形 84">
            <a:extLst>
              <a:ext uri="{FF2B5EF4-FFF2-40B4-BE49-F238E27FC236}">
                <a16:creationId xmlns:a16="http://schemas.microsoft.com/office/drawing/2014/main" id="{25B27044-FA90-4B4D-A9A6-8590457B83B6}"/>
              </a:ext>
            </a:extLst>
          </p:cNvPr>
          <p:cNvSpPr/>
          <p:nvPr/>
        </p:nvSpPr>
        <p:spPr>
          <a:xfrm>
            <a:off x="2267142" y="1133800"/>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30" name="正方形/長方形 29">
            <a:extLst>
              <a:ext uri="{FF2B5EF4-FFF2-40B4-BE49-F238E27FC236}">
                <a16:creationId xmlns:a16="http://schemas.microsoft.com/office/drawing/2014/main" id="{AFA15396-BF8F-4BF0-B2E7-B68A4B4F5ED1}"/>
              </a:ext>
            </a:extLst>
          </p:cNvPr>
          <p:cNvSpPr/>
          <p:nvPr/>
        </p:nvSpPr>
        <p:spPr>
          <a:xfrm>
            <a:off x="539552" y="4508247"/>
            <a:ext cx="2321850" cy="892552"/>
          </a:xfrm>
          <a:prstGeom prst="rect">
            <a:avLst/>
          </a:prstGeom>
        </p:spPr>
        <p:txBody>
          <a:bodyPr wrap="square">
            <a:spAutoFit/>
          </a:bodyPr>
          <a:lstStyle/>
          <a:p>
            <a:r>
              <a:rPr lang="ja-JP" altLang="en-US" sz="1000" b="1" u="sng"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事前調査</a:t>
            </a:r>
            <a:endParaRPr lang="en-US" altLang="ja-JP" sz="1000" b="1" u="sng"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ターゲットリスト</a:t>
            </a:r>
            <a:r>
              <a:rPr lang="en-US" altLang="ja-JP"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社</a:t>
            </a:r>
            <a:r>
              <a:rPr lang="en-US" altLang="ja-JP"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社について、</a:t>
            </a:r>
            <a:r>
              <a:rPr lang="en-US" altLang="ja-JP"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からの公開情報をもとに「組織情報」「人事情報（異動など）」「電話番号（代表</a:t>
            </a:r>
            <a:r>
              <a:rPr lang="en-US" altLang="ja-JP"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部署）」「企業情報（経営計画や</a:t>
            </a:r>
            <a:r>
              <a:rPr lang="en-US" altLang="ja-JP"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IT</a:t>
            </a:r>
            <a:r>
              <a:rPr lang="ja-JP" altLang="en-US"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中期経営計画）」を調査。キックオフ</a:t>
            </a:r>
            <a:r>
              <a:rPr lang="en-US" altLang="ja-JP"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MTG</a:t>
            </a:r>
            <a:r>
              <a:rPr lang="ja-JP" altLang="en-US"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とマイナビニュース記事を基にしたアプローチシナリオをベースに、個社戦略を立ててコールを実施。</a:t>
            </a:r>
            <a:endParaRPr lang="en-US" altLang="ja-JP" sz="9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 name="図 15">
            <a:extLst>
              <a:ext uri="{FF2B5EF4-FFF2-40B4-BE49-F238E27FC236}">
                <a16:creationId xmlns:a16="http://schemas.microsoft.com/office/drawing/2014/main" id="{63C6FD5F-9B6B-4EAF-863F-193F4F3A9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5256" y="2977919"/>
            <a:ext cx="606154" cy="560008"/>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descr="三重県津市｜インターネット広告｜web広告｜寿印刷工業・広告のコトブキ">
            <a:extLst>
              <a:ext uri="{FF2B5EF4-FFF2-40B4-BE49-F238E27FC236}">
                <a16:creationId xmlns:a16="http://schemas.microsoft.com/office/drawing/2014/main" id="{50DC8118-2031-4DFC-8085-F95A8962CF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451" y="2927803"/>
            <a:ext cx="672629" cy="657354"/>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a:extLst>
              <a:ext uri="{FF2B5EF4-FFF2-40B4-BE49-F238E27FC236}">
                <a16:creationId xmlns:a16="http://schemas.microsoft.com/office/drawing/2014/main" id="{42F6AE7F-D78B-4CBC-A04D-B0A4004AFF53}"/>
              </a:ext>
            </a:extLst>
          </p:cNvPr>
          <p:cNvSpPr/>
          <p:nvPr/>
        </p:nvSpPr>
        <p:spPr>
          <a:xfrm>
            <a:off x="323528" y="2519318"/>
            <a:ext cx="2537874" cy="261610"/>
          </a:xfrm>
          <a:prstGeom prst="rect">
            <a:avLst/>
          </a:prstGeom>
        </p:spPr>
        <p:txBody>
          <a:bodyPr wrap="none">
            <a:spAutoFit/>
          </a:bodyPr>
          <a:lstStyle/>
          <a:p>
            <a:pPr>
              <a:spcBef>
                <a:spcPct val="0"/>
              </a:spcBef>
              <a:buClr>
                <a:srgbClr val="BBE0E3"/>
              </a:buClr>
            </a:pPr>
            <a:r>
              <a:rPr lang="ja-JP" altLang="en-US" sz="1100" b="1" u="sng" dirty="0">
                <a:solidFill>
                  <a:schemeClr val="tx1">
                    <a:lumMod val="75000"/>
                    <a:lumOff val="25000"/>
                  </a:schemeClr>
                </a:solidFill>
                <a:latin typeface="メイリオ" pitchFamily="50" charset="-128"/>
                <a:ea typeface="メイリオ" pitchFamily="50" charset="-128"/>
                <a:cs typeface="メイリオ" pitchFamily="50" charset="-128"/>
              </a:rPr>
              <a:t>キーマンセグメント　</a:t>
            </a:r>
            <a:r>
              <a:rPr lang="en-US" altLang="ja-JP" sz="1100" b="1" u="sng"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1100" b="1" u="sng" dirty="0">
                <a:solidFill>
                  <a:schemeClr val="tx1">
                    <a:lumMod val="75000"/>
                    <a:lumOff val="25000"/>
                  </a:schemeClr>
                </a:solidFill>
                <a:latin typeface="メイリオ" pitchFamily="50" charset="-128"/>
                <a:ea typeface="メイリオ" pitchFamily="50" charset="-128"/>
                <a:cs typeface="メイリオ" pitchFamily="50" charset="-128"/>
              </a:rPr>
              <a:t>つのポイント</a:t>
            </a:r>
            <a:endParaRPr lang="en-US" altLang="ja-JP" sz="1100" b="1" u="sng"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9" name="AutoShape 58">
            <a:extLst>
              <a:ext uri="{FF2B5EF4-FFF2-40B4-BE49-F238E27FC236}">
                <a16:creationId xmlns:a16="http://schemas.microsoft.com/office/drawing/2014/main" id="{69A2B30B-CE8B-49C2-92B9-0A16F8ABB471}"/>
              </a:ext>
            </a:extLst>
          </p:cNvPr>
          <p:cNvSpPr>
            <a:spLocks noChangeArrowheads="1"/>
          </p:cNvSpPr>
          <p:nvPr/>
        </p:nvSpPr>
        <p:spPr bwMode="auto">
          <a:xfrm>
            <a:off x="1615216" y="3517497"/>
            <a:ext cx="1372608" cy="63768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square" lIns="100145" tIns="50073" rIns="100145" bIns="50073" anchor="t"/>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こちらも下記の座組をもって、架電社数に対し約</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50%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という極めて高いインタビュー獲得率を持ちます。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0" name="AutoShape 58">
            <a:extLst>
              <a:ext uri="{FF2B5EF4-FFF2-40B4-BE49-F238E27FC236}">
                <a16:creationId xmlns:a16="http://schemas.microsoft.com/office/drawing/2014/main" id="{C5F46806-1065-4AC4-A6C0-6A4423DD361F}"/>
              </a:ext>
            </a:extLst>
          </p:cNvPr>
          <p:cNvSpPr>
            <a:spLocks noChangeArrowheads="1"/>
          </p:cNvSpPr>
          <p:nvPr/>
        </p:nvSpPr>
        <p:spPr bwMode="auto">
          <a:xfrm>
            <a:off x="1704717" y="2787025"/>
            <a:ext cx="1147231" cy="22137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none" lIns="100145" tIns="50073" rIns="100145" bIns="50073" anchor="t"/>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1100" b="1" dirty="0">
                <a:solidFill>
                  <a:schemeClr val="tx1">
                    <a:lumMod val="75000"/>
                    <a:lumOff val="25000"/>
                  </a:schemeClr>
                </a:solidFill>
                <a:latin typeface="メイリオ" pitchFamily="50" charset="-128"/>
                <a:ea typeface="メイリオ" pitchFamily="50" charset="-128"/>
                <a:cs typeface="メイリオ" pitchFamily="50" charset="-128"/>
              </a:rPr>
              <a:t>獲得率</a:t>
            </a:r>
            <a:endParaRPr lang="en-US" altLang="ja-JP" sz="1100" b="1"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1" name="AutoShape 58">
            <a:extLst>
              <a:ext uri="{FF2B5EF4-FFF2-40B4-BE49-F238E27FC236}">
                <a16:creationId xmlns:a16="http://schemas.microsoft.com/office/drawing/2014/main" id="{0D9417C3-DC79-4EE7-AA4B-B028BF89C09E}"/>
              </a:ext>
            </a:extLst>
          </p:cNvPr>
          <p:cNvSpPr>
            <a:spLocks noChangeArrowheads="1"/>
          </p:cNvSpPr>
          <p:nvPr/>
        </p:nvSpPr>
        <p:spPr bwMode="auto">
          <a:xfrm>
            <a:off x="251520" y="3534599"/>
            <a:ext cx="1372608" cy="54857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square" lIns="100145" tIns="50073" rIns="100145" bIns="50073" anchor="t"/>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下記の座組をもって、高い確率でキーマンへアプローチを実現します。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2" name="AutoShape 58">
            <a:extLst>
              <a:ext uri="{FF2B5EF4-FFF2-40B4-BE49-F238E27FC236}">
                <a16:creationId xmlns:a16="http://schemas.microsoft.com/office/drawing/2014/main" id="{5C96666E-F296-4FB9-8285-3BACF8245A00}"/>
              </a:ext>
            </a:extLst>
          </p:cNvPr>
          <p:cNvSpPr>
            <a:spLocks noChangeArrowheads="1"/>
          </p:cNvSpPr>
          <p:nvPr/>
        </p:nvSpPr>
        <p:spPr bwMode="auto">
          <a:xfrm>
            <a:off x="299882" y="2804127"/>
            <a:ext cx="1147231" cy="22137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none" lIns="100145" tIns="50073" rIns="100145" bIns="50073" anchor="t"/>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1100" b="1" dirty="0">
                <a:solidFill>
                  <a:schemeClr val="tx1">
                    <a:lumMod val="75000"/>
                    <a:lumOff val="25000"/>
                  </a:schemeClr>
                </a:solidFill>
                <a:latin typeface="メイリオ" pitchFamily="50" charset="-128"/>
                <a:ea typeface="メイリオ" pitchFamily="50" charset="-128"/>
                <a:cs typeface="メイリオ" pitchFamily="50" charset="-128"/>
              </a:rPr>
              <a:t>キーマン率</a:t>
            </a:r>
            <a:endParaRPr lang="en-US" altLang="ja-JP" sz="1100" b="1"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3" name="AutoShape 58">
            <a:extLst>
              <a:ext uri="{FF2B5EF4-FFF2-40B4-BE49-F238E27FC236}">
                <a16:creationId xmlns:a16="http://schemas.microsoft.com/office/drawing/2014/main" id="{92839382-374C-4D05-8E0E-29F6FF5A082F}"/>
              </a:ext>
            </a:extLst>
          </p:cNvPr>
          <p:cNvSpPr>
            <a:spLocks noChangeArrowheads="1"/>
          </p:cNvSpPr>
          <p:nvPr/>
        </p:nvSpPr>
        <p:spPr bwMode="auto">
          <a:xfrm>
            <a:off x="3105031" y="3141222"/>
            <a:ext cx="4925557" cy="1025229"/>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square" lIns="100145" tIns="50073" rIns="100145" bIns="50073" anchor="t"/>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sz="1000" u="sng"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u="sng" dirty="0">
                <a:solidFill>
                  <a:schemeClr val="tx1">
                    <a:lumMod val="75000"/>
                    <a:lumOff val="25000"/>
                  </a:schemeClr>
                </a:solidFill>
                <a:latin typeface="メイリオ" pitchFamily="50" charset="-128"/>
                <a:ea typeface="メイリオ" pitchFamily="50" charset="-128"/>
                <a:cs typeface="メイリオ" pitchFamily="50" charset="-128"/>
              </a:rPr>
              <a:t>キーマンの定義</a:t>
            </a:r>
            <a:r>
              <a:rPr lang="en-US" altLang="ja-JP" sz="1000" u="sng" dirty="0">
                <a:solidFill>
                  <a:schemeClr val="tx1">
                    <a:lumMod val="75000"/>
                    <a:lumOff val="25000"/>
                  </a:schemeClr>
                </a:solidFill>
                <a:latin typeface="メイリオ" pitchFamily="50" charset="-128"/>
                <a:ea typeface="メイリオ" pitchFamily="50" charset="-128"/>
                <a:cs typeface="メイリオ" pitchFamily="50" charset="-128"/>
              </a:rPr>
              <a:t>】</a:t>
            </a:r>
          </a:p>
          <a:p>
            <a:pPr>
              <a:defRPr/>
            </a:pP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当商品では実施にあたって、広告主様、マイナビ、マーケットワン・ジャパンの　</a:t>
            </a: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3</a:t>
            </a: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社で</a:t>
            </a: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MTG</a:t>
            </a: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を実施。これまでの広告主様の商談実績から、「どのような層が当該製品の意思決定者となるか」をヒアリングし、部門や職位などペルソナを策定。</a:t>
            </a: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3</a:t>
            </a: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社の合意のもとでキーマンを定義し、定義したキーマンに対し、下記の座組のもと、インタビューや</a:t>
            </a: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Opt-in</a:t>
            </a: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を獲得していきます。</a:t>
            </a:r>
            <a:endParaRPr lang="en-US" altLang="ja-JP" sz="9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4" name="角丸四角形 37">
            <a:extLst>
              <a:ext uri="{FF2B5EF4-FFF2-40B4-BE49-F238E27FC236}">
                <a16:creationId xmlns:a16="http://schemas.microsoft.com/office/drawing/2014/main" id="{78D2184F-2B7C-4F27-AC09-8AA5D3A8EADB}"/>
              </a:ext>
            </a:extLst>
          </p:cNvPr>
          <p:cNvSpPr/>
          <p:nvPr/>
        </p:nvSpPr>
        <p:spPr>
          <a:xfrm>
            <a:off x="4427984" y="4365104"/>
            <a:ext cx="3748872" cy="1208696"/>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6630192F-8FE4-44C6-AF04-FC59000D01CF}"/>
              </a:ext>
            </a:extLst>
          </p:cNvPr>
          <p:cNvSpPr/>
          <p:nvPr/>
        </p:nvSpPr>
        <p:spPr>
          <a:xfrm>
            <a:off x="4576292" y="4497940"/>
            <a:ext cx="2321850" cy="784830"/>
          </a:xfrm>
          <a:prstGeom prst="rect">
            <a:avLst/>
          </a:prstGeom>
        </p:spPr>
        <p:txBody>
          <a:bodyPr wrap="square">
            <a:spAutoFit/>
          </a:bodyPr>
          <a:lstStyle/>
          <a:p>
            <a:r>
              <a:rPr lang="ja-JP" altLang="en-US" sz="1000" b="1" u="sng"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媒体名義のコール</a:t>
            </a:r>
            <a:endParaRPr lang="en-US" altLang="ja-JP" sz="1000" b="1" u="sng"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好評な記事の紹介」と「当該記事のシナリオに対する関心・組織における役割のインタビュー」を名目に、媒体名義でコールを実施。客観立場のコールにより受け手へ不快感を持たれることなく、キーマンへの接続からインタビューや</a:t>
            </a:r>
            <a:r>
              <a:rPr lang="en-US" altLang="ja-JP"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の獲得を実行。</a:t>
            </a:r>
            <a:endParaRPr lang="en-US" altLang="ja-JP" sz="9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descr="建物, ミラー, 橋, サングラス が含まれている画像&#10;&#10;自動的に生成された説明">
            <a:extLst>
              <a:ext uri="{FF2B5EF4-FFF2-40B4-BE49-F238E27FC236}">
                <a16:creationId xmlns:a16="http://schemas.microsoft.com/office/drawing/2014/main" id="{1896E2A4-22EA-4378-821D-ACCD58A1A8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7925" y="4723273"/>
            <a:ext cx="236788" cy="236788"/>
          </a:xfrm>
          <a:prstGeom prst="rect">
            <a:avLst/>
          </a:prstGeom>
        </p:spPr>
      </p:pic>
      <p:pic>
        <p:nvPicPr>
          <p:cNvPr id="31" name="図 30" descr="建物, ミラー, 橋, サングラス が含まれている画像&#10;&#10;自動的に生成された説明">
            <a:extLst>
              <a:ext uri="{FF2B5EF4-FFF2-40B4-BE49-F238E27FC236}">
                <a16:creationId xmlns:a16="http://schemas.microsoft.com/office/drawing/2014/main" id="{9C45BFDB-A44B-4E69-8081-82A32AEDB1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1116" y="4723273"/>
            <a:ext cx="236788" cy="236788"/>
          </a:xfrm>
          <a:prstGeom prst="rect">
            <a:avLst/>
          </a:prstGeom>
        </p:spPr>
      </p:pic>
      <p:pic>
        <p:nvPicPr>
          <p:cNvPr id="33" name="図 32" descr="建物, ミラー, 橋, サングラス が含まれている画像&#10;&#10;自動的に生成された説明">
            <a:extLst>
              <a:ext uri="{FF2B5EF4-FFF2-40B4-BE49-F238E27FC236}">
                <a16:creationId xmlns:a16="http://schemas.microsoft.com/office/drawing/2014/main" id="{9CF8D199-B09F-4B23-A9D4-9654DB6465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7925" y="5031030"/>
            <a:ext cx="236788" cy="236788"/>
          </a:xfrm>
          <a:prstGeom prst="rect">
            <a:avLst/>
          </a:prstGeom>
        </p:spPr>
      </p:pic>
      <p:pic>
        <p:nvPicPr>
          <p:cNvPr id="34" name="図 33" descr="建物, ミラー, 橋, サングラス が含まれている画像&#10;&#10;自動的に生成された説明">
            <a:extLst>
              <a:ext uri="{FF2B5EF4-FFF2-40B4-BE49-F238E27FC236}">
                <a16:creationId xmlns:a16="http://schemas.microsoft.com/office/drawing/2014/main" id="{B2A80F63-174C-4D72-AB3D-46768FAA56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1116" y="5031030"/>
            <a:ext cx="236788" cy="236788"/>
          </a:xfrm>
          <a:prstGeom prst="rect">
            <a:avLst/>
          </a:prstGeom>
        </p:spPr>
      </p:pic>
      <p:sp>
        <p:nvSpPr>
          <p:cNvPr id="6" name="楕円 5">
            <a:extLst>
              <a:ext uri="{FF2B5EF4-FFF2-40B4-BE49-F238E27FC236}">
                <a16:creationId xmlns:a16="http://schemas.microsoft.com/office/drawing/2014/main" id="{BD3E6C31-D4F0-4BDE-A380-5BF68D8A155D}"/>
              </a:ext>
            </a:extLst>
          </p:cNvPr>
          <p:cNvSpPr/>
          <p:nvPr/>
        </p:nvSpPr>
        <p:spPr>
          <a:xfrm>
            <a:off x="3471509" y="4708503"/>
            <a:ext cx="266328" cy="266328"/>
          </a:xfrm>
          <a:prstGeom prst="ellipse">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AutoShape 58">
            <a:extLst>
              <a:ext uri="{FF2B5EF4-FFF2-40B4-BE49-F238E27FC236}">
                <a16:creationId xmlns:a16="http://schemas.microsoft.com/office/drawing/2014/main" id="{6CF75866-B62B-4BFC-8B6E-05217421C506}"/>
              </a:ext>
            </a:extLst>
          </p:cNvPr>
          <p:cNvSpPr>
            <a:spLocks noChangeArrowheads="1"/>
          </p:cNvSpPr>
          <p:nvPr/>
        </p:nvSpPr>
        <p:spPr bwMode="auto">
          <a:xfrm>
            <a:off x="2911360" y="5287583"/>
            <a:ext cx="1372608" cy="22137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square" lIns="100145" tIns="50073" rIns="100145" bIns="50073" anchor="t"/>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600" dirty="0">
                <a:solidFill>
                  <a:schemeClr val="tx1">
                    <a:lumMod val="75000"/>
                    <a:lumOff val="25000"/>
                  </a:schemeClr>
                </a:solidFill>
                <a:latin typeface="メイリオ" pitchFamily="50" charset="-128"/>
                <a:ea typeface="メイリオ" pitchFamily="50" charset="-128"/>
                <a:cs typeface="メイリオ" pitchFamily="50" charset="-128"/>
              </a:rPr>
              <a:t>キー部門・キーマンの特定</a:t>
            </a:r>
            <a:endParaRPr lang="en-US" altLang="ja-JP" sz="60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8" name="図 7" descr="時計, 光 が含まれている画像&#10;&#10;自動的に生成された説明">
            <a:extLst>
              <a:ext uri="{FF2B5EF4-FFF2-40B4-BE49-F238E27FC236}">
                <a16:creationId xmlns:a16="http://schemas.microsoft.com/office/drawing/2014/main" id="{53800B24-B174-4007-80CB-D3A12DC39A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6296" y="4708503"/>
            <a:ext cx="360040" cy="360040"/>
          </a:xfrm>
          <a:prstGeom prst="rect">
            <a:avLst/>
          </a:prstGeom>
        </p:spPr>
      </p:pic>
      <p:sp>
        <p:nvSpPr>
          <p:cNvPr id="37" name="AutoShape 58">
            <a:extLst>
              <a:ext uri="{FF2B5EF4-FFF2-40B4-BE49-F238E27FC236}">
                <a16:creationId xmlns:a16="http://schemas.microsoft.com/office/drawing/2014/main" id="{92185086-8EE9-41E6-A48E-11ACFEEAF545}"/>
              </a:ext>
            </a:extLst>
          </p:cNvPr>
          <p:cNvSpPr>
            <a:spLocks noChangeArrowheads="1"/>
          </p:cNvSpPr>
          <p:nvPr/>
        </p:nvSpPr>
        <p:spPr bwMode="auto">
          <a:xfrm>
            <a:off x="6804248" y="5085184"/>
            <a:ext cx="1372608" cy="330399"/>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square" lIns="100145" tIns="50073" rIns="100145" bIns="50073" anchor="b"/>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600" dirty="0">
                <a:solidFill>
                  <a:schemeClr val="tx1">
                    <a:lumMod val="75000"/>
                    <a:lumOff val="25000"/>
                  </a:schemeClr>
                </a:solidFill>
                <a:latin typeface="メイリオ" pitchFamily="50" charset="-128"/>
                <a:ea typeface="メイリオ" pitchFamily="50" charset="-128"/>
                <a:cs typeface="メイリオ" pitchFamily="50" charset="-128"/>
              </a:rPr>
              <a:t>媒体名義かつマーケットワン社の</a:t>
            </a:r>
            <a:endParaRPr lang="en-US" altLang="ja-JP" sz="600" dirty="0">
              <a:solidFill>
                <a:schemeClr val="tx1">
                  <a:lumMod val="75000"/>
                  <a:lumOff val="25000"/>
                </a:schemeClr>
              </a:solidFill>
              <a:latin typeface="メイリオ" pitchFamily="50" charset="-128"/>
              <a:ea typeface="メイリオ" pitchFamily="50" charset="-128"/>
              <a:cs typeface="メイリオ" pitchFamily="50" charset="-128"/>
            </a:endParaRPr>
          </a:p>
          <a:p>
            <a:pPr algn="ctr">
              <a:defRPr/>
            </a:pPr>
            <a:r>
              <a:rPr lang="ja-JP" altLang="en-US" sz="600" dirty="0">
                <a:solidFill>
                  <a:schemeClr val="tx1">
                    <a:lumMod val="75000"/>
                    <a:lumOff val="25000"/>
                  </a:schemeClr>
                </a:solidFill>
                <a:latin typeface="メイリオ" pitchFamily="50" charset="-128"/>
                <a:ea typeface="メイリオ" pitchFamily="50" charset="-128"/>
                <a:cs typeface="メイリオ" pitchFamily="50" charset="-128"/>
              </a:rPr>
              <a:t>高品質なコールによる高い獲得率</a:t>
            </a:r>
            <a:endParaRPr lang="en-US" altLang="ja-JP" sz="6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38" name="AutoShape 58">
            <a:extLst>
              <a:ext uri="{FF2B5EF4-FFF2-40B4-BE49-F238E27FC236}">
                <a16:creationId xmlns:a16="http://schemas.microsoft.com/office/drawing/2014/main" id="{B99A3B07-639A-44BC-AFB2-CD175C32CA7A}"/>
              </a:ext>
            </a:extLst>
          </p:cNvPr>
          <p:cNvSpPr>
            <a:spLocks noChangeArrowheads="1"/>
          </p:cNvSpPr>
          <p:nvPr/>
        </p:nvSpPr>
        <p:spPr bwMode="auto">
          <a:xfrm>
            <a:off x="251520" y="5589240"/>
            <a:ext cx="8280920" cy="231463"/>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square" lIns="100145" tIns="50073" rIns="100145" bIns="50073" anchor="t"/>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000" b="1" dirty="0">
                <a:solidFill>
                  <a:schemeClr val="tx1">
                    <a:lumMod val="75000"/>
                    <a:lumOff val="25000"/>
                  </a:schemeClr>
                </a:solidFill>
                <a:latin typeface="メイリオ" pitchFamily="50" charset="-128"/>
                <a:ea typeface="メイリオ" pitchFamily="50" charset="-128"/>
                <a:cs typeface="メイリオ" pitchFamily="50" charset="-128"/>
              </a:rPr>
              <a:t>「事前調査」と「媒体名義のコール」により、ターゲット企業社数に対して約</a:t>
            </a:r>
            <a:r>
              <a:rPr lang="en-US" altLang="ja-JP" sz="1000" b="1" dirty="0">
                <a:solidFill>
                  <a:schemeClr val="tx1">
                    <a:lumMod val="75000"/>
                    <a:lumOff val="25000"/>
                  </a:schemeClr>
                </a:solidFill>
                <a:latin typeface="メイリオ" pitchFamily="50" charset="-128"/>
                <a:ea typeface="メイリオ" pitchFamily="50" charset="-128"/>
                <a:cs typeface="メイリオ" pitchFamily="50" charset="-128"/>
              </a:rPr>
              <a:t>50%</a:t>
            </a:r>
            <a:r>
              <a:rPr lang="ja-JP" altLang="en-US" sz="1000" b="1" dirty="0">
                <a:solidFill>
                  <a:schemeClr val="tx1">
                    <a:lumMod val="75000"/>
                    <a:lumOff val="25000"/>
                  </a:schemeClr>
                </a:solidFill>
                <a:latin typeface="メイリオ" pitchFamily="50" charset="-128"/>
                <a:ea typeface="メイリオ" pitchFamily="50" charset="-128"/>
                <a:cs typeface="メイリオ" pitchFamily="50" charset="-128"/>
              </a:rPr>
              <a:t>のインタビューや</a:t>
            </a:r>
            <a:r>
              <a:rPr lang="en-US" altLang="ja-JP" sz="1000" b="1" dirty="0">
                <a:solidFill>
                  <a:schemeClr val="tx1">
                    <a:lumMod val="75000"/>
                    <a:lumOff val="25000"/>
                  </a:schemeClr>
                </a:solidFill>
                <a:latin typeface="メイリオ" pitchFamily="50" charset="-128"/>
                <a:ea typeface="メイリオ" pitchFamily="50" charset="-128"/>
                <a:cs typeface="メイリオ" pitchFamily="50" charset="-128"/>
              </a:rPr>
              <a:t>Opt-in</a:t>
            </a:r>
            <a:r>
              <a:rPr lang="ja-JP" altLang="en-US" sz="1000" b="1" dirty="0">
                <a:solidFill>
                  <a:schemeClr val="tx1">
                    <a:lumMod val="75000"/>
                    <a:lumOff val="25000"/>
                  </a:schemeClr>
                </a:solidFill>
                <a:latin typeface="メイリオ" pitchFamily="50" charset="-128"/>
                <a:ea typeface="メイリオ" pitchFamily="50" charset="-128"/>
                <a:cs typeface="メイリオ" pitchFamily="50" charset="-128"/>
              </a:rPr>
              <a:t>獲得</a:t>
            </a:r>
            <a:endParaRPr lang="en-US" altLang="ja-JP" sz="1000" b="1"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32" name="AutoShape 58">
            <a:extLst>
              <a:ext uri="{FF2B5EF4-FFF2-40B4-BE49-F238E27FC236}">
                <a16:creationId xmlns:a16="http://schemas.microsoft.com/office/drawing/2014/main" id="{B99A3B07-639A-44BC-AFB2-CD175C32CA7A}"/>
              </a:ext>
            </a:extLst>
          </p:cNvPr>
          <p:cNvSpPr>
            <a:spLocks noChangeArrowheads="1"/>
          </p:cNvSpPr>
          <p:nvPr/>
        </p:nvSpPr>
        <p:spPr bwMode="auto">
          <a:xfrm>
            <a:off x="251520" y="5836142"/>
            <a:ext cx="8280920" cy="425527"/>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square" lIns="100145" tIns="50073" rIns="100145" bIns="50073" anchor="t"/>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マーケットワン・ジャパン社</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a:buFontTx/>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案件創出型 </a:t>
            </a:r>
            <a:r>
              <a:rPr lang="en-US" altLang="ja-JP" sz="700" dirty="0" err="1">
                <a:solidFill>
                  <a:schemeClr val="tx1">
                    <a:lumMod val="75000"/>
                    <a:lumOff val="25000"/>
                  </a:schemeClr>
                </a:solidFill>
                <a:latin typeface="メイリオ" pitchFamily="50" charset="-128"/>
                <a:ea typeface="メイリオ" pitchFamily="50" charset="-128"/>
                <a:cs typeface="メイリオ" pitchFamily="50" charset="-128"/>
              </a:rPr>
              <a:t>BtoB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マーケティングを軸に、コンサルティングと各種実行支援サービスの提供を通じ、新規顧客の開拓・育成・案件化までの営業パイプラインを創り出す基盤を構築</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a:buFontTx/>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世界</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か国以上・</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社以上の顧客企業にサービスを提供</a:t>
            </a:r>
          </a:p>
          <a:p>
            <a:pPr marL="171450" indent="-171450">
              <a:buFontTx/>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会社情報：</a:t>
            </a:r>
            <a:r>
              <a:rPr lang="en-US" altLang="ja-JP" sz="800" dirty="0">
                <a:hlinkClick r:id="rId8"/>
              </a:rPr>
              <a:t>https://japan.marketone.com/</a:t>
            </a:r>
            <a:endParaRPr lang="ja-JP" altLang="en-US"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909805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a:extLst>
              <a:ext uri="{FF2B5EF4-FFF2-40B4-BE49-F238E27FC236}">
                <a16:creationId xmlns:a16="http://schemas.microsoft.com/office/drawing/2014/main" id="{61BF3CB8-1649-418C-9ABE-C87E65AA6C9E}"/>
              </a:ext>
            </a:extLst>
          </p:cNvPr>
          <p:cNvSpPr/>
          <p:nvPr/>
        </p:nvSpPr>
        <p:spPr>
          <a:xfrm>
            <a:off x="242934" y="1412776"/>
            <a:ext cx="8937578" cy="1123384"/>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キーマンセグメントでは、下記の</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種の商品を用意しています。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endParaRPr lang="en-US" altLang="ja-JP" sz="6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インタビュー保証</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キーマンへ接続しインタビューする企業数の保証</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900" b="1" dirty="0">
                <a:solidFill>
                  <a:schemeClr val="tx1">
                    <a:lumMod val="75000"/>
                    <a:lumOff val="25000"/>
                  </a:schemeClr>
                </a:solidFill>
                <a:latin typeface="メイリオ" pitchFamily="50" charset="-128"/>
                <a:ea typeface="メイリオ" pitchFamily="50" charset="-128"/>
                <a:cs typeface="メイリオ" pitchFamily="50" charset="-128"/>
              </a:rPr>
              <a:t>　　　納品物：インタビュー情報</a:t>
            </a:r>
            <a:r>
              <a:rPr lang="en-US" altLang="ja-JP" sz="9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900" b="1" dirty="0">
                <a:solidFill>
                  <a:schemeClr val="tx1">
                    <a:lumMod val="75000"/>
                    <a:lumOff val="25000"/>
                  </a:schemeClr>
                </a:solidFill>
                <a:latin typeface="メイリオ" pitchFamily="50" charset="-128"/>
                <a:ea typeface="メイリオ" pitchFamily="50" charset="-128"/>
                <a:cs typeface="メイリオ" pitchFamily="50" charset="-128"/>
              </a:rPr>
              <a:t>コンタクト情報含む</a:t>
            </a:r>
            <a:r>
              <a:rPr lang="en-US" altLang="ja-JP" sz="9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900" b="1" dirty="0">
                <a:solidFill>
                  <a:schemeClr val="tx1">
                    <a:lumMod val="75000"/>
                    <a:lumOff val="25000"/>
                  </a:schemeClr>
                </a:solidFill>
                <a:latin typeface="メイリオ" pitchFamily="50" charset="-128"/>
                <a:ea typeface="メイリオ" pitchFamily="50" charset="-128"/>
                <a:cs typeface="メイリオ" pitchFamily="50" charset="-128"/>
              </a:rPr>
              <a:t>をラベリングした企業リスト（</a:t>
            </a:r>
            <a:r>
              <a:rPr lang="en-US" altLang="ja-JP" sz="900" b="1" dirty="0">
                <a:solidFill>
                  <a:schemeClr val="tx1">
                    <a:lumMod val="75000"/>
                    <a:lumOff val="25000"/>
                  </a:schemeClr>
                </a:solidFill>
                <a:latin typeface="メイリオ" pitchFamily="50" charset="-128"/>
                <a:ea typeface="メイリオ" pitchFamily="50" charset="-128"/>
                <a:cs typeface="メイリオ" pitchFamily="50" charset="-128"/>
              </a:rPr>
              <a:t>Opt-in</a:t>
            </a:r>
            <a:r>
              <a:rPr lang="ja-JP" altLang="en-US" sz="900" b="1" dirty="0">
                <a:solidFill>
                  <a:schemeClr val="tx1">
                    <a:lumMod val="75000"/>
                    <a:lumOff val="25000"/>
                  </a:schemeClr>
                </a:solidFill>
                <a:latin typeface="メイリオ" pitchFamily="50" charset="-128"/>
                <a:ea typeface="メイリオ" pitchFamily="50" charset="-128"/>
                <a:cs typeface="メイリオ" pitchFamily="50" charset="-128"/>
              </a:rPr>
              <a:t>取得は目標値として設定）</a:t>
            </a:r>
            <a:endParaRPr lang="en-US" altLang="ja-JP" sz="9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endParaRPr lang="en-US" altLang="ja-JP" sz="7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Opt-in</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保証</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キーマンへ接続しインタビュー実施の後</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Opt-in</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取得ができた企業数の保証</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lvl="0">
              <a:spcBef>
                <a:spcPct val="0"/>
              </a:spcBef>
              <a:buClr>
                <a:srgbClr val="BBE0E3"/>
              </a:buClr>
            </a:pPr>
            <a:r>
              <a:rPr lang="ja-JP" altLang="en-US" sz="900" b="1" dirty="0">
                <a:solidFill>
                  <a:prstClr val="black">
                    <a:lumMod val="75000"/>
                    <a:lumOff val="25000"/>
                  </a:prstClr>
                </a:solidFill>
                <a:latin typeface="メイリオ" pitchFamily="50" charset="-128"/>
                <a:ea typeface="メイリオ" pitchFamily="50" charset="-128"/>
                <a:cs typeface="メイリオ" pitchFamily="50" charset="-128"/>
              </a:rPr>
              <a:t>　　　納品物：電話</a:t>
            </a:r>
            <a:r>
              <a:rPr lang="en-US" altLang="ja-JP" sz="900" b="1" dirty="0">
                <a:solidFill>
                  <a:prstClr val="black">
                    <a:lumMod val="75000"/>
                    <a:lumOff val="25000"/>
                  </a:prstClr>
                </a:solidFill>
                <a:latin typeface="メイリオ" pitchFamily="50" charset="-128"/>
                <a:ea typeface="メイリオ" pitchFamily="50" charset="-128"/>
                <a:cs typeface="メイリオ" pitchFamily="50" charset="-128"/>
              </a:rPr>
              <a:t>Opt-in</a:t>
            </a:r>
            <a:r>
              <a:rPr lang="ja-JP" altLang="en-US" sz="900" b="1" dirty="0">
                <a:solidFill>
                  <a:prstClr val="black">
                    <a:lumMod val="75000"/>
                    <a:lumOff val="25000"/>
                  </a:prstClr>
                </a:solidFill>
                <a:latin typeface="メイリオ" pitchFamily="50" charset="-128"/>
                <a:ea typeface="メイリオ" pitchFamily="50" charset="-128"/>
                <a:cs typeface="メイリオ" pitchFamily="50" charset="-128"/>
              </a:rPr>
              <a:t>獲得済のインタビュー情報</a:t>
            </a:r>
            <a:r>
              <a:rPr lang="en-US" altLang="ja-JP" sz="900" b="1" dirty="0">
                <a:solidFill>
                  <a:prstClr val="black">
                    <a:lumMod val="75000"/>
                    <a:lumOff val="25000"/>
                  </a:prstClr>
                </a:solidFill>
                <a:latin typeface="メイリオ" pitchFamily="50" charset="-128"/>
                <a:ea typeface="メイリオ" pitchFamily="50" charset="-128"/>
                <a:cs typeface="メイリオ" pitchFamily="50" charset="-128"/>
              </a:rPr>
              <a:t>(</a:t>
            </a:r>
            <a:r>
              <a:rPr lang="ja-JP" altLang="en-US" sz="900" b="1" dirty="0">
                <a:solidFill>
                  <a:prstClr val="black">
                    <a:lumMod val="75000"/>
                    <a:lumOff val="25000"/>
                  </a:prstClr>
                </a:solidFill>
                <a:latin typeface="メイリオ" pitchFamily="50" charset="-128"/>
                <a:ea typeface="メイリオ" pitchFamily="50" charset="-128"/>
                <a:cs typeface="メイリオ" pitchFamily="50" charset="-128"/>
              </a:rPr>
              <a:t>コンタクト情報</a:t>
            </a:r>
            <a:r>
              <a:rPr lang="en-US" altLang="ja-JP" sz="900" b="1" dirty="0">
                <a:solidFill>
                  <a:prstClr val="black">
                    <a:lumMod val="75000"/>
                    <a:lumOff val="25000"/>
                  </a:prstClr>
                </a:solidFill>
                <a:latin typeface="メイリオ" pitchFamily="50" charset="-128"/>
                <a:ea typeface="メイリオ" pitchFamily="50" charset="-128"/>
                <a:cs typeface="メイリオ" pitchFamily="50" charset="-128"/>
              </a:rPr>
              <a:t>)</a:t>
            </a:r>
            <a:r>
              <a:rPr lang="ja-JP" altLang="en-US" sz="900" b="1" dirty="0">
                <a:solidFill>
                  <a:prstClr val="black">
                    <a:lumMod val="75000"/>
                    <a:lumOff val="25000"/>
                  </a:prstClr>
                </a:solidFill>
                <a:latin typeface="メイリオ" pitchFamily="50" charset="-128"/>
                <a:ea typeface="メイリオ" pitchFamily="50" charset="-128"/>
                <a:cs typeface="メイリオ" pitchFamily="50" charset="-128"/>
              </a:rPr>
              <a:t>をラベリングした企業リスト</a:t>
            </a:r>
            <a:endParaRPr lang="en-US" altLang="ja-JP" sz="900" b="1" dirty="0">
              <a:solidFill>
                <a:prstClr val="black">
                  <a:lumMod val="75000"/>
                  <a:lumOff val="25000"/>
                </a:prstClr>
              </a:solidFill>
              <a:latin typeface="メイリオ" pitchFamily="50" charset="-128"/>
              <a:ea typeface="メイリオ" pitchFamily="50" charset="-128"/>
              <a:cs typeface="メイリオ" pitchFamily="50" charset="-128"/>
            </a:endParaRPr>
          </a:p>
        </p:txBody>
      </p:sp>
      <p:graphicFrame>
        <p:nvGraphicFramePr>
          <p:cNvPr id="28" name="表 27">
            <a:extLst>
              <a:ext uri="{FF2B5EF4-FFF2-40B4-BE49-F238E27FC236}">
                <a16:creationId xmlns:a16="http://schemas.microsoft.com/office/drawing/2014/main" id="{E9A74C00-97AC-4DBE-AEBF-BC2DBF79ECE0}"/>
              </a:ext>
            </a:extLst>
          </p:cNvPr>
          <p:cNvGraphicFramePr>
            <a:graphicFrameLocks noGrp="1"/>
          </p:cNvGraphicFramePr>
          <p:nvPr>
            <p:extLst/>
          </p:nvPr>
        </p:nvGraphicFramePr>
        <p:xfrm>
          <a:off x="364190" y="2679576"/>
          <a:ext cx="5224874" cy="679699"/>
        </p:xfrm>
        <a:graphic>
          <a:graphicData uri="http://schemas.openxmlformats.org/drawingml/2006/table">
            <a:tbl>
              <a:tblPr/>
              <a:tblGrid>
                <a:gridCol w="1264434">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tblGrid>
              <a:tr h="247651">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anose="020B0604030504040204" pitchFamily="50" charset="-128"/>
                          <a:cs typeface="メイリオ" panose="020B0604030504040204" pitchFamily="50" charset="-128"/>
                        </a:rPr>
                        <a:t>メニュー名</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保証インタビュー件数</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インタビュー獲得方式</a:t>
                      </a:r>
                      <a:endParaRPr 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料金</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432048">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キーマンセグメント</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インタビュー保証プラン</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71</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件～（保証）</a:t>
                      </a: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インタビュー形式による</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テレマーケティングでの獲得</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250000"/>
                        </a:lnSpc>
                        <a:spcBef>
                          <a:spcPts val="0"/>
                        </a:spcBef>
                        <a:spcAft>
                          <a:spcPts val="0"/>
                        </a:spcAft>
                        <a:buClrTx/>
                        <a:buSzTx/>
                        <a:buFontTx/>
                        <a:buNone/>
                        <a:tabLst/>
                        <a:defRPr/>
                      </a:pPr>
                      <a:r>
                        <a:rPr lang="ja-JP" altLang="en-US" sz="900" b="1" i="0" u="none" strike="noStrike" baseline="0"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¥2,500,000~</a:t>
                      </a:r>
                      <a:b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endParaRPr lang="ja-JP" altLang="en-US" sz="2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6" marR="7186"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35</a:t>
            </a:fld>
            <a:endParaRPr lang="ja-JP" altLang="en-US" dirty="0"/>
          </a:p>
        </p:txBody>
      </p:sp>
      <p:sp>
        <p:nvSpPr>
          <p:cNvPr id="42" name="テキスト ボックス 41"/>
          <p:cNvSpPr txBox="1"/>
          <p:nvPr/>
        </p:nvSpPr>
        <p:spPr>
          <a:xfrm>
            <a:off x="179512" y="332656"/>
            <a:ext cx="8208912"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リード獲得施策（件数保証型メニュー）：キーマンセグメント</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66" name="正方形/長方形 65">
            <a:extLst>
              <a:ext uri="{FF2B5EF4-FFF2-40B4-BE49-F238E27FC236}">
                <a16:creationId xmlns:a16="http://schemas.microsoft.com/office/drawing/2014/main" id="{1C18C607-AC60-4C7B-9840-9970C7CA6702}"/>
              </a:ext>
            </a:extLst>
          </p:cNvPr>
          <p:cNvSpPr/>
          <p:nvPr/>
        </p:nvSpPr>
        <p:spPr>
          <a:xfrm>
            <a:off x="251521" y="1147905"/>
            <a:ext cx="543739" cy="307777"/>
          </a:xfrm>
          <a:prstGeom prst="rect">
            <a:avLst/>
          </a:prstGeom>
        </p:spPr>
        <p:txBody>
          <a:bodyPr wrap="none">
            <a:spAutoFit/>
          </a:bodyPr>
          <a:lstStyle/>
          <a:p>
            <a:pPr>
              <a:spcBef>
                <a:spcPct val="0"/>
              </a:spcBef>
              <a:buClr>
                <a:srgbClr val="BBE0E3"/>
              </a:buClr>
            </a:pPr>
            <a:r>
              <a:rPr lang="ja-JP" altLang="en-US" sz="1400" b="1" u="sng" dirty="0">
                <a:solidFill>
                  <a:schemeClr val="tx1">
                    <a:lumMod val="75000"/>
                    <a:lumOff val="25000"/>
                  </a:schemeClr>
                </a:solidFill>
                <a:latin typeface="メイリオ" pitchFamily="50" charset="-128"/>
                <a:ea typeface="メイリオ" pitchFamily="50" charset="-128"/>
                <a:cs typeface="メイリオ" pitchFamily="50" charset="-128"/>
              </a:rPr>
              <a:t>料金</a:t>
            </a:r>
            <a:endParaRPr lang="en-US" altLang="ja-JP" sz="1400" b="1" u="sng"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9" name="AutoShape 58">
            <a:extLst>
              <a:ext uri="{FF2B5EF4-FFF2-40B4-BE49-F238E27FC236}">
                <a16:creationId xmlns:a16="http://schemas.microsoft.com/office/drawing/2014/main" id="{D3DEA3C3-1A76-4C50-9891-935259B17E35}"/>
              </a:ext>
            </a:extLst>
          </p:cNvPr>
          <p:cNvSpPr>
            <a:spLocks noChangeArrowheads="1"/>
          </p:cNvSpPr>
          <p:nvPr/>
        </p:nvSpPr>
        <p:spPr bwMode="auto">
          <a:xfrm>
            <a:off x="323528" y="4335760"/>
            <a:ext cx="7483935" cy="533400"/>
          </a:xfrm>
          <a:prstGeom prst="roundRect">
            <a:avLst>
              <a:gd name="adj" fmla="val 0"/>
            </a:avLst>
          </a:prstGeom>
          <a:noFill/>
          <a:ln>
            <a:noFill/>
          </a:ln>
          <a:effectLst>
            <a:outerShdw blurRad="63500" dist="38099" dir="2700000" algn="ctr" rotWithShape="0">
              <a:srgbClr val="F8F8F8">
                <a:alpha val="74998"/>
              </a:srgbClr>
            </a:outerShdw>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chemeClr val="tx1"/>
                </a:solidFill>
                <a:round/>
                <a:headEnd/>
                <a:tailEnd/>
              </a14:hiddenLine>
            </a:ext>
          </a:extLst>
        </p:spPr>
        <p:txBody>
          <a:bodyPr wrap="none" lIns="100145" tIns="50073" rIns="100145" bIns="50073" anchor="t"/>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訴求商材、ターゲットリスト内容などを受け都度のお見積となります。詳細は営業担当までお問い合わせください。</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Gross,Net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の内訳につきましても、都度の見積・試算となります。詳細は営業担当までお問い合わせください。</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上記記載の件数未満の保証についてはご提供することができません。</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a:defRPr/>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記事制作にあたり別途、ホワイトペーパーをご納品いただきます。有償で弊社にて有償で作成することも可能です。</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a:defRPr/>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 </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上記記載のコンタクト情報の定義：正式社名・住所・氏名・部門または役職・電話番号　 *メールアドレスは必須情報に含まれないが、極力取得する</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graphicFrame>
        <p:nvGraphicFramePr>
          <p:cNvPr id="16" name="表 15">
            <a:extLst>
              <a:ext uri="{FF2B5EF4-FFF2-40B4-BE49-F238E27FC236}">
                <a16:creationId xmlns:a16="http://schemas.microsoft.com/office/drawing/2014/main" id="{EC8ACA6E-2DCD-4BF0-AFF2-C2B6346A9D52}"/>
              </a:ext>
            </a:extLst>
          </p:cNvPr>
          <p:cNvGraphicFramePr>
            <a:graphicFrameLocks noGrp="1"/>
          </p:cNvGraphicFramePr>
          <p:nvPr>
            <p:extLst/>
          </p:nvPr>
        </p:nvGraphicFramePr>
        <p:xfrm>
          <a:off x="364190" y="3522899"/>
          <a:ext cx="5224874" cy="679699"/>
        </p:xfrm>
        <a:graphic>
          <a:graphicData uri="http://schemas.openxmlformats.org/drawingml/2006/table">
            <a:tbl>
              <a:tblPr/>
              <a:tblGrid>
                <a:gridCol w="1264434">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tblGrid>
              <a:tr h="247651">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anose="020B0604030504040204" pitchFamily="50" charset="-128"/>
                          <a:cs typeface="メイリオ" panose="020B0604030504040204" pitchFamily="50" charset="-128"/>
                        </a:rPr>
                        <a:t>メニュー名</a:t>
                      </a: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保証リード件数</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リード獲得方式</a:t>
                      </a:r>
                      <a:endParaRPr 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料金</a:t>
                      </a:r>
                    </a:p>
                  </a:txBody>
                  <a:tcPr marL="9526" marR="9526" marT="952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432048">
                <a:tc>
                  <a:txBody>
                    <a:bodyPr/>
                    <a:lstStyle>
                      <a:lvl1pPr eaLnBrk="0" hangingPunct="0">
                        <a:spcBef>
                          <a:spcPct val="20000"/>
                        </a:spcBef>
                        <a:buFont typeface="Arial" pitchFamily="34" charset="0"/>
                        <a:defRPr kumimoji="1" sz="28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defRPr kumimoji="1" sz="24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defRPr kumimoji="1" sz="20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defRPr kumimoji="1">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defRPr kumimoji="1">
                          <a:solidFill>
                            <a:schemeClr val="tx1"/>
                          </a:solidFill>
                          <a:latin typeface="Calibri" pitchFamily="34" charset="0"/>
                          <a:ea typeface="ＭＳ Ｐゴシック" pitchFamily="50" charset="-128"/>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キーマンセグメント</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Opt-in</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保証プラン</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3" marR="9523" marT="9534"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38</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件～（保証）</a:t>
                      </a: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インタビュー形式による</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テレマーケティングでの獲得</a:t>
                      </a:r>
                      <a:endPar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4" marR="7184"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250000"/>
                        </a:lnSpc>
                        <a:spcBef>
                          <a:spcPts val="0"/>
                        </a:spcBef>
                        <a:spcAft>
                          <a:spcPts val="0"/>
                        </a:spcAft>
                        <a:buClrTx/>
                        <a:buSzTx/>
                        <a:buFontTx/>
                        <a:buNone/>
                        <a:tabLst/>
                        <a:defRPr/>
                      </a:pPr>
                      <a:r>
                        <a:rPr lang="ja-JP" altLang="en-US" sz="900" b="1" i="0" u="none" strike="noStrike" baseline="0"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¥2,500,000~</a:t>
                      </a:r>
                      <a:br>
                        <a:rPr lang="en-US" altLang="ja-JP" sz="9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br>
                      <a:endParaRPr lang="ja-JP" altLang="en-US" sz="2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7186" marR="7186" marT="718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7841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a:extLst>
              <a:ext uri="{FF2B5EF4-FFF2-40B4-BE49-F238E27FC236}">
                <a16:creationId xmlns:a16="http://schemas.microsoft.com/office/drawing/2014/main" id="{18E048EC-BF17-4A9B-BF28-0838AF87BCDE}"/>
              </a:ext>
            </a:extLst>
          </p:cNvPr>
          <p:cNvGraphicFramePr>
            <a:graphicFrameLocks/>
          </p:cNvGraphicFramePr>
          <p:nvPr/>
        </p:nvGraphicFramePr>
        <p:xfrm>
          <a:off x="4226340" y="1576526"/>
          <a:ext cx="4666140" cy="45887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a:extLst>
              <a:ext uri="{FF2B5EF4-FFF2-40B4-BE49-F238E27FC236}">
                <a16:creationId xmlns:a16="http://schemas.microsoft.com/office/drawing/2014/main" id="{1F4ADFF6-0E1C-4139-A503-96FDB97D268B}"/>
              </a:ext>
            </a:extLst>
          </p:cNvPr>
          <p:cNvGraphicFramePr>
            <a:graphicFrameLocks/>
          </p:cNvGraphicFramePr>
          <p:nvPr/>
        </p:nvGraphicFramePr>
        <p:xfrm>
          <a:off x="177784" y="1455573"/>
          <a:ext cx="3962168" cy="4853747"/>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93366"/>
          <a:stretch/>
        </p:blipFill>
        <p:spPr bwMode="auto">
          <a:xfrm>
            <a:off x="196367" y="1077584"/>
            <a:ext cx="8828040" cy="347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79512" y="332656"/>
            <a:ext cx="7632848"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ご参考</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_IT Search+_</a:t>
            </a:r>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会員属性について</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業種・職種</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スライド番号プレースホルダー 1"/>
          <p:cNvSpPr txBox="1">
            <a:spLocks/>
          </p:cNvSpPr>
          <p:nvPr/>
        </p:nvSpPr>
        <p:spPr>
          <a:xfrm>
            <a:off x="8521874" y="6463407"/>
            <a:ext cx="481251"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2DF5F5-D5CC-4244-AA62-BB21924FD3FE}" type="slidenum">
              <a:rPr lang="ja-JP" altLang="en-US" smtClean="0"/>
              <a:pPr/>
              <a:t>36</a:t>
            </a:fld>
            <a:endParaRPr lang="ja-JP" altLang="en-US" dirty="0"/>
          </a:p>
        </p:txBody>
      </p:sp>
      <p:sp>
        <p:nvSpPr>
          <p:cNvPr id="51" name="正方形/長方形 50"/>
          <p:cNvSpPr/>
          <p:nvPr/>
        </p:nvSpPr>
        <p:spPr>
          <a:xfrm>
            <a:off x="7164288" y="2493967"/>
            <a:ext cx="1598211" cy="3990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bg1"/>
                </a:solidFill>
                <a:latin typeface="+mj-ea"/>
                <a:ea typeface="+mj-ea"/>
              </a:rPr>
              <a:t>40.2%</a:t>
            </a:r>
            <a:r>
              <a:rPr lang="ja-JP" altLang="en-US" sz="900" dirty="0">
                <a:solidFill>
                  <a:schemeClr val="bg1"/>
                </a:solidFill>
                <a:latin typeface="+mj-ea"/>
                <a:ea typeface="+mj-ea"/>
              </a:rPr>
              <a:t>が</a:t>
            </a:r>
            <a:endParaRPr lang="en-US" altLang="ja-JP" sz="900" dirty="0">
              <a:solidFill>
                <a:schemeClr val="bg1"/>
              </a:solidFill>
              <a:latin typeface="+mj-ea"/>
              <a:ea typeface="+mj-ea"/>
            </a:endParaRPr>
          </a:p>
          <a:p>
            <a:pPr algn="ctr"/>
            <a:r>
              <a:rPr lang="en-US" altLang="ja-JP" sz="900" dirty="0">
                <a:solidFill>
                  <a:schemeClr val="bg1"/>
                </a:solidFill>
                <a:latin typeface="+mj-ea"/>
                <a:ea typeface="+mj-ea"/>
              </a:rPr>
              <a:t>IT</a:t>
            </a:r>
            <a:r>
              <a:rPr lang="ja-JP" altLang="en-US" sz="900" dirty="0">
                <a:solidFill>
                  <a:schemeClr val="bg1"/>
                </a:solidFill>
                <a:latin typeface="+mj-ea"/>
                <a:ea typeface="+mj-ea"/>
              </a:rPr>
              <a:t>関連技術職</a:t>
            </a:r>
            <a:endParaRPr lang="en-US" altLang="ja-JP" sz="900" dirty="0">
              <a:solidFill>
                <a:schemeClr val="bg1"/>
              </a:solidFill>
              <a:latin typeface="+mj-ea"/>
              <a:ea typeface="+mj-ea"/>
            </a:endParaRPr>
          </a:p>
        </p:txBody>
      </p:sp>
      <p:sp>
        <p:nvSpPr>
          <p:cNvPr id="60" name="正方形/長方形 59"/>
          <p:cNvSpPr/>
          <p:nvPr/>
        </p:nvSpPr>
        <p:spPr>
          <a:xfrm>
            <a:off x="3026211" y="2204864"/>
            <a:ext cx="753701" cy="3591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bg1"/>
                </a:solidFill>
                <a:latin typeface="+mj-ea"/>
                <a:ea typeface="+mj-ea"/>
              </a:rPr>
              <a:t>IT</a:t>
            </a:r>
            <a:r>
              <a:rPr lang="ja-JP" altLang="en-US" sz="900" dirty="0">
                <a:solidFill>
                  <a:schemeClr val="bg1"/>
                </a:solidFill>
                <a:latin typeface="+mj-ea"/>
                <a:ea typeface="+mj-ea"/>
              </a:rPr>
              <a:t>関連</a:t>
            </a:r>
            <a:endParaRPr lang="en-US" altLang="ja-JP" sz="900" dirty="0">
              <a:solidFill>
                <a:schemeClr val="bg1"/>
              </a:solidFill>
              <a:latin typeface="+mj-ea"/>
              <a:ea typeface="+mj-ea"/>
            </a:endParaRPr>
          </a:p>
          <a:p>
            <a:pPr algn="ctr"/>
            <a:r>
              <a:rPr lang="en-US" altLang="ja-JP" sz="900" dirty="0">
                <a:solidFill>
                  <a:schemeClr val="bg1"/>
                </a:solidFill>
                <a:latin typeface="+mj-ea"/>
                <a:ea typeface="+mj-ea"/>
              </a:rPr>
              <a:t>53.0%</a:t>
            </a:r>
          </a:p>
        </p:txBody>
      </p:sp>
      <p:sp>
        <p:nvSpPr>
          <p:cNvPr id="10" name="正方形/長方形 9">
            <a:extLst>
              <a:ext uri="{FF2B5EF4-FFF2-40B4-BE49-F238E27FC236}">
                <a16:creationId xmlns:a16="http://schemas.microsoft.com/office/drawing/2014/main" id="{258E173E-E38E-4F03-9510-D27505EC853E}"/>
              </a:ext>
            </a:extLst>
          </p:cNvPr>
          <p:cNvSpPr/>
          <p:nvPr/>
        </p:nvSpPr>
        <p:spPr>
          <a:xfrm>
            <a:off x="3026210" y="2893002"/>
            <a:ext cx="753701" cy="3591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bg1"/>
                </a:solidFill>
                <a:latin typeface="+mj-ea"/>
                <a:ea typeface="+mj-ea"/>
              </a:rPr>
              <a:t>製造関連</a:t>
            </a:r>
            <a:endParaRPr lang="en-US" altLang="ja-JP" sz="900" dirty="0">
              <a:solidFill>
                <a:schemeClr val="bg1"/>
              </a:solidFill>
              <a:latin typeface="+mj-ea"/>
              <a:ea typeface="+mj-ea"/>
            </a:endParaRPr>
          </a:p>
          <a:p>
            <a:pPr algn="ctr"/>
            <a:r>
              <a:rPr lang="en-US" altLang="ja-JP" sz="900" dirty="0">
                <a:solidFill>
                  <a:schemeClr val="bg1"/>
                </a:solidFill>
                <a:latin typeface="+mj-ea"/>
                <a:ea typeface="+mj-ea"/>
              </a:rPr>
              <a:t>17.2%</a:t>
            </a:r>
          </a:p>
        </p:txBody>
      </p:sp>
      <p:sp>
        <p:nvSpPr>
          <p:cNvPr id="11" name="正方形/長方形 10">
            <a:extLst>
              <a:ext uri="{FF2B5EF4-FFF2-40B4-BE49-F238E27FC236}">
                <a16:creationId xmlns:a16="http://schemas.microsoft.com/office/drawing/2014/main" id="{2ACC8FC5-9AB5-40B6-93B9-A77DE443CE43}"/>
              </a:ext>
            </a:extLst>
          </p:cNvPr>
          <p:cNvSpPr/>
          <p:nvPr/>
        </p:nvSpPr>
        <p:spPr>
          <a:xfrm>
            <a:off x="3026209" y="3573016"/>
            <a:ext cx="753701" cy="3591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bg1"/>
                </a:solidFill>
                <a:latin typeface="+mj-ea"/>
                <a:ea typeface="+mj-ea"/>
              </a:rPr>
              <a:t>商社小売</a:t>
            </a:r>
            <a:endParaRPr lang="en-US" altLang="ja-JP" sz="900" dirty="0">
              <a:solidFill>
                <a:schemeClr val="bg1"/>
              </a:solidFill>
              <a:latin typeface="+mj-ea"/>
              <a:ea typeface="+mj-ea"/>
            </a:endParaRPr>
          </a:p>
          <a:p>
            <a:pPr algn="ctr"/>
            <a:r>
              <a:rPr lang="en-US" altLang="ja-JP" sz="900" dirty="0">
                <a:solidFill>
                  <a:schemeClr val="bg1"/>
                </a:solidFill>
                <a:latin typeface="+mj-ea"/>
                <a:ea typeface="+mj-ea"/>
              </a:rPr>
              <a:t>4.5%</a:t>
            </a:r>
          </a:p>
        </p:txBody>
      </p:sp>
      <p:sp>
        <p:nvSpPr>
          <p:cNvPr id="12" name="正方形/長方形 11">
            <a:extLst>
              <a:ext uri="{FF2B5EF4-FFF2-40B4-BE49-F238E27FC236}">
                <a16:creationId xmlns:a16="http://schemas.microsoft.com/office/drawing/2014/main" id="{923B64EC-7EDF-4E36-932A-3A4E29A65E09}"/>
              </a:ext>
            </a:extLst>
          </p:cNvPr>
          <p:cNvSpPr/>
          <p:nvPr/>
        </p:nvSpPr>
        <p:spPr>
          <a:xfrm>
            <a:off x="3026208" y="4284472"/>
            <a:ext cx="753701" cy="16648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bg1"/>
                </a:solidFill>
                <a:latin typeface="+mj-ea"/>
                <a:ea typeface="+mj-ea"/>
              </a:rPr>
              <a:t>その他</a:t>
            </a:r>
            <a:endParaRPr lang="en-US" altLang="ja-JP" sz="900" dirty="0">
              <a:solidFill>
                <a:schemeClr val="bg1"/>
              </a:solidFill>
              <a:latin typeface="+mj-ea"/>
              <a:ea typeface="+mj-ea"/>
            </a:endParaRPr>
          </a:p>
          <a:p>
            <a:pPr algn="ctr"/>
            <a:r>
              <a:rPr lang="ja-JP" altLang="en-US" sz="900" dirty="0">
                <a:solidFill>
                  <a:schemeClr val="bg1"/>
                </a:solidFill>
                <a:latin typeface="+mj-ea"/>
                <a:ea typeface="+mj-ea"/>
              </a:rPr>
              <a:t>幅広い</a:t>
            </a:r>
            <a:endParaRPr lang="en-US" altLang="ja-JP" sz="900" dirty="0">
              <a:solidFill>
                <a:schemeClr val="bg1"/>
              </a:solidFill>
              <a:latin typeface="+mj-ea"/>
              <a:ea typeface="+mj-ea"/>
            </a:endParaRPr>
          </a:p>
          <a:p>
            <a:pPr algn="ctr"/>
            <a:r>
              <a:rPr lang="ja-JP" altLang="en-US" sz="900" dirty="0">
                <a:solidFill>
                  <a:schemeClr val="bg1"/>
                </a:solidFill>
                <a:latin typeface="+mj-ea"/>
                <a:ea typeface="+mj-ea"/>
              </a:rPr>
              <a:t>業種が</a:t>
            </a:r>
            <a:endParaRPr lang="en-US" altLang="ja-JP" sz="900" dirty="0">
              <a:solidFill>
                <a:schemeClr val="bg1"/>
              </a:solidFill>
              <a:latin typeface="+mj-ea"/>
              <a:ea typeface="+mj-ea"/>
            </a:endParaRPr>
          </a:p>
          <a:p>
            <a:pPr algn="ctr"/>
            <a:r>
              <a:rPr lang="ja-JP" altLang="en-US" sz="900" dirty="0">
                <a:solidFill>
                  <a:schemeClr val="bg1"/>
                </a:solidFill>
                <a:latin typeface="+mj-ea"/>
                <a:ea typeface="+mj-ea"/>
              </a:rPr>
              <a:t>会員</a:t>
            </a:r>
            <a:endParaRPr lang="en-US" altLang="ja-JP" sz="900" dirty="0">
              <a:solidFill>
                <a:schemeClr val="bg1"/>
              </a:solidFill>
              <a:latin typeface="+mj-ea"/>
              <a:ea typeface="+mj-ea"/>
            </a:endParaRPr>
          </a:p>
        </p:txBody>
      </p:sp>
      <p:sp>
        <p:nvSpPr>
          <p:cNvPr id="14" name="正方形/長方形 13">
            <a:extLst>
              <a:ext uri="{FF2B5EF4-FFF2-40B4-BE49-F238E27FC236}">
                <a16:creationId xmlns:a16="http://schemas.microsoft.com/office/drawing/2014/main" id="{73B902F1-8401-4874-B943-EFFFDFEEEA1A}"/>
              </a:ext>
            </a:extLst>
          </p:cNvPr>
          <p:cNvSpPr/>
          <p:nvPr/>
        </p:nvSpPr>
        <p:spPr>
          <a:xfrm>
            <a:off x="7164287" y="3429000"/>
            <a:ext cx="1598211" cy="3990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bg1"/>
                </a:solidFill>
                <a:latin typeface="+mj-ea"/>
                <a:ea typeface="+mj-ea"/>
              </a:rPr>
              <a:t>21.7%</a:t>
            </a:r>
            <a:r>
              <a:rPr lang="ja-JP" altLang="en-US" sz="900" dirty="0">
                <a:solidFill>
                  <a:schemeClr val="bg1"/>
                </a:solidFill>
                <a:latin typeface="+mj-ea"/>
                <a:ea typeface="+mj-ea"/>
              </a:rPr>
              <a:t>が</a:t>
            </a:r>
            <a:endParaRPr lang="en-US" altLang="ja-JP" sz="900" dirty="0">
              <a:solidFill>
                <a:schemeClr val="bg1"/>
              </a:solidFill>
              <a:latin typeface="+mj-ea"/>
              <a:ea typeface="+mj-ea"/>
            </a:endParaRPr>
          </a:p>
          <a:p>
            <a:pPr algn="ctr"/>
            <a:r>
              <a:rPr lang="ja-JP" altLang="en-US" sz="900" dirty="0">
                <a:solidFill>
                  <a:schemeClr val="bg1"/>
                </a:solidFill>
                <a:latin typeface="+mj-ea"/>
                <a:ea typeface="+mj-ea"/>
              </a:rPr>
              <a:t>ハード、他技術職</a:t>
            </a:r>
            <a:endParaRPr lang="en-US" altLang="ja-JP" sz="900" dirty="0">
              <a:solidFill>
                <a:schemeClr val="bg1"/>
              </a:solidFill>
              <a:latin typeface="+mj-ea"/>
              <a:ea typeface="+mj-ea"/>
            </a:endParaRPr>
          </a:p>
        </p:txBody>
      </p:sp>
      <p:sp>
        <p:nvSpPr>
          <p:cNvPr id="15" name="正方形/長方形 14">
            <a:extLst>
              <a:ext uri="{FF2B5EF4-FFF2-40B4-BE49-F238E27FC236}">
                <a16:creationId xmlns:a16="http://schemas.microsoft.com/office/drawing/2014/main" id="{72196962-70E8-4B28-9CB7-1602219C5878}"/>
              </a:ext>
            </a:extLst>
          </p:cNvPr>
          <p:cNvSpPr/>
          <p:nvPr/>
        </p:nvSpPr>
        <p:spPr>
          <a:xfrm>
            <a:off x="7164286" y="4050758"/>
            <a:ext cx="1598211" cy="3990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bg1"/>
                </a:solidFill>
                <a:latin typeface="+mj-ea"/>
                <a:ea typeface="+mj-ea"/>
              </a:rPr>
              <a:t>5.0%</a:t>
            </a:r>
            <a:r>
              <a:rPr lang="ja-JP" altLang="en-US" sz="900" dirty="0">
                <a:solidFill>
                  <a:schemeClr val="bg1"/>
                </a:solidFill>
                <a:latin typeface="+mj-ea"/>
                <a:ea typeface="+mj-ea"/>
              </a:rPr>
              <a:t>が</a:t>
            </a:r>
            <a:endParaRPr lang="en-US" altLang="ja-JP" sz="900" dirty="0">
              <a:solidFill>
                <a:schemeClr val="bg1"/>
              </a:solidFill>
              <a:latin typeface="+mj-ea"/>
              <a:ea typeface="+mj-ea"/>
            </a:endParaRPr>
          </a:p>
          <a:p>
            <a:pPr algn="ctr"/>
            <a:r>
              <a:rPr lang="ja-JP" altLang="en-US" sz="900" dirty="0">
                <a:solidFill>
                  <a:schemeClr val="bg1"/>
                </a:solidFill>
                <a:latin typeface="+mj-ea"/>
                <a:ea typeface="+mj-ea"/>
              </a:rPr>
              <a:t>経営関連部門</a:t>
            </a:r>
            <a:endParaRPr lang="en-US" altLang="ja-JP" sz="900" dirty="0">
              <a:solidFill>
                <a:schemeClr val="bg1"/>
              </a:solidFill>
              <a:latin typeface="+mj-ea"/>
              <a:ea typeface="+mj-ea"/>
            </a:endParaRPr>
          </a:p>
        </p:txBody>
      </p:sp>
      <p:sp>
        <p:nvSpPr>
          <p:cNvPr id="16" name="正方形/長方形 15">
            <a:extLst>
              <a:ext uri="{FF2B5EF4-FFF2-40B4-BE49-F238E27FC236}">
                <a16:creationId xmlns:a16="http://schemas.microsoft.com/office/drawing/2014/main" id="{C75C1B7D-C7D6-49CC-8C87-FA719058AD8A}"/>
              </a:ext>
            </a:extLst>
          </p:cNvPr>
          <p:cNvSpPr/>
          <p:nvPr/>
        </p:nvSpPr>
        <p:spPr>
          <a:xfrm>
            <a:off x="7164285" y="4686149"/>
            <a:ext cx="1598211" cy="3990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bg1"/>
                </a:solidFill>
                <a:latin typeface="+mj-ea"/>
                <a:ea typeface="+mj-ea"/>
              </a:rPr>
              <a:t>1.8%</a:t>
            </a:r>
            <a:r>
              <a:rPr lang="ja-JP" altLang="en-US" sz="900" dirty="0">
                <a:solidFill>
                  <a:schemeClr val="bg1"/>
                </a:solidFill>
                <a:latin typeface="+mj-ea"/>
                <a:ea typeface="+mj-ea"/>
              </a:rPr>
              <a:t>が</a:t>
            </a:r>
            <a:endParaRPr lang="en-US" altLang="ja-JP" sz="900" dirty="0">
              <a:solidFill>
                <a:schemeClr val="bg1"/>
              </a:solidFill>
              <a:latin typeface="+mj-ea"/>
              <a:ea typeface="+mj-ea"/>
            </a:endParaRPr>
          </a:p>
          <a:p>
            <a:pPr algn="ctr"/>
            <a:r>
              <a:rPr lang="ja-JP" altLang="en-US" sz="900" dirty="0">
                <a:solidFill>
                  <a:schemeClr val="bg1"/>
                </a:solidFill>
                <a:latin typeface="+mj-ea"/>
                <a:ea typeface="+mj-ea"/>
              </a:rPr>
              <a:t>バックオフィス部門</a:t>
            </a:r>
            <a:endParaRPr lang="en-US" altLang="ja-JP" sz="900" dirty="0">
              <a:solidFill>
                <a:schemeClr val="bg1"/>
              </a:solidFill>
              <a:latin typeface="+mj-ea"/>
              <a:ea typeface="+mj-ea"/>
            </a:endParaRPr>
          </a:p>
        </p:txBody>
      </p:sp>
      <p:sp>
        <p:nvSpPr>
          <p:cNvPr id="17" name="正方形/長方形 16">
            <a:extLst>
              <a:ext uri="{FF2B5EF4-FFF2-40B4-BE49-F238E27FC236}">
                <a16:creationId xmlns:a16="http://schemas.microsoft.com/office/drawing/2014/main" id="{719906FF-7042-4484-A51C-A3F980981A1A}"/>
              </a:ext>
            </a:extLst>
          </p:cNvPr>
          <p:cNvSpPr/>
          <p:nvPr/>
        </p:nvSpPr>
        <p:spPr>
          <a:xfrm>
            <a:off x="7740353" y="5367234"/>
            <a:ext cx="1022144" cy="5017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bg1"/>
                </a:solidFill>
                <a:latin typeface="+mj-ea"/>
                <a:ea typeface="+mj-ea"/>
              </a:rPr>
              <a:t>29.6%</a:t>
            </a:r>
            <a:r>
              <a:rPr lang="ja-JP" altLang="en-US" sz="900" dirty="0">
                <a:solidFill>
                  <a:schemeClr val="bg1"/>
                </a:solidFill>
                <a:latin typeface="+mj-ea"/>
                <a:ea typeface="+mj-ea"/>
              </a:rPr>
              <a:t>が</a:t>
            </a:r>
            <a:endParaRPr lang="en-US" altLang="ja-JP" sz="900" dirty="0">
              <a:solidFill>
                <a:schemeClr val="bg1"/>
              </a:solidFill>
              <a:latin typeface="+mj-ea"/>
              <a:ea typeface="+mj-ea"/>
            </a:endParaRPr>
          </a:p>
          <a:p>
            <a:pPr algn="ctr"/>
            <a:r>
              <a:rPr lang="ja-JP" altLang="en-US" sz="900" dirty="0">
                <a:solidFill>
                  <a:schemeClr val="bg1"/>
                </a:solidFill>
                <a:latin typeface="+mj-ea"/>
                <a:ea typeface="+mj-ea"/>
              </a:rPr>
              <a:t>営業 </a:t>
            </a:r>
            <a:r>
              <a:rPr lang="en-US" altLang="ja-JP" sz="900" dirty="0">
                <a:solidFill>
                  <a:schemeClr val="bg1"/>
                </a:solidFill>
                <a:latin typeface="+mj-ea"/>
                <a:ea typeface="+mj-ea"/>
              </a:rPr>
              <a:t>Or</a:t>
            </a:r>
          </a:p>
          <a:p>
            <a:pPr algn="ctr"/>
            <a:r>
              <a:rPr lang="ja-JP" altLang="en-US" sz="900" dirty="0">
                <a:solidFill>
                  <a:schemeClr val="bg1"/>
                </a:solidFill>
                <a:latin typeface="+mj-ea"/>
                <a:ea typeface="+mj-ea"/>
              </a:rPr>
              <a:t>マーケティング</a:t>
            </a:r>
            <a:endParaRPr lang="en-US" altLang="ja-JP" sz="900" dirty="0">
              <a:solidFill>
                <a:schemeClr val="bg1"/>
              </a:solidFill>
              <a:latin typeface="+mj-ea"/>
              <a:ea typeface="+mj-ea"/>
            </a:endParaRPr>
          </a:p>
        </p:txBody>
      </p:sp>
    </p:spTree>
    <p:extLst>
      <p:ext uri="{BB962C8B-B14F-4D97-AF65-F5344CB8AC3E}">
        <p14:creationId xmlns:p14="http://schemas.microsoft.com/office/powerpoint/2010/main" val="727945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37</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ご参考</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_ IT </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Search+_</a:t>
            </a:r>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会員属性について</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業種・職種</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395536" y="1106860"/>
            <a:ext cx="8352928" cy="449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latin typeface="+mj-ea"/>
                <a:ea typeface="+mj-ea"/>
              </a:rPr>
              <a:t>中小企業寄りながら大企業から中小企業まで幅広く、役職者が多い点が特徴</a:t>
            </a:r>
            <a:endParaRPr lang="en-US" altLang="ja-JP" sz="1600" dirty="0">
              <a:solidFill>
                <a:schemeClr val="bg1"/>
              </a:solidFill>
              <a:latin typeface="+mj-ea"/>
              <a:ea typeface="+mj-ea"/>
            </a:endParaRPr>
          </a:p>
        </p:txBody>
      </p:sp>
      <p:graphicFrame>
        <p:nvGraphicFramePr>
          <p:cNvPr id="7" name="グラフ 6">
            <a:extLst>
              <a:ext uri="{FF2B5EF4-FFF2-40B4-BE49-F238E27FC236}">
                <a16:creationId xmlns:a16="http://schemas.microsoft.com/office/drawing/2014/main" id="{0ACA66FA-DB9B-4C8C-B547-053505A418D8}"/>
              </a:ext>
            </a:extLst>
          </p:cNvPr>
          <p:cNvGraphicFramePr>
            <a:graphicFrameLocks/>
          </p:cNvGraphicFramePr>
          <p:nvPr/>
        </p:nvGraphicFramePr>
        <p:xfrm>
          <a:off x="4812731" y="1772816"/>
          <a:ext cx="3935733"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a:extLst>
              <a:ext uri="{FF2B5EF4-FFF2-40B4-BE49-F238E27FC236}">
                <a16:creationId xmlns:a16="http://schemas.microsoft.com/office/drawing/2014/main" id="{CF8D9B9B-09B6-4E3A-BFB5-A6BC8B264379}"/>
              </a:ext>
            </a:extLst>
          </p:cNvPr>
          <p:cNvGraphicFramePr>
            <a:graphicFrameLocks/>
          </p:cNvGraphicFramePr>
          <p:nvPr/>
        </p:nvGraphicFramePr>
        <p:xfrm>
          <a:off x="467544" y="1772816"/>
          <a:ext cx="3935733"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正方形/長方形 8">
            <a:extLst>
              <a:ext uri="{FF2B5EF4-FFF2-40B4-BE49-F238E27FC236}">
                <a16:creationId xmlns:a16="http://schemas.microsoft.com/office/drawing/2014/main" id="{BD92DF6A-A378-40E8-AAA7-9DEC76CAED8C}"/>
              </a:ext>
            </a:extLst>
          </p:cNvPr>
          <p:cNvSpPr/>
          <p:nvPr/>
        </p:nvSpPr>
        <p:spPr>
          <a:xfrm>
            <a:off x="971600" y="4653136"/>
            <a:ext cx="2880320" cy="5448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a:solidFill>
                  <a:schemeClr val="bg1"/>
                </a:solidFill>
                <a:latin typeface="+mj-ea"/>
                <a:ea typeface="+mj-ea"/>
              </a:rPr>
              <a:t>　</a:t>
            </a:r>
            <a:r>
              <a:rPr lang="en-US" altLang="ja-JP" sz="900" dirty="0">
                <a:solidFill>
                  <a:schemeClr val="bg1"/>
                </a:solidFill>
                <a:latin typeface="+mj-ea"/>
                <a:ea typeface="+mj-ea"/>
              </a:rPr>
              <a:t>[  </a:t>
            </a:r>
            <a:r>
              <a:rPr lang="ja-JP" altLang="en-US" sz="900" dirty="0">
                <a:solidFill>
                  <a:schemeClr val="bg1"/>
                </a:solidFill>
                <a:latin typeface="+mj-ea"/>
                <a:ea typeface="+mj-ea"/>
              </a:rPr>
              <a:t>大企業 </a:t>
            </a:r>
            <a:r>
              <a:rPr lang="en-US" altLang="ja-JP" sz="900" dirty="0">
                <a:solidFill>
                  <a:schemeClr val="bg1"/>
                </a:solidFill>
                <a:latin typeface="+mj-ea"/>
                <a:ea typeface="+mj-ea"/>
              </a:rPr>
              <a:t>]1,000</a:t>
            </a:r>
            <a:r>
              <a:rPr lang="ja-JP" altLang="en-US" sz="900" dirty="0">
                <a:solidFill>
                  <a:schemeClr val="bg1"/>
                </a:solidFill>
                <a:latin typeface="+mj-ea"/>
                <a:ea typeface="+mj-ea"/>
              </a:rPr>
              <a:t>人以上規模が</a:t>
            </a:r>
            <a:r>
              <a:rPr lang="en-US" altLang="ja-JP" sz="900" dirty="0">
                <a:solidFill>
                  <a:schemeClr val="bg1"/>
                </a:solidFill>
                <a:latin typeface="+mj-ea"/>
                <a:ea typeface="+mj-ea"/>
              </a:rPr>
              <a:t>11.4%</a:t>
            </a:r>
          </a:p>
          <a:p>
            <a:r>
              <a:rPr lang="ja-JP" altLang="en-US" sz="900" dirty="0">
                <a:solidFill>
                  <a:schemeClr val="bg1"/>
                </a:solidFill>
                <a:latin typeface="+mj-ea"/>
                <a:ea typeface="+mj-ea"/>
              </a:rPr>
              <a:t>　</a:t>
            </a:r>
            <a:r>
              <a:rPr lang="en-US" altLang="ja-JP" sz="900" dirty="0">
                <a:solidFill>
                  <a:schemeClr val="bg1"/>
                </a:solidFill>
                <a:latin typeface="+mj-ea"/>
                <a:ea typeface="+mj-ea"/>
              </a:rPr>
              <a:t>[</a:t>
            </a:r>
            <a:r>
              <a:rPr lang="ja-JP" altLang="en-US" sz="900" dirty="0">
                <a:solidFill>
                  <a:schemeClr val="bg1"/>
                </a:solidFill>
                <a:latin typeface="+mj-ea"/>
                <a:ea typeface="+mj-ea"/>
              </a:rPr>
              <a:t>中堅企業</a:t>
            </a:r>
            <a:r>
              <a:rPr lang="en-US" altLang="ja-JP" sz="900" dirty="0">
                <a:solidFill>
                  <a:schemeClr val="bg1"/>
                </a:solidFill>
                <a:latin typeface="+mj-ea"/>
                <a:ea typeface="+mj-ea"/>
              </a:rPr>
              <a:t>]300</a:t>
            </a:r>
            <a:r>
              <a:rPr lang="ja-JP" altLang="en-US" sz="900" dirty="0">
                <a:solidFill>
                  <a:schemeClr val="bg1"/>
                </a:solidFill>
                <a:latin typeface="+mj-ea"/>
                <a:ea typeface="+mj-ea"/>
              </a:rPr>
              <a:t>人～</a:t>
            </a:r>
            <a:r>
              <a:rPr lang="en-US" altLang="ja-JP" sz="900" dirty="0">
                <a:solidFill>
                  <a:schemeClr val="bg1"/>
                </a:solidFill>
                <a:latin typeface="+mj-ea"/>
                <a:ea typeface="+mj-ea"/>
              </a:rPr>
              <a:t>1000</a:t>
            </a:r>
            <a:r>
              <a:rPr lang="ja-JP" altLang="en-US" sz="900" dirty="0">
                <a:solidFill>
                  <a:schemeClr val="bg1"/>
                </a:solidFill>
                <a:latin typeface="+mj-ea"/>
                <a:ea typeface="+mj-ea"/>
              </a:rPr>
              <a:t>人規模が</a:t>
            </a:r>
            <a:r>
              <a:rPr lang="en-US" altLang="ja-JP" sz="900" dirty="0">
                <a:solidFill>
                  <a:schemeClr val="bg1"/>
                </a:solidFill>
                <a:latin typeface="+mj-ea"/>
                <a:ea typeface="+mj-ea"/>
              </a:rPr>
              <a:t>25.0%</a:t>
            </a:r>
          </a:p>
          <a:p>
            <a:r>
              <a:rPr lang="ja-JP" altLang="en-US" sz="900" dirty="0">
                <a:solidFill>
                  <a:schemeClr val="bg1"/>
                </a:solidFill>
                <a:latin typeface="+mj-ea"/>
                <a:ea typeface="+mj-ea"/>
              </a:rPr>
              <a:t>　</a:t>
            </a:r>
            <a:r>
              <a:rPr lang="en-US" altLang="ja-JP" sz="900" dirty="0">
                <a:solidFill>
                  <a:schemeClr val="bg1"/>
                </a:solidFill>
                <a:latin typeface="+mj-ea"/>
                <a:ea typeface="+mj-ea"/>
              </a:rPr>
              <a:t>[</a:t>
            </a:r>
            <a:r>
              <a:rPr lang="ja-JP" altLang="en-US" sz="900" dirty="0">
                <a:solidFill>
                  <a:schemeClr val="bg1"/>
                </a:solidFill>
                <a:latin typeface="+mj-ea"/>
                <a:ea typeface="+mj-ea"/>
              </a:rPr>
              <a:t>中小企業</a:t>
            </a:r>
            <a:r>
              <a:rPr lang="en-US" altLang="ja-JP" sz="900" dirty="0">
                <a:solidFill>
                  <a:schemeClr val="bg1"/>
                </a:solidFill>
                <a:latin typeface="+mj-ea"/>
                <a:ea typeface="+mj-ea"/>
              </a:rPr>
              <a:t>]300</a:t>
            </a:r>
            <a:r>
              <a:rPr lang="ja-JP" altLang="en-US" sz="900" dirty="0">
                <a:solidFill>
                  <a:schemeClr val="bg1"/>
                </a:solidFill>
                <a:latin typeface="+mj-ea"/>
                <a:ea typeface="+mj-ea"/>
              </a:rPr>
              <a:t>人未満規模が</a:t>
            </a:r>
            <a:r>
              <a:rPr lang="en-US" altLang="ja-JP" sz="900" dirty="0">
                <a:solidFill>
                  <a:schemeClr val="bg1"/>
                </a:solidFill>
                <a:latin typeface="+mj-ea"/>
                <a:ea typeface="+mj-ea"/>
              </a:rPr>
              <a:t>55.9%</a:t>
            </a:r>
          </a:p>
        </p:txBody>
      </p:sp>
      <p:sp>
        <p:nvSpPr>
          <p:cNvPr id="10" name="正方形/長方形 9">
            <a:extLst>
              <a:ext uri="{FF2B5EF4-FFF2-40B4-BE49-F238E27FC236}">
                <a16:creationId xmlns:a16="http://schemas.microsoft.com/office/drawing/2014/main" id="{EB701698-AAE2-4E99-A052-1B1D30443569}"/>
              </a:ext>
            </a:extLst>
          </p:cNvPr>
          <p:cNvSpPr/>
          <p:nvPr/>
        </p:nvSpPr>
        <p:spPr>
          <a:xfrm>
            <a:off x="5292080" y="4653136"/>
            <a:ext cx="2880320" cy="5448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a:solidFill>
                  <a:schemeClr val="bg1"/>
                </a:solidFill>
                <a:latin typeface="+mj-ea"/>
                <a:ea typeface="+mj-ea"/>
              </a:rPr>
              <a:t>　</a:t>
            </a:r>
            <a:r>
              <a:rPr lang="en-US" altLang="ja-JP" sz="900" dirty="0">
                <a:solidFill>
                  <a:schemeClr val="bg1"/>
                </a:solidFill>
                <a:latin typeface="+mj-ea"/>
                <a:ea typeface="+mj-ea"/>
              </a:rPr>
              <a:t>[  </a:t>
            </a:r>
            <a:r>
              <a:rPr lang="ja-JP" altLang="en-US" sz="900" dirty="0">
                <a:solidFill>
                  <a:schemeClr val="bg1"/>
                </a:solidFill>
                <a:latin typeface="+mj-ea"/>
                <a:ea typeface="+mj-ea"/>
              </a:rPr>
              <a:t>役職者 </a:t>
            </a:r>
            <a:r>
              <a:rPr lang="en-US" altLang="ja-JP" sz="900" dirty="0">
                <a:solidFill>
                  <a:schemeClr val="bg1"/>
                </a:solidFill>
                <a:latin typeface="+mj-ea"/>
                <a:ea typeface="+mj-ea"/>
              </a:rPr>
              <a:t>]</a:t>
            </a:r>
            <a:r>
              <a:rPr lang="ja-JP" altLang="en-US" sz="900" dirty="0">
                <a:solidFill>
                  <a:schemeClr val="bg1"/>
                </a:solidFill>
                <a:latin typeface="+mj-ea"/>
                <a:ea typeface="+mj-ea"/>
              </a:rPr>
              <a:t>半数以上となる</a:t>
            </a:r>
            <a:r>
              <a:rPr lang="en-US" altLang="ja-JP" sz="900" dirty="0">
                <a:solidFill>
                  <a:schemeClr val="bg1"/>
                </a:solidFill>
                <a:latin typeface="+mj-ea"/>
                <a:ea typeface="+mj-ea"/>
              </a:rPr>
              <a:t>53.2%</a:t>
            </a:r>
            <a:r>
              <a:rPr lang="ja-JP" altLang="en-US" sz="900" dirty="0">
                <a:solidFill>
                  <a:schemeClr val="bg1"/>
                </a:solidFill>
                <a:latin typeface="+mj-ea"/>
                <a:ea typeface="+mj-ea"/>
              </a:rPr>
              <a:t>が役職者</a:t>
            </a:r>
            <a:endParaRPr lang="en-US" altLang="ja-JP" sz="900" dirty="0">
              <a:solidFill>
                <a:schemeClr val="bg1"/>
              </a:solidFill>
              <a:latin typeface="+mj-ea"/>
              <a:ea typeface="+mj-ea"/>
            </a:endParaRPr>
          </a:p>
          <a:p>
            <a:r>
              <a:rPr lang="ja-JP" altLang="en-US" sz="900" dirty="0">
                <a:solidFill>
                  <a:schemeClr val="bg1"/>
                </a:solidFill>
                <a:latin typeface="+mj-ea"/>
                <a:ea typeface="+mj-ea"/>
              </a:rPr>
              <a:t>　</a:t>
            </a:r>
            <a:r>
              <a:rPr lang="en-US" altLang="ja-JP" sz="900" dirty="0">
                <a:solidFill>
                  <a:schemeClr val="bg1"/>
                </a:solidFill>
                <a:latin typeface="+mj-ea"/>
                <a:ea typeface="+mj-ea"/>
              </a:rPr>
              <a:t>[</a:t>
            </a:r>
            <a:r>
              <a:rPr lang="ja-JP" altLang="en-US" sz="900" dirty="0">
                <a:solidFill>
                  <a:schemeClr val="bg1"/>
                </a:solidFill>
                <a:latin typeface="+mj-ea"/>
                <a:ea typeface="+mj-ea"/>
              </a:rPr>
              <a:t>部長以上</a:t>
            </a:r>
            <a:r>
              <a:rPr lang="en-US" altLang="ja-JP" sz="900" dirty="0">
                <a:solidFill>
                  <a:schemeClr val="bg1"/>
                </a:solidFill>
                <a:latin typeface="+mj-ea"/>
                <a:ea typeface="+mj-ea"/>
              </a:rPr>
              <a:t>]</a:t>
            </a:r>
            <a:r>
              <a:rPr lang="ja-JP" altLang="en-US" sz="900" dirty="0">
                <a:solidFill>
                  <a:schemeClr val="bg1"/>
                </a:solidFill>
                <a:latin typeface="+mj-ea"/>
                <a:ea typeface="+mj-ea"/>
              </a:rPr>
              <a:t>部長以上が</a:t>
            </a:r>
            <a:r>
              <a:rPr lang="en-US" altLang="ja-JP" sz="900" dirty="0">
                <a:solidFill>
                  <a:schemeClr val="bg1"/>
                </a:solidFill>
                <a:latin typeface="+mj-ea"/>
                <a:ea typeface="+mj-ea"/>
              </a:rPr>
              <a:t>21.0%</a:t>
            </a:r>
          </a:p>
          <a:p>
            <a:r>
              <a:rPr lang="ja-JP" altLang="en-US" sz="900" dirty="0">
                <a:solidFill>
                  <a:schemeClr val="bg1"/>
                </a:solidFill>
                <a:latin typeface="+mj-ea"/>
                <a:ea typeface="+mj-ea"/>
              </a:rPr>
              <a:t>　</a:t>
            </a:r>
            <a:r>
              <a:rPr lang="en-US" altLang="ja-JP" sz="900" dirty="0">
                <a:solidFill>
                  <a:schemeClr val="bg1"/>
                </a:solidFill>
                <a:latin typeface="+mj-ea"/>
                <a:ea typeface="+mj-ea"/>
              </a:rPr>
              <a:t>[</a:t>
            </a:r>
            <a:r>
              <a:rPr lang="ja-JP" altLang="en-US" sz="900" dirty="0">
                <a:solidFill>
                  <a:schemeClr val="bg1"/>
                </a:solidFill>
                <a:latin typeface="+mj-ea"/>
                <a:ea typeface="+mj-ea"/>
              </a:rPr>
              <a:t>中小企業</a:t>
            </a:r>
            <a:r>
              <a:rPr lang="en-US" altLang="ja-JP" sz="900" dirty="0">
                <a:solidFill>
                  <a:schemeClr val="bg1"/>
                </a:solidFill>
                <a:latin typeface="+mj-ea"/>
                <a:ea typeface="+mj-ea"/>
              </a:rPr>
              <a:t>]</a:t>
            </a:r>
            <a:r>
              <a:rPr lang="ja-JP" altLang="en-US" sz="900" dirty="0">
                <a:solidFill>
                  <a:schemeClr val="bg1"/>
                </a:solidFill>
                <a:latin typeface="+mj-ea"/>
                <a:ea typeface="+mj-ea"/>
              </a:rPr>
              <a:t>経営層も約</a:t>
            </a:r>
            <a:r>
              <a:rPr lang="en-US" altLang="ja-JP" sz="900" dirty="0">
                <a:solidFill>
                  <a:schemeClr val="bg1"/>
                </a:solidFill>
                <a:latin typeface="+mj-ea"/>
                <a:ea typeface="+mj-ea"/>
              </a:rPr>
              <a:t>10%</a:t>
            </a:r>
            <a:r>
              <a:rPr lang="ja-JP" altLang="en-US" sz="900" dirty="0">
                <a:solidFill>
                  <a:schemeClr val="bg1"/>
                </a:solidFill>
                <a:latin typeface="+mj-ea"/>
                <a:ea typeface="+mj-ea"/>
              </a:rPr>
              <a:t>存在</a:t>
            </a:r>
            <a:endParaRPr lang="en-US" altLang="ja-JP" sz="900" dirty="0">
              <a:solidFill>
                <a:schemeClr val="bg1"/>
              </a:solidFill>
              <a:latin typeface="+mj-ea"/>
              <a:ea typeface="+mj-ea"/>
            </a:endParaRPr>
          </a:p>
        </p:txBody>
      </p:sp>
    </p:spTree>
    <p:extLst>
      <p:ext uri="{BB962C8B-B14F-4D97-AF65-F5344CB8AC3E}">
        <p14:creationId xmlns:p14="http://schemas.microsoft.com/office/powerpoint/2010/main" val="2062026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05896" y="2621912"/>
            <a:ext cx="7338511" cy="914400"/>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38</a:t>
            </a:fld>
            <a:endParaRPr lang="ja-JP" altLang="en-US" dirty="0"/>
          </a:p>
        </p:txBody>
      </p:sp>
      <p:sp>
        <p:nvSpPr>
          <p:cNvPr id="3" name="正方形/長方形 2"/>
          <p:cNvSpPr/>
          <p:nvPr/>
        </p:nvSpPr>
        <p:spPr>
          <a:xfrm>
            <a:off x="107504" y="692696"/>
            <a:ext cx="8928992" cy="36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2627784" y="2852936"/>
            <a:ext cx="3888432" cy="523220"/>
          </a:xfrm>
          <a:prstGeom prst="rect">
            <a:avLst/>
          </a:prstGeom>
          <a:noFill/>
        </p:spPr>
        <p:txBody>
          <a:bodyPr wrap="square" rtlCol="0">
            <a:spAutoFit/>
          </a:bodyPr>
          <a:lstStyle/>
          <a:p>
            <a:pPr algn="ctr"/>
            <a:r>
              <a:rPr kumimoji="1"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ブランドゲート</a:t>
            </a:r>
          </a:p>
        </p:txBody>
      </p:sp>
    </p:spTree>
    <p:extLst>
      <p:ext uri="{BB962C8B-B14F-4D97-AF65-F5344CB8AC3E}">
        <p14:creationId xmlns:p14="http://schemas.microsoft.com/office/powerpoint/2010/main" val="2298679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39</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ブランドゲート概要と料金</a:t>
            </a:r>
          </a:p>
        </p:txBody>
      </p:sp>
      <p:sp>
        <p:nvSpPr>
          <p:cNvPr id="5" name="正方形/長方形 4"/>
          <p:cNvSpPr/>
          <p:nvPr/>
        </p:nvSpPr>
        <p:spPr>
          <a:xfrm>
            <a:off x="242934" y="1023119"/>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「ブランドゲート」は、マイナビニュース内に貴社専用のスポンサードカテゴリをご提供するサービスです。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マイナビニュースオフィシャルコンテンツとして、読者に対して</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PR</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展開を行えます。</a:t>
            </a:r>
          </a:p>
        </p:txBody>
      </p:sp>
      <p:sp>
        <p:nvSpPr>
          <p:cNvPr id="14" name="正方形/長方形 13"/>
          <p:cNvSpPr/>
          <p:nvPr/>
        </p:nvSpPr>
        <p:spPr>
          <a:xfrm>
            <a:off x="4860032" y="1779104"/>
            <a:ext cx="3669256" cy="353752"/>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860032" y="2562436"/>
            <a:ext cx="864096" cy="432048"/>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通常カテゴリ</a:t>
            </a:r>
          </a:p>
        </p:txBody>
      </p:sp>
      <p:sp>
        <p:nvSpPr>
          <p:cNvPr id="23" name="正方形/長方形 22"/>
          <p:cNvSpPr/>
          <p:nvPr/>
        </p:nvSpPr>
        <p:spPr>
          <a:xfrm>
            <a:off x="7665192" y="2562436"/>
            <a:ext cx="864096" cy="432048"/>
          </a:xfrm>
          <a:prstGeom prst="rect">
            <a:avLst/>
          </a:prstGeom>
          <a:solidFill>
            <a:schemeClr val="accent2">
              <a:lumMod val="20000"/>
              <a:lumOff val="80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スポンサード</a:t>
            </a:r>
            <a:br>
              <a:rPr kumimoji="1" lang="en-US" altLang="ja-JP" sz="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カテゴリ</a:t>
            </a:r>
          </a:p>
        </p:txBody>
      </p:sp>
      <p:sp>
        <p:nvSpPr>
          <p:cNvPr id="24" name="正方形/長方形 23"/>
          <p:cNvSpPr/>
          <p:nvPr/>
        </p:nvSpPr>
        <p:spPr>
          <a:xfrm>
            <a:off x="5796136" y="2562436"/>
            <a:ext cx="864096" cy="432048"/>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通常カテゴリ</a:t>
            </a:r>
          </a:p>
        </p:txBody>
      </p:sp>
      <p:sp>
        <p:nvSpPr>
          <p:cNvPr id="25" name="正方形/長方形 24"/>
          <p:cNvSpPr/>
          <p:nvPr/>
        </p:nvSpPr>
        <p:spPr>
          <a:xfrm>
            <a:off x="6732240" y="2562436"/>
            <a:ext cx="864096" cy="432048"/>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通常カテゴリ</a:t>
            </a:r>
          </a:p>
        </p:txBody>
      </p:sp>
      <p:pic>
        <p:nvPicPr>
          <p:cNvPr id="26" name="Picture 2" descr="C:\Users\s0113300\Document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0376" y="1862268"/>
            <a:ext cx="1523728" cy="214058"/>
          </a:xfrm>
          <a:prstGeom prst="rect">
            <a:avLst/>
          </a:prstGeom>
          <a:noFill/>
          <a:extLst>
            <a:ext uri="{909E8E84-426E-40DD-AFC4-6F175D3DCCD1}">
              <a14:hiddenFill xmlns:a14="http://schemas.microsoft.com/office/drawing/2010/main">
                <a:solidFill>
                  <a:srgbClr val="FFFFFF"/>
                </a:solidFill>
              </a14:hiddenFill>
            </a:ext>
          </a:extLst>
        </p:spPr>
      </p:pic>
      <p:cxnSp>
        <p:nvCxnSpPr>
          <p:cNvPr id="1024" name="カギ線コネクタ 1023"/>
          <p:cNvCxnSpPr>
            <a:stCxn id="14" idx="2"/>
            <a:endCxn id="19" idx="0"/>
          </p:cNvCxnSpPr>
          <p:nvPr/>
        </p:nvCxnSpPr>
        <p:spPr>
          <a:xfrm rot="5400000">
            <a:off x="5778580" y="1646356"/>
            <a:ext cx="429580" cy="1402580"/>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カギ線コネクタ 35"/>
          <p:cNvCxnSpPr>
            <a:stCxn id="14" idx="2"/>
            <a:endCxn id="24" idx="0"/>
          </p:cNvCxnSpPr>
          <p:nvPr/>
        </p:nvCxnSpPr>
        <p:spPr>
          <a:xfrm rot="5400000">
            <a:off x="6246632" y="2114408"/>
            <a:ext cx="429580" cy="466476"/>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カギ線コネクタ 38"/>
          <p:cNvCxnSpPr>
            <a:stCxn id="14" idx="2"/>
            <a:endCxn id="25" idx="0"/>
          </p:cNvCxnSpPr>
          <p:nvPr/>
        </p:nvCxnSpPr>
        <p:spPr>
          <a:xfrm rot="16200000" flipH="1">
            <a:off x="6714684" y="2112832"/>
            <a:ext cx="429580" cy="469628"/>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カギ線コネクタ 41"/>
          <p:cNvCxnSpPr>
            <a:stCxn id="14" idx="2"/>
            <a:endCxn id="23" idx="0"/>
          </p:cNvCxnSpPr>
          <p:nvPr/>
        </p:nvCxnSpPr>
        <p:spPr>
          <a:xfrm rot="16200000" flipH="1">
            <a:off x="7181160" y="1646356"/>
            <a:ext cx="429580" cy="1402580"/>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42" name="正方形/長方形 1041"/>
          <p:cNvSpPr/>
          <p:nvPr/>
        </p:nvSpPr>
        <p:spPr>
          <a:xfrm>
            <a:off x="0" y="1755393"/>
            <a:ext cx="4716016" cy="1323439"/>
          </a:xfrm>
          <a:prstGeom prst="rect">
            <a:avLst/>
          </a:prstGeom>
        </p:spPr>
        <p:txBody>
          <a:bodyPr wrap="square">
            <a:spAutoFit/>
          </a:bodyPr>
          <a:lstStyle/>
          <a:p>
            <a:pPr marL="628650" lvl="1" indent="-171450">
              <a:buClr>
                <a:schemeClr val="bg1">
                  <a:lumMod val="50000"/>
                </a:schemeClr>
              </a:buClr>
              <a:buFont typeface="Wingdings" panose="05000000000000000000" pitchFamily="2" charset="2"/>
              <a:buChar char="l"/>
              <a:defRPr/>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広告主企業の</a:t>
            </a:r>
            <a:r>
              <a:rPr lang="ja-JP" altLang="en-US" sz="1000" dirty="0">
                <a:solidFill>
                  <a:srgbClr val="FF5050"/>
                </a:solidFill>
                <a:latin typeface="メイリオ" pitchFamily="50" charset="-128"/>
                <a:ea typeface="メイリオ" pitchFamily="50" charset="-128"/>
                <a:cs typeface="メイリオ" pitchFamily="50" charset="-128"/>
              </a:rPr>
              <a:t>希望に応じた内容のカテゴリを新規に立ち上げ</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a:t>
            </a:r>
            <a:b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読者を集客します</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marL="628650" lvl="1" indent="-171450">
              <a:buClr>
                <a:schemeClr val="bg1">
                  <a:lumMod val="50000"/>
                </a:schemeClr>
              </a:buClr>
              <a:buFont typeface="Wingdings" panose="05000000000000000000" pitchFamily="2" charset="2"/>
              <a:buChar char="l"/>
              <a:defRPr/>
            </a:pP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marL="628650" lvl="1" indent="-171450">
              <a:buClr>
                <a:schemeClr val="bg1">
                  <a:lumMod val="50000"/>
                </a:schemeClr>
              </a:buClr>
              <a:buFont typeface="Wingdings" panose="05000000000000000000" pitchFamily="2" charset="2"/>
              <a:buChar char="l"/>
              <a:defRPr/>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カテゴリ名に企業名やブランド名を設定することが出来るため、</a:t>
            </a:r>
            <a:b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1000" dirty="0">
                <a:solidFill>
                  <a:srgbClr val="FF5050"/>
                </a:solidFill>
                <a:latin typeface="メイリオ" pitchFamily="50" charset="-128"/>
                <a:ea typeface="メイリオ" pitchFamily="50" charset="-128"/>
                <a:cs typeface="メイリオ" pitchFamily="50" charset="-128"/>
              </a:rPr>
              <a:t>中長期的なブランディングに効果的</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です</a:t>
            </a:r>
            <a:b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b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名称は、広告主様と弊社協議のうえ決定</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p>
          <a:p>
            <a:pPr marL="628650" lvl="1" indent="-171450">
              <a:buClr>
                <a:schemeClr val="bg1">
                  <a:lumMod val="50000"/>
                </a:schemeClr>
              </a:buClr>
              <a:buFont typeface="Wingdings" panose="05000000000000000000" pitchFamily="2" charset="2"/>
              <a:buChar char="l"/>
              <a:defRPr/>
            </a:pPr>
            <a:endParaRPr lang="ja-JP" altLang="en-US" sz="1000" dirty="0">
              <a:solidFill>
                <a:schemeClr val="tx1">
                  <a:lumMod val="75000"/>
                  <a:lumOff val="25000"/>
                </a:schemeClr>
              </a:solidFill>
              <a:latin typeface="メイリオ" pitchFamily="50" charset="-128"/>
              <a:ea typeface="メイリオ" pitchFamily="50" charset="-128"/>
              <a:cs typeface="メイリオ" pitchFamily="50" charset="-128"/>
            </a:endParaRPr>
          </a:p>
          <a:p>
            <a:pPr marL="628650" lvl="1" indent="-171450">
              <a:buClr>
                <a:schemeClr val="bg1">
                  <a:lumMod val="50000"/>
                </a:schemeClr>
              </a:buClr>
              <a:buFont typeface="Wingdings" panose="05000000000000000000" pitchFamily="2" charset="2"/>
              <a:buChar char="l"/>
              <a:defRPr/>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カテゴリ内で、追加でタイアップを展開することができます</a:t>
            </a:r>
          </a:p>
        </p:txBody>
      </p:sp>
      <p:sp>
        <p:nvSpPr>
          <p:cNvPr id="64" name="正方形/長方形 63"/>
          <p:cNvSpPr/>
          <p:nvPr/>
        </p:nvSpPr>
        <p:spPr>
          <a:xfrm>
            <a:off x="611560" y="3284983"/>
            <a:ext cx="7920880" cy="1569457"/>
          </a:xfrm>
          <a:prstGeom prst="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正方形/長方形 1051"/>
          <p:cNvSpPr/>
          <p:nvPr/>
        </p:nvSpPr>
        <p:spPr>
          <a:xfrm>
            <a:off x="3354442" y="3368025"/>
            <a:ext cx="2441694" cy="261610"/>
          </a:xfrm>
          <a:prstGeom prst="rect">
            <a:avLst/>
          </a:prstGeom>
        </p:spPr>
        <p:txBody>
          <a:bodyPr wrap="none">
            <a:spAutoFit/>
          </a:bodyPr>
          <a:lstStyle/>
          <a:p>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実施料金（ビジネス系商材の場合）</a:t>
            </a:r>
          </a:p>
        </p:txBody>
      </p:sp>
      <p:cxnSp>
        <p:nvCxnSpPr>
          <p:cNvPr id="1054" name="直線コネクタ 1053"/>
          <p:cNvCxnSpPr/>
          <p:nvPr/>
        </p:nvCxnSpPr>
        <p:spPr>
          <a:xfrm>
            <a:off x="827584" y="3645024"/>
            <a:ext cx="7451881" cy="0"/>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55" name="正方形/長方形 1054"/>
          <p:cNvSpPr/>
          <p:nvPr/>
        </p:nvSpPr>
        <p:spPr>
          <a:xfrm>
            <a:off x="786183" y="3712386"/>
            <a:ext cx="7619769" cy="1092607"/>
          </a:xfrm>
          <a:prstGeom prst="rect">
            <a:avLst/>
          </a:prstGeom>
        </p:spPr>
        <p:txBody>
          <a:bodyPr wrap="square">
            <a:spAutoFit/>
          </a:bodyPr>
          <a:lstStyle/>
          <a:p>
            <a:pPr>
              <a:lnSpc>
                <a:spcPct val="150000"/>
              </a:lnSpc>
            </a:pP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月額　　：カテゴリ運用費 </a:t>
            </a:r>
            <a:r>
              <a:rPr lang="en-US" altLang="ja-JP"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\400,000</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（グロス</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関連記事へのバナー広告掲出含　</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追加施策：タイアップ </a:t>
            </a:r>
            <a:r>
              <a:rPr lang="en-US" altLang="ja-JP"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\600,000 </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（掲載費 </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\400,000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グロス</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制作費 </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\200,000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記事への広告誘導は付帯しません</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貴社コンテンツの転載 </a:t>
            </a:r>
            <a:r>
              <a:rPr lang="en-US" altLang="ja-JP"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\100,000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グロス</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p>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初期費用：</a:t>
            </a:r>
            <a:r>
              <a:rPr lang="en-US" altLang="ja-JP"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\300,000</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（ネット）</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実施初月のみ</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611560" y="4982979"/>
            <a:ext cx="7920880" cy="246221"/>
          </a:xfrm>
          <a:prstGeom prst="rect">
            <a:avLst/>
          </a:prstGeom>
        </p:spPr>
        <p:txBody>
          <a:bodyPr wrap="square">
            <a:spAutoFit/>
          </a:bodyPr>
          <a:lstStyle/>
          <a:p>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オプション</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積み木バナー掲載： 月額</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\150,000</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　</a:t>
            </a:r>
            <a:r>
              <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詳細は営業担当にお問い合せください </a:t>
            </a:r>
          </a:p>
        </p:txBody>
      </p:sp>
      <p:sp>
        <p:nvSpPr>
          <p:cNvPr id="70" name="正方形/長方形 69"/>
          <p:cNvSpPr/>
          <p:nvPr/>
        </p:nvSpPr>
        <p:spPr>
          <a:xfrm>
            <a:off x="611560" y="5247491"/>
            <a:ext cx="6659735" cy="1061829"/>
          </a:xfrm>
          <a:prstGeom prst="rect">
            <a:avLst/>
          </a:prstGeom>
          <a:noFill/>
        </p:spPr>
        <p:txBody>
          <a:bodyPr wrap="square">
            <a:spAutoFit/>
          </a:bodyPr>
          <a:lstStyle/>
          <a:p>
            <a:pPr fontAlgn="auto">
              <a:lnSpc>
                <a:spcPct val="150000"/>
              </a:lnSpc>
              <a:spcBef>
                <a:spcPts val="0"/>
              </a:spcBef>
              <a:spcAft>
                <a:spcPts val="0"/>
              </a:spcAft>
              <a:defRPr/>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注意事項</a:t>
            </a:r>
            <a:endPar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fontAlgn="auto">
              <a:lnSpc>
                <a:spcPct val="150000"/>
              </a:lnSpc>
              <a:spcBef>
                <a:spcPts val="0"/>
              </a:spcBef>
              <a:spcAft>
                <a:spcPts val="0"/>
              </a:spcAft>
              <a:buFont typeface="Arial" panose="020B0604020202020204" pitchFamily="34" charset="0"/>
              <a:buChar char="•"/>
              <a:defRPr/>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各スペースの同時掲載原稿は</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本までです。（但し、ヘッドライン広告は同時掲載不可・１本のみ。）</a:t>
            </a:r>
            <a:endPar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fontAlgn="auto">
              <a:lnSpc>
                <a:spcPct val="150000"/>
              </a:lnSpc>
              <a:spcBef>
                <a:spcPts val="0"/>
              </a:spcBef>
              <a:spcAft>
                <a:spcPts val="0"/>
              </a:spcAft>
              <a:buFont typeface="Arial" panose="020B0604020202020204" pitchFamily="34" charset="0"/>
              <a:buChar char="•"/>
              <a:defRPr/>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広告掲載および差替え日は休日および祭日も可能ですが、その際の不具合について、弊社は免責されるものとします。原稿の差替えは月</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回まで。</a:t>
            </a:r>
          </a:p>
          <a:p>
            <a:pPr marL="171450" indent="-171450" fontAlgn="auto">
              <a:lnSpc>
                <a:spcPct val="150000"/>
              </a:lnSpc>
              <a:spcBef>
                <a:spcPts val="0"/>
              </a:spcBef>
              <a:spcAft>
                <a:spcPts val="0"/>
              </a:spcAft>
              <a:buFont typeface="Arial" panose="020B0604020202020204" pitchFamily="34" charset="0"/>
              <a:buChar char="•"/>
              <a:defRPr/>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原稿入稿規定⇒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GIF,JPEG,</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テキストバナー：掲載開始日の</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営業日前まで　</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Flash</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バナー：</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営業日前まで</a:t>
            </a:r>
            <a:endPar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fontAlgn="auto">
              <a:lnSpc>
                <a:spcPct val="150000"/>
              </a:lnSpc>
              <a:spcBef>
                <a:spcPts val="0"/>
              </a:spcBef>
              <a:spcAft>
                <a:spcPts val="0"/>
              </a:spcAft>
              <a:buFont typeface="Arial" panose="020B0604020202020204" pitchFamily="34" charset="0"/>
              <a:buChar char="•"/>
              <a:defRPr/>
            </a:pP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積みバナーは仕様上クリック数・</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imp</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数は計測できません。</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仕様</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サイズ</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左右</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289</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（固定）</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天地</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以内　容量</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:10KB</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以内</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本</a:t>
            </a:r>
            <a:endPar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fontAlgn="auto">
              <a:lnSpc>
                <a:spcPct val="150000"/>
              </a:lnSpc>
              <a:spcBef>
                <a:spcPts val="0"/>
              </a:spcBef>
              <a:spcAft>
                <a:spcPts val="0"/>
              </a:spcAft>
              <a:buFont typeface="Arial" panose="020B0604020202020204" pitchFamily="34" charset="0"/>
              <a:buChar char="•"/>
              <a:defRPr/>
            </a:pP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ALT</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指定</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無し　画像</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:GIF,JPEG</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のみ　本数 </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本まで（それ以上は要相談）差替</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要相談</a:t>
            </a:r>
          </a:p>
        </p:txBody>
      </p:sp>
    </p:spTree>
    <p:extLst>
      <p:ext uri="{BB962C8B-B14F-4D97-AF65-F5344CB8AC3E}">
        <p14:creationId xmlns:p14="http://schemas.microsoft.com/office/powerpoint/2010/main" val="2947046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4</a:t>
            </a:fld>
            <a:endParaRPr lang="ja-JP" altLang="en-US" dirty="0"/>
          </a:p>
        </p:txBody>
      </p:sp>
      <p:sp>
        <p:nvSpPr>
          <p:cNvPr id="4" name="テキスト ボックス 3"/>
          <p:cNvSpPr txBox="1"/>
          <p:nvPr/>
        </p:nvSpPr>
        <p:spPr>
          <a:xfrm>
            <a:off x="179512" y="332656"/>
            <a:ext cx="3888432"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マイナビニュースとは</a:t>
            </a:r>
          </a:p>
        </p:txBody>
      </p:sp>
      <p:pic>
        <p:nvPicPr>
          <p:cNvPr id="3076" name="Picture 4" descr="C:\Users\s0113300\Documents\027_デザイン関連\▼リボン\Ribbon_Bl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029" y="1084412"/>
            <a:ext cx="6101941" cy="76041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440970" y="1238660"/>
            <a:ext cx="6336704" cy="323165"/>
          </a:xfrm>
          <a:prstGeom prst="rect">
            <a:avLst/>
          </a:prstGeom>
          <a:noFill/>
        </p:spPr>
        <p:txBody>
          <a:bodyPr wrap="square" rtlCol="0">
            <a:spAutoFit/>
          </a:bodyPr>
          <a:lstStyle/>
          <a:p>
            <a:pPr algn="ctr"/>
            <a:r>
              <a:rPr lang="ja-JP" altLang="en-US" sz="15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その先を伝える総合情報サイト「マイナビニュース」　</a:t>
            </a:r>
            <a:endParaRPr kumimoji="1" lang="ja-JP" altLang="en-US" sz="15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971600" y="1827981"/>
            <a:ext cx="7200800" cy="1384995"/>
          </a:xfrm>
          <a:prstGeom prst="rect">
            <a:avLst/>
          </a:prstGeom>
        </p:spPr>
        <p:txBody>
          <a:bodyPr wrap="square">
            <a:spAutoFit/>
          </a:bodyPr>
          <a:lstStyle/>
          <a:p>
            <a:pPr algn="ctr">
              <a:spcBef>
                <a:spcPct val="0"/>
              </a:spcBef>
            </a:pPr>
            <a:r>
              <a:rPr lang="ja-JP" altLang="en-US" sz="1050" dirty="0">
                <a:solidFill>
                  <a:schemeClr val="tx1">
                    <a:lumMod val="75000"/>
                    <a:lumOff val="25000"/>
                  </a:schemeClr>
                </a:solidFill>
                <a:latin typeface="メイリオ" pitchFamily="50" charset="-128"/>
                <a:ea typeface="メイリオ" pitchFamily="50" charset="-128"/>
                <a:cs typeface="メイリオ" pitchFamily="50" charset="-128"/>
              </a:rPr>
              <a:t>マイナビニュースはビジネスパーソンの</a:t>
            </a:r>
            <a:r>
              <a:rPr lang="en-US" altLang="ja-JP" sz="1050" dirty="0">
                <a:solidFill>
                  <a:schemeClr val="tx1">
                    <a:lumMod val="75000"/>
                    <a:lumOff val="25000"/>
                  </a:schemeClr>
                </a:solidFill>
                <a:latin typeface="メイリオ" pitchFamily="50" charset="-128"/>
                <a:ea typeface="メイリオ" pitchFamily="50" charset="-128"/>
                <a:cs typeface="メイリオ" pitchFamily="50" charset="-128"/>
              </a:rPr>
              <a:t>ON/OFF</a:t>
            </a:r>
            <a:r>
              <a:rPr lang="ja-JP" altLang="en-US" sz="1050" dirty="0" err="1">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50" dirty="0">
                <a:solidFill>
                  <a:schemeClr val="tx1">
                    <a:lumMod val="75000"/>
                    <a:lumOff val="25000"/>
                  </a:schemeClr>
                </a:solidFill>
                <a:latin typeface="メイリオ" pitchFamily="50" charset="-128"/>
                <a:ea typeface="メイリオ" pitchFamily="50" charset="-128"/>
                <a:cs typeface="メイリオ" pitchFamily="50" charset="-128"/>
              </a:rPr>
              <a:t>男女を問わず、</a:t>
            </a:r>
            <a:endParaRPr lang="en-US" altLang="ja-JP" sz="1050" dirty="0">
              <a:solidFill>
                <a:schemeClr val="tx1">
                  <a:lumMod val="75000"/>
                  <a:lumOff val="25000"/>
                </a:schemeClr>
              </a:solidFill>
              <a:latin typeface="メイリオ" pitchFamily="50" charset="-128"/>
              <a:ea typeface="メイリオ" pitchFamily="50" charset="-128"/>
              <a:cs typeface="メイリオ" pitchFamily="50" charset="-128"/>
            </a:endParaRPr>
          </a:p>
          <a:p>
            <a:pPr algn="ctr">
              <a:spcBef>
                <a:spcPct val="0"/>
              </a:spcBef>
            </a:pPr>
            <a:r>
              <a:rPr lang="ja-JP" altLang="en-US" sz="1050" dirty="0">
                <a:solidFill>
                  <a:schemeClr val="tx1">
                    <a:lumMod val="75000"/>
                    <a:lumOff val="25000"/>
                  </a:schemeClr>
                </a:solidFill>
                <a:latin typeface="メイリオ" pitchFamily="50" charset="-128"/>
                <a:ea typeface="メイリオ" pitchFamily="50" charset="-128"/>
                <a:cs typeface="メイリオ" pitchFamily="50" charset="-128"/>
              </a:rPr>
              <a:t>幅広いジャンルの情報を提供する総合ニュースメディアです。</a:t>
            </a:r>
            <a:endParaRPr lang="en-US" altLang="ja-JP" sz="1050" dirty="0">
              <a:solidFill>
                <a:schemeClr val="tx1">
                  <a:lumMod val="75000"/>
                  <a:lumOff val="25000"/>
                </a:schemeClr>
              </a:solidFill>
              <a:latin typeface="メイリオ" pitchFamily="50" charset="-128"/>
              <a:ea typeface="メイリオ" pitchFamily="50" charset="-128"/>
              <a:cs typeface="メイリオ" pitchFamily="50" charset="-128"/>
            </a:endParaRPr>
          </a:p>
          <a:p>
            <a:pPr algn="ctr">
              <a:spcBef>
                <a:spcPct val="0"/>
              </a:spcBef>
            </a:pPr>
            <a:endParaRPr lang="en-US" altLang="ja-JP" sz="1050" dirty="0">
              <a:solidFill>
                <a:schemeClr val="tx1">
                  <a:lumMod val="75000"/>
                  <a:lumOff val="25000"/>
                </a:schemeClr>
              </a:solidFill>
              <a:latin typeface="メイリオ" pitchFamily="50" charset="-128"/>
              <a:ea typeface="メイリオ" pitchFamily="50" charset="-128"/>
              <a:cs typeface="メイリオ" pitchFamily="50" charset="-128"/>
            </a:endParaRPr>
          </a:p>
          <a:p>
            <a:pPr algn="ctr">
              <a:spcBef>
                <a:spcPct val="0"/>
              </a:spcBef>
            </a:pPr>
            <a:r>
              <a:rPr lang="ja-JP" altLang="en-US" sz="1050" dirty="0">
                <a:solidFill>
                  <a:schemeClr val="tx1">
                    <a:lumMod val="75000"/>
                    <a:lumOff val="25000"/>
                  </a:schemeClr>
                </a:solidFill>
                <a:latin typeface="メイリオ" pitchFamily="50" charset="-128"/>
                <a:ea typeface="メイリオ" pitchFamily="50" charset="-128"/>
                <a:cs typeface="メイリオ" pitchFamily="50" charset="-128"/>
              </a:rPr>
              <a:t>「マイナビニュース」という名でありながらも、ニュースに限らず、役立つノウハウや</a:t>
            </a:r>
            <a:endParaRPr lang="en-US" altLang="ja-JP" sz="1050" dirty="0">
              <a:solidFill>
                <a:schemeClr val="tx1">
                  <a:lumMod val="75000"/>
                  <a:lumOff val="25000"/>
                </a:schemeClr>
              </a:solidFill>
              <a:latin typeface="メイリオ" pitchFamily="50" charset="-128"/>
              <a:ea typeface="メイリオ" pitchFamily="50" charset="-128"/>
              <a:cs typeface="メイリオ" pitchFamily="50" charset="-128"/>
            </a:endParaRPr>
          </a:p>
          <a:p>
            <a:pPr algn="ctr">
              <a:spcBef>
                <a:spcPct val="0"/>
              </a:spcBef>
            </a:pPr>
            <a:r>
              <a:rPr lang="ja-JP" altLang="en-US" sz="1050" dirty="0">
                <a:solidFill>
                  <a:schemeClr val="tx1">
                    <a:lumMod val="75000"/>
                    <a:lumOff val="25000"/>
                  </a:schemeClr>
                </a:solidFill>
                <a:latin typeface="メイリオ" pitchFamily="50" charset="-128"/>
                <a:ea typeface="メイリオ" pitchFamily="50" charset="-128"/>
                <a:cs typeface="メイリオ" pitchFamily="50" charset="-128"/>
              </a:rPr>
              <a:t>体験レポート、まじめなレビュー、柔らかい記事から硬派な記事まで網羅しています。</a:t>
            </a:r>
            <a:endParaRPr lang="en-US" altLang="ja-JP" sz="1050" dirty="0">
              <a:solidFill>
                <a:schemeClr val="tx1">
                  <a:lumMod val="75000"/>
                  <a:lumOff val="25000"/>
                </a:schemeClr>
              </a:solidFill>
              <a:latin typeface="メイリオ" pitchFamily="50" charset="-128"/>
              <a:ea typeface="メイリオ" pitchFamily="50" charset="-128"/>
              <a:cs typeface="メイリオ" pitchFamily="50" charset="-128"/>
            </a:endParaRPr>
          </a:p>
          <a:p>
            <a:pPr algn="ctr">
              <a:spcBef>
                <a:spcPct val="0"/>
              </a:spcBef>
            </a:pPr>
            <a:r>
              <a:rPr lang="ja-JP" altLang="en-US" sz="1050" dirty="0">
                <a:solidFill>
                  <a:schemeClr val="tx1">
                    <a:lumMod val="75000"/>
                    <a:lumOff val="25000"/>
                  </a:schemeClr>
                </a:solidFill>
                <a:latin typeface="メイリオ" pitchFamily="50" charset="-128"/>
                <a:ea typeface="メイリオ" pitchFamily="50" charset="-128"/>
                <a:cs typeface="メイリオ" pitchFamily="50" charset="-128"/>
              </a:rPr>
              <a:t>コンテンツのジャンルは「ビジネス」「デジタル」「ライフ」「エンタメ」で構成されており、</a:t>
            </a:r>
            <a:endParaRPr lang="en-US" altLang="ja-JP" sz="1050" dirty="0">
              <a:solidFill>
                <a:schemeClr val="tx1">
                  <a:lumMod val="75000"/>
                  <a:lumOff val="25000"/>
                </a:schemeClr>
              </a:solidFill>
              <a:latin typeface="メイリオ" pitchFamily="50" charset="-128"/>
              <a:ea typeface="メイリオ" pitchFamily="50" charset="-128"/>
              <a:cs typeface="メイリオ" pitchFamily="50" charset="-128"/>
            </a:endParaRPr>
          </a:p>
          <a:p>
            <a:pPr algn="ctr">
              <a:spcBef>
                <a:spcPct val="0"/>
              </a:spcBef>
            </a:pPr>
            <a:r>
              <a:rPr lang="ja-JP" altLang="en-US" sz="1050" dirty="0">
                <a:solidFill>
                  <a:schemeClr val="tx1">
                    <a:lumMod val="75000"/>
                    <a:lumOff val="25000"/>
                  </a:schemeClr>
                </a:solidFill>
                <a:latin typeface="メイリオ" pitchFamily="50" charset="-128"/>
                <a:ea typeface="メイリオ" pitchFamily="50" charset="-128"/>
                <a:cs typeface="メイリオ" pitchFamily="50" charset="-128"/>
              </a:rPr>
              <a:t>多数のジャンルを包含することで、それぞれ属性の異なる読者に幅広く読まれています。</a:t>
            </a:r>
            <a:endParaRPr lang="en-US" altLang="ja-JP" sz="1050" dirty="0">
              <a:solidFill>
                <a:schemeClr val="tx1">
                  <a:lumMod val="75000"/>
                  <a:lumOff val="25000"/>
                </a:schemeClr>
              </a:solidFill>
              <a:latin typeface="メイリオ" pitchFamily="50" charset="-128"/>
              <a:ea typeface="メイリオ" pitchFamily="50" charset="-128"/>
              <a:cs typeface="メイリオ" pitchFamily="50" charset="-128"/>
            </a:endParaRPr>
          </a:p>
          <a:p>
            <a:pPr algn="ctr">
              <a:spcBef>
                <a:spcPct val="0"/>
              </a:spcBef>
            </a:pPr>
            <a:r>
              <a:rPr lang="ja-JP" altLang="en-US" sz="1050" dirty="0">
                <a:solidFill>
                  <a:schemeClr val="tx1">
                    <a:lumMod val="75000"/>
                    <a:lumOff val="25000"/>
                  </a:schemeClr>
                </a:solidFill>
                <a:latin typeface="メイリオ" pitchFamily="50" charset="-128"/>
                <a:ea typeface="メイリオ" pitchFamily="50" charset="-128"/>
                <a:cs typeface="メイリオ" pitchFamily="50" charset="-128"/>
              </a:rPr>
              <a:t>またアンケート会員を持ち、読者の動向を調査できる点も特徴です。</a:t>
            </a:r>
            <a:endParaRPr lang="en-US" altLang="ja-JP" sz="105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7" name="角丸四角形 6"/>
          <p:cNvSpPr/>
          <p:nvPr/>
        </p:nvSpPr>
        <p:spPr>
          <a:xfrm>
            <a:off x="2699792" y="3645024"/>
            <a:ext cx="1728192" cy="2520280"/>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角丸四角形 12"/>
          <p:cNvSpPr/>
          <p:nvPr/>
        </p:nvSpPr>
        <p:spPr>
          <a:xfrm>
            <a:off x="4716016" y="3645024"/>
            <a:ext cx="1728192" cy="2520280"/>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角丸四角形 13"/>
          <p:cNvSpPr/>
          <p:nvPr/>
        </p:nvSpPr>
        <p:spPr>
          <a:xfrm>
            <a:off x="656933" y="3645024"/>
            <a:ext cx="1728192" cy="2520280"/>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角丸四角形 15"/>
          <p:cNvSpPr/>
          <p:nvPr/>
        </p:nvSpPr>
        <p:spPr>
          <a:xfrm>
            <a:off x="6759134" y="3645024"/>
            <a:ext cx="1728192" cy="2520280"/>
          </a:xfrm>
          <a:prstGeom prst="roundRect">
            <a:avLst>
              <a:gd name="adj" fmla="val 4457"/>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077" name="Picture 5" descr="C:\Users\s0113300\Downloads\PCモニタのアイコン素材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3869124"/>
            <a:ext cx="360040" cy="36004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s0113300\Downloads\立体的な家の無料アイコン素材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0244" y="3836305"/>
            <a:ext cx="433844" cy="4338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s0113300\Downloads\ビルのアイコン素材 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724" y="3869124"/>
            <a:ext cx="356900" cy="3569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s0113300\Downloads\音声入力マークのアイコン素材 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5992" y="3830652"/>
            <a:ext cx="395372" cy="395372"/>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1259632" y="3800653"/>
            <a:ext cx="902811" cy="492443"/>
          </a:xfrm>
          <a:prstGeom prst="rect">
            <a:avLst/>
          </a:prstGeom>
        </p:spPr>
        <p:txBody>
          <a:bodyPr wrap="none">
            <a:spAutoFit/>
          </a:bodyPr>
          <a:lstStyle/>
          <a:p>
            <a:pPr algn="ct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ビジネス</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Business</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3347864" y="3800653"/>
            <a:ext cx="902811" cy="492443"/>
          </a:xfrm>
          <a:prstGeom prst="rect">
            <a:avLst/>
          </a:prstGeom>
        </p:spPr>
        <p:txBody>
          <a:bodyPr wrap="none">
            <a:spAutoFit/>
          </a:bodyPr>
          <a:lstStyle/>
          <a:p>
            <a:pPr algn="ct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デジタル</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Digital</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5426767" y="3800653"/>
            <a:ext cx="741934" cy="492443"/>
          </a:xfrm>
          <a:prstGeom prst="rect">
            <a:avLst/>
          </a:prstGeom>
        </p:spPr>
        <p:txBody>
          <a:bodyPr wrap="none">
            <a:spAutoFit/>
          </a:bodyPr>
          <a:lstStyle/>
          <a:p>
            <a:pPr algn="ct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ライフ</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Life</a:t>
            </a:r>
          </a:p>
        </p:txBody>
      </p:sp>
      <p:sp>
        <p:nvSpPr>
          <p:cNvPr id="25" name="正方形/長方形 24"/>
          <p:cNvSpPr/>
          <p:nvPr/>
        </p:nvSpPr>
        <p:spPr>
          <a:xfrm>
            <a:off x="7164288" y="3800653"/>
            <a:ext cx="1254447" cy="492443"/>
          </a:xfrm>
          <a:prstGeom prst="rect">
            <a:avLst/>
          </a:prstGeom>
        </p:spPr>
        <p:txBody>
          <a:bodyPr wrap="none">
            <a:spAutoFit/>
          </a:bodyPr>
          <a:lstStyle/>
          <a:p>
            <a:pPr algn="ct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エンタメ</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Entertainment</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平行四辺形 9"/>
          <p:cNvSpPr/>
          <p:nvPr/>
        </p:nvSpPr>
        <p:spPr>
          <a:xfrm>
            <a:off x="830724" y="4369486"/>
            <a:ext cx="1391501" cy="67626"/>
          </a:xfrm>
          <a:prstGeom prst="parallelogram">
            <a:avLst>
              <a:gd name="adj" fmla="val 102087"/>
            </a:avLst>
          </a:prstGeom>
          <a:pattFill prst="dkUpDiag">
            <a:fgClr>
              <a:schemeClr val="accent1"/>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平行四辺形 30"/>
          <p:cNvSpPr/>
          <p:nvPr/>
        </p:nvSpPr>
        <p:spPr>
          <a:xfrm>
            <a:off x="2877684" y="4369486"/>
            <a:ext cx="1391501" cy="67626"/>
          </a:xfrm>
          <a:prstGeom prst="parallelogram">
            <a:avLst>
              <a:gd name="adj" fmla="val 102087"/>
            </a:avLst>
          </a:prstGeom>
          <a:pattFill prst="dkUpDiag">
            <a:fgClr>
              <a:schemeClr val="tx1"/>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平行四辺形 31"/>
          <p:cNvSpPr/>
          <p:nvPr/>
        </p:nvSpPr>
        <p:spPr>
          <a:xfrm>
            <a:off x="4884361" y="4369486"/>
            <a:ext cx="1391501" cy="67626"/>
          </a:xfrm>
          <a:prstGeom prst="parallelogram">
            <a:avLst>
              <a:gd name="adj" fmla="val 102087"/>
            </a:avLst>
          </a:prstGeom>
          <a:pattFill prst="dkUpDiag">
            <a:fgClr>
              <a:schemeClr val="accent6"/>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平行四辺形 33"/>
          <p:cNvSpPr/>
          <p:nvPr/>
        </p:nvSpPr>
        <p:spPr>
          <a:xfrm>
            <a:off x="6927479" y="4369486"/>
            <a:ext cx="1391501" cy="67626"/>
          </a:xfrm>
          <a:prstGeom prst="parallelogram">
            <a:avLst>
              <a:gd name="adj" fmla="val 102087"/>
            </a:avLst>
          </a:prstGeom>
          <a:pattFill prst="dkUpDiag">
            <a:fgClr>
              <a:srgbClr val="FF6699"/>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正方形/長方形 34"/>
          <p:cNvSpPr/>
          <p:nvPr/>
        </p:nvSpPr>
        <p:spPr>
          <a:xfrm>
            <a:off x="2843808" y="4688211"/>
            <a:ext cx="1204176" cy="677108"/>
          </a:xfrm>
          <a:prstGeom prst="rect">
            <a:avLst/>
          </a:prstGeom>
        </p:spPr>
        <p:txBody>
          <a:bodyPr wrap="none">
            <a:spAutoFit/>
          </a:bodyPr>
          <a:lstStyle/>
          <a:p>
            <a:pPr marL="171450" indent="-171450">
              <a:buFont typeface="Arial" panose="020B0604020202020204" pitchFamily="34" charset="0"/>
              <a:buChar char="•"/>
            </a:pP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パソコン</a:t>
            </a:r>
            <a:endPar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5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Arial" panose="020B0604020202020204" pitchFamily="34" charset="0"/>
              <a:buChar char="•"/>
            </a:pP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スマホと</a:t>
            </a:r>
            <a:b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デジタル家電</a:t>
            </a:r>
            <a:endPar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p:cNvSpPr/>
          <p:nvPr/>
        </p:nvSpPr>
        <p:spPr>
          <a:xfrm>
            <a:off x="4860032" y="4658685"/>
            <a:ext cx="1345240" cy="584775"/>
          </a:xfrm>
          <a:prstGeom prst="rect">
            <a:avLst/>
          </a:prstGeom>
        </p:spPr>
        <p:txBody>
          <a:bodyPr wrap="none">
            <a:spAutoFit/>
          </a:bodyPr>
          <a:lstStyle/>
          <a:p>
            <a:pPr marL="171450" indent="-171450">
              <a:buFont typeface="Arial" panose="020B0604020202020204" pitchFamily="34" charset="0"/>
              <a:buChar cha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ワーク＆ライフ</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5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Arial" panose="020B0604020202020204" pitchFamily="34" charset="0"/>
              <a:buChar cha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テレワーク</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5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p:cNvSpPr/>
          <p:nvPr/>
        </p:nvSpPr>
        <p:spPr>
          <a:xfrm>
            <a:off x="832736" y="4658685"/>
            <a:ext cx="1204176" cy="1000274"/>
          </a:xfrm>
          <a:prstGeom prst="rect">
            <a:avLst/>
          </a:prstGeom>
        </p:spPr>
        <p:txBody>
          <a:bodyPr wrap="none">
            <a:spAutoFit/>
          </a:bodyPr>
          <a:lstStyle/>
          <a:p>
            <a:pPr marL="171450" indent="-171450">
              <a:buFont typeface="Arial" panose="020B0604020202020204" pitchFamily="34" charset="0"/>
              <a:buChar cha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企業</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IT</a:t>
            </a:r>
          </a:p>
          <a:p>
            <a:endParaRPr lang="en-US" altLang="ja-JP" sz="5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Arial" panose="020B0604020202020204" pitchFamily="34" charset="0"/>
              <a:buChar cha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テクノロジー</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5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Arial" panose="020B0604020202020204" pitchFamily="34" charset="0"/>
              <a:buChar cha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ビジネス</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500" dirty="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Arial" panose="020B0604020202020204" pitchFamily="34" charset="0"/>
              <a:buChar cha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IT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製品比較</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p:cNvSpPr/>
          <p:nvPr/>
        </p:nvSpPr>
        <p:spPr>
          <a:xfrm>
            <a:off x="6944699" y="4688211"/>
            <a:ext cx="922047" cy="507831"/>
          </a:xfrm>
          <a:prstGeom prst="rect">
            <a:avLst/>
          </a:prstGeom>
        </p:spPr>
        <p:txBody>
          <a:bodyPr wrap="none">
            <a:spAutoFit/>
          </a:bodyPr>
          <a:lstStyle/>
          <a:p>
            <a:pPr marL="171450" indent="-171450">
              <a:buFont typeface="Arial" panose="020B0604020202020204" pitchFamily="34" charset="0"/>
              <a:buChar char="•"/>
            </a:pP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ホビー</a:t>
            </a:r>
            <a:endPar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5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Arial" panose="020B0604020202020204" pitchFamily="34" charset="0"/>
              <a:buChar char="•"/>
            </a:pP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エンタメ</a:t>
            </a:r>
            <a:endPar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51520" y="3284984"/>
            <a:ext cx="8640960" cy="276999"/>
          </a:xfrm>
          <a:prstGeom prst="rect">
            <a:avLst/>
          </a:prstGeom>
        </p:spPr>
        <p:txBody>
          <a:bodyPr wrap="square">
            <a:spAutoFit/>
          </a:bodyPr>
          <a:lstStyle/>
          <a:p>
            <a:pPr algn="ct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カテゴリ 一覧</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043468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40</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ブランドゲート掲載イメージ</a:t>
            </a:r>
          </a:p>
        </p:txBody>
      </p:sp>
      <p:sp>
        <p:nvSpPr>
          <p:cNvPr id="5" name="正方形/長方形 4"/>
          <p:cNvSpPr/>
          <p:nvPr/>
        </p:nvSpPr>
        <p:spPr>
          <a:xfrm>
            <a:off x="242934" y="1023119"/>
            <a:ext cx="8712968" cy="276999"/>
          </a:xfrm>
          <a:prstGeom prst="rect">
            <a:avLst/>
          </a:prstGeom>
        </p:spPr>
        <p:txBody>
          <a:bodyPr wrap="square">
            <a:spAutoFit/>
          </a:bodyPr>
          <a:lstStyle/>
          <a:p>
            <a:pPr>
              <a:spcBef>
                <a:spcPct val="0"/>
              </a:spcBef>
              <a:buClr>
                <a:srgbClr val="31B6FD"/>
              </a:buClr>
              <a:defRPr/>
            </a:pPr>
            <a:r>
              <a:rPr lang="ja-JP" altLang="en-US" sz="1200" dirty="0">
                <a:solidFill>
                  <a:schemeClr val="tx1">
                    <a:lumMod val="75000"/>
                    <a:lumOff val="25000"/>
                  </a:schemeClr>
                </a:solidFill>
                <a:latin typeface="メイリオ" pitchFamily="50" charset="-128"/>
                <a:ea typeface="メイリオ" pitchFamily="50" charset="-128"/>
                <a:cs typeface="メイリオ" pitchFamily="50" charset="-128"/>
              </a:rPr>
              <a:t>立ち上げた貴社専用カテゴリ内には、</a:t>
            </a:r>
            <a:r>
              <a:rPr lang="en-US" altLang="ja-JP" sz="1200" dirty="0">
                <a:solidFill>
                  <a:schemeClr val="tx1">
                    <a:lumMod val="75000"/>
                    <a:lumOff val="25000"/>
                  </a:schemeClr>
                </a:solidFill>
                <a:latin typeface="メイリオ" pitchFamily="50" charset="-128"/>
                <a:ea typeface="メイリオ" pitchFamily="50" charset="-128"/>
                <a:cs typeface="メイリオ" pitchFamily="50" charset="-128"/>
              </a:rPr>
              <a:t>TOP</a:t>
            </a:r>
            <a:r>
              <a:rPr lang="ja-JP" altLang="en-US" sz="1200" dirty="0" err="1">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dirty="0">
                <a:solidFill>
                  <a:schemeClr val="tx1">
                    <a:lumMod val="75000"/>
                    <a:lumOff val="25000"/>
                  </a:schemeClr>
                </a:solidFill>
                <a:latin typeface="メイリオ" pitchFamily="50" charset="-128"/>
                <a:ea typeface="メイリオ" pitchFamily="50" charset="-128"/>
                <a:cs typeface="メイリオ" pitchFamily="50" charset="-128"/>
              </a:rPr>
              <a:t>広告記事、編集記事が存在します。</a:t>
            </a:r>
          </a:p>
        </p:txBody>
      </p:sp>
      <p:cxnSp>
        <p:nvCxnSpPr>
          <p:cNvPr id="6" name="直線コネクタ 5"/>
          <p:cNvCxnSpPr/>
          <p:nvPr/>
        </p:nvCxnSpPr>
        <p:spPr>
          <a:xfrm>
            <a:off x="3186704" y="1916832"/>
            <a:ext cx="0" cy="3384376"/>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6028224" y="1916832"/>
            <a:ext cx="0" cy="3384376"/>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865862" y="1268760"/>
            <a:ext cx="1516313" cy="276999"/>
          </a:xfrm>
          <a:prstGeom prst="rect">
            <a:avLst/>
          </a:prstGeom>
        </p:spPr>
        <p:txBody>
          <a:bodyPr wrap="none">
            <a:spAutoFit/>
          </a:bodyPr>
          <a:lstStyle/>
          <a:p>
            <a:pPr algn="ct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カテゴリ</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TOP</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3992521" y="1268760"/>
            <a:ext cx="1213794" cy="276999"/>
          </a:xfrm>
          <a:prstGeom prst="rect">
            <a:avLst/>
          </a:prstGeom>
        </p:spPr>
        <p:txBody>
          <a:bodyPr wrap="none">
            <a:spAutoFit/>
          </a:bodyPr>
          <a:lstStyle/>
          <a:p>
            <a:pPr algn="ct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広告記事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6961215" y="1268760"/>
            <a:ext cx="1213794" cy="276999"/>
          </a:xfrm>
          <a:prstGeom prst="rect">
            <a:avLst/>
          </a:prstGeom>
        </p:spPr>
        <p:txBody>
          <a:bodyPr wrap="none">
            <a:spAutoFit/>
          </a:bodyPr>
          <a:lstStyle/>
          <a:p>
            <a:pPr algn="ct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編集記事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テキスト ボックス 57"/>
          <p:cNvSpPr txBox="1"/>
          <p:nvPr/>
        </p:nvSpPr>
        <p:spPr>
          <a:xfrm>
            <a:off x="271462" y="5275956"/>
            <a:ext cx="2788369" cy="1061829"/>
          </a:xfrm>
          <a:prstGeom prst="rect">
            <a:avLst/>
          </a:prstGeom>
          <a:noFill/>
        </p:spPr>
        <p:txBody>
          <a:bodyPr wrap="square">
            <a:spAutoFit/>
          </a:bodyPr>
          <a:lstStyle/>
          <a:p>
            <a:pPr>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カテゴリ</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TOP</a:t>
            </a:r>
            <a:r>
              <a:rPr lang="ja-JP" altLang="en-US" sz="900" dirty="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には</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独自カテゴリであることを示す看板が掲出されます。また、カテゴリ内の</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広告記事</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と、編集部が関連付けを行った</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編集記事</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の見出しが並びます。広告記事と編集記事の見出しはエリアで明確に区切られます。関連付けを行う編集記事は編集部により選定されるため、指定は不可となります。</a:t>
            </a:r>
          </a:p>
        </p:txBody>
      </p:sp>
      <p:sp>
        <p:nvSpPr>
          <p:cNvPr id="59" name="テキスト ボックス 58"/>
          <p:cNvSpPr txBox="1"/>
          <p:nvPr/>
        </p:nvSpPr>
        <p:spPr>
          <a:xfrm>
            <a:off x="3322638" y="5318124"/>
            <a:ext cx="2597150" cy="646331"/>
          </a:xfrm>
          <a:prstGeom prst="rect">
            <a:avLst/>
          </a:prstGeom>
          <a:noFill/>
        </p:spPr>
        <p:txBody>
          <a:bodyPr>
            <a:spAutoFit/>
          </a:bodyPr>
          <a:lstStyle/>
          <a:p>
            <a:pPr>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カテゴリ内の広告記事には独自カテゴリ内の広告記事であることを示す看板が掲出されます。記事タイトル、末尾には広告記事であることが、表記されます。</a:t>
            </a:r>
          </a:p>
        </p:txBody>
      </p:sp>
      <p:sp>
        <p:nvSpPr>
          <p:cNvPr id="60" name="テキスト ボックス 59"/>
          <p:cNvSpPr txBox="1"/>
          <p:nvPr/>
        </p:nvSpPr>
        <p:spPr>
          <a:xfrm>
            <a:off x="6253328" y="5318124"/>
            <a:ext cx="2598738" cy="784830"/>
          </a:xfrm>
          <a:prstGeom prst="rect">
            <a:avLst/>
          </a:prstGeom>
          <a:noFill/>
        </p:spPr>
        <p:txBody>
          <a:bodyPr>
            <a:spAutoFit/>
          </a:bodyPr>
          <a:lstStyle/>
          <a:p>
            <a:pPr>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カテゴリに関連付けされた編集記事には看板が表示されません。編集記事は広告主からの内容指定は不可で、編集部の判断によって作成され、関連付けされます。</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カテゴリに配信されるのは見出しのみです。</a:t>
            </a:r>
          </a:p>
        </p:txBody>
      </p:sp>
      <p:sp>
        <p:nvSpPr>
          <p:cNvPr id="61" name="テキスト ボックス 60"/>
          <p:cNvSpPr txBox="1"/>
          <p:nvPr/>
        </p:nvSpPr>
        <p:spPr>
          <a:xfrm>
            <a:off x="3059833" y="6181273"/>
            <a:ext cx="5896070" cy="200055"/>
          </a:xfrm>
          <a:prstGeom prst="rect">
            <a:avLst/>
          </a:prstGeom>
          <a:noFill/>
        </p:spPr>
        <p:txBody>
          <a:bodyPr wrap="square">
            <a:spAutoFit/>
          </a:bodyPr>
          <a:lstStyle/>
          <a:p>
            <a:pPr algn="r">
              <a:defRPr/>
            </a:pP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デザインレイアウトはイメージです　</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スマホ版に関しても</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AD</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記事の概念、看板の掲出などは同様となります</a:t>
            </a:r>
          </a:p>
        </p:txBody>
      </p:sp>
      <p:pic>
        <p:nvPicPr>
          <p:cNvPr id="33" name="Picture 2" descr="C:\Users\s0113300\Documents\000_媒体資料改定\2018.01-03\B0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65645"/>
          <a:stretch/>
        </p:blipFill>
        <p:spPr bwMode="auto">
          <a:xfrm>
            <a:off x="427981" y="1568923"/>
            <a:ext cx="2624631" cy="3637529"/>
          </a:xfrm>
          <a:prstGeom prst="rect">
            <a:avLst/>
          </a:prstGeom>
          <a:noFill/>
          <a:extLst>
            <a:ext uri="{909E8E84-426E-40DD-AFC4-6F175D3DCCD1}">
              <a14:hiddenFill xmlns:a14="http://schemas.microsoft.com/office/drawing/2010/main">
                <a:solidFill>
                  <a:srgbClr val="FFFFFF"/>
                </a:solidFill>
              </a14:hiddenFill>
            </a:ext>
          </a:extLst>
        </p:spPr>
      </p:pic>
      <p:sp>
        <p:nvSpPr>
          <p:cNvPr id="36" name="正方形/長方形 35"/>
          <p:cNvSpPr/>
          <p:nvPr/>
        </p:nvSpPr>
        <p:spPr bwMode="auto">
          <a:xfrm>
            <a:off x="572443" y="1955254"/>
            <a:ext cx="2344738" cy="288925"/>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看板（スポンサード表記）</a:t>
            </a:r>
          </a:p>
        </p:txBody>
      </p:sp>
      <p:sp>
        <p:nvSpPr>
          <p:cNvPr id="37" name="正方形/長方形 36"/>
          <p:cNvSpPr/>
          <p:nvPr/>
        </p:nvSpPr>
        <p:spPr bwMode="auto">
          <a:xfrm>
            <a:off x="649995" y="3284985"/>
            <a:ext cx="857485" cy="1044312"/>
          </a:xfrm>
          <a:prstGeom prst="rect">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AD</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記事</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エリア</a:t>
            </a:r>
          </a:p>
        </p:txBody>
      </p:sp>
      <p:sp>
        <p:nvSpPr>
          <p:cNvPr id="38" name="正方形/長方形 37"/>
          <p:cNvSpPr/>
          <p:nvPr/>
        </p:nvSpPr>
        <p:spPr bwMode="auto">
          <a:xfrm>
            <a:off x="1564395" y="3284984"/>
            <a:ext cx="505711" cy="1044312"/>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編集</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記事</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エリア</a:t>
            </a:r>
          </a:p>
        </p:txBody>
      </p:sp>
      <p:sp>
        <p:nvSpPr>
          <p:cNvPr id="45" name="正方形/長方形 44"/>
          <p:cNvSpPr/>
          <p:nvPr/>
        </p:nvSpPr>
        <p:spPr bwMode="auto">
          <a:xfrm>
            <a:off x="649995" y="4551925"/>
            <a:ext cx="857485" cy="654528"/>
          </a:xfrm>
          <a:prstGeom prst="rect">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AD</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記事</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エリア</a:t>
            </a:r>
          </a:p>
        </p:txBody>
      </p:sp>
      <p:sp>
        <p:nvSpPr>
          <p:cNvPr id="46" name="正方形/長方形 45"/>
          <p:cNvSpPr/>
          <p:nvPr/>
        </p:nvSpPr>
        <p:spPr bwMode="auto">
          <a:xfrm>
            <a:off x="1564395" y="4551924"/>
            <a:ext cx="505711" cy="654528"/>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編集</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記事</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エリア</a:t>
            </a:r>
          </a:p>
        </p:txBody>
      </p:sp>
      <p:pic>
        <p:nvPicPr>
          <p:cNvPr id="47" name="Picture 2" descr="C:\Users\s0113300\Documents\000_媒体資料改定\2018.01-03\B0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1261"/>
          <a:stretch/>
        </p:blipFill>
        <p:spPr bwMode="auto">
          <a:xfrm>
            <a:off x="3322638" y="1563142"/>
            <a:ext cx="2546777" cy="3643310"/>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p:cNvSpPr/>
          <p:nvPr/>
        </p:nvSpPr>
        <p:spPr bwMode="auto">
          <a:xfrm>
            <a:off x="3564259" y="2292666"/>
            <a:ext cx="1367781" cy="2913786"/>
          </a:xfrm>
          <a:prstGeom prst="rect">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AD</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記事</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700" dirty="0">
                <a:latin typeface="メイリオ" panose="020B0604030504040204" pitchFamily="50" charset="-128"/>
                <a:ea typeface="メイリオ" panose="020B0604030504040204" pitchFamily="50" charset="-128"/>
                <a:cs typeface="メイリオ" panose="020B0604030504040204" pitchFamily="50" charset="-128"/>
              </a:rPr>
              <a:t>タイトルへの</a:t>
            </a:r>
            <a:r>
              <a:rPr lang="en-US" altLang="ja-JP" sz="700" dirty="0">
                <a:latin typeface="メイリオ" panose="020B0604030504040204" pitchFamily="50" charset="-128"/>
                <a:ea typeface="メイリオ" panose="020B0604030504040204" pitchFamily="50" charset="-128"/>
                <a:cs typeface="メイリオ" panose="020B0604030504040204" pitchFamily="50" charset="-128"/>
              </a:rPr>
              <a:t>【PR】</a:t>
            </a:r>
            <a:r>
              <a:rPr lang="ja-JP" altLang="en-US" sz="700" dirty="0">
                <a:latin typeface="メイリオ" panose="020B0604030504040204" pitchFamily="50" charset="-128"/>
                <a:ea typeface="メイリオ" panose="020B0604030504040204" pitchFamily="50" charset="-128"/>
                <a:cs typeface="メイリオ" panose="020B0604030504040204" pitchFamily="50" charset="-128"/>
              </a:rPr>
              <a:t>表示</a:t>
            </a:r>
            <a:endParaRPr lang="en-US" altLang="ja-JP" sz="700"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700" dirty="0">
                <a:latin typeface="メイリオ" panose="020B0604030504040204" pitchFamily="50" charset="-128"/>
                <a:ea typeface="メイリオ" panose="020B0604030504040204" pitchFamily="50" charset="-128"/>
                <a:cs typeface="メイリオ" panose="020B0604030504040204" pitchFamily="50" charset="-128"/>
              </a:rPr>
              <a:t>記事末尾への提供表示</a:t>
            </a:r>
            <a:endParaRPr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bwMode="auto">
          <a:xfrm>
            <a:off x="3427049" y="1955254"/>
            <a:ext cx="2344738" cy="288925"/>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看板（スポンサード表記）</a:t>
            </a:r>
          </a:p>
        </p:txBody>
      </p:sp>
      <p:pic>
        <p:nvPicPr>
          <p:cNvPr id="52" name="Picture 3" descr="C:\Users\s0113300\Documents\000_媒体資料改定\2018.01-03\B0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082" b="61156"/>
          <a:stretch/>
        </p:blipFill>
        <p:spPr bwMode="auto">
          <a:xfrm>
            <a:off x="6239576" y="1835459"/>
            <a:ext cx="2547938" cy="337099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 descr="C:\Users\s0113300\Documents\000_媒体資料改定\2018.01-03\B00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7548"/>
          <a:stretch/>
        </p:blipFill>
        <p:spPr bwMode="auto">
          <a:xfrm>
            <a:off x="6239576" y="1563142"/>
            <a:ext cx="2547938" cy="268772"/>
          </a:xfrm>
          <a:prstGeom prst="rect">
            <a:avLst/>
          </a:prstGeom>
          <a:noFill/>
          <a:extLst>
            <a:ext uri="{909E8E84-426E-40DD-AFC4-6F175D3DCCD1}">
              <a14:hiddenFill xmlns:a14="http://schemas.microsoft.com/office/drawing/2010/main">
                <a:solidFill>
                  <a:srgbClr val="FFFFFF"/>
                </a:solidFill>
              </a14:hiddenFill>
            </a:ext>
          </a:extLst>
        </p:spPr>
      </p:pic>
      <p:sp>
        <p:nvSpPr>
          <p:cNvPr id="64" name="正方形/長方形 63"/>
          <p:cNvSpPr/>
          <p:nvPr/>
        </p:nvSpPr>
        <p:spPr bwMode="auto">
          <a:xfrm>
            <a:off x="6253328" y="1955254"/>
            <a:ext cx="1559032" cy="325120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編集記事</a:t>
            </a:r>
          </a:p>
        </p:txBody>
      </p:sp>
    </p:spTree>
    <p:extLst>
      <p:ext uri="{BB962C8B-B14F-4D97-AF65-F5344CB8AC3E}">
        <p14:creationId xmlns:p14="http://schemas.microsoft.com/office/powerpoint/2010/main" val="1488240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41</a:t>
            </a:fld>
            <a:endParaRPr lang="ja-JP" altLang="en-US" dirty="0"/>
          </a:p>
        </p:txBody>
      </p:sp>
      <p:sp>
        <p:nvSpPr>
          <p:cNvPr id="74" name="テキスト ボックス 73"/>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バナー掲載スペース</a:t>
            </a:r>
          </a:p>
        </p:txBody>
      </p:sp>
      <p:sp>
        <p:nvSpPr>
          <p:cNvPr id="75" name="テキスト ボックス 58"/>
          <p:cNvSpPr txBox="1">
            <a:spLocks noChangeArrowheads="1"/>
          </p:cNvSpPr>
          <p:nvPr/>
        </p:nvSpPr>
        <p:spPr bwMode="auto">
          <a:xfrm>
            <a:off x="4406607" y="903039"/>
            <a:ext cx="16578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2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dirty="0">
                <a:solidFill>
                  <a:schemeClr val="tx1">
                    <a:lumMod val="75000"/>
                    <a:lumOff val="25000"/>
                  </a:schemeClr>
                </a:solidFill>
                <a:latin typeface="メイリオ" pitchFamily="50" charset="-128"/>
                <a:ea typeface="メイリオ" pitchFamily="50" charset="-128"/>
                <a:cs typeface="メイリオ" pitchFamily="50" charset="-128"/>
              </a:rPr>
              <a:t> 広告記事（</a:t>
            </a:r>
            <a:r>
              <a:rPr lang="en-US" altLang="ja-JP" sz="1200" dirty="0">
                <a:solidFill>
                  <a:schemeClr val="tx1">
                    <a:lumMod val="75000"/>
                    <a:lumOff val="25000"/>
                  </a:schemeClr>
                </a:solidFill>
                <a:latin typeface="メイリオ" pitchFamily="50" charset="-128"/>
                <a:ea typeface="メイリオ" pitchFamily="50" charset="-128"/>
                <a:cs typeface="メイリオ" pitchFamily="50" charset="-128"/>
              </a:rPr>
              <a:t>SP</a:t>
            </a:r>
            <a:r>
              <a:rPr lang="ja-JP" altLang="en-US" sz="12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1200" dirty="0">
                <a:solidFill>
                  <a:schemeClr val="tx1">
                    <a:lumMod val="75000"/>
                    <a:lumOff val="25000"/>
                  </a:schemeClr>
                </a:solidFill>
                <a:latin typeface="メイリオ" pitchFamily="50" charset="-128"/>
                <a:ea typeface="メイリオ" pitchFamily="50" charset="-128"/>
                <a:cs typeface="メイリオ" pitchFamily="50" charset="-128"/>
              </a:rPr>
              <a:t>》</a:t>
            </a:r>
            <a:endParaRPr lang="ja-JP" altLang="en-US" sz="12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99" name="テキスト ボックス 51"/>
          <p:cNvSpPr txBox="1">
            <a:spLocks noChangeArrowheads="1"/>
          </p:cNvSpPr>
          <p:nvPr/>
        </p:nvSpPr>
        <p:spPr bwMode="auto">
          <a:xfrm>
            <a:off x="370882" y="908720"/>
            <a:ext cx="19667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2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dirty="0">
                <a:solidFill>
                  <a:schemeClr val="tx1">
                    <a:lumMod val="75000"/>
                    <a:lumOff val="25000"/>
                  </a:schemeClr>
                </a:solidFill>
                <a:latin typeface="メイリオ" pitchFamily="50" charset="-128"/>
                <a:ea typeface="メイリオ" pitchFamily="50" charset="-128"/>
                <a:cs typeface="メイリオ" pitchFamily="50" charset="-128"/>
              </a:rPr>
              <a:t> カテゴリ</a:t>
            </a:r>
            <a:r>
              <a:rPr lang="en-US" altLang="ja-JP" sz="1200" dirty="0">
                <a:solidFill>
                  <a:schemeClr val="tx1">
                    <a:lumMod val="75000"/>
                    <a:lumOff val="25000"/>
                  </a:schemeClr>
                </a:solidFill>
                <a:latin typeface="メイリオ" pitchFamily="50" charset="-128"/>
                <a:ea typeface="メイリオ" pitchFamily="50" charset="-128"/>
                <a:cs typeface="メイリオ" pitchFamily="50" charset="-128"/>
              </a:rPr>
              <a:t>TOP</a:t>
            </a:r>
            <a:r>
              <a:rPr lang="ja-JP" altLang="en-US" sz="12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1200" dirty="0">
                <a:solidFill>
                  <a:schemeClr val="tx1">
                    <a:lumMod val="75000"/>
                    <a:lumOff val="25000"/>
                  </a:schemeClr>
                </a:solidFill>
                <a:latin typeface="メイリオ" pitchFamily="50" charset="-128"/>
                <a:ea typeface="メイリオ" pitchFamily="50" charset="-128"/>
                <a:cs typeface="メイリオ" pitchFamily="50" charset="-128"/>
              </a:rPr>
              <a:t>PC</a:t>
            </a:r>
            <a:r>
              <a:rPr lang="ja-JP" altLang="en-US" sz="12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1200" dirty="0">
                <a:solidFill>
                  <a:schemeClr val="tx1">
                    <a:lumMod val="75000"/>
                    <a:lumOff val="25000"/>
                  </a:schemeClr>
                </a:solidFill>
                <a:latin typeface="メイリオ" pitchFamily="50" charset="-128"/>
                <a:ea typeface="メイリオ" pitchFamily="50" charset="-128"/>
                <a:cs typeface="メイリオ" pitchFamily="50" charset="-128"/>
              </a:rPr>
              <a:t>》</a:t>
            </a:r>
            <a:endParaRPr lang="ja-JP" altLang="en-US" sz="12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00" name="テキスト ボックス 52"/>
          <p:cNvSpPr txBox="1">
            <a:spLocks noChangeArrowheads="1"/>
          </p:cNvSpPr>
          <p:nvPr/>
        </p:nvSpPr>
        <p:spPr bwMode="auto">
          <a:xfrm>
            <a:off x="2593035" y="903040"/>
            <a:ext cx="1664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12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dirty="0">
                <a:solidFill>
                  <a:schemeClr val="tx1">
                    <a:lumMod val="75000"/>
                    <a:lumOff val="25000"/>
                  </a:schemeClr>
                </a:solidFill>
                <a:latin typeface="メイリオ" pitchFamily="50" charset="-128"/>
                <a:ea typeface="メイリオ" pitchFamily="50" charset="-128"/>
                <a:cs typeface="メイリオ" pitchFamily="50" charset="-128"/>
              </a:rPr>
              <a:t> 広告記事（</a:t>
            </a:r>
            <a:r>
              <a:rPr lang="en-US" altLang="ja-JP" sz="1200" dirty="0">
                <a:solidFill>
                  <a:schemeClr val="tx1">
                    <a:lumMod val="75000"/>
                    <a:lumOff val="25000"/>
                  </a:schemeClr>
                </a:solidFill>
                <a:latin typeface="メイリオ" pitchFamily="50" charset="-128"/>
                <a:ea typeface="メイリオ" pitchFamily="50" charset="-128"/>
                <a:cs typeface="メイリオ" pitchFamily="50" charset="-128"/>
              </a:rPr>
              <a:t>PC</a:t>
            </a:r>
            <a:r>
              <a:rPr lang="ja-JP" altLang="en-US" sz="12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1200" dirty="0">
                <a:solidFill>
                  <a:schemeClr val="tx1">
                    <a:lumMod val="75000"/>
                    <a:lumOff val="25000"/>
                  </a:schemeClr>
                </a:solidFill>
                <a:latin typeface="メイリオ" pitchFamily="50" charset="-128"/>
                <a:ea typeface="メイリオ" pitchFamily="50" charset="-128"/>
                <a:cs typeface="メイリオ" pitchFamily="50" charset="-128"/>
              </a:rPr>
              <a:t>》</a:t>
            </a:r>
            <a:endParaRPr lang="ja-JP" altLang="en-US" sz="12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01" name="テキスト ボックス 100"/>
          <p:cNvSpPr txBox="1"/>
          <p:nvPr/>
        </p:nvSpPr>
        <p:spPr>
          <a:xfrm>
            <a:off x="2471861" y="7483975"/>
            <a:ext cx="3446258" cy="461665"/>
          </a:xfrm>
          <a:prstGeom prst="rect">
            <a:avLst/>
          </a:prstGeom>
          <a:noFill/>
          <a:ln>
            <a:solidFill>
              <a:schemeClr val="bg1">
                <a:lumMod val="50000"/>
              </a:schemeClr>
            </a:solidFill>
            <a:prstDash val="sysDot"/>
          </a:ln>
        </p:spPr>
        <p:txBody>
          <a:bodyPr wrap="square">
            <a:spAutoFit/>
          </a:bodyPr>
          <a:lstStyle/>
          <a:p>
            <a:pPr>
              <a:defRPr/>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関連付けされた編集記事の「レクタングル</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SP1st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SP</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および「記事下インフィード（</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PC/SP</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バナーがランダムで掲出されるようになります</a:t>
            </a:r>
          </a:p>
        </p:txBody>
      </p:sp>
      <p:sp>
        <p:nvSpPr>
          <p:cNvPr id="102" name="テキスト ボックス 57"/>
          <p:cNvSpPr txBox="1">
            <a:spLocks noChangeArrowheads="1"/>
          </p:cNvSpPr>
          <p:nvPr/>
        </p:nvSpPr>
        <p:spPr bwMode="auto">
          <a:xfrm>
            <a:off x="353342" y="6135265"/>
            <a:ext cx="19287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デザインレイアウトはイメージです</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13" name="Text Box 66"/>
          <p:cNvSpPr txBox="1">
            <a:spLocks noChangeArrowheads="1"/>
          </p:cNvSpPr>
          <p:nvPr/>
        </p:nvSpPr>
        <p:spPr bwMode="auto">
          <a:xfrm>
            <a:off x="6056436" y="1597437"/>
            <a:ext cx="290805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spcBef>
                <a:spcPct val="0"/>
              </a:spcBef>
              <a:buFont typeface="Arial" pitchFamily="34" charset="0"/>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■レクタングル</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   </a:t>
            </a:r>
          </a:p>
          <a:p>
            <a:pPr>
              <a:spcBef>
                <a:spcPct val="0"/>
              </a:spcBef>
              <a:buFont typeface="Arial" pitchFamily="34" charset="0"/>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■レクタングル</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B</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　</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Font typeface="Arial" pitchFamily="34" charset="0"/>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■レクタングル</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LR</a:t>
            </a:r>
          </a:p>
          <a:p>
            <a:pPr>
              <a:spcBef>
                <a:spcPct val="0"/>
              </a:spcBef>
              <a:buFont typeface="Arial" pitchFamily="34" charset="0"/>
              <a:buNone/>
            </a:pP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Font typeface="Arial" pitchFamily="34" charset="0"/>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SP</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1st</a:t>
            </a:r>
          </a:p>
          <a:p>
            <a:pPr>
              <a:spcBef>
                <a:spcPct val="0"/>
              </a:spcBef>
              <a:buFont typeface="Arial" pitchFamily="34" charset="0"/>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SP</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2nd</a:t>
            </a:r>
          </a:p>
          <a:p>
            <a:pPr>
              <a:spcBef>
                <a:spcPct val="0"/>
              </a:spcBef>
              <a:buFont typeface="Arial" pitchFamily="34" charset="0"/>
              <a:buNone/>
            </a:pP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Font typeface="Arial" pitchFamily="34" charset="0"/>
              <a:buNone/>
            </a:pP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※LR</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は記事ページのみ</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Font typeface="Arial" pitchFamily="34" charset="0"/>
              <a:buNone/>
            </a:pP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レギュレーション</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p>
          <a:p>
            <a:pPr>
              <a:spcBef>
                <a:spcPct val="0"/>
              </a:spcBef>
              <a:buFont typeface="Arial" pitchFamily="34" charset="0"/>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・サイズ：左右</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300×</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250</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ピクセル</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Font typeface="Arial" pitchFamily="34" charset="0"/>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・ファイル容量：</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Flash,GIF,JPEG50KB</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以内</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Font typeface="Arial" pitchFamily="34" charset="0"/>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・アニメーション：</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30</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秒程度（</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回まで）</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Font typeface="Arial" pitchFamily="34" charset="0"/>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・音声：不可</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Font typeface="Arial" pitchFamily="34" charset="0"/>
              <a:buNone/>
            </a:pP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Font typeface="Arial" pitchFamily="34" charset="0"/>
              <a:buNone/>
            </a:pP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■ボトムバナー</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レギュレーション</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spcBef>
                <a:spcPct val="0"/>
              </a:spcBef>
              <a:buFontTx/>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・サイズ：左右</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684×</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90</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ピクセル</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・ファイル容量：</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GIF,JPEG20KB</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以内</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・アニメーション・音声：不可</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p:txBody>
      </p:sp>
      <p:grpSp>
        <p:nvGrpSpPr>
          <p:cNvPr id="114" name="グループ化 74"/>
          <p:cNvGrpSpPr>
            <a:grpSpLocks/>
          </p:cNvGrpSpPr>
          <p:nvPr/>
        </p:nvGrpSpPr>
        <p:grpSpPr bwMode="auto">
          <a:xfrm>
            <a:off x="7308304" y="1581562"/>
            <a:ext cx="504825" cy="230188"/>
            <a:chOff x="7020273" y="1003317"/>
            <a:chExt cx="612618" cy="280549"/>
          </a:xfrm>
        </p:grpSpPr>
        <p:sp>
          <p:nvSpPr>
            <p:cNvPr id="115" name="角丸四角形 114"/>
            <p:cNvSpPr/>
            <p:nvPr/>
          </p:nvSpPr>
          <p:spPr>
            <a:xfrm>
              <a:off x="7020273" y="1065231"/>
              <a:ext cx="612618" cy="1547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dirty="0"/>
            </a:p>
          </p:txBody>
        </p:sp>
        <p:sp>
          <p:nvSpPr>
            <p:cNvPr id="116" name="テキスト ボックス 73"/>
            <p:cNvSpPr txBox="1">
              <a:spLocks noChangeArrowheads="1"/>
            </p:cNvSpPr>
            <p:nvPr/>
          </p:nvSpPr>
          <p:spPr bwMode="auto">
            <a:xfrm>
              <a:off x="7118833" y="1003317"/>
              <a:ext cx="434851" cy="28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solidFill>
                    <a:schemeClr val="bg1"/>
                  </a:solidFill>
                  <a:latin typeface="HGP創英角ｺﾞｼｯｸUB" pitchFamily="50" charset="-128"/>
                  <a:ea typeface="HGP創英角ｺﾞｼｯｸUB" pitchFamily="50" charset="-128"/>
                  <a:cs typeface="メイリオ" pitchFamily="50" charset="-128"/>
                </a:rPr>
                <a:t>ＰＣ</a:t>
              </a:r>
            </a:p>
          </p:txBody>
        </p:sp>
      </p:grpSp>
      <p:grpSp>
        <p:nvGrpSpPr>
          <p:cNvPr id="117" name="グループ化 88"/>
          <p:cNvGrpSpPr>
            <a:grpSpLocks/>
          </p:cNvGrpSpPr>
          <p:nvPr/>
        </p:nvGrpSpPr>
        <p:grpSpPr bwMode="auto">
          <a:xfrm>
            <a:off x="7308304" y="1733962"/>
            <a:ext cx="504825" cy="230188"/>
            <a:chOff x="7020273" y="1003317"/>
            <a:chExt cx="612618" cy="280549"/>
          </a:xfrm>
        </p:grpSpPr>
        <p:sp>
          <p:nvSpPr>
            <p:cNvPr id="118" name="角丸四角形 117"/>
            <p:cNvSpPr/>
            <p:nvPr/>
          </p:nvSpPr>
          <p:spPr>
            <a:xfrm>
              <a:off x="7020273" y="1065231"/>
              <a:ext cx="612618" cy="1547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dirty="0"/>
            </a:p>
          </p:txBody>
        </p:sp>
        <p:sp>
          <p:nvSpPr>
            <p:cNvPr id="119" name="テキスト ボックス 90"/>
            <p:cNvSpPr txBox="1">
              <a:spLocks noChangeArrowheads="1"/>
            </p:cNvSpPr>
            <p:nvPr/>
          </p:nvSpPr>
          <p:spPr bwMode="auto">
            <a:xfrm>
              <a:off x="7118833" y="1003317"/>
              <a:ext cx="434851" cy="28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solidFill>
                    <a:schemeClr val="bg1"/>
                  </a:solidFill>
                  <a:latin typeface="HGP創英角ｺﾞｼｯｸUB" pitchFamily="50" charset="-128"/>
                  <a:ea typeface="HGP創英角ｺﾞｼｯｸUB" pitchFamily="50" charset="-128"/>
                  <a:cs typeface="メイリオ" pitchFamily="50" charset="-128"/>
                </a:rPr>
                <a:t>ＰＣ</a:t>
              </a:r>
            </a:p>
          </p:txBody>
        </p:sp>
      </p:grpSp>
      <p:grpSp>
        <p:nvGrpSpPr>
          <p:cNvPr id="120" name="グループ化 91"/>
          <p:cNvGrpSpPr>
            <a:grpSpLocks/>
          </p:cNvGrpSpPr>
          <p:nvPr/>
        </p:nvGrpSpPr>
        <p:grpSpPr bwMode="auto">
          <a:xfrm>
            <a:off x="7308304" y="1886362"/>
            <a:ext cx="504825" cy="231775"/>
            <a:chOff x="7020273" y="1003317"/>
            <a:chExt cx="612618" cy="280549"/>
          </a:xfrm>
        </p:grpSpPr>
        <p:sp>
          <p:nvSpPr>
            <p:cNvPr id="121" name="角丸四角形 120"/>
            <p:cNvSpPr/>
            <p:nvPr/>
          </p:nvSpPr>
          <p:spPr>
            <a:xfrm>
              <a:off x="7020273" y="1066729"/>
              <a:ext cx="612618" cy="1537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dirty="0"/>
            </a:p>
          </p:txBody>
        </p:sp>
        <p:sp>
          <p:nvSpPr>
            <p:cNvPr id="122" name="テキスト ボックス 93"/>
            <p:cNvSpPr txBox="1">
              <a:spLocks noChangeArrowheads="1"/>
            </p:cNvSpPr>
            <p:nvPr/>
          </p:nvSpPr>
          <p:spPr bwMode="auto">
            <a:xfrm>
              <a:off x="7118833" y="1003317"/>
              <a:ext cx="434851" cy="28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solidFill>
                    <a:schemeClr val="bg1"/>
                  </a:solidFill>
                  <a:latin typeface="HGP創英角ｺﾞｼｯｸUB" pitchFamily="50" charset="-128"/>
                  <a:ea typeface="HGP創英角ｺﾞｼｯｸUB" pitchFamily="50" charset="-128"/>
                  <a:cs typeface="メイリオ" pitchFamily="50" charset="-128"/>
                </a:rPr>
                <a:t>ＰＣ</a:t>
              </a:r>
            </a:p>
          </p:txBody>
        </p:sp>
      </p:grpSp>
      <p:grpSp>
        <p:nvGrpSpPr>
          <p:cNvPr id="126" name="グループ化 125"/>
          <p:cNvGrpSpPr/>
          <p:nvPr/>
        </p:nvGrpSpPr>
        <p:grpSpPr>
          <a:xfrm>
            <a:off x="7308652" y="2204864"/>
            <a:ext cx="504055" cy="230832"/>
            <a:chOff x="7020273" y="1003317"/>
            <a:chExt cx="612618" cy="280549"/>
          </a:xfrm>
          <a:solidFill>
            <a:srgbClr val="FFC000"/>
          </a:solidFill>
        </p:grpSpPr>
        <p:sp>
          <p:nvSpPr>
            <p:cNvPr id="127" name="角丸四角形 126"/>
            <p:cNvSpPr/>
            <p:nvPr/>
          </p:nvSpPr>
          <p:spPr>
            <a:xfrm>
              <a:off x="7020273" y="1065802"/>
              <a:ext cx="612618" cy="15441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dirty="0"/>
            </a:p>
          </p:txBody>
        </p:sp>
        <p:sp>
          <p:nvSpPr>
            <p:cNvPr id="128" name="テキスト ボックス 127"/>
            <p:cNvSpPr txBox="1"/>
            <p:nvPr/>
          </p:nvSpPr>
          <p:spPr>
            <a:xfrm>
              <a:off x="7118833" y="1003317"/>
              <a:ext cx="425111" cy="280549"/>
            </a:xfrm>
            <a:prstGeom prst="rect">
              <a:avLst/>
            </a:prstGeom>
            <a:noFill/>
          </p:spPr>
          <p:txBody>
            <a:bodyPr wrap="none">
              <a:spAutoFit/>
            </a:bodyPr>
            <a:lstStyle/>
            <a:p>
              <a:pPr>
                <a:defRPr/>
              </a:pPr>
              <a:r>
                <a:rPr lang="ja-JP" altLang="en-US" sz="9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ＳＰ</a:t>
              </a:r>
            </a:p>
          </p:txBody>
        </p:sp>
      </p:grpSp>
      <p:grpSp>
        <p:nvGrpSpPr>
          <p:cNvPr id="129" name="グループ化 128"/>
          <p:cNvGrpSpPr/>
          <p:nvPr/>
        </p:nvGrpSpPr>
        <p:grpSpPr>
          <a:xfrm>
            <a:off x="7308652" y="2348880"/>
            <a:ext cx="504055" cy="230832"/>
            <a:chOff x="7020273" y="1003317"/>
            <a:chExt cx="612618" cy="280549"/>
          </a:xfrm>
          <a:solidFill>
            <a:srgbClr val="FFC000"/>
          </a:solidFill>
        </p:grpSpPr>
        <p:sp>
          <p:nvSpPr>
            <p:cNvPr id="130" name="角丸四角形 129"/>
            <p:cNvSpPr/>
            <p:nvPr/>
          </p:nvSpPr>
          <p:spPr>
            <a:xfrm>
              <a:off x="7020273" y="1065802"/>
              <a:ext cx="612618" cy="15441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dirty="0"/>
            </a:p>
          </p:txBody>
        </p:sp>
        <p:sp>
          <p:nvSpPr>
            <p:cNvPr id="131" name="テキスト ボックス 130"/>
            <p:cNvSpPr txBox="1"/>
            <p:nvPr/>
          </p:nvSpPr>
          <p:spPr>
            <a:xfrm>
              <a:off x="7118833" y="1003317"/>
              <a:ext cx="425111" cy="280549"/>
            </a:xfrm>
            <a:prstGeom prst="rect">
              <a:avLst/>
            </a:prstGeom>
            <a:noFill/>
          </p:spPr>
          <p:txBody>
            <a:bodyPr wrap="none">
              <a:spAutoFit/>
            </a:bodyPr>
            <a:lstStyle/>
            <a:p>
              <a:pPr>
                <a:defRPr/>
              </a:pPr>
              <a:r>
                <a:rPr lang="ja-JP" altLang="en-US" sz="9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ＳＰ</a:t>
              </a:r>
            </a:p>
          </p:txBody>
        </p:sp>
      </p:grpSp>
      <p:pic>
        <p:nvPicPr>
          <p:cNvPr id="71" name="Picture 2" descr="C:\Users\s0113300\Documents\000_媒体資料改定\2018.01-03\B0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42353"/>
          <a:stretch/>
        </p:blipFill>
        <p:spPr bwMode="auto">
          <a:xfrm>
            <a:off x="330127" y="1175695"/>
            <a:ext cx="1972398" cy="4586930"/>
          </a:xfrm>
          <a:prstGeom prst="rect">
            <a:avLst/>
          </a:prstGeom>
          <a:noFill/>
          <a:extLst>
            <a:ext uri="{909E8E84-426E-40DD-AFC4-6F175D3DCCD1}">
              <a14:hiddenFill xmlns:a14="http://schemas.microsoft.com/office/drawing/2010/main">
                <a:solidFill>
                  <a:srgbClr val="FFFFFF"/>
                </a:solidFill>
              </a14:hiddenFill>
            </a:ext>
          </a:extLst>
        </p:spPr>
      </p:pic>
      <p:sp>
        <p:nvSpPr>
          <p:cNvPr id="73" name="正方形/長方形 72"/>
          <p:cNvSpPr/>
          <p:nvPr/>
        </p:nvSpPr>
        <p:spPr bwMode="auto">
          <a:xfrm>
            <a:off x="1626799" y="1682011"/>
            <a:ext cx="582126" cy="4603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レクタングル</a:t>
            </a:r>
            <a:r>
              <a:rPr lang="en-US" altLang="ja-JP"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a:t>
            </a:r>
          </a:p>
        </p:txBody>
      </p:sp>
      <p:sp>
        <p:nvSpPr>
          <p:cNvPr id="77" name="正方形/長方形 76"/>
          <p:cNvSpPr/>
          <p:nvPr/>
        </p:nvSpPr>
        <p:spPr bwMode="auto">
          <a:xfrm>
            <a:off x="518936" y="5394042"/>
            <a:ext cx="992187" cy="18732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ボトムバナー</a:t>
            </a:r>
            <a:endParaRPr lang="en-US" altLang="ja-JP"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p:cNvSpPr/>
          <p:nvPr/>
        </p:nvSpPr>
        <p:spPr bwMode="auto">
          <a:xfrm>
            <a:off x="1602583" y="4445101"/>
            <a:ext cx="582126" cy="4603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レクタングル</a:t>
            </a:r>
            <a:r>
              <a:rPr lang="en-US" altLang="ja-JP"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B</a:t>
            </a:r>
          </a:p>
        </p:txBody>
      </p:sp>
      <p:pic>
        <p:nvPicPr>
          <p:cNvPr id="82" name="Picture 2" descr="C:\Users\s0113300\Documents\000_媒体資料改定\2018.01-03\B0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9087"/>
          <a:stretch/>
        </p:blipFill>
        <p:spPr bwMode="auto">
          <a:xfrm>
            <a:off x="2462879" y="1199927"/>
            <a:ext cx="1924550" cy="160337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C:\Users\s0113300\Documents\000_媒体資料改定\2018.01-03\B00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738" b="71934"/>
          <a:stretch/>
        </p:blipFill>
        <p:spPr bwMode="auto">
          <a:xfrm>
            <a:off x="2462879" y="2803302"/>
            <a:ext cx="1924550" cy="782800"/>
          </a:xfrm>
          <a:prstGeom prst="rect">
            <a:avLst/>
          </a:prstGeom>
          <a:noFill/>
          <a:extLst>
            <a:ext uri="{909E8E84-426E-40DD-AFC4-6F175D3DCCD1}">
              <a14:hiddenFill xmlns:a14="http://schemas.microsoft.com/office/drawing/2010/main">
                <a:solidFill>
                  <a:srgbClr val="FFFFFF"/>
                </a:solidFill>
              </a14:hiddenFill>
            </a:ext>
          </a:extLst>
        </p:spPr>
      </p:pic>
      <p:sp>
        <p:nvSpPr>
          <p:cNvPr id="91" name="フローチャート : せん孔テープ 90"/>
          <p:cNvSpPr/>
          <p:nvPr/>
        </p:nvSpPr>
        <p:spPr bwMode="auto">
          <a:xfrm>
            <a:off x="2570737" y="2568423"/>
            <a:ext cx="1716951" cy="260350"/>
          </a:xfrm>
          <a:prstGeom prst="flowChartPunchedTape">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pic>
        <p:nvPicPr>
          <p:cNvPr id="96" name="Picture 2" descr="C:\Users\s0113300\Documents\000_媒体資料改定\2018.01-03\B00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7234" b="29217"/>
          <a:stretch/>
        </p:blipFill>
        <p:spPr bwMode="auto">
          <a:xfrm>
            <a:off x="2462879" y="3479496"/>
            <a:ext cx="1924550" cy="1990516"/>
          </a:xfrm>
          <a:prstGeom prst="rect">
            <a:avLst/>
          </a:prstGeom>
          <a:noFill/>
          <a:extLst>
            <a:ext uri="{909E8E84-426E-40DD-AFC4-6F175D3DCCD1}">
              <a14:hiddenFill xmlns:a14="http://schemas.microsoft.com/office/drawing/2010/main">
                <a:solidFill>
                  <a:srgbClr val="FFFFFF"/>
                </a:solidFill>
              </a14:hiddenFill>
            </a:ext>
          </a:extLst>
        </p:spPr>
      </p:pic>
      <p:sp>
        <p:nvSpPr>
          <p:cNvPr id="97" name="フローチャート : せん孔テープ 96"/>
          <p:cNvSpPr/>
          <p:nvPr/>
        </p:nvSpPr>
        <p:spPr bwMode="auto">
          <a:xfrm>
            <a:off x="2570737" y="3374837"/>
            <a:ext cx="1716951" cy="260350"/>
          </a:xfrm>
          <a:prstGeom prst="flowChartPunchedTape">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pic>
        <p:nvPicPr>
          <p:cNvPr id="98" name="Picture 2" descr="C:\Users\s0113300\Documents\000_媒体資料改定\2018.01-03\B0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3345" b="3551"/>
          <a:stretch/>
        </p:blipFill>
        <p:spPr bwMode="auto">
          <a:xfrm>
            <a:off x="2462879" y="5218957"/>
            <a:ext cx="1924550" cy="456035"/>
          </a:xfrm>
          <a:prstGeom prst="rect">
            <a:avLst/>
          </a:prstGeom>
          <a:noFill/>
          <a:extLst>
            <a:ext uri="{909E8E84-426E-40DD-AFC4-6F175D3DCCD1}">
              <a14:hiddenFill xmlns:a14="http://schemas.microsoft.com/office/drawing/2010/main">
                <a:solidFill>
                  <a:srgbClr val="FFFFFF"/>
                </a:solidFill>
              </a14:hiddenFill>
            </a:ext>
          </a:extLst>
        </p:spPr>
      </p:pic>
      <p:sp>
        <p:nvSpPr>
          <p:cNvPr id="103" name="フローチャート : せん孔テープ 102"/>
          <p:cNvSpPr/>
          <p:nvPr/>
        </p:nvSpPr>
        <p:spPr bwMode="auto">
          <a:xfrm>
            <a:off x="2570737" y="5117083"/>
            <a:ext cx="1716951" cy="260350"/>
          </a:xfrm>
          <a:prstGeom prst="flowChartPunchedTape">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45" name="正方形/長方形 144"/>
          <p:cNvSpPr/>
          <p:nvPr/>
        </p:nvSpPr>
        <p:spPr bwMode="auto">
          <a:xfrm>
            <a:off x="3730178" y="1682011"/>
            <a:ext cx="582126" cy="4603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レクタングル</a:t>
            </a:r>
            <a:r>
              <a:rPr lang="en-US" altLang="ja-JP"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a:t>
            </a:r>
          </a:p>
        </p:txBody>
      </p:sp>
      <p:sp>
        <p:nvSpPr>
          <p:cNvPr id="146" name="正方形/長方形 145"/>
          <p:cNvSpPr/>
          <p:nvPr/>
        </p:nvSpPr>
        <p:spPr bwMode="auto">
          <a:xfrm>
            <a:off x="3730178" y="2914462"/>
            <a:ext cx="582126" cy="4603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レクタングル</a:t>
            </a:r>
            <a:r>
              <a:rPr lang="en-US" altLang="ja-JP"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B</a:t>
            </a:r>
          </a:p>
        </p:txBody>
      </p:sp>
      <p:sp>
        <p:nvSpPr>
          <p:cNvPr id="147" name="正方形/長方形 146"/>
          <p:cNvSpPr/>
          <p:nvPr/>
        </p:nvSpPr>
        <p:spPr bwMode="auto">
          <a:xfrm>
            <a:off x="2570737" y="2153403"/>
            <a:ext cx="1101725" cy="2435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ヘッドライン</a:t>
            </a:r>
            <a:endParaRPr lang="en-US" altLang="ja-JP"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正方形/長方形 147"/>
          <p:cNvSpPr/>
          <p:nvPr/>
        </p:nvSpPr>
        <p:spPr bwMode="auto">
          <a:xfrm>
            <a:off x="2570737" y="4675289"/>
            <a:ext cx="582126" cy="4603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レクタングル</a:t>
            </a:r>
            <a:r>
              <a:rPr lang="en-US" altLang="ja-JP"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L</a:t>
            </a:r>
          </a:p>
        </p:txBody>
      </p:sp>
      <p:sp>
        <p:nvSpPr>
          <p:cNvPr id="149" name="正方形/長方形 148"/>
          <p:cNvSpPr/>
          <p:nvPr/>
        </p:nvSpPr>
        <p:spPr bwMode="auto">
          <a:xfrm>
            <a:off x="3187136" y="4675289"/>
            <a:ext cx="582126" cy="4603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レクタングル</a:t>
            </a:r>
            <a:r>
              <a:rPr lang="en-US" altLang="ja-JP"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R</a:t>
            </a:r>
          </a:p>
        </p:txBody>
      </p:sp>
      <p:sp>
        <p:nvSpPr>
          <p:cNvPr id="155" name="正方形/長方形 154"/>
          <p:cNvSpPr/>
          <p:nvPr/>
        </p:nvSpPr>
        <p:spPr bwMode="auto">
          <a:xfrm>
            <a:off x="2645192" y="5438109"/>
            <a:ext cx="992187" cy="18732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ボトムバナー</a:t>
            </a:r>
            <a:endParaRPr lang="en-US" altLang="ja-JP"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2920" y="1196752"/>
            <a:ext cx="1365199" cy="19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8877"/>
          <a:stretch/>
        </p:blipFill>
        <p:spPr bwMode="auto">
          <a:xfrm>
            <a:off x="4552919" y="1341586"/>
            <a:ext cx="1365199" cy="181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4085"/>
          <a:stretch/>
        </p:blipFill>
        <p:spPr bwMode="auto">
          <a:xfrm>
            <a:off x="4552919" y="2829826"/>
            <a:ext cx="1365199" cy="203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0" name="テキスト ボックス 159"/>
          <p:cNvSpPr txBox="1"/>
          <p:nvPr/>
        </p:nvSpPr>
        <p:spPr>
          <a:xfrm>
            <a:off x="2482878" y="5886944"/>
            <a:ext cx="3446258" cy="461665"/>
          </a:xfrm>
          <a:prstGeom prst="rect">
            <a:avLst/>
          </a:prstGeom>
          <a:noFill/>
          <a:ln>
            <a:solidFill>
              <a:schemeClr val="bg1">
                <a:lumMod val="50000"/>
              </a:schemeClr>
            </a:solidFill>
            <a:prstDash val="sysDot"/>
          </a:ln>
        </p:spPr>
        <p:txBody>
          <a:bodyPr wrap="square">
            <a:spAutoFit/>
          </a:bodyPr>
          <a:lstStyle/>
          <a:p>
            <a:pPr>
              <a:defRPr/>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関連付けされた編集記事の「レクタングル</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SP1st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SP</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および「記事下インフィード（</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PC/SP</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バナーがランダムで掲出されるようになります</a:t>
            </a:r>
          </a:p>
        </p:txBody>
      </p:sp>
      <p:pic>
        <p:nvPicPr>
          <p:cNvPr id="161"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6316" b="29777"/>
          <a:stretch/>
        </p:blipFill>
        <p:spPr bwMode="auto">
          <a:xfrm>
            <a:off x="4563373" y="4913796"/>
            <a:ext cx="1354745" cy="90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70523" y="5001850"/>
            <a:ext cx="981327" cy="81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4704203" y="3845495"/>
            <a:ext cx="1090669" cy="946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60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50530" y="3845495"/>
            <a:ext cx="998014" cy="835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 name="フローチャート : せん孔テープ 162"/>
          <p:cNvSpPr/>
          <p:nvPr/>
        </p:nvSpPr>
        <p:spPr bwMode="auto">
          <a:xfrm>
            <a:off x="4505448" y="4731186"/>
            <a:ext cx="1452563" cy="182337"/>
          </a:xfrm>
          <a:prstGeom prst="flowChartPunchedTape">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64" name="正方形/長方形 163"/>
          <p:cNvSpPr/>
          <p:nvPr/>
        </p:nvSpPr>
        <p:spPr>
          <a:xfrm>
            <a:off x="4572000" y="2959742"/>
            <a:ext cx="1299990" cy="37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2" name="フローチャート : せん孔テープ 161"/>
          <p:cNvSpPr/>
          <p:nvPr/>
        </p:nvSpPr>
        <p:spPr bwMode="auto">
          <a:xfrm>
            <a:off x="4495713" y="2778861"/>
            <a:ext cx="1452563" cy="194508"/>
          </a:xfrm>
          <a:prstGeom prst="flowChartPunchedTape">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66" name="正方形/長方形 165"/>
          <p:cNvSpPr/>
          <p:nvPr/>
        </p:nvSpPr>
        <p:spPr bwMode="auto">
          <a:xfrm>
            <a:off x="4709854" y="3797528"/>
            <a:ext cx="1081087" cy="887412"/>
          </a:xfrm>
          <a:prstGeom prst="rect">
            <a:avLst/>
          </a:prstGeom>
          <a:solidFill>
            <a:srgbClr val="FFC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SP</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1st</a:t>
            </a:r>
          </a:p>
        </p:txBody>
      </p:sp>
      <p:sp>
        <p:nvSpPr>
          <p:cNvPr id="167" name="正方形/長方形 166"/>
          <p:cNvSpPr/>
          <p:nvPr/>
        </p:nvSpPr>
        <p:spPr bwMode="auto">
          <a:xfrm>
            <a:off x="4720871" y="4949056"/>
            <a:ext cx="1081087" cy="887412"/>
          </a:xfrm>
          <a:prstGeom prst="rect">
            <a:avLst/>
          </a:prstGeom>
          <a:solidFill>
            <a:srgbClr val="FFC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SP</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2nd</a:t>
            </a:r>
          </a:p>
        </p:txBody>
      </p:sp>
      <p:sp>
        <p:nvSpPr>
          <p:cNvPr id="76" name="正方形/長方形 75">
            <a:extLst>
              <a:ext uri="{FF2B5EF4-FFF2-40B4-BE49-F238E27FC236}">
                <a16:creationId xmlns:a16="http://schemas.microsoft.com/office/drawing/2014/main" id="{C3074B87-0715-48A6-947B-604EFF05AC47}"/>
              </a:ext>
            </a:extLst>
          </p:cNvPr>
          <p:cNvSpPr/>
          <p:nvPr/>
        </p:nvSpPr>
        <p:spPr bwMode="auto">
          <a:xfrm>
            <a:off x="1596786" y="5642123"/>
            <a:ext cx="582126" cy="4603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レクタングル</a:t>
            </a:r>
            <a:r>
              <a:rPr lang="en-US" altLang="ja-JP"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C</a:t>
            </a:r>
          </a:p>
        </p:txBody>
      </p:sp>
      <p:sp>
        <p:nvSpPr>
          <p:cNvPr id="78" name="正方形/長方形 77">
            <a:extLst>
              <a:ext uri="{FF2B5EF4-FFF2-40B4-BE49-F238E27FC236}">
                <a16:creationId xmlns:a16="http://schemas.microsoft.com/office/drawing/2014/main" id="{86C54545-D4B3-43D3-B9EE-9C29F38B79D7}"/>
              </a:ext>
            </a:extLst>
          </p:cNvPr>
          <p:cNvSpPr/>
          <p:nvPr/>
        </p:nvSpPr>
        <p:spPr bwMode="auto">
          <a:xfrm>
            <a:off x="3719390" y="3933790"/>
            <a:ext cx="582126" cy="4603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レクタングル</a:t>
            </a:r>
            <a:r>
              <a:rPr lang="en-US" altLang="ja-JP" sz="7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C</a:t>
            </a:r>
          </a:p>
        </p:txBody>
      </p:sp>
      <p:grpSp>
        <p:nvGrpSpPr>
          <p:cNvPr id="60" name="グループ化 59">
            <a:extLst>
              <a:ext uri="{FF2B5EF4-FFF2-40B4-BE49-F238E27FC236}">
                <a16:creationId xmlns:a16="http://schemas.microsoft.com/office/drawing/2014/main" id="{283F05FB-EB19-4E75-BCD1-BA1D2AF0073C}"/>
              </a:ext>
            </a:extLst>
          </p:cNvPr>
          <p:cNvGrpSpPr/>
          <p:nvPr/>
        </p:nvGrpSpPr>
        <p:grpSpPr>
          <a:xfrm>
            <a:off x="8074109" y="4005064"/>
            <a:ext cx="504055" cy="230832"/>
            <a:chOff x="7020273" y="1003317"/>
            <a:chExt cx="612618" cy="280549"/>
          </a:xfrm>
          <a:solidFill>
            <a:srgbClr val="FFC000"/>
          </a:solidFill>
        </p:grpSpPr>
        <p:sp>
          <p:nvSpPr>
            <p:cNvPr id="61" name="角丸四角形 132">
              <a:extLst>
                <a:ext uri="{FF2B5EF4-FFF2-40B4-BE49-F238E27FC236}">
                  <a16:creationId xmlns:a16="http://schemas.microsoft.com/office/drawing/2014/main" id="{7AC1AECB-6786-4A3B-8FB6-8B9C70238EB1}"/>
                </a:ext>
              </a:extLst>
            </p:cNvPr>
            <p:cNvSpPr/>
            <p:nvPr/>
          </p:nvSpPr>
          <p:spPr>
            <a:xfrm>
              <a:off x="7020273" y="1065802"/>
              <a:ext cx="612618" cy="15441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62" name="テキスト ボックス 61">
              <a:extLst>
                <a:ext uri="{FF2B5EF4-FFF2-40B4-BE49-F238E27FC236}">
                  <a16:creationId xmlns:a16="http://schemas.microsoft.com/office/drawing/2014/main" id="{77648789-A042-4D4D-BDD1-511BBC51B160}"/>
                </a:ext>
              </a:extLst>
            </p:cNvPr>
            <p:cNvSpPr txBox="1"/>
            <p:nvPr/>
          </p:nvSpPr>
          <p:spPr>
            <a:xfrm>
              <a:off x="7118833" y="1003317"/>
              <a:ext cx="425111" cy="280549"/>
            </a:xfrm>
            <a:prstGeom prst="rect">
              <a:avLst/>
            </a:prstGeom>
            <a:noFill/>
          </p:spPr>
          <p:txBody>
            <a:bodyPr wrap="none">
              <a:spAutoFit/>
            </a:bodyPr>
            <a:lstStyle/>
            <a:p>
              <a:pPr>
                <a:defRPr/>
              </a:pPr>
              <a:r>
                <a:rPr lang="ja-JP" altLang="en-US" sz="900" dirty="0">
                  <a:solidFill>
                    <a:schemeClr val="bg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ＳＰ</a:t>
              </a:r>
            </a:p>
          </p:txBody>
        </p:sp>
      </p:grpSp>
      <p:grpSp>
        <p:nvGrpSpPr>
          <p:cNvPr id="63" name="グループ化 109">
            <a:extLst>
              <a:ext uri="{FF2B5EF4-FFF2-40B4-BE49-F238E27FC236}">
                <a16:creationId xmlns:a16="http://schemas.microsoft.com/office/drawing/2014/main" id="{5B324475-F342-4F0A-AE36-AE2267FD4856}"/>
              </a:ext>
            </a:extLst>
          </p:cNvPr>
          <p:cNvGrpSpPr>
            <a:grpSpLocks/>
          </p:cNvGrpSpPr>
          <p:nvPr/>
        </p:nvGrpSpPr>
        <p:grpSpPr bwMode="auto">
          <a:xfrm>
            <a:off x="7518523" y="4007302"/>
            <a:ext cx="504825" cy="231775"/>
            <a:chOff x="7020273" y="1003317"/>
            <a:chExt cx="612618" cy="280549"/>
          </a:xfrm>
        </p:grpSpPr>
        <p:sp>
          <p:nvSpPr>
            <p:cNvPr id="64" name="角丸四角形 135">
              <a:extLst>
                <a:ext uri="{FF2B5EF4-FFF2-40B4-BE49-F238E27FC236}">
                  <a16:creationId xmlns:a16="http://schemas.microsoft.com/office/drawing/2014/main" id="{F5AD2F98-1422-474A-A11F-0AC02E3D8C41}"/>
                </a:ext>
              </a:extLst>
            </p:cNvPr>
            <p:cNvSpPr/>
            <p:nvPr/>
          </p:nvSpPr>
          <p:spPr>
            <a:xfrm>
              <a:off x="7020273" y="1066728"/>
              <a:ext cx="612618" cy="1537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65" name="テキスト ボックス 111">
              <a:extLst>
                <a:ext uri="{FF2B5EF4-FFF2-40B4-BE49-F238E27FC236}">
                  <a16:creationId xmlns:a16="http://schemas.microsoft.com/office/drawing/2014/main" id="{B4EC821F-0068-483C-886D-D3A49D3DA41E}"/>
                </a:ext>
              </a:extLst>
            </p:cNvPr>
            <p:cNvSpPr txBox="1">
              <a:spLocks noChangeArrowheads="1"/>
            </p:cNvSpPr>
            <p:nvPr/>
          </p:nvSpPr>
          <p:spPr bwMode="auto">
            <a:xfrm>
              <a:off x="7118833" y="1003317"/>
              <a:ext cx="434851" cy="28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a:solidFill>
                    <a:schemeClr val="bg1"/>
                  </a:solidFill>
                  <a:latin typeface="HGP創英角ｺﾞｼｯｸUB" pitchFamily="50" charset="-128"/>
                  <a:ea typeface="HGP創英角ｺﾞｼｯｸUB" pitchFamily="50" charset="-128"/>
                  <a:cs typeface="メイリオ" pitchFamily="50" charset="-128"/>
                </a:rPr>
                <a:t>ＰＣ</a:t>
              </a:r>
            </a:p>
          </p:txBody>
        </p:sp>
      </p:grpSp>
    </p:spTree>
    <p:extLst>
      <p:ext uri="{BB962C8B-B14F-4D97-AF65-F5344CB8AC3E}">
        <p14:creationId xmlns:p14="http://schemas.microsoft.com/office/powerpoint/2010/main" val="3757270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05896" y="2621912"/>
            <a:ext cx="7338511" cy="914400"/>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42</a:t>
            </a:fld>
            <a:endParaRPr lang="ja-JP" altLang="en-US" dirty="0"/>
          </a:p>
        </p:txBody>
      </p:sp>
      <p:sp>
        <p:nvSpPr>
          <p:cNvPr id="3" name="正方形/長方形 2"/>
          <p:cNvSpPr/>
          <p:nvPr/>
        </p:nvSpPr>
        <p:spPr>
          <a:xfrm>
            <a:off x="107504" y="692696"/>
            <a:ext cx="8928992" cy="36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905895" y="2852936"/>
            <a:ext cx="7338511" cy="523220"/>
          </a:xfrm>
          <a:prstGeom prst="rect">
            <a:avLst/>
          </a:prstGeom>
          <a:noFill/>
        </p:spPr>
        <p:txBody>
          <a:bodyPr wrap="square" rtlCol="0">
            <a:spAutoFit/>
          </a:bodyPr>
          <a:lstStyle/>
          <a:p>
            <a:pPr algn="ctr"/>
            <a:r>
              <a:rPr kumimoji="1"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アンケート</a:t>
            </a:r>
          </a:p>
        </p:txBody>
      </p:sp>
    </p:spTree>
    <p:extLst>
      <p:ext uri="{BB962C8B-B14F-4D97-AF65-F5344CB8AC3E}">
        <p14:creationId xmlns:p14="http://schemas.microsoft.com/office/powerpoint/2010/main" val="2830554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43</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インターネットリサーチ</a:t>
            </a:r>
          </a:p>
        </p:txBody>
      </p:sp>
      <p:sp>
        <p:nvSpPr>
          <p:cNvPr id="4" name="正方形/長方形 3"/>
          <p:cNvSpPr/>
          <p:nvPr/>
        </p:nvSpPr>
        <p:spPr>
          <a:xfrm>
            <a:off x="242934" y="1023119"/>
            <a:ext cx="8712968" cy="276999"/>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マイナビニュースの読者会員にアンケート調査を行い、リサーチ結果をご提供するメニューです。</a:t>
            </a:r>
          </a:p>
        </p:txBody>
      </p:sp>
      <p:sp>
        <p:nvSpPr>
          <p:cNvPr id="5" name="正方形/長方形 4"/>
          <p:cNvSpPr/>
          <p:nvPr/>
        </p:nvSpPr>
        <p:spPr>
          <a:xfrm>
            <a:off x="242934" y="1300118"/>
            <a:ext cx="8793562" cy="400110"/>
          </a:xfrm>
          <a:prstGeom prst="rect">
            <a:avLst/>
          </a:prstGeom>
        </p:spPr>
        <p:txBody>
          <a:bodyPr wrap="square">
            <a:spAutoFit/>
          </a:bodyPr>
          <a:lstStyle/>
          <a:p>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日本最大級の就職情報サイト「マイナビ」をルーツとした会員を持つマイナビニュース内にて、アンケート調査の実施が可能です。</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タイアップと組み合わせて活用することにより、より効果的なブランディング・プロモーション</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を行うことができます。</a:t>
            </a:r>
            <a:endParaRPr lang="en-US" altLang="ja-JP" sz="10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Picture 6" descr="C:\Users\s0113300\Downloads\f-f_business_54-s512_f_business_54_1nb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2503" y="1963631"/>
            <a:ext cx="1030708" cy="1142257"/>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7" name="角丸四角形 6"/>
          <p:cNvSpPr/>
          <p:nvPr/>
        </p:nvSpPr>
        <p:spPr>
          <a:xfrm>
            <a:off x="251520" y="1844824"/>
            <a:ext cx="1872208" cy="571128"/>
          </a:xfrm>
          <a:prstGeom prst="roundRect">
            <a:avLst>
              <a:gd name="adj" fmla="val 50000"/>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lumMod val="75000"/>
                    <a:lumOff val="25000"/>
                  </a:schemeClr>
                </a:solidFill>
              </a:rPr>
              <a:t>消費者の購買行動や</a:t>
            </a:r>
            <a:br>
              <a:rPr kumimoji="1" lang="en-US" altLang="ja-JP" sz="1000" dirty="0">
                <a:solidFill>
                  <a:schemeClr val="tx1">
                    <a:lumMod val="75000"/>
                    <a:lumOff val="25000"/>
                  </a:schemeClr>
                </a:solidFill>
              </a:rPr>
            </a:br>
            <a:r>
              <a:rPr kumimoji="1" lang="ja-JP" altLang="en-US" sz="1000" dirty="0">
                <a:solidFill>
                  <a:schemeClr val="tx1">
                    <a:lumMod val="75000"/>
                    <a:lumOff val="25000"/>
                  </a:schemeClr>
                </a:solidFill>
              </a:rPr>
              <a:t>ブランドイメージ調査</a:t>
            </a:r>
          </a:p>
        </p:txBody>
      </p:sp>
      <p:sp>
        <p:nvSpPr>
          <p:cNvPr id="8" name="角丸四角形 7"/>
          <p:cNvSpPr/>
          <p:nvPr/>
        </p:nvSpPr>
        <p:spPr>
          <a:xfrm>
            <a:off x="251520" y="2576753"/>
            <a:ext cx="1872208" cy="571128"/>
          </a:xfrm>
          <a:prstGeom prst="roundRect">
            <a:avLst>
              <a:gd name="adj" fmla="val 50000"/>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lumMod val="75000"/>
                    <a:lumOff val="25000"/>
                  </a:schemeClr>
                </a:solidFill>
              </a:rPr>
              <a:t>ユーザーの声の可視化</a:t>
            </a:r>
            <a:br>
              <a:rPr kumimoji="1" lang="en-US" altLang="ja-JP" sz="1000" dirty="0">
                <a:solidFill>
                  <a:schemeClr val="tx1">
                    <a:lumMod val="75000"/>
                    <a:lumOff val="25000"/>
                  </a:schemeClr>
                </a:solidFill>
              </a:rPr>
            </a:br>
            <a:r>
              <a:rPr kumimoji="1" lang="ja-JP" altLang="en-US" sz="1000" dirty="0">
                <a:solidFill>
                  <a:schemeClr val="tx1">
                    <a:lumMod val="75000"/>
                    <a:lumOff val="25000"/>
                  </a:schemeClr>
                </a:solidFill>
              </a:rPr>
              <a:t>課題の見える化</a:t>
            </a:r>
          </a:p>
        </p:txBody>
      </p:sp>
      <p:sp>
        <p:nvSpPr>
          <p:cNvPr id="9" name="二等辺三角形 8"/>
          <p:cNvSpPr/>
          <p:nvPr/>
        </p:nvSpPr>
        <p:spPr>
          <a:xfrm rot="4532103">
            <a:off x="2102839" y="2570241"/>
            <a:ext cx="195854" cy="310681"/>
          </a:xfrm>
          <a:prstGeom prst="triangl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Picture 2" descr="C:\Users\s0113300\Downloads\ペライチの資料の無料アイコン素材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8413" y="2812790"/>
            <a:ext cx="331236" cy="331236"/>
          </a:xfrm>
          <a:prstGeom prst="rect">
            <a:avLst/>
          </a:prstGeom>
          <a:noFill/>
          <a:extLst>
            <a:ext uri="{909E8E84-426E-40DD-AFC4-6F175D3DCCD1}">
              <a14:hiddenFill xmlns:a14="http://schemas.microsoft.com/office/drawing/2010/main">
                <a:solidFill>
                  <a:srgbClr val="FFFFFF"/>
                </a:solidFill>
              </a14:hiddenFill>
            </a:ext>
          </a:extLst>
        </p:spPr>
      </p:pic>
      <p:sp>
        <p:nvSpPr>
          <p:cNvPr id="11" name="二等辺三角形 10"/>
          <p:cNvSpPr/>
          <p:nvPr/>
        </p:nvSpPr>
        <p:spPr>
          <a:xfrm rot="5400000">
            <a:off x="3292944" y="2382988"/>
            <a:ext cx="1012405" cy="285564"/>
          </a:xfrm>
          <a:prstGeom prst="triangl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4427983" y="2301988"/>
            <a:ext cx="1396536" cy="415498"/>
          </a:xfrm>
          <a:prstGeom prst="rect">
            <a:avLst/>
          </a:prstGeom>
        </p:spPr>
        <p:txBody>
          <a:bodyPr wrap="none">
            <a:spAutoFit/>
          </a:bodyPr>
          <a:lstStyle/>
          <a:p>
            <a:r>
              <a:rPr lang="ja-JP" altLang="en-US" sz="1050" dirty="0">
                <a:solidFill>
                  <a:schemeClr val="tx1">
                    <a:lumMod val="75000"/>
                    <a:lumOff val="25000"/>
                  </a:schemeClr>
                </a:solidFill>
              </a:rPr>
              <a:t>タイアップ記事での</a:t>
            </a:r>
            <a:endParaRPr lang="en-US" altLang="ja-JP" sz="1050" dirty="0">
              <a:solidFill>
                <a:schemeClr val="tx1">
                  <a:lumMod val="75000"/>
                  <a:lumOff val="25000"/>
                </a:schemeClr>
              </a:solidFill>
            </a:endParaRPr>
          </a:p>
          <a:p>
            <a:r>
              <a:rPr lang="ja-JP" altLang="en-US" sz="1050" dirty="0">
                <a:solidFill>
                  <a:schemeClr val="tx1">
                    <a:lumMod val="75000"/>
                    <a:lumOff val="25000"/>
                  </a:schemeClr>
                </a:solidFill>
              </a:rPr>
              <a:t>調査データ活用</a:t>
            </a:r>
          </a:p>
        </p:txBody>
      </p:sp>
      <p:sp>
        <p:nvSpPr>
          <p:cNvPr id="13" name="二等辺三角形 12"/>
          <p:cNvSpPr/>
          <p:nvPr/>
        </p:nvSpPr>
        <p:spPr>
          <a:xfrm rot="6884543">
            <a:off x="2071199" y="2142281"/>
            <a:ext cx="212956" cy="337812"/>
          </a:xfrm>
          <a:prstGeom prst="triangl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4427983" y="2782089"/>
            <a:ext cx="1414170" cy="415498"/>
          </a:xfrm>
          <a:prstGeom prst="rect">
            <a:avLst/>
          </a:prstGeom>
        </p:spPr>
        <p:txBody>
          <a:bodyPr wrap="none">
            <a:spAutoFit/>
          </a:bodyPr>
          <a:lstStyle/>
          <a:p>
            <a:r>
              <a:rPr lang="ja-JP" altLang="en-US" sz="1050" dirty="0">
                <a:solidFill>
                  <a:schemeClr val="tx1">
                    <a:lumMod val="75000"/>
                    <a:lumOff val="25000"/>
                  </a:schemeClr>
                </a:solidFill>
              </a:rPr>
              <a:t>自社</a:t>
            </a:r>
            <a:r>
              <a:rPr lang="en-US" altLang="ja-JP" sz="1050" dirty="0">
                <a:solidFill>
                  <a:schemeClr val="tx1">
                    <a:lumMod val="75000"/>
                    <a:lumOff val="25000"/>
                  </a:schemeClr>
                </a:solidFill>
              </a:rPr>
              <a:t>HP</a:t>
            </a:r>
            <a:r>
              <a:rPr lang="ja-JP" altLang="en-US" sz="1050" dirty="0">
                <a:solidFill>
                  <a:schemeClr val="tx1">
                    <a:lumMod val="75000"/>
                    <a:lumOff val="25000"/>
                  </a:schemeClr>
                </a:solidFill>
              </a:rPr>
              <a:t>やチラシ等、</a:t>
            </a:r>
            <a:endParaRPr lang="en-US" altLang="ja-JP" sz="1050" dirty="0">
              <a:solidFill>
                <a:schemeClr val="tx1">
                  <a:lumMod val="75000"/>
                  <a:lumOff val="25000"/>
                </a:schemeClr>
              </a:solidFill>
            </a:endParaRPr>
          </a:p>
          <a:p>
            <a:r>
              <a:rPr lang="ja-JP" altLang="en-US" sz="1050" dirty="0">
                <a:solidFill>
                  <a:schemeClr val="tx1">
                    <a:lumMod val="75000"/>
                    <a:lumOff val="25000"/>
                  </a:schemeClr>
                </a:solidFill>
              </a:rPr>
              <a:t>販促資料での活用</a:t>
            </a:r>
            <a:endParaRPr lang="en-US" altLang="ja-JP" sz="1050" dirty="0">
              <a:solidFill>
                <a:schemeClr val="tx1">
                  <a:lumMod val="75000"/>
                  <a:lumOff val="25000"/>
                </a:schemeClr>
              </a:solidFill>
            </a:endParaRPr>
          </a:p>
        </p:txBody>
      </p:sp>
      <p:sp>
        <p:nvSpPr>
          <p:cNvPr id="15" name="角丸四角形 14"/>
          <p:cNvSpPr/>
          <p:nvPr/>
        </p:nvSpPr>
        <p:spPr>
          <a:xfrm>
            <a:off x="5955029" y="1844824"/>
            <a:ext cx="2865441" cy="1303057"/>
          </a:xfrm>
          <a:prstGeom prst="roundRect">
            <a:avLst>
              <a:gd name="adj" fmla="val 10715"/>
            </a:avLst>
          </a:prstGeom>
          <a:solidFill>
            <a:schemeClr val="bg1"/>
          </a:solid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 name="Picture 5" descr="C:\Users\s0113300\Downloads\男性の人物アイコン素材.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399" y="2204864"/>
            <a:ext cx="618346" cy="618346"/>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6012159" y="1894473"/>
            <a:ext cx="2625570" cy="1246495"/>
          </a:xfrm>
          <a:prstGeom prst="rect">
            <a:avLst/>
          </a:prstGeom>
        </p:spPr>
        <p:txBody>
          <a:bodyPr wrap="square">
            <a:spAutoFit/>
          </a:bodyPr>
          <a:lstStyle/>
          <a:p>
            <a:pPr>
              <a:spcBef>
                <a:spcPct val="0"/>
              </a:spcBef>
            </a:pPr>
            <a:r>
              <a:rPr lang="ja-JP" altLang="en-US" sz="1000" dirty="0">
                <a:solidFill>
                  <a:schemeClr val="tx1">
                    <a:lumMod val="75000"/>
                    <a:lumOff val="25000"/>
                  </a:schemeClr>
                </a:solidFill>
              </a:rPr>
              <a:t>マイナビニュース編集部でも</a:t>
            </a:r>
            <a:endParaRPr lang="en-US" altLang="ja-JP" sz="1000" dirty="0">
              <a:solidFill>
                <a:schemeClr val="tx1">
                  <a:lumMod val="75000"/>
                  <a:lumOff val="25000"/>
                </a:schemeClr>
              </a:solidFill>
            </a:endParaRPr>
          </a:p>
          <a:p>
            <a:pPr>
              <a:spcBef>
                <a:spcPct val="0"/>
              </a:spcBef>
            </a:pPr>
            <a:r>
              <a:rPr lang="ja-JP" altLang="en-US" sz="1000" dirty="0">
                <a:solidFill>
                  <a:schemeClr val="tx1">
                    <a:lumMod val="75000"/>
                    <a:lumOff val="25000"/>
                  </a:schemeClr>
                </a:solidFill>
              </a:rPr>
              <a:t>月</a:t>
            </a:r>
            <a:r>
              <a:rPr lang="en-US" altLang="ja-JP" sz="1000" dirty="0">
                <a:solidFill>
                  <a:schemeClr val="tx1">
                    <a:lumMod val="75000"/>
                    <a:lumOff val="25000"/>
                  </a:schemeClr>
                </a:solidFill>
              </a:rPr>
              <a:t>50</a:t>
            </a:r>
            <a:r>
              <a:rPr lang="ja-JP" altLang="en-US" sz="1000" dirty="0">
                <a:solidFill>
                  <a:schemeClr val="tx1">
                    <a:lumMod val="75000"/>
                    <a:lumOff val="25000"/>
                  </a:schemeClr>
                </a:solidFill>
              </a:rPr>
              <a:t>本以上のアンケートを取得し、</a:t>
            </a:r>
            <a:endParaRPr lang="en-US" altLang="ja-JP" sz="1000" dirty="0">
              <a:solidFill>
                <a:schemeClr val="tx1">
                  <a:lumMod val="75000"/>
                  <a:lumOff val="25000"/>
                </a:schemeClr>
              </a:solidFill>
            </a:endParaRPr>
          </a:p>
          <a:p>
            <a:pPr>
              <a:spcBef>
                <a:spcPct val="0"/>
              </a:spcBef>
            </a:pPr>
            <a:r>
              <a:rPr lang="ja-JP" altLang="en-US" sz="1000" dirty="0">
                <a:solidFill>
                  <a:schemeClr val="tx1">
                    <a:lumMod val="75000"/>
                    <a:lumOff val="25000"/>
                  </a:schemeClr>
                </a:solidFill>
              </a:rPr>
              <a:t>調査記事などに活用しています</a:t>
            </a:r>
            <a:endParaRPr lang="en-US" altLang="ja-JP" sz="1000" dirty="0">
              <a:solidFill>
                <a:schemeClr val="tx1">
                  <a:lumMod val="75000"/>
                  <a:lumOff val="25000"/>
                </a:schemeClr>
              </a:solidFill>
            </a:endParaRPr>
          </a:p>
          <a:p>
            <a:pPr>
              <a:lnSpc>
                <a:spcPct val="150000"/>
              </a:lnSpc>
              <a:spcBef>
                <a:spcPct val="0"/>
              </a:spcBef>
            </a:pPr>
            <a:r>
              <a:rPr lang="en-US" altLang="ja-JP" sz="1000" dirty="0">
                <a:solidFill>
                  <a:schemeClr val="tx1">
                    <a:lumMod val="75000"/>
                    <a:lumOff val="25000"/>
                  </a:schemeClr>
                </a:solidFill>
              </a:rPr>
              <a:t>《</a:t>
            </a:r>
            <a:r>
              <a:rPr lang="ja-JP" altLang="en-US" sz="1000" dirty="0">
                <a:solidFill>
                  <a:schemeClr val="tx1">
                    <a:lumMod val="75000"/>
                    <a:lumOff val="25000"/>
                  </a:schemeClr>
                </a:solidFill>
              </a:rPr>
              <a:t> アンケート例 </a:t>
            </a:r>
            <a:r>
              <a:rPr lang="en-US" altLang="ja-JP" sz="1000" dirty="0">
                <a:solidFill>
                  <a:schemeClr val="tx1">
                    <a:lumMod val="75000"/>
                    <a:lumOff val="25000"/>
                  </a:schemeClr>
                </a:solidFill>
              </a:rPr>
              <a:t>》</a:t>
            </a:r>
          </a:p>
          <a:p>
            <a:pPr>
              <a:spcBef>
                <a:spcPct val="0"/>
              </a:spcBef>
            </a:pPr>
            <a:r>
              <a:rPr lang="ja-JP" altLang="en-US" sz="1000" dirty="0">
                <a:solidFill>
                  <a:schemeClr val="tx1">
                    <a:lumMod val="75000"/>
                    <a:lumOff val="25000"/>
                  </a:schemeClr>
                </a:solidFill>
              </a:rPr>
              <a:t>・株式投資についてのアンケート</a:t>
            </a:r>
            <a:endParaRPr lang="en-US" altLang="ja-JP" sz="1000" dirty="0">
              <a:solidFill>
                <a:schemeClr val="tx1">
                  <a:lumMod val="75000"/>
                  <a:lumOff val="25000"/>
                </a:schemeClr>
              </a:solidFill>
            </a:endParaRPr>
          </a:p>
          <a:p>
            <a:pPr>
              <a:spcBef>
                <a:spcPct val="0"/>
              </a:spcBef>
            </a:pPr>
            <a:r>
              <a:rPr lang="ja-JP" altLang="en-US" sz="1000" dirty="0">
                <a:solidFill>
                  <a:schemeClr val="tx1">
                    <a:lumMod val="75000"/>
                    <a:lumOff val="25000"/>
                  </a:schemeClr>
                </a:solidFill>
              </a:rPr>
              <a:t>・ウェブサイトにおけるパスワード</a:t>
            </a:r>
            <a:br>
              <a:rPr lang="en-US" altLang="ja-JP" sz="1000" dirty="0">
                <a:solidFill>
                  <a:schemeClr val="tx1">
                    <a:lumMod val="75000"/>
                    <a:lumOff val="25000"/>
                  </a:schemeClr>
                </a:solidFill>
              </a:rPr>
            </a:br>
            <a:r>
              <a:rPr lang="ja-JP" altLang="en-US" sz="1000" dirty="0">
                <a:solidFill>
                  <a:schemeClr val="tx1">
                    <a:lumMod val="75000"/>
                    <a:lumOff val="25000"/>
                  </a:schemeClr>
                </a:solidFill>
              </a:rPr>
              <a:t>　設定に関するアンケート</a:t>
            </a:r>
            <a:endParaRPr lang="en-US" altLang="ja-JP" sz="1000" dirty="0">
              <a:solidFill>
                <a:schemeClr val="tx1">
                  <a:lumMod val="75000"/>
                  <a:lumOff val="25000"/>
                </a:schemeClr>
              </a:solidFill>
            </a:endParaRPr>
          </a:p>
        </p:txBody>
      </p:sp>
      <p:pic>
        <p:nvPicPr>
          <p:cNvPr id="18" name="Picture 2" descr="C:\Users\s0113300\Downloads\広告・アドバタイジングの無料アイコン素材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4595" y="2333171"/>
            <a:ext cx="378872" cy="378872"/>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4427983" y="1844824"/>
            <a:ext cx="1396536" cy="415498"/>
          </a:xfrm>
          <a:prstGeom prst="rect">
            <a:avLst/>
          </a:prstGeom>
        </p:spPr>
        <p:txBody>
          <a:bodyPr wrap="none">
            <a:spAutoFit/>
          </a:bodyPr>
          <a:lstStyle/>
          <a:p>
            <a:r>
              <a:rPr lang="ja-JP" altLang="en-US" sz="1050" dirty="0">
                <a:solidFill>
                  <a:schemeClr val="tx1">
                    <a:lumMod val="75000"/>
                    <a:lumOff val="25000"/>
                  </a:schemeClr>
                </a:solidFill>
              </a:rPr>
              <a:t>ブランドリフト分析</a:t>
            </a:r>
            <a:endParaRPr lang="en-US" altLang="ja-JP" sz="1050" dirty="0">
              <a:solidFill>
                <a:schemeClr val="tx1">
                  <a:lumMod val="75000"/>
                  <a:lumOff val="25000"/>
                </a:schemeClr>
              </a:solidFill>
            </a:endParaRPr>
          </a:p>
          <a:p>
            <a:r>
              <a:rPr lang="ja-JP" altLang="en-US" sz="1050" dirty="0">
                <a:solidFill>
                  <a:schemeClr val="tx1">
                    <a:lumMod val="75000"/>
                    <a:lumOff val="25000"/>
                  </a:schemeClr>
                </a:solidFill>
              </a:rPr>
              <a:t>広告反応調査</a:t>
            </a:r>
          </a:p>
        </p:txBody>
      </p:sp>
      <p:pic>
        <p:nvPicPr>
          <p:cNvPr id="20" name="Picture 3" descr="C:\Users\s0113300\Downloads\検索用の虫眼鏡アイコン 3 (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8413" y="1851427"/>
            <a:ext cx="355104" cy="3551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表 20"/>
          <p:cNvGraphicFramePr>
            <a:graphicFrameLocks noGrp="1"/>
          </p:cNvGraphicFramePr>
          <p:nvPr>
            <p:extLst>
              <p:ext uri="{D42A27DB-BD31-4B8C-83A1-F6EECF244321}">
                <p14:modId xmlns:p14="http://schemas.microsoft.com/office/powerpoint/2010/main" val="1108562782"/>
              </p:ext>
            </p:extLst>
          </p:nvPr>
        </p:nvGraphicFramePr>
        <p:xfrm>
          <a:off x="395288" y="3357089"/>
          <a:ext cx="4652963" cy="2016127"/>
        </p:xfrm>
        <a:graphic>
          <a:graphicData uri="http://schemas.openxmlformats.org/drawingml/2006/table">
            <a:tbl>
              <a:tblPr/>
              <a:tblGrid>
                <a:gridCol w="664709">
                  <a:extLst>
                    <a:ext uri="{9D8B030D-6E8A-4147-A177-3AD203B41FA5}">
                      <a16:colId xmlns:a16="http://schemas.microsoft.com/office/drawing/2014/main" val="20000"/>
                    </a:ext>
                  </a:extLst>
                </a:gridCol>
                <a:gridCol w="664709">
                  <a:extLst>
                    <a:ext uri="{9D8B030D-6E8A-4147-A177-3AD203B41FA5}">
                      <a16:colId xmlns:a16="http://schemas.microsoft.com/office/drawing/2014/main" val="20001"/>
                    </a:ext>
                  </a:extLst>
                </a:gridCol>
                <a:gridCol w="664709">
                  <a:extLst>
                    <a:ext uri="{9D8B030D-6E8A-4147-A177-3AD203B41FA5}">
                      <a16:colId xmlns:a16="http://schemas.microsoft.com/office/drawing/2014/main" val="20002"/>
                    </a:ext>
                  </a:extLst>
                </a:gridCol>
                <a:gridCol w="664709">
                  <a:extLst>
                    <a:ext uri="{9D8B030D-6E8A-4147-A177-3AD203B41FA5}">
                      <a16:colId xmlns:a16="http://schemas.microsoft.com/office/drawing/2014/main" val="20003"/>
                    </a:ext>
                  </a:extLst>
                </a:gridCol>
                <a:gridCol w="664709">
                  <a:extLst>
                    <a:ext uri="{9D8B030D-6E8A-4147-A177-3AD203B41FA5}">
                      <a16:colId xmlns:a16="http://schemas.microsoft.com/office/drawing/2014/main" val="20004"/>
                    </a:ext>
                  </a:extLst>
                </a:gridCol>
                <a:gridCol w="664709">
                  <a:extLst>
                    <a:ext uri="{9D8B030D-6E8A-4147-A177-3AD203B41FA5}">
                      <a16:colId xmlns:a16="http://schemas.microsoft.com/office/drawing/2014/main" val="20005"/>
                    </a:ext>
                  </a:extLst>
                </a:gridCol>
                <a:gridCol w="664709">
                  <a:extLst>
                    <a:ext uri="{9D8B030D-6E8A-4147-A177-3AD203B41FA5}">
                      <a16:colId xmlns:a16="http://schemas.microsoft.com/office/drawing/2014/main" val="20006"/>
                    </a:ext>
                  </a:extLst>
                </a:gridCol>
              </a:tblGrid>
              <a:tr h="240920">
                <a:tc gridSpan="3">
                  <a:txBody>
                    <a:bodyPr/>
                    <a:lstStyle/>
                    <a:p>
                      <a:pPr algn="l" fontAlgn="ctr"/>
                      <a:r>
                        <a:rPr lang="ja-JP" altLang="en-US" sz="11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基本料金（ネット・税別）</a:t>
                      </a:r>
                    </a:p>
                  </a:txBody>
                  <a:tcPr marL="9524" marR="9524" marT="9525" marB="0" anchor="ctr">
                    <a:lnL>
                      <a:noFill/>
                    </a:lnL>
                    <a:lnR>
                      <a:noFill/>
                    </a:lnR>
                    <a:lnT>
                      <a:noFill/>
                    </a:lnT>
                    <a:lnB w="9525" cap="flat" cmpd="sng" algn="ctr">
                      <a:solidFill>
                        <a:schemeClr val="bg1">
                          <a:lumMod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5" marB="0" anchor="ctr">
                    <a:lnL>
                      <a:noFill/>
                    </a:lnL>
                    <a:lnR>
                      <a:noFill/>
                    </a:lnR>
                    <a:lnT>
                      <a:noFill/>
                    </a:lnT>
                    <a:lnB w="9525" cap="flat" cmpd="sng" algn="ctr">
                      <a:solidFill>
                        <a:schemeClr val="bg1">
                          <a:lumMod val="50000"/>
                        </a:schemeClr>
                      </a:solidFill>
                      <a:prstDash val="solid"/>
                      <a:round/>
                      <a:headEnd type="none" w="med" len="med"/>
                      <a:tailEnd type="none" w="med" len="med"/>
                    </a:lnB>
                  </a:tcPr>
                </a:tc>
                <a:tc>
                  <a:txBody>
                    <a:bodyPr/>
                    <a:lstStyle/>
                    <a:p>
                      <a:pPr algn="l"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5" marB="0" anchor="ctr">
                    <a:lnL>
                      <a:noFill/>
                    </a:lnL>
                    <a:lnR>
                      <a:noFill/>
                    </a:lnR>
                    <a:lnT>
                      <a:noFill/>
                    </a:lnT>
                    <a:lnB w="9525" cap="flat" cmpd="sng" algn="ctr">
                      <a:solidFill>
                        <a:schemeClr val="bg1">
                          <a:lumMod val="50000"/>
                        </a:schemeClr>
                      </a:solidFill>
                      <a:prstDash val="solid"/>
                      <a:round/>
                      <a:headEnd type="none" w="med" len="med"/>
                      <a:tailEnd type="none" w="med" len="med"/>
                    </a:lnB>
                  </a:tcPr>
                </a:tc>
                <a:tc>
                  <a:txBody>
                    <a:bodyPr/>
                    <a:lstStyle/>
                    <a:p>
                      <a:pPr algn="l"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5" marB="0" anchor="ctr">
                    <a:lnL>
                      <a:noFill/>
                    </a:lnL>
                    <a:lnR>
                      <a:noFill/>
                    </a:lnR>
                    <a:lnT>
                      <a:noFill/>
                    </a:lnT>
                    <a:lnB w="9525" cap="flat" cmpd="sng" algn="ctr">
                      <a:solidFill>
                        <a:schemeClr val="bg1">
                          <a:lumMod val="50000"/>
                        </a:schemeClr>
                      </a:solidFill>
                      <a:prstDash val="solid"/>
                      <a:round/>
                      <a:headEnd type="none" w="med" len="med"/>
                      <a:tailEnd type="none" w="med" len="med"/>
                    </a:lnB>
                  </a:tcPr>
                </a:tc>
                <a:tc>
                  <a:txBody>
                    <a:bodyPr/>
                    <a:lstStyle/>
                    <a:p>
                      <a:pPr algn="l"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5" marB="0" anchor="ctr">
                    <a:lnL>
                      <a:noFill/>
                    </a:lnL>
                    <a:lnR>
                      <a:noFill/>
                    </a:lnR>
                    <a:lnT>
                      <a:noFill/>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53601">
                <a:tc>
                  <a:txBody>
                    <a:bodyPr/>
                    <a:lstStyle/>
                    <a:p>
                      <a:pPr algn="ctr" rtl="0"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サンプル数</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ctr" rtl="0" fontAlgn="ctr"/>
                      <a:r>
                        <a:rPr lang="en-US" altLang="ja-JP"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100</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ctr" rtl="0" fontAlgn="ctr"/>
                      <a:r>
                        <a:rPr lang="en-US" altLang="ja-JP"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200</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ctr" rtl="0" fontAlgn="ctr"/>
                      <a:r>
                        <a:rPr lang="en-US" altLang="ja-JP"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300</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ctr" rtl="0" fontAlgn="ctr"/>
                      <a:r>
                        <a:rPr lang="en-US" altLang="ja-JP"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400</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ctr" rtl="0" fontAlgn="ctr"/>
                      <a:r>
                        <a:rPr lang="en-US" altLang="ja-JP"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500</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ctr" rtl="0" fontAlgn="ctr"/>
                      <a:r>
                        <a:rPr lang="en-US" altLang="ja-JP"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1,000</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1"/>
                  </a:ext>
                </a:extLst>
              </a:tr>
              <a:tr h="253601">
                <a:tc>
                  <a:txBody>
                    <a:bodyPr/>
                    <a:lstStyle/>
                    <a:p>
                      <a:pPr algn="ctr"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問</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¥80,000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¥100,000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¥120,000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\220,000</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253601">
                <a:tc>
                  <a:txBody>
                    <a:bodyPr/>
                    <a:lstStyle/>
                    <a:p>
                      <a:pPr algn="ctr"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問</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¥80,000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¥120,000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¥160,000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¥240,000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\440,000</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253601">
                <a:tc>
                  <a:txBody>
                    <a:bodyPr/>
                    <a:lstStyle/>
                    <a:p>
                      <a:pPr algn="ctr"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問</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¥120,000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¥180,000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¥240,000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¥300,000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¥360,000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\660,000</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253601">
                <a:tc>
                  <a:txBody>
                    <a:bodyPr/>
                    <a:lstStyle/>
                    <a:p>
                      <a:pPr algn="ctr"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問</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¥160,000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¥240,000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¥320,000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¥400,000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¥480,000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\880,000</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253601">
                <a:tc>
                  <a:txBody>
                    <a:bodyPr/>
                    <a:lstStyle/>
                    <a:p>
                      <a:pPr algn="ctr"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問</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¥300,000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¥400,000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¥500,000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¥600,000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\1,100,000</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253601">
                <a:tc>
                  <a:txBody>
                    <a:bodyPr/>
                    <a:lstStyle/>
                    <a:p>
                      <a:pPr algn="ctr" rtl="0" fontAlgn="ct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問</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¥240,000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¥360,000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¥480,000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¥600,000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¥720,000 </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\1,320,000</a:t>
                      </a:r>
                    </a:p>
                  </a:txBody>
                  <a:tcPr marL="9524" marR="9524"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1785240364"/>
              </p:ext>
            </p:extLst>
          </p:nvPr>
        </p:nvGraphicFramePr>
        <p:xfrm>
          <a:off x="379413" y="5512218"/>
          <a:ext cx="4679949" cy="725094"/>
        </p:xfrm>
        <a:graphic>
          <a:graphicData uri="http://schemas.openxmlformats.org/drawingml/2006/table">
            <a:tbl>
              <a:tblPr/>
              <a:tblGrid>
                <a:gridCol w="769579">
                  <a:extLst>
                    <a:ext uri="{9D8B030D-6E8A-4147-A177-3AD203B41FA5}">
                      <a16:colId xmlns:a16="http://schemas.microsoft.com/office/drawing/2014/main" val="20000"/>
                    </a:ext>
                  </a:extLst>
                </a:gridCol>
                <a:gridCol w="769579">
                  <a:extLst>
                    <a:ext uri="{9D8B030D-6E8A-4147-A177-3AD203B41FA5}">
                      <a16:colId xmlns:a16="http://schemas.microsoft.com/office/drawing/2014/main" val="20001"/>
                    </a:ext>
                  </a:extLst>
                </a:gridCol>
                <a:gridCol w="769579">
                  <a:extLst>
                    <a:ext uri="{9D8B030D-6E8A-4147-A177-3AD203B41FA5}">
                      <a16:colId xmlns:a16="http://schemas.microsoft.com/office/drawing/2014/main" val="20002"/>
                    </a:ext>
                  </a:extLst>
                </a:gridCol>
                <a:gridCol w="769579">
                  <a:extLst>
                    <a:ext uri="{9D8B030D-6E8A-4147-A177-3AD203B41FA5}">
                      <a16:colId xmlns:a16="http://schemas.microsoft.com/office/drawing/2014/main" val="20003"/>
                    </a:ext>
                  </a:extLst>
                </a:gridCol>
                <a:gridCol w="769579">
                  <a:extLst>
                    <a:ext uri="{9D8B030D-6E8A-4147-A177-3AD203B41FA5}">
                      <a16:colId xmlns:a16="http://schemas.microsoft.com/office/drawing/2014/main" val="20004"/>
                    </a:ext>
                  </a:extLst>
                </a:gridCol>
                <a:gridCol w="832054">
                  <a:extLst>
                    <a:ext uri="{9D8B030D-6E8A-4147-A177-3AD203B41FA5}">
                      <a16:colId xmlns:a16="http://schemas.microsoft.com/office/drawing/2014/main" val="20005"/>
                    </a:ext>
                  </a:extLst>
                </a:gridCol>
              </a:tblGrid>
              <a:tr h="278300">
                <a:tc gridSpan="6">
                  <a:txBody>
                    <a:bodyPr/>
                    <a:lstStyle/>
                    <a:p>
                      <a:pPr algn="l" fontAlgn="ctr"/>
                      <a:r>
                        <a:rPr lang="ja-JP" altLang="en-US" sz="11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アンケートページ作成料金（ネット・税別）</a:t>
                      </a:r>
                    </a:p>
                  </a:txBody>
                  <a:tcPr marL="9522" marR="9522" marT="9519" marB="0" anchor="ctr">
                    <a:lnL>
                      <a:noFill/>
                    </a:lnL>
                    <a:lnR>
                      <a:noFill/>
                    </a:lnR>
                    <a:lnT>
                      <a:noFill/>
                    </a:lnT>
                    <a:lnB w="9525" cap="flat" cmpd="sng" algn="ctr">
                      <a:solidFill>
                        <a:schemeClr val="bg1">
                          <a:lumMod val="50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pPr algn="l"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3" marR="9523" marT="9519"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3" marR="9523" marT="9519"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l"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3" marR="9523" marT="9519"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5855">
                <a:tc>
                  <a:txBody>
                    <a:bodyPr/>
                    <a:lstStyle/>
                    <a:p>
                      <a:pPr algn="ctr" rtl="0"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問</a:t>
                      </a:r>
                    </a:p>
                  </a:txBody>
                  <a:tcPr marL="9522" marR="9522" marT="951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0"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問</a:t>
                      </a:r>
                    </a:p>
                  </a:txBody>
                  <a:tcPr marL="9522" marR="9522" marT="951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0"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問</a:t>
                      </a:r>
                    </a:p>
                  </a:txBody>
                  <a:tcPr marL="9522" marR="9522" marT="951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0"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問</a:t>
                      </a:r>
                    </a:p>
                  </a:txBody>
                  <a:tcPr marL="9522" marR="9522" marT="951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0"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問</a:t>
                      </a:r>
                    </a:p>
                  </a:txBody>
                  <a:tcPr marL="9522" marR="9522" marT="951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rtl="0" fontAlgn="ct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8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問</a:t>
                      </a:r>
                    </a:p>
                  </a:txBody>
                  <a:tcPr marL="9522" marR="9522" marT="951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1"/>
                  </a:ext>
                </a:extLst>
              </a:tr>
              <a:tr h="220939">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¥15,000 </a:t>
                      </a:r>
                    </a:p>
                  </a:txBody>
                  <a:tcPr marL="9522" marR="9522" marT="951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¥25,000 </a:t>
                      </a:r>
                    </a:p>
                  </a:txBody>
                  <a:tcPr marL="9522" marR="9522" marT="951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¥35,000 </a:t>
                      </a:r>
                    </a:p>
                  </a:txBody>
                  <a:tcPr marL="9522" marR="9522" marT="951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¥45,000 </a:t>
                      </a:r>
                    </a:p>
                  </a:txBody>
                  <a:tcPr marL="9522" marR="9522" marT="951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¥55,000 </a:t>
                      </a:r>
                    </a:p>
                  </a:txBody>
                  <a:tcPr marL="9522" marR="9522" marT="951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¥65,000 </a:t>
                      </a:r>
                    </a:p>
                  </a:txBody>
                  <a:tcPr marL="9522" marR="9522" marT="9519"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23" name="正方形/長方形 22"/>
          <p:cNvSpPr/>
          <p:nvPr/>
        </p:nvSpPr>
        <p:spPr>
          <a:xfrm>
            <a:off x="5220072" y="3429000"/>
            <a:ext cx="3501280" cy="261610"/>
          </a:xfrm>
          <a:prstGeom prst="rect">
            <a:avLst/>
          </a:prstGeom>
        </p:spPr>
        <p:txBody>
          <a:bodyPr wrap="none">
            <a:spAutoFit/>
          </a:bodyPr>
          <a:lstStyle/>
          <a:p>
            <a:r>
              <a:rPr lang="en-US" altLang="ja-JP" sz="1100" dirty="0">
                <a:solidFill>
                  <a:schemeClr val="tx1">
                    <a:lumMod val="75000"/>
                    <a:lumOff val="25000"/>
                  </a:schemeClr>
                </a:solidFill>
              </a:rPr>
              <a:t>《</a:t>
            </a:r>
            <a:r>
              <a:rPr lang="ja-JP" altLang="en-US" sz="1100" dirty="0">
                <a:solidFill>
                  <a:schemeClr val="tx1">
                    <a:lumMod val="75000"/>
                    <a:lumOff val="25000"/>
                  </a:schemeClr>
                </a:solidFill>
              </a:rPr>
              <a:t> 料金計算例 </a:t>
            </a:r>
            <a:r>
              <a:rPr lang="en-US" altLang="ja-JP" sz="1100" dirty="0">
                <a:solidFill>
                  <a:schemeClr val="tx1">
                    <a:lumMod val="75000"/>
                    <a:lumOff val="25000"/>
                  </a:schemeClr>
                </a:solidFill>
              </a:rPr>
              <a:t>》</a:t>
            </a:r>
            <a:r>
              <a:rPr lang="en-US" altLang="ja-JP" sz="1000" dirty="0">
                <a:solidFill>
                  <a:schemeClr val="tx1">
                    <a:lumMod val="75000"/>
                    <a:lumOff val="25000"/>
                  </a:schemeClr>
                </a:solidFill>
              </a:rPr>
              <a:t>※</a:t>
            </a:r>
            <a:r>
              <a:rPr lang="ja-JP" altLang="en-US" sz="1000" dirty="0">
                <a:solidFill>
                  <a:schemeClr val="tx1">
                    <a:lumMod val="75000"/>
                    <a:lumOff val="25000"/>
                  </a:schemeClr>
                </a:solidFill>
              </a:rPr>
              <a:t>サンプル数</a:t>
            </a:r>
            <a:r>
              <a:rPr lang="en-US" altLang="ja-JP" sz="1000" dirty="0">
                <a:solidFill>
                  <a:schemeClr val="tx1">
                    <a:lumMod val="75000"/>
                    <a:lumOff val="25000"/>
                  </a:schemeClr>
                </a:solidFill>
              </a:rPr>
              <a:t>300</a:t>
            </a:r>
            <a:r>
              <a:rPr lang="ja-JP" altLang="en-US" sz="1000" dirty="0">
                <a:solidFill>
                  <a:schemeClr val="tx1">
                    <a:lumMod val="75000"/>
                    <a:lumOff val="25000"/>
                  </a:schemeClr>
                </a:solidFill>
              </a:rPr>
              <a:t>名／設問数</a:t>
            </a:r>
            <a:r>
              <a:rPr lang="en-US" altLang="ja-JP" sz="1000" dirty="0">
                <a:solidFill>
                  <a:schemeClr val="tx1">
                    <a:lumMod val="75000"/>
                    <a:lumOff val="25000"/>
                  </a:schemeClr>
                </a:solidFill>
              </a:rPr>
              <a:t>10</a:t>
            </a:r>
            <a:r>
              <a:rPr lang="ja-JP" altLang="en-US" sz="1000" dirty="0">
                <a:solidFill>
                  <a:schemeClr val="tx1">
                    <a:lumMod val="75000"/>
                    <a:lumOff val="25000"/>
                  </a:schemeClr>
                </a:solidFill>
              </a:rPr>
              <a:t>問の場合</a:t>
            </a:r>
            <a:endParaRPr lang="en-US" altLang="ja-JP" sz="1000" dirty="0">
              <a:solidFill>
                <a:schemeClr val="tx1">
                  <a:lumMod val="75000"/>
                  <a:lumOff val="25000"/>
                </a:schemeClr>
              </a:solidFill>
            </a:endParaRPr>
          </a:p>
        </p:txBody>
      </p:sp>
      <p:sp>
        <p:nvSpPr>
          <p:cNvPr id="24" name="正方形/長方形 23"/>
          <p:cNvSpPr/>
          <p:nvPr/>
        </p:nvSpPr>
        <p:spPr>
          <a:xfrm>
            <a:off x="5300666" y="3734663"/>
            <a:ext cx="3354649" cy="553998"/>
          </a:xfrm>
          <a:prstGeom prst="rect">
            <a:avLst/>
          </a:prstGeom>
        </p:spPr>
        <p:txBody>
          <a:bodyPr wrap="square">
            <a:spAutoFit/>
          </a:bodyPr>
          <a:lstStyle/>
          <a:p>
            <a:pPr>
              <a:spcBef>
                <a:spcPct val="0"/>
              </a:spcBef>
            </a:pPr>
            <a:r>
              <a:rPr lang="ja-JP" altLang="en-US" sz="1000" dirty="0">
                <a:solidFill>
                  <a:schemeClr val="tx1">
                    <a:lumMod val="75000"/>
                    <a:lumOff val="25000"/>
                  </a:schemeClr>
                </a:solidFill>
              </a:rPr>
              <a:t>基本料金： 　　　　　　　   ￥</a:t>
            </a:r>
            <a:r>
              <a:rPr lang="en-US" altLang="ja-JP" sz="1000" dirty="0">
                <a:solidFill>
                  <a:schemeClr val="tx1">
                    <a:lumMod val="75000"/>
                    <a:lumOff val="25000"/>
                  </a:schemeClr>
                </a:solidFill>
              </a:rPr>
              <a:t>160,000</a:t>
            </a:r>
            <a:r>
              <a:rPr lang="ja-JP" altLang="en-US" sz="1000" dirty="0">
                <a:solidFill>
                  <a:schemeClr val="tx1">
                    <a:lumMod val="75000"/>
                    <a:lumOff val="25000"/>
                  </a:schemeClr>
                </a:solidFill>
              </a:rPr>
              <a:t> </a:t>
            </a:r>
            <a:endParaRPr lang="en-US" altLang="ja-JP" sz="1000" dirty="0">
              <a:solidFill>
                <a:schemeClr val="tx1">
                  <a:lumMod val="75000"/>
                  <a:lumOff val="25000"/>
                </a:schemeClr>
              </a:solidFill>
            </a:endParaRPr>
          </a:p>
          <a:p>
            <a:pPr>
              <a:spcBef>
                <a:spcPct val="0"/>
              </a:spcBef>
            </a:pPr>
            <a:r>
              <a:rPr lang="ja-JP" altLang="en-US" sz="1000" dirty="0">
                <a:solidFill>
                  <a:schemeClr val="tx1">
                    <a:lumMod val="75000"/>
                    <a:lumOff val="25000"/>
                  </a:schemeClr>
                </a:solidFill>
              </a:rPr>
              <a:t>　　　　　　　　　　　　　　　＋</a:t>
            </a:r>
            <a:endParaRPr lang="en-US" altLang="ja-JP" sz="1000" dirty="0">
              <a:solidFill>
                <a:schemeClr val="tx1">
                  <a:lumMod val="75000"/>
                  <a:lumOff val="25000"/>
                </a:schemeClr>
              </a:solidFill>
            </a:endParaRPr>
          </a:p>
          <a:p>
            <a:pPr>
              <a:spcBef>
                <a:spcPct val="0"/>
              </a:spcBef>
            </a:pPr>
            <a:r>
              <a:rPr lang="ja-JP" altLang="en-US" sz="1000" dirty="0">
                <a:solidFill>
                  <a:schemeClr val="tx1">
                    <a:lumMod val="75000"/>
                    <a:lumOff val="25000"/>
                  </a:schemeClr>
                </a:solidFill>
              </a:rPr>
              <a:t>アンケートページ作成料金：￥ </a:t>
            </a:r>
            <a:r>
              <a:rPr lang="en-US" altLang="ja-JP" sz="1000" dirty="0">
                <a:solidFill>
                  <a:schemeClr val="tx1">
                    <a:lumMod val="75000"/>
                    <a:lumOff val="25000"/>
                  </a:schemeClr>
                </a:solidFill>
              </a:rPr>
              <a:t>25,000</a:t>
            </a:r>
          </a:p>
        </p:txBody>
      </p:sp>
      <p:cxnSp>
        <p:nvCxnSpPr>
          <p:cNvPr id="25" name="直線コネクタ 24"/>
          <p:cNvCxnSpPr/>
          <p:nvPr/>
        </p:nvCxnSpPr>
        <p:spPr>
          <a:xfrm>
            <a:off x="5372674" y="4311744"/>
            <a:ext cx="326505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5300666" y="4365104"/>
            <a:ext cx="3461204" cy="246221"/>
          </a:xfrm>
          <a:prstGeom prst="rect">
            <a:avLst/>
          </a:prstGeom>
        </p:spPr>
        <p:txBody>
          <a:bodyPr wrap="none">
            <a:spAutoFit/>
          </a:bodyPr>
          <a:lstStyle/>
          <a:p>
            <a:pPr>
              <a:spcBef>
                <a:spcPct val="0"/>
              </a:spcBef>
            </a:pPr>
            <a:r>
              <a:rPr lang="ja-JP" altLang="en-US" sz="1000" dirty="0">
                <a:solidFill>
                  <a:schemeClr val="tx1">
                    <a:lumMod val="75000"/>
                    <a:lumOff val="25000"/>
                  </a:schemeClr>
                </a:solidFill>
              </a:rPr>
              <a:t>合計：　　　　　　　　　　￥</a:t>
            </a:r>
            <a:r>
              <a:rPr lang="en-US" altLang="ja-JP" sz="1000" dirty="0">
                <a:solidFill>
                  <a:schemeClr val="tx1">
                    <a:lumMod val="75000"/>
                    <a:lumOff val="25000"/>
                  </a:schemeClr>
                </a:solidFill>
              </a:rPr>
              <a:t>185,000</a:t>
            </a:r>
            <a:r>
              <a:rPr lang="ja-JP" altLang="en-US" sz="1000" dirty="0">
                <a:solidFill>
                  <a:schemeClr val="tx1">
                    <a:lumMod val="75000"/>
                    <a:lumOff val="25000"/>
                  </a:schemeClr>
                </a:solidFill>
              </a:rPr>
              <a:t>（ネット・税別）</a:t>
            </a:r>
            <a:endParaRPr lang="en-US" altLang="ja-JP" sz="1000" dirty="0">
              <a:solidFill>
                <a:schemeClr val="tx1">
                  <a:lumMod val="75000"/>
                  <a:lumOff val="25000"/>
                </a:schemeClr>
              </a:solidFill>
            </a:endParaRPr>
          </a:p>
        </p:txBody>
      </p:sp>
      <p:sp>
        <p:nvSpPr>
          <p:cNvPr id="27" name="正方形/長方形 50"/>
          <p:cNvSpPr>
            <a:spLocks noChangeArrowheads="1"/>
          </p:cNvSpPr>
          <p:nvPr/>
        </p:nvSpPr>
        <p:spPr bwMode="auto">
          <a:xfrm>
            <a:off x="5148064" y="4725144"/>
            <a:ext cx="3794571" cy="132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Clr>
                <a:schemeClr val="bg1">
                  <a:lumMod val="50000"/>
                </a:schemeClr>
              </a:buClr>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注意事項</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サンプル数やセグメントにより、取得日数が変動いたします。詳しくは営業担当までお問い合わせ下さい。</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テキスト入力のフリーアンサーは、前節文数のうち、</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20</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％以内とさせていただきます。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表にない設問数・サンプル数についてはお問い合わせください。</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サンプル数に応じて、男女、年代など、セグメントしてアンケートを取得 することも可能です。ご希望の場合は、営業担当までお問い合わせ下さい。</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設問形式は、テキスト入力・ラジオボタン・チェックボックス・セレクトボックス・マトリクスの</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5</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種類があります。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リサーチ内容により、情報の収集が困難になる場合がございます。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p:txBody>
      </p:sp>
    </p:spTree>
    <p:extLst>
      <p:ext uri="{BB962C8B-B14F-4D97-AF65-F5344CB8AC3E}">
        <p14:creationId xmlns:p14="http://schemas.microsoft.com/office/powerpoint/2010/main" val="1849792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44</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インターネットリサーチ会員属性</a:t>
            </a:r>
          </a:p>
        </p:txBody>
      </p:sp>
      <p:sp>
        <p:nvSpPr>
          <p:cNvPr id="4" name="正方形/長方形 3"/>
          <p:cNvSpPr/>
          <p:nvPr/>
        </p:nvSpPr>
        <p:spPr>
          <a:xfrm>
            <a:off x="242934" y="1023119"/>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マイナビニュースのインターネットリサーチ会員属性は以下の通りです。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男女、年代など、セグメントをかけてアンケートを取ることも可能ですので、ご希望の場合は営業までお問合せください。</a:t>
            </a:r>
          </a:p>
        </p:txBody>
      </p:sp>
      <p:sp>
        <p:nvSpPr>
          <p:cNvPr id="5" name="正方形/長方形 4"/>
          <p:cNvSpPr/>
          <p:nvPr/>
        </p:nvSpPr>
        <p:spPr>
          <a:xfrm>
            <a:off x="0" y="5301208"/>
            <a:ext cx="9144000" cy="864096"/>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267335" y="5318205"/>
            <a:ext cx="8300091" cy="819455"/>
          </a:xfrm>
          <a:prstGeom prst="rect">
            <a:avLst/>
          </a:prstGeom>
        </p:spPr>
        <p:txBody>
          <a:bodyPr wrap="square" anchor="ctr">
            <a:spAutoFit/>
          </a:bodyPr>
          <a:lstStyle/>
          <a:p>
            <a:pPr marL="228600" indent="-228600">
              <a:lnSpc>
                <a:spcPct val="150000"/>
              </a:lnSpc>
              <a:buClr>
                <a:schemeClr val="bg1">
                  <a:lumMod val="50000"/>
                </a:schemeClr>
              </a:buClr>
              <a:buFont typeface="Arial" panose="020B0604020202020204" pitchFamily="34" charset="0"/>
              <a:buChar char="•"/>
              <a:defRPr/>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年代は</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代から</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代まで幅広くに分布。男女比は男性</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％、女性</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％と、男性比率が高め</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228600" indent="-228600">
              <a:lnSpc>
                <a:spcPct val="150000"/>
              </a:lnSpc>
              <a:buClr>
                <a:schemeClr val="bg1">
                  <a:lumMod val="50000"/>
                </a:schemeClr>
              </a:buClr>
              <a:buFont typeface="Arial" panose="020B0604020202020204" pitchFamily="34" charset="0"/>
              <a:buChar char="•"/>
              <a:defRPr/>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既婚と未婚は半数ずつ、約</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44</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％は子持ちである</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228600" indent="-228600">
              <a:lnSpc>
                <a:spcPct val="150000"/>
              </a:lnSpc>
              <a:buClr>
                <a:schemeClr val="bg1">
                  <a:lumMod val="50000"/>
                </a:schemeClr>
              </a:buClr>
              <a:buFont typeface="Arial" panose="020B0604020202020204" pitchFamily="34" charset="0"/>
              <a:buChar char="•"/>
              <a:defRPr/>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人に</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人はペットを飼っており、半数以上が自家用車を持っている</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7" name="グラフ 6"/>
          <p:cNvGraphicFramePr>
            <a:graphicFrameLocks/>
          </p:cNvGraphicFramePr>
          <p:nvPr>
            <p:extLst>
              <p:ext uri="{D42A27DB-BD31-4B8C-83A1-F6EECF244321}">
                <p14:modId xmlns:p14="http://schemas.microsoft.com/office/powerpoint/2010/main" val="3949336222"/>
              </p:ext>
            </p:extLst>
          </p:nvPr>
        </p:nvGraphicFramePr>
        <p:xfrm>
          <a:off x="1669597" y="3716387"/>
          <a:ext cx="3378653" cy="21893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p:cNvGraphicFramePr>
            <a:graphicFrameLocks/>
          </p:cNvGraphicFramePr>
          <p:nvPr>
            <p:extLst>
              <p:ext uri="{D42A27DB-BD31-4B8C-83A1-F6EECF244321}">
                <p14:modId xmlns:p14="http://schemas.microsoft.com/office/powerpoint/2010/main" val="764072146"/>
              </p:ext>
            </p:extLst>
          </p:nvPr>
        </p:nvGraphicFramePr>
        <p:xfrm>
          <a:off x="3995936" y="3716387"/>
          <a:ext cx="3359604" cy="21989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グラフ 27"/>
          <p:cNvGraphicFramePr>
            <a:graphicFrameLocks noChangeAspect="1"/>
          </p:cNvGraphicFramePr>
          <p:nvPr>
            <p:extLst>
              <p:ext uri="{D42A27DB-BD31-4B8C-83A1-F6EECF244321}">
                <p14:modId xmlns:p14="http://schemas.microsoft.com/office/powerpoint/2010/main" val="1408042027"/>
              </p:ext>
            </p:extLst>
          </p:nvPr>
        </p:nvGraphicFramePr>
        <p:xfrm>
          <a:off x="2126289" y="3445060"/>
          <a:ext cx="2799526" cy="1785063"/>
        </p:xfrm>
        <a:graphic>
          <a:graphicData uri="http://schemas.openxmlformats.org/presentationml/2006/ole">
            <mc:AlternateContent xmlns:mc="http://schemas.openxmlformats.org/markup-compatibility/2006">
              <mc:Choice xmlns:v="urn:schemas-microsoft-com:vml" Requires="v">
                <p:oleObj spid="_x0000_s20270" r:id="rId5" imgW="3499407" imgH="2231329" progId="Excel.Chart.8">
                  <p:embed/>
                </p:oleObj>
              </mc:Choice>
              <mc:Fallback>
                <p:oleObj r:id="rId5" imgW="3499407" imgH="2231329"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6289" y="3445060"/>
                        <a:ext cx="2799526" cy="178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グラフ 29"/>
          <p:cNvGraphicFramePr>
            <a:graphicFrameLocks noChangeAspect="1"/>
          </p:cNvGraphicFramePr>
          <p:nvPr>
            <p:extLst>
              <p:ext uri="{D42A27DB-BD31-4B8C-83A1-F6EECF244321}">
                <p14:modId xmlns:p14="http://schemas.microsoft.com/office/powerpoint/2010/main" val="640158247"/>
              </p:ext>
            </p:extLst>
          </p:nvPr>
        </p:nvGraphicFramePr>
        <p:xfrm>
          <a:off x="4251509" y="3445077"/>
          <a:ext cx="2789771" cy="1789941"/>
        </p:xfrm>
        <a:graphic>
          <a:graphicData uri="http://schemas.openxmlformats.org/presentationml/2006/ole">
            <mc:AlternateContent xmlns:mc="http://schemas.openxmlformats.org/markup-compatibility/2006">
              <mc:Choice xmlns:v="urn:schemas-microsoft-com:vml" Requires="v">
                <p:oleObj spid="_x0000_s20271" r:id="rId7" imgW="3487214" imgH="2237426" progId="Excel.Chart.8">
                  <p:embed/>
                </p:oleObj>
              </mc:Choice>
              <mc:Fallback>
                <p:oleObj r:id="rId7" imgW="3487214" imgH="2237426" progId="Excel.Char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1509" y="3445077"/>
                        <a:ext cx="2789771" cy="178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グラフ 33"/>
          <p:cNvGraphicFramePr>
            <a:graphicFrameLocks noChangeAspect="1"/>
          </p:cNvGraphicFramePr>
          <p:nvPr>
            <p:extLst>
              <p:ext uri="{D42A27DB-BD31-4B8C-83A1-F6EECF244321}">
                <p14:modId xmlns:p14="http://schemas.microsoft.com/office/powerpoint/2010/main" val="3959297647"/>
              </p:ext>
            </p:extLst>
          </p:nvPr>
        </p:nvGraphicFramePr>
        <p:xfrm>
          <a:off x="54037" y="3429000"/>
          <a:ext cx="2784894" cy="1789941"/>
        </p:xfrm>
        <a:graphic>
          <a:graphicData uri="http://schemas.openxmlformats.org/presentationml/2006/ole">
            <mc:AlternateContent xmlns:mc="http://schemas.openxmlformats.org/markup-compatibility/2006">
              <mc:Choice xmlns:v="urn:schemas-microsoft-com:vml" Requires="v">
                <p:oleObj spid="_x0000_s20272" r:id="rId9" imgW="3481118" imgH="2237426" progId="Excel.Chart.8">
                  <p:embed/>
                </p:oleObj>
              </mc:Choice>
              <mc:Fallback>
                <p:oleObj r:id="rId9" imgW="3481118" imgH="2237426" progId="Excel.Chart.8">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37" y="3429000"/>
                        <a:ext cx="2784894" cy="178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グラフ 35"/>
          <p:cNvGraphicFramePr>
            <a:graphicFrameLocks noChangeAspect="1"/>
          </p:cNvGraphicFramePr>
          <p:nvPr>
            <p:extLst>
              <p:ext uri="{D42A27DB-BD31-4B8C-83A1-F6EECF244321}">
                <p14:modId xmlns:p14="http://schemas.microsoft.com/office/powerpoint/2010/main" val="2765228533"/>
              </p:ext>
            </p:extLst>
          </p:nvPr>
        </p:nvGraphicFramePr>
        <p:xfrm>
          <a:off x="4211960" y="1581683"/>
          <a:ext cx="2784894" cy="1775309"/>
        </p:xfrm>
        <a:graphic>
          <a:graphicData uri="http://schemas.openxmlformats.org/presentationml/2006/ole">
            <mc:AlternateContent xmlns:mc="http://schemas.openxmlformats.org/markup-compatibility/2006">
              <mc:Choice xmlns:v="urn:schemas-microsoft-com:vml" Requires="v">
                <p:oleObj spid="_x0000_s20273" r:id="rId11" imgW="3481118" imgH="2219136" progId="Excel.Chart.8">
                  <p:embed/>
                </p:oleObj>
              </mc:Choice>
              <mc:Fallback>
                <p:oleObj r:id="rId11" imgW="3481118" imgH="2219136" progId="Excel.Chart.8">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1960" y="1581683"/>
                        <a:ext cx="2784894" cy="177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オブジェクト 12"/>
          <p:cNvGraphicFramePr>
            <a:graphicFrameLocks noChangeAspect="1"/>
          </p:cNvGraphicFramePr>
          <p:nvPr>
            <p:extLst>
              <p:ext uri="{D42A27DB-BD31-4B8C-83A1-F6EECF244321}">
                <p14:modId xmlns:p14="http://schemas.microsoft.com/office/powerpoint/2010/main" val="996823248"/>
              </p:ext>
            </p:extLst>
          </p:nvPr>
        </p:nvGraphicFramePr>
        <p:xfrm>
          <a:off x="6300192" y="1560970"/>
          <a:ext cx="2794649" cy="1785063"/>
        </p:xfrm>
        <a:graphic>
          <a:graphicData uri="http://schemas.openxmlformats.org/presentationml/2006/ole">
            <mc:AlternateContent xmlns:mc="http://schemas.openxmlformats.org/markup-compatibility/2006">
              <mc:Choice xmlns:v="urn:schemas-microsoft-com:vml" Requires="v">
                <p:oleObj spid="_x0000_s20274" r:id="rId13" imgW="3493311" imgH="2231329" progId="Excel.Chart.8">
                  <p:embed/>
                </p:oleObj>
              </mc:Choice>
              <mc:Fallback>
                <p:oleObj r:id="rId13" imgW="3493311" imgH="2231329" progId="Excel.Chart.8">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00192" y="1560970"/>
                        <a:ext cx="2794649" cy="178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オブジェクト 13"/>
          <p:cNvGraphicFramePr>
            <a:graphicFrameLocks noChangeAspect="1"/>
          </p:cNvGraphicFramePr>
          <p:nvPr>
            <p:extLst>
              <p:ext uri="{D42A27DB-BD31-4B8C-83A1-F6EECF244321}">
                <p14:modId xmlns:p14="http://schemas.microsoft.com/office/powerpoint/2010/main" val="2067887432"/>
              </p:ext>
            </p:extLst>
          </p:nvPr>
        </p:nvGraphicFramePr>
        <p:xfrm>
          <a:off x="6318733" y="3445077"/>
          <a:ext cx="2789771" cy="1789941"/>
        </p:xfrm>
        <a:graphic>
          <a:graphicData uri="http://schemas.openxmlformats.org/presentationml/2006/ole">
            <mc:AlternateContent xmlns:mc="http://schemas.openxmlformats.org/markup-compatibility/2006">
              <mc:Choice xmlns:v="urn:schemas-microsoft-com:vml" Requires="v">
                <p:oleObj spid="_x0000_s20275" r:id="rId15" imgW="3487214" imgH="2237426" progId="Excel.Chart.8">
                  <p:embed/>
                </p:oleObj>
              </mc:Choice>
              <mc:Fallback>
                <p:oleObj r:id="rId15" imgW="3487214" imgH="2237426" progId="Excel.Chart.8">
                  <p:embed/>
                  <p:pic>
                    <p:nvPicPr>
                      <p:cNvPr id="0" na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18733" y="3445077"/>
                        <a:ext cx="2789771" cy="178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グラフ 14"/>
          <p:cNvGraphicFramePr>
            <a:graphicFrameLocks/>
          </p:cNvGraphicFramePr>
          <p:nvPr>
            <p:extLst>
              <p:ext uri="{D42A27DB-BD31-4B8C-83A1-F6EECF244321}">
                <p14:modId xmlns:p14="http://schemas.microsoft.com/office/powerpoint/2010/main" val="1324666579"/>
              </p:ext>
            </p:extLst>
          </p:nvPr>
        </p:nvGraphicFramePr>
        <p:xfrm>
          <a:off x="242934" y="1484784"/>
          <a:ext cx="4545090" cy="1911815"/>
        </p:xfrm>
        <a:graphic>
          <a:graphicData uri="http://schemas.openxmlformats.org/drawingml/2006/chart">
            <c:chart xmlns:c="http://schemas.openxmlformats.org/drawingml/2006/chart" xmlns:r="http://schemas.openxmlformats.org/officeDocument/2006/relationships" r:id="rId17"/>
          </a:graphicData>
        </a:graphic>
      </p:graphicFrame>
    </p:spTree>
    <p:extLst>
      <p:ext uri="{BB962C8B-B14F-4D97-AF65-F5344CB8AC3E}">
        <p14:creationId xmlns:p14="http://schemas.microsoft.com/office/powerpoint/2010/main" val="2400084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05896" y="2621912"/>
            <a:ext cx="7338511" cy="914400"/>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45</a:t>
            </a:fld>
            <a:endParaRPr lang="ja-JP" altLang="en-US" dirty="0"/>
          </a:p>
        </p:txBody>
      </p:sp>
      <p:sp>
        <p:nvSpPr>
          <p:cNvPr id="3" name="正方形/長方形 2"/>
          <p:cNvSpPr/>
          <p:nvPr/>
        </p:nvSpPr>
        <p:spPr>
          <a:xfrm>
            <a:off x="107504" y="692696"/>
            <a:ext cx="8928992" cy="36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905895" y="2852936"/>
            <a:ext cx="7338511" cy="523220"/>
          </a:xfrm>
          <a:prstGeom prst="rect">
            <a:avLst/>
          </a:prstGeom>
          <a:noFill/>
        </p:spPr>
        <p:txBody>
          <a:bodyPr wrap="square" rtlCol="0">
            <a:spAutoFit/>
          </a:bodyPr>
          <a:lstStyle/>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タイアップ広告誘導オプション</a:t>
            </a:r>
          </a:p>
        </p:txBody>
      </p:sp>
    </p:spTree>
    <p:extLst>
      <p:ext uri="{BB962C8B-B14F-4D97-AF65-F5344CB8AC3E}">
        <p14:creationId xmlns:p14="http://schemas.microsoft.com/office/powerpoint/2010/main" val="3473030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46</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キュレーションメディアブーストオプション（</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SmartNews</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 name="正方形/長方形 3"/>
          <p:cNvSpPr/>
          <p:nvPr/>
        </p:nvSpPr>
        <p:spPr>
          <a:xfrm>
            <a:off x="242934" y="1350060"/>
            <a:ext cx="8712968" cy="461665"/>
          </a:xfrm>
          <a:prstGeom prst="rect">
            <a:avLst/>
          </a:prstGeom>
        </p:spPr>
        <p:txBody>
          <a:bodyPr wrap="square">
            <a:spAutoFit/>
          </a:bodyPr>
          <a:lstStyle/>
          <a:p>
            <a:pPr>
              <a:spcBef>
                <a:spcPct val="0"/>
              </a:spcBef>
              <a:buClr>
                <a:srgbClr val="31B6FD"/>
              </a:buClr>
              <a:defRPr/>
            </a:pP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3,500</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万以上ダウンロードされているニュースアプリ「</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SmartNews</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」から、</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マイナビニュース上で実施しているタイアップ広告へユーザーを誘導をすることができるメニューです。</a:t>
            </a:r>
          </a:p>
        </p:txBody>
      </p:sp>
      <p:pic>
        <p:nvPicPr>
          <p:cNvPr id="5" name="Picture 2" descr="C:\Users\s0113300\Document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1907704"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pic>
        <p:nvPicPr>
          <p:cNvPr id="7" name="Picture 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830" y="1007648"/>
            <a:ext cx="1224136" cy="26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57"/>
          <p:cNvSpPr>
            <a:spLocks noChangeArrowheads="1"/>
          </p:cNvSpPr>
          <p:nvPr/>
        </p:nvSpPr>
        <p:spPr bwMode="auto">
          <a:xfrm>
            <a:off x="166688" y="1844824"/>
            <a:ext cx="54946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広告メニュー：</a:t>
            </a:r>
            <a:r>
              <a:rPr lang="en-US" altLang="ja-JP" sz="1200" b="1" dirty="0" err="1">
                <a:solidFill>
                  <a:schemeClr val="tx1">
                    <a:lumMod val="75000"/>
                    <a:lumOff val="25000"/>
                  </a:schemeClr>
                </a:solidFill>
                <a:latin typeface="メイリオ" pitchFamily="50" charset="-128"/>
                <a:ea typeface="メイリオ" pitchFamily="50" charset="-128"/>
                <a:cs typeface="メイリオ" pitchFamily="50" charset="-128"/>
              </a:rPr>
              <a:t>SmartNews</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Standard</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Ads </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誘導パック</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100</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50</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30</a:t>
            </a:r>
            <a:endPar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9" name="正方形/長方形 38"/>
          <p:cNvSpPr>
            <a:spLocks noChangeArrowheads="1"/>
          </p:cNvSpPr>
          <p:nvPr/>
        </p:nvSpPr>
        <p:spPr bwMode="auto">
          <a:xfrm>
            <a:off x="179512" y="2082949"/>
            <a:ext cx="87763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000" dirty="0" err="1">
                <a:solidFill>
                  <a:schemeClr val="tx1">
                    <a:lumMod val="75000"/>
                    <a:lumOff val="25000"/>
                  </a:schemeClr>
                </a:solidFill>
                <a:latin typeface="メイリオ" pitchFamily="50" charset="-128"/>
                <a:ea typeface="メイリオ" pitchFamily="50" charset="-128"/>
                <a:cs typeface="メイリオ" pitchFamily="50" charset="-128"/>
              </a:rPr>
              <a:t>SmartNews</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内のニュースフィード面、記事下面に、訴求力のある画像＋テキストを掲載することで、マイナビニュースのタイアップ広告へ強力に誘導します。掲載期間は午前</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11</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時開始で</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週間～となります。（開始日は任意）</a:t>
            </a:r>
          </a:p>
        </p:txBody>
      </p:sp>
      <p:sp>
        <p:nvSpPr>
          <p:cNvPr id="23" name="正方形/長方形 22"/>
          <p:cNvSpPr/>
          <p:nvPr/>
        </p:nvSpPr>
        <p:spPr>
          <a:xfrm>
            <a:off x="2666891" y="2730218"/>
            <a:ext cx="1223412" cy="369332"/>
          </a:xfrm>
          <a:prstGeom prst="rect">
            <a:avLst/>
          </a:prstGeom>
        </p:spPr>
        <p:txBody>
          <a:bodyPr wrap="none">
            <a:spAutoFit/>
          </a:bodyPr>
          <a:lstStyle/>
          <a:p>
            <a:pPr algn="ctr"/>
            <a:r>
              <a:rPr lang="ja-JP" altLang="en-US" sz="900" dirty="0">
                <a:solidFill>
                  <a:schemeClr val="tx1">
                    <a:lumMod val="75000"/>
                    <a:lumOff val="25000"/>
                  </a:schemeClr>
                </a:solidFill>
                <a:latin typeface="+mj-ea"/>
                <a:ea typeface="+mj-ea"/>
              </a:rPr>
              <a:t>マイナビニュース内</a:t>
            </a:r>
            <a:endParaRPr lang="en-US" altLang="ja-JP" sz="900" dirty="0">
              <a:solidFill>
                <a:schemeClr val="tx1">
                  <a:lumMod val="75000"/>
                  <a:lumOff val="25000"/>
                </a:schemeClr>
              </a:solidFill>
              <a:latin typeface="+mj-ea"/>
              <a:ea typeface="+mj-ea"/>
            </a:endParaRPr>
          </a:p>
          <a:p>
            <a:pPr algn="ctr"/>
            <a:r>
              <a:rPr lang="ja-JP" altLang="en-US" sz="900" dirty="0">
                <a:solidFill>
                  <a:schemeClr val="tx1">
                    <a:lumMod val="75000"/>
                    <a:lumOff val="25000"/>
                  </a:schemeClr>
                </a:solidFill>
                <a:latin typeface="+mj-ea"/>
                <a:ea typeface="+mj-ea"/>
              </a:rPr>
              <a:t>タイアップページ</a:t>
            </a:r>
          </a:p>
        </p:txBody>
      </p:sp>
      <p:sp>
        <p:nvSpPr>
          <p:cNvPr id="26" name="正方形/長方形 25"/>
          <p:cNvSpPr/>
          <p:nvPr/>
        </p:nvSpPr>
        <p:spPr>
          <a:xfrm>
            <a:off x="268295" y="2657325"/>
            <a:ext cx="4087681" cy="3579987"/>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9" name="Group 63"/>
          <p:cNvGraphicFramePr>
            <a:graphicFrameLocks noGrp="1"/>
          </p:cNvGraphicFramePr>
          <p:nvPr>
            <p:extLst/>
          </p:nvPr>
        </p:nvGraphicFramePr>
        <p:xfrm>
          <a:off x="4567707" y="2690626"/>
          <a:ext cx="4287369" cy="984000"/>
        </p:xfrm>
        <a:graphic>
          <a:graphicData uri="http://schemas.openxmlformats.org/drawingml/2006/table">
            <a:tbl>
              <a:tblPr/>
              <a:tblGrid>
                <a:gridCol w="1034882">
                  <a:extLst>
                    <a:ext uri="{9D8B030D-6E8A-4147-A177-3AD203B41FA5}">
                      <a16:colId xmlns:a16="http://schemas.microsoft.com/office/drawing/2014/main" val="20000"/>
                    </a:ext>
                  </a:extLst>
                </a:gridCol>
                <a:gridCol w="1201659">
                  <a:extLst>
                    <a:ext uri="{9D8B030D-6E8A-4147-A177-3AD203B41FA5}">
                      <a16:colId xmlns:a16="http://schemas.microsoft.com/office/drawing/2014/main" val="20001"/>
                    </a:ext>
                  </a:extLst>
                </a:gridCol>
                <a:gridCol w="1015946">
                  <a:extLst>
                    <a:ext uri="{9D8B030D-6E8A-4147-A177-3AD203B41FA5}">
                      <a16:colId xmlns:a16="http://schemas.microsoft.com/office/drawing/2014/main" val="20002"/>
                    </a:ext>
                  </a:extLst>
                </a:gridCol>
                <a:gridCol w="1034882">
                  <a:extLst>
                    <a:ext uri="{9D8B030D-6E8A-4147-A177-3AD203B41FA5}">
                      <a16:colId xmlns:a16="http://schemas.microsoft.com/office/drawing/2014/main" val="20003"/>
                    </a:ext>
                  </a:extLst>
                </a:gridCol>
              </a:tblGrid>
              <a:tr h="23431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タイアップページ</a:t>
                      </a:r>
                      <a:endPar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誘導想定</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PV</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誘導パック</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a:t>
                      </a: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26,500PV</a:t>
                      </a:r>
                      <a:r>
                        <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33,000PV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男性</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or</a:t>
                      </a:r>
                    </a:p>
                    <a:p>
                      <a:pPr marL="0" marR="0" lvl="0" indent="0" algn="ctr" defTabSz="914400" rtl="0" eaLnBrk="1" fontAlgn="ctr" latinLnBrk="0" hangingPunct="1">
                        <a:lnSpc>
                          <a:spcPct val="100000"/>
                        </a:lnSpc>
                        <a:spcBef>
                          <a:spcPct val="0"/>
                        </a:spcBef>
                        <a:spcAft>
                          <a:spcPct val="0"/>
                        </a:spcAft>
                        <a:buClrTx/>
                        <a:buSzTx/>
                        <a:buFontTx/>
                        <a:buNone/>
                        <a:tabLst/>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女性</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or</a:t>
                      </a:r>
                    </a:p>
                    <a:p>
                      <a:pPr marL="0" marR="0" lvl="0" indent="0" algn="ctr" defTabSz="914400" rtl="0" eaLnBrk="1" fontAlgn="ctr" latinLnBrk="0" hangingPunct="1">
                        <a:lnSpc>
                          <a:spcPct val="100000"/>
                        </a:lnSpc>
                        <a:spcBef>
                          <a:spcPct val="0"/>
                        </a:spcBef>
                        <a:spcAft>
                          <a:spcPct val="0"/>
                        </a:spcAft>
                        <a:buClrTx/>
                        <a:buSzTx/>
                        <a:buFontTx/>
                        <a:buNone/>
                        <a:tabLst/>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オールリーチ</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誘導パック</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50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kern="120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メイリオ" pitchFamily="50" charset="-128"/>
                        </a:rPr>
                        <a:t>13,000PV</a:t>
                      </a:r>
                      <a:r>
                        <a:rPr kumimoji="1" lang="ja-JP" altLang="en-US" sz="700" b="0" i="0" u="none" strike="noStrike" kern="120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メイリオ" pitchFamily="50" charset="-128"/>
                        </a:rPr>
                        <a:t>～</a:t>
                      </a:r>
                      <a:r>
                        <a:rPr kumimoji="1" lang="en-US" altLang="ja-JP" sz="700" b="0" i="0" u="none" strike="noStrike" kern="120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メイリオ" pitchFamily="50" charset="-128"/>
                        </a:rPr>
                        <a:t>16,500PV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\500,000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0242">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誘導パック</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700" b="0" i="0" u="none" strike="noStrike" kern="120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メイリオ" pitchFamily="50" charset="-128"/>
                        </a:rPr>
                        <a:t>8,000PV</a:t>
                      </a:r>
                      <a:r>
                        <a:rPr kumimoji="1" lang="ja-JP" altLang="en-US" sz="700" b="0" i="0" u="none" strike="noStrike" kern="120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メイリオ" pitchFamily="50" charset="-128"/>
                        </a:rPr>
                        <a:t>～</a:t>
                      </a:r>
                      <a:r>
                        <a:rPr kumimoji="1" lang="en-US" altLang="ja-JP" sz="700" b="0" i="0" u="none" strike="noStrike" kern="1200" cap="none" spc="0" normalizeH="0" baseline="0" noProof="0" dirty="0">
                          <a:ln>
                            <a:noFill/>
                          </a:ln>
                          <a:solidFill>
                            <a:prstClr val="black">
                              <a:lumMod val="75000"/>
                              <a:lumOff val="25000"/>
                            </a:prstClr>
                          </a:solidFill>
                          <a:effectLst/>
                          <a:uLnTx/>
                          <a:uFillTx/>
                          <a:latin typeface="メイリオ" pitchFamily="50" charset="-128"/>
                          <a:ea typeface="メイリオ" pitchFamily="50" charset="-128"/>
                          <a:cs typeface="メイリオ" pitchFamily="50" charset="-128"/>
                        </a:rPr>
                        <a:t>10,000PV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800" b="0" i="0" u="none" strike="noStrike" cap="none" normalizeH="0" baseline="0">
                          <a:ln>
                            <a:noFill/>
                          </a:ln>
                          <a:solidFill>
                            <a:schemeClr val="tx1">
                              <a:lumMod val="75000"/>
                              <a:lumOff val="25000"/>
                            </a:schemeClr>
                          </a:solidFill>
                          <a:effectLst/>
                          <a:latin typeface="メイリオ" pitchFamily="50" charset="-128"/>
                          <a:ea typeface="メイリオ" pitchFamily="50" charset="-128"/>
                          <a:cs typeface="メイリオ" pitchFamily="50" charset="-128"/>
                        </a:rPr>
                        <a:t>\300,000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0" name="正方形/長方形 45"/>
          <p:cNvSpPr>
            <a:spLocks noChangeArrowheads="1"/>
          </p:cNvSpPr>
          <p:nvPr/>
        </p:nvSpPr>
        <p:spPr bwMode="auto">
          <a:xfrm>
            <a:off x="4412884" y="4655021"/>
            <a:ext cx="4643069"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Clr>
                <a:schemeClr val="bg1">
                  <a:lumMod val="50000"/>
                </a:schemeClr>
              </a:buClr>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注意事項</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rgbClr val="FF0000"/>
                </a:solidFill>
                <a:latin typeface="メイリオ" pitchFamily="50" charset="-128"/>
                <a:ea typeface="メイリオ" pitchFamily="50" charset="-128"/>
                <a:cs typeface="メイリオ" pitchFamily="50" charset="-128"/>
                <a:sym typeface="ＭＳ Ｐゴシック" charset="-128"/>
              </a:rPr>
              <a:t>料金はグロス表記</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です。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事前に掲載審査、空き枠確認がございます。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想定数値は保証しかねますのでご了承ください。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10000"/>
              </a:lnSpc>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上記料金で男性</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女性</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オールリーチでターゲットの指定が可能です。</a:t>
            </a:r>
            <a:r>
              <a:rPr lang="ja-JP" altLang="en-US" sz="700" dirty="0">
                <a:solidFill>
                  <a:srgbClr val="FF0000"/>
                </a:solidFill>
                <a:latin typeface="メイリオ" pitchFamily="50" charset="-128"/>
                <a:ea typeface="メイリオ" pitchFamily="50" charset="-128"/>
                <a:cs typeface="メイリオ" pitchFamily="50" charset="-128"/>
              </a:rPr>
              <a:t>都道府県、年齢、興味関心によるターゲティングでは</a:t>
            </a:r>
            <a:r>
              <a:rPr lang="en-US" altLang="ja-JP" sz="700" dirty="0">
                <a:solidFill>
                  <a:srgbClr val="FF0000"/>
                </a:solidFill>
                <a:latin typeface="メイリオ" pitchFamily="50" charset="-128"/>
                <a:ea typeface="メイリオ" pitchFamily="50" charset="-128"/>
                <a:cs typeface="メイリオ" pitchFamily="50" charset="-128"/>
              </a:rPr>
              <a:t>imp</a:t>
            </a:r>
            <a:r>
              <a:rPr lang="ja-JP" altLang="en-US" sz="700" dirty="0">
                <a:solidFill>
                  <a:srgbClr val="FF0000"/>
                </a:solidFill>
                <a:latin typeface="メイリオ" pitchFamily="50" charset="-128"/>
                <a:ea typeface="メイリオ" pitchFamily="50" charset="-128"/>
                <a:cs typeface="メイリオ" pitchFamily="50" charset="-128"/>
              </a:rPr>
              <a:t>単価が高騰</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するため、想定クリックが減少する可能性がございます。詳細は、別途お問い合わせください。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10000"/>
              </a:lnSpc>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在庫状況により、掲載期間の短縮もご相談可能です。（事前に営業担当にお伝えください。）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SmartNews</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ページ誘導枠には</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画像</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1</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点と記事タイトル、広告主名が掲載されます。広告主名はクライアント様の会社名もしくは商品ブランド名とさせていただきます。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リンク先のマイナビニュース内タイアップページのファーストビューにクレジット掲出を必須とさせていただきます。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タイアップページ原稿校了後、</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SmartNews</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社のクリエイティブチェックを経て掲載可能となります。</a:t>
            </a:r>
          </a:p>
        </p:txBody>
      </p:sp>
      <p:grpSp>
        <p:nvGrpSpPr>
          <p:cNvPr id="10" name="グループ化 9"/>
          <p:cNvGrpSpPr/>
          <p:nvPr/>
        </p:nvGrpSpPr>
        <p:grpSpPr>
          <a:xfrm>
            <a:off x="2555776" y="3130328"/>
            <a:ext cx="1445782" cy="3034976"/>
            <a:chOff x="2555776" y="3130328"/>
            <a:chExt cx="1445782" cy="3034976"/>
          </a:xfrm>
        </p:grpSpPr>
        <p:pic>
          <p:nvPicPr>
            <p:cNvPr id="18" name="Picture 3" descr="C:\Users\s0113300\Documents\027_デザイン関連\モックアップ素材\iPhone\iPhone-6-5,5-inch-Three-colors-Mocku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3130328"/>
              <a:ext cx="1445782" cy="303497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s0113300\Documents\000_媒体資料改定\2018.01-03\Captue_113_TieUp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98"/>
            <a:stretch/>
          </p:blipFill>
          <p:spPr bwMode="auto">
            <a:xfrm>
              <a:off x="2646463" y="3542942"/>
              <a:ext cx="1265267" cy="2167383"/>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bwMode="auto">
            <a:xfrm>
              <a:off x="2647232" y="3691335"/>
              <a:ext cx="1267451" cy="2018993"/>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タイアップページ</a:t>
              </a:r>
            </a:p>
          </p:txBody>
        </p:sp>
      </p:grpSp>
      <p:sp>
        <p:nvSpPr>
          <p:cNvPr id="24" name="正方形/長方形 23">
            <a:extLst>
              <a:ext uri="{FF2B5EF4-FFF2-40B4-BE49-F238E27FC236}">
                <a16:creationId xmlns:a16="http://schemas.microsoft.com/office/drawing/2014/main" id="{9A896DCF-4612-4122-AAD5-8170984F8AFD}"/>
              </a:ext>
            </a:extLst>
          </p:cNvPr>
          <p:cNvSpPr/>
          <p:nvPr/>
        </p:nvSpPr>
        <p:spPr>
          <a:xfrm>
            <a:off x="921779" y="2722766"/>
            <a:ext cx="877163" cy="369332"/>
          </a:xfrm>
          <a:prstGeom prst="rect">
            <a:avLst/>
          </a:prstGeom>
        </p:spPr>
        <p:txBody>
          <a:bodyPr wrap="none">
            <a:spAutoFit/>
          </a:bodyPr>
          <a:lstStyle/>
          <a:p>
            <a:pPr algn="ctr"/>
            <a:r>
              <a:rPr lang="en-US" altLang="ja-JP" sz="900" dirty="0">
                <a:solidFill>
                  <a:schemeClr val="tx1">
                    <a:lumMod val="75000"/>
                    <a:lumOff val="25000"/>
                  </a:schemeClr>
                </a:solidFill>
                <a:latin typeface="+mj-ea"/>
                <a:ea typeface="+mj-ea"/>
              </a:rPr>
              <a:t>SmartNews</a:t>
            </a:r>
          </a:p>
          <a:p>
            <a:pPr algn="ctr"/>
            <a:r>
              <a:rPr lang="ja-JP" altLang="en-US" sz="900" dirty="0">
                <a:solidFill>
                  <a:schemeClr val="tx1">
                    <a:lumMod val="75000"/>
                    <a:lumOff val="25000"/>
                  </a:schemeClr>
                </a:solidFill>
                <a:latin typeface="+mj-ea"/>
                <a:ea typeface="+mj-ea"/>
              </a:rPr>
              <a:t>各チャンネル</a:t>
            </a:r>
          </a:p>
        </p:txBody>
      </p:sp>
      <p:pic>
        <p:nvPicPr>
          <p:cNvPr id="25" name="図 24">
            <a:extLst>
              <a:ext uri="{FF2B5EF4-FFF2-40B4-BE49-F238E27FC236}">
                <a16:creationId xmlns:a16="http://schemas.microsoft.com/office/drawing/2014/main" id="{6F21B131-F522-49FE-B725-A582D9C98B2D}"/>
              </a:ext>
            </a:extLst>
          </p:cNvPr>
          <p:cNvPicPr>
            <a:picLocks noChangeAspect="1"/>
          </p:cNvPicPr>
          <p:nvPr/>
        </p:nvPicPr>
        <p:blipFill>
          <a:blip r:embed="rId6"/>
          <a:stretch>
            <a:fillRect/>
          </a:stretch>
        </p:blipFill>
        <p:spPr>
          <a:xfrm>
            <a:off x="1409886" y="3172443"/>
            <a:ext cx="962704" cy="2018835"/>
          </a:xfrm>
          <a:prstGeom prst="rect">
            <a:avLst/>
          </a:prstGeom>
        </p:spPr>
      </p:pic>
      <p:pic>
        <p:nvPicPr>
          <p:cNvPr id="27" name="図 26">
            <a:extLst>
              <a:ext uri="{FF2B5EF4-FFF2-40B4-BE49-F238E27FC236}">
                <a16:creationId xmlns:a16="http://schemas.microsoft.com/office/drawing/2014/main" id="{83E74A63-952E-4334-BA31-63240147C5DB}"/>
              </a:ext>
            </a:extLst>
          </p:cNvPr>
          <p:cNvPicPr>
            <a:picLocks noChangeAspect="1"/>
          </p:cNvPicPr>
          <p:nvPr/>
        </p:nvPicPr>
        <p:blipFill>
          <a:blip r:embed="rId7"/>
          <a:stretch>
            <a:fillRect/>
          </a:stretch>
        </p:blipFill>
        <p:spPr>
          <a:xfrm>
            <a:off x="395536" y="3157538"/>
            <a:ext cx="964825" cy="2018835"/>
          </a:xfrm>
          <a:prstGeom prst="rect">
            <a:avLst/>
          </a:prstGeom>
        </p:spPr>
      </p:pic>
      <p:cxnSp>
        <p:nvCxnSpPr>
          <p:cNvPr id="28" name="直線矢印コネクタ 27">
            <a:extLst>
              <a:ext uri="{FF2B5EF4-FFF2-40B4-BE49-F238E27FC236}">
                <a16:creationId xmlns:a16="http://schemas.microsoft.com/office/drawing/2014/main" id="{6DFA1FDC-A764-417D-94F2-A77FF2ECECE0}"/>
              </a:ext>
            </a:extLst>
          </p:cNvPr>
          <p:cNvCxnSpPr>
            <a:cxnSpLocks/>
          </p:cNvCxnSpPr>
          <p:nvPr/>
        </p:nvCxnSpPr>
        <p:spPr>
          <a:xfrm>
            <a:off x="2372590" y="4149080"/>
            <a:ext cx="444127" cy="0"/>
          </a:xfrm>
          <a:prstGeom prst="straightConnector1">
            <a:avLst/>
          </a:prstGeom>
          <a:ln w="63500" cap="rnd">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7A160F42-89CE-40BE-809A-9EC5FF661F75}"/>
              </a:ext>
            </a:extLst>
          </p:cNvPr>
          <p:cNvCxnSpPr>
            <a:cxnSpLocks/>
          </p:cNvCxnSpPr>
          <p:nvPr/>
        </p:nvCxnSpPr>
        <p:spPr>
          <a:xfrm>
            <a:off x="889834" y="4429443"/>
            <a:ext cx="1926882" cy="0"/>
          </a:xfrm>
          <a:prstGeom prst="straightConnector1">
            <a:avLst/>
          </a:prstGeom>
          <a:ln w="63500" cap="rnd">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A1B13DB4-937D-412B-A4AE-4173AC8484A7}"/>
              </a:ext>
            </a:extLst>
          </p:cNvPr>
          <p:cNvSpPr/>
          <p:nvPr/>
        </p:nvSpPr>
        <p:spPr>
          <a:xfrm>
            <a:off x="467543" y="5273640"/>
            <a:ext cx="1945485" cy="738664"/>
          </a:xfrm>
          <a:prstGeom prst="rect">
            <a:avLst/>
          </a:prstGeom>
        </p:spPr>
        <p:txBody>
          <a:bodyPr wrap="square">
            <a:spAutoFit/>
          </a:bodyPr>
          <a:lstStyle/>
          <a:p>
            <a:r>
              <a:rPr lang="en-US" altLang="ja-JP" sz="700" dirty="0">
                <a:solidFill>
                  <a:schemeClr val="tx1">
                    <a:lumMod val="75000"/>
                    <a:lumOff val="25000"/>
                  </a:schemeClr>
                </a:solidFill>
                <a:latin typeface="+mj-ea"/>
                <a:ea typeface="+mj-ea"/>
              </a:rPr>
              <a:t>(</a:t>
            </a:r>
            <a:r>
              <a:rPr lang="ja-JP" altLang="en-US" sz="700" dirty="0">
                <a:solidFill>
                  <a:schemeClr val="tx1">
                    <a:lumMod val="75000"/>
                    <a:lumOff val="25000"/>
                  </a:schemeClr>
                </a:solidFill>
                <a:latin typeface="+mj-ea"/>
                <a:ea typeface="+mj-ea"/>
              </a:rPr>
              <a:t>左</a:t>
            </a:r>
            <a:r>
              <a:rPr lang="en-US" altLang="ja-JP" sz="700" dirty="0">
                <a:solidFill>
                  <a:schemeClr val="tx1">
                    <a:lumMod val="75000"/>
                    <a:lumOff val="25000"/>
                  </a:schemeClr>
                </a:solidFill>
                <a:latin typeface="+mj-ea"/>
                <a:ea typeface="+mj-ea"/>
              </a:rPr>
              <a:t>_</a:t>
            </a:r>
            <a:r>
              <a:rPr lang="ja-JP" altLang="en-US" sz="700" dirty="0">
                <a:solidFill>
                  <a:schemeClr val="tx1">
                    <a:lumMod val="75000"/>
                    <a:lumOff val="25000"/>
                  </a:schemeClr>
                </a:solidFill>
                <a:latin typeface="+mj-ea"/>
                <a:ea typeface="+mj-ea"/>
              </a:rPr>
              <a:t>ニュースフィード面</a:t>
            </a:r>
            <a:r>
              <a:rPr lang="en-US" altLang="ja-JP" sz="700" dirty="0">
                <a:solidFill>
                  <a:schemeClr val="tx1">
                    <a:lumMod val="75000"/>
                    <a:lumOff val="25000"/>
                  </a:schemeClr>
                </a:solidFill>
                <a:latin typeface="+mj-ea"/>
                <a:ea typeface="+mj-ea"/>
              </a:rPr>
              <a:t>)</a:t>
            </a:r>
          </a:p>
          <a:p>
            <a:r>
              <a:rPr lang="ja-JP" altLang="en-US" sz="700" dirty="0">
                <a:solidFill>
                  <a:schemeClr val="tx1">
                    <a:lumMod val="75000"/>
                    <a:lumOff val="25000"/>
                  </a:schemeClr>
                </a:solidFill>
                <a:latin typeface="+mj-ea"/>
                <a:ea typeface="+mj-ea"/>
              </a:rPr>
              <a:t>注目度の高い見出し面に広告が挿入。これから記事を読むモードのユーザーに訴求。</a:t>
            </a:r>
            <a:endParaRPr lang="en-US" altLang="ja-JP" sz="700" dirty="0">
              <a:solidFill>
                <a:schemeClr val="tx1">
                  <a:lumMod val="75000"/>
                  <a:lumOff val="25000"/>
                </a:schemeClr>
              </a:solidFill>
              <a:latin typeface="+mj-ea"/>
              <a:ea typeface="+mj-ea"/>
            </a:endParaRPr>
          </a:p>
          <a:p>
            <a:endParaRPr lang="en-US" altLang="ja-JP" sz="700" dirty="0">
              <a:solidFill>
                <a:schemeClr val="tx1">
                  <a:lumMod val="75000"/>
                  <a:lumOff val="25000"/>
                </a:schemeClr>
              </a:solidFill>
              <a:latin typeface="+mj-ea"/>
              <a:ea typeface="+mj-ea"/>
            </a:endParaRPr>
          </a:p>
          <a:p>
            <a:r>
              <a:rPr lang="en-US" altLang="ja-JP" sz="700" dirty="0">
                <a:solidFill>
                  <a:schemeClr val="tx1">
                    <a:lumMod val="75000"/>
                    <a:lumOff val="25000"/>
                  </a:schemeClr>
                </a:solidFill>
                <a:latin typeface="+mj-ea"/>
                <a:ea typeface="+mj-ea"/>
              </a:rPr>
              <a:t>(</a:t>
            </a:r>
            <a:r>
              <a:rPr lang="ja-JP" altLang="en-US" sz="700" dirty="0">
                <a:solidFill>
                  <a:schemeClr val="tx1">
                    <a:lumMod val="75000"/>
                    <a:lumOff val="25000"/>
                  </a:schemeClr>
                </a:solidFill>
                <a:latin typeface="+mj-ea"/>
                <a:ea typeface="+mj-ea"/>
              </a:rPr>
              <a:t>右</a:t>
            </a:r>
            <a:r>
              <a:rPr lang="en-US" altLang="ja-JP" sz="700" dirty="0">
                <a:solidFill>
                  <a:schemeClr val="tx1">
                    <a:lumMod val="75000"/>
                    <a:lumOff val="25000"/>
                  </a:schemeClr>
                </a:solidFill>
                <a:latin typeface="+mj-ea"/>
                <a:ea typeface="+mj-ea"/>
              </a:rPr>
              <a:t>_</a:t>
            </a:r>
            <a:r>
              <a:rPr lang="ja-JP" altLang="en-US" sz="700" dirty="0">
                <a:solidFill>
                  <a:schemeClr val="tx1">
                    <a:lumMod val="75000"/>
                    <a:lumOff val="25000"/>
                  </a:schemeClr>
                </a:solidFill>
                <a:latin typeface="+mj-ea"/>
                <a:ea typeface="+mj-ea"/>
              </a:rPr>
              <a:t>記事下面</a:t>
            </a:r>
            <a:r>
              <a:rPr lang="en-US" altLang="ja-JP" sz="700" dirty="0">
                <a:solidFill>
                  <a:schemeClr val="tx1">
                    <a:lumMod val="75000"/>
                    <a:lumOff val="25000"/>
                  </a:schemeClr>
                </a:solidFill>
                <a:latin typeface="+mj-ea"/>
                <a:ea typeface="+mj-ea"/>
              </a:rPr>
              <a:t>)</a:t>
            </a:r>
          </a:p>
          <a:p>
            <a:r>
              <a:rPr lang="ja-JP" altLang="en-US" sz="700" dirty="0">
                <a:solidFill>
                  <a:schemeClr val="tx1">
                    <a:lumMod val="75000"/>
                    <a:lumOff val="25000"/>
                  </a:schemeClr>
                </a:solidFill>
                <a:latin typeface="+mj-ea"/>
                <a:ea typeface="+mj-ea"/>
              </a:rPr>
              <a:t>記事読了後のおすすめ欄に自然な形で挿入。</a:t>
            </a:r>
          </a:p>
        </p:txBody>
      </p:sp>
      <p:graphicFrame>
        <p:nvGraphicFramePr>
          <p:cNvPr id="33" name="表 32">
            <a:extLst>
              <a:ext uri="{FF2B5EF4-FFF2-40B4-BE49-F238E27FC236}">
                <a16:creationId xmlns:a16="http://schemas.microsoft.com/office/drawing/2014/main" id="{5EC56A82-927C-4B9D-B39C-A889097534FC}"/>
              </a:ext>
            </a:extLst>
          </p:cNvPr>
          <p:cNvGraphicFramePr>
            <a:graphicFrameLocks noGrp="1"/>
          </p:cNvGraphicFramePr>
          <p:nvPr>
            <p:extLst/>
          </p:nvPr>
        </p:nvGraphicFramePr>
        <p:xfrm>
          <a:off x="4572001" y="3717032"/>
          <a:ext cx="4295800" cy="944880"/>
        </p:xfrm>
        <a:graphic>
          <a:graphicData uri="http://schemas.openxmlformats.org/drawingml/2006/table">
            <a:tbl>
              <a:tblPr firstRow="1" bandRow="1">
                <a:tableStyleId>{5940675A-B579-460E-94D1-54222C63F5DA}</a:tableStyleId>
              </a:tblPr>
              <a:tblGrid>
                <a:gridCol w="859160">
                  <a:extLst>
                    <a:ext uri="{9D8B030D-6E8A-4147-A177-3AD203B41FA5}">
                      <a16:colId xmlns:a16="http://schemas.microsoft.com/office/drawing/2014/main" val="20000"/>
                    </a:ext>
                  </a:extLst>
                </a:gridCol>
                <a:gridCol w="859160">
                  <a:extLst>
                    <a:ext uri="{9D8B030D-6E8A-4147-A177-3AD203B41FA5}">
                      <a16:colId xmlns:a16="http://schemas.microsoft.com/office/drawing/2014/main" val="20001"/>
                    </a:ext>
                  </a:extLst>
                </a:gridCol>
                <a:gridCol w="859160">
                  <a:extLst>
                    <a:ext uri="{9D8B030D-6E8A-4147-A177-3AD203B41FA5}">
                      <a16:colId xmlns:a16="http://schemas.microsoft.com/office/drawing/2014/main" val="20002"/>
                    </a:ext>
                  </a:extLst>
                </a:gridCol>
                <a:gridCol w="859160">
                  <a:extLst>
                    <a:ext uri="{9D8B030D-6E8A-4147-A177-3AD203B41FA5}">
                      <a16:colId xmlns:a16="http://schemas.microsoft.com/office/drawing/2014/main" val="20003"/>
                    </a:ext>
                  </a:extLst>
                </a:gridCol>
                <a:gridCol w="859160">
                  <a:extLst>
                    <a:ext uri="{9D8B030D-6E8A-4147-A177-3AD203B41FA5}">
                      <a16:colId xmlns:a16="http://schemas.microsoft.com/office/drawing/2014/main" val="20004"/>
                    </a:ext>
                  </a:extLst>
                </a:gridCol>
              </a:tblGrid>
              <a:tr h="0">
                <a:tc gridSpan="5">
                  <a:txBody>
                    <a:bodyPr/>
                    <a:lstStyle/>
                    <a:p>
                      <a:pPr algn="ctr"/>
                      <a:r>
                        <a:rPr kumimoji="1" lang="ja-JP" altLang="en-US" sz="800" b="1" dirty="0">
                          <a:solidFill>
                            <a:schemeClr val="bg1"/>
                          </a:solidFill>
                        </a:rPr>
                        <a:t>興味関心セグメント一覧（</a:t>
                      </a:r>
                      <a:r>
                        <a:rPr kumimoji="1" lang="en-US" altLang="ja-JP" sz="800" b="1">
                          <a:solidFill>
                            <a:schemeClr val="bg1"/>
                          </a:solidFill>
                        </a:rPr>
                        <a:t>20</a:t>
                      </a:r>
                      <a:r>
                        <a:rPr kumimoji="1" lang="ja-JP" altLang="en-US" sz="800" b="1">
                          <a:solidFill>
                            <a:schemeClr val="bg1"/>
                          </a:solidFill>
                        </a:rPr>
                        <a:t>種類</a:t>
                      </a:r>
                      <a:r>
                        <a:rPr kumimoji="1" lang="ja-JP" altLang="en-US" sz="800" b="1" dirty="0">
                          <a:solidFill>
                            <a:schemeClr val="bg1"/>
                          </a:solidFill>
                        </a:rPr>
                        <a:t>）　</a:t>
                      </a:r>
                      <a:r>
                        <a:rPr kumimoji="1" lang="en-US" altLang="ja-JP" sz="800" b="1" dirty="0">
                          <a:solidFill>
                            <a:schemeClr val="bg1"/>
                          </a:solidFill>
                        </a:rPr>
                        <a:t>※</a:t>
                      </a:r>
                      <a:r>
                        <a:rPr kumimoji="1" lang="ja-JP" altLang="en-US" sz="800" b="1" dirty="0">
                          <a:solidFill>
                            <a:schemeClr val="bg1"/>
                          </a:solidFill>
                        </a:rPr>
                        <a:t>注意事項をご参照ください</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lumMod val="65000"/>
                      </a:schemeClr>
                    </a:solidFill>
                  </a:tcPr>
                </a:tc>
                <a:tc hMerge="1">
                  <a:txBody>
                    <a:bodyPr/>
                    <a:lstStyle/>
                    <a:p>
                      <a:pPr algn="ctr"/>
                      <a:endParaRPr kumimoji="1" lang="ja-JP" altLang="en-US" sz="800" dirty="0">
                        <a:solidFill>
                          <a:schemeClr val="tx1">
                            <a:lumMod val="75000"/>
                            <a:lumOff val="25000"/>
                          </a:schemeClr>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endParaRPr kumimoji="1" lang="ja-JP" altLang="en-US" sz="800" dirty="0">
                        <a:solidFill>
                          <a:schemeClr val="tx1">
                            <a:lumMod val="75000"/>
                            <a:lumOff val="25000"/>
                          </a:schemeClr>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endParaRPr kumimoji="1" lang="ja-JP" altLang="en-US" sz="800" dirty="0">
                        <a:solidFill>
                          <a:schemeClr val="tx1">
                            <a:lumMod val="75000"/>
                            <a:lumOff val="25000"/>
                          </a:schemeClr>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hMerge="1">
                  <a:txBody>
                    <a:bodyPr/>
                    <a:lstStyle/>
                    <a:p>
                      <a:pPr algn="ctr"/>
                      <a:endParaRPr kumimoji="1" lang="ja-JP" altLang="en-US" sz="800" dirty="0">
                        <a:solidFill>
                          <a:schemeClr val="tx1">
                            <a:lumMod val="75000"/>
                            <a:lumOff val="25000"/>
                          </a:schemeClr>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r>
                        <a:rPr kumimoji="1" lang="ja-JP" altLang="en-US" sz="600" dirty="0">
                          <a:solidFill>
                            <a:schemeClr val="tx1">
                              <a:lumMod val="75000"/>
                              <a:lumOff val="25000"/>
                            </a:schemeClr>
                          </a:solidFill>
                        </a:rPr>
                        <a:t>自動車</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ビューティ＆ケア</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キャリア</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恋愛＆結婚</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教育</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r>
                        <a:rPr kumimoji="1" lang="ja-JP" altLang="en-US" sz="600" dirty="0">
                          <a:solidFill>
                            <a:schemeClr val="tx1">
                              <a:lumMod val="75000"/>
                              <a:lumOff val="25000"/>
                            </a:schemeClr>
                          </a:solidFill>
                        </a:rPr>
                        <a:t>エンタメ</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ファミリー</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マネー＆金融</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グルメ</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ゲーム＆アニメ</a:t>
                      </a:r>
                      <a:endParaRPr kumimoji="1" lang="en-US" altLang="ja-JP" sz="600" dirty="0">
                        <a:solidFill>
                          <a:schemeClr val="tx1">
                            <a:lumMod val="75000"/>
                            <a:lumOff val="25000"/>
                          </a:schemeClr>
                        </a:solidFill>
                      </a:endParaRP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131260">
                <a:tc>
                  <a:txBody>
                    <a:bodyPr/>
                    <a:lstStyle/>
                    <a:p>
                      <a:pPr algn="ctr"/>
                      <a:r>
                        <a:rPr kumimoji="1" lang="ja-JP" altLang="en-US" sz="600" dirty="0">
                          <a:solidFill>
                            <a:schemeClr val="tx1">
                              <a:lumMod val="75000"/>
                              <a:lumOff val="25000"/>
                            </a:schemeClr>
                          </a:solidFill>
                        </a:rPr>
                        <a:t>健康＆ヘルスケア</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政治</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ペット</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不動産</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ショッピング</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118971">
                <a:tc>
                  <a:txBody>
                    <a:bodyPr/>
                    <a:lstStyle/>
                    <a:p>
                      <a:pPr algn="ctr"/>
                      <a:r>
                        <a:rPr kumimoji="1" lang="ja-JP" altLang="en-US" sz="600" dirty="0">
                          <a:solidFill>
                            <a:schemeClr val="tx1">
                              <a:lumMod val="75000"/>
                              <a:lumOff val="25000"/>
                            </a:schemeClr>
                          </a:solidFill>
                        </a:rPr>
                        <a:t>スポーツ</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ファッション</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テクノロジー</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スマートフォン</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algn="ctr"/>
                      <a:r>
                        <a:rPr kumimoji="1" lang="ja-JP" altLang="en-US" sz="600" dirty="0">
                          <a:solidFill>
                            <a:schemeClr val="tx1">
                              <a:lumMod val="75000"/>
                              <a:lumOff val="25000"/>
                            </a:schemeClr>
                          </a:solidFill>
                        </a:rPr>
                        <a:t>旅行</a:t>
                      </a:r>
                    </a:p>
                  </a:txBody>
                  <a:tcPr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80512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47</a:t>
            </a:fld>
            <a:endParaRPr lang="ja-JP" altLang="en-US" dirty="0"/>
          </a:p>
        </p:txBody>
      </p:sp>
      <p:sp>
        <p:nvSpPr>
          <p:cNvPr id="3" name="テキスト ボックス 2"/>
          <p:cNvSpPr txBox="1"/>
          <p:nvPr/>
        </p:nvSpPr>
        <p:spPr>
          <a:xfrm>
            <a:off x="179511" y="332656"/>
            <a:ext cx="8954963"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キュレーションメディアブーストオプション（</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Gunosy</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4" name="Picture 2" descr="C:\Users\s0113300\Document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907704"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pic>
        <p:nvPicPr>
          <p:cNvPr id="7" name="Picture 51" descr="http://www.movie-times.tv/images/article/2015/07/gunosy-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949916"/>
            <a:ext cx="1357578" cy="40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242934" y="1350060"/>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現在</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1,200</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万ダウンロードを突破した人気ニュースアプリ「</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Gunosy</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」上にマイナビニュースで実施いただいたタイアップ記事の掲載をお約束するメニューです。</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SNS</a:t>
            </a:r>
            <a:r>
              <a:rPr lang="ja-JP" altLang="en-US" sz="1200" b="1" dirty="0" err="1">
                <a:solidFill>
                  <a:schemeClr val="tx1">
                    <a:lumMod val="75000"/>
                    <a:lumOff val="25000"/>
                  </a:schemeClr>
                </a:solidFill>
                <a:latin typeface="メイリオ" pitchFamily="50" charset="-128"/>
                <a:ea typeface="メイリオ" pitchFamily="50" charset="-128"/>
                <a:cs typeface="メイリオ" pitchFamily="50" charset="-128"/>
              </a:rPr>
              <a:t>での</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シェアも強みとなっており、大きな拡散も期待ができます。</a:t>
            </a:r>
          </a:p>
        </p:txBody>
      </p:sp>
      <p:sp>
        <p:nvSpPr>
          <p:cNvPr id="9" name="Rectangle 57"/>
          <p:cNvSpPr>
            <a:spLocks noChangeArrowheads="1"/>
          </p:cNvSpPr>
          <p:nvPr/>
        </p:nvSpPr>
        <p:spPr bwMode="auto">
          <a:xfrm>
            <a:off x="166688" y="1844824"/>
            <a:ext cx="62376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広告メニュー：プラチナプラン、ゴールドプラン、シルバープラン、ブロンズプラン</a:t>
            </a:r>
          </a:p>
        </p:txBody>
      </p:sp>
      <p:sp>
        <p:nvSpPr>
          <p:cNvPr id="10" name="正方形/長方形 38"/>
          <p:cNvSpPr>
            <a:spLocks noChangeArrowheads="1"/>
          </p:cNvSpPr>
          <p:nvPr/>
        </p:nvSpPr>
        <p:spPr bwMode="auto">
          <a:xfrm>
            <a:off x="179512" y="2082949"/>
            <a:ext cx="87763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Gunosy</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内の各種タブ上に画像＋テキストの誘導枠を設け、そこからマイナビニュースタイアップ広告へ誘導致します。レポートでは全体の</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やクリック数の他、</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Gunosy</a:t>
            </a:r>
            <a:r>
              <a:rPr lang="ja-JP" altLang="en-US" sz="1000" dirty="0" err="1">
                <a:solidFill>
                  <a:schemeClr val="tx1">
                    <a:lumMod val="75000"/>
                    <a:lumOff val="25000"/>
                  </a:schemeClr>
                </a:solidFill>
                <a:latin typeface="メイリオ" pitchFamily="50" charset="-128"/>
                <a:ea typeface="メイリオ" pitchFamily="50" charset="-128"/>
                <a:cs typeface="メイリオ" pitchFamily="50" charset="-128"/>
              </a:rPr>
              <a:t>が保</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有する</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20</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以上の興味関心クラスター別の反応もご提供可能です。掲載期間</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週間です。（開始日は任意）</a:t>
            </a:r>
          </a:p>
        </p:txBody>
      </p:sp>
      <p:pic>
        <p:nvPicPr>
          <p:cNvPr id="11" name="Picture 3" descr="C:\Users\s0113300\Documents\027_デザイン関連\モックアップ素材\iPhone\iPhone-6-5,5-inch-Three-colors-Mocku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3130328"/>
            <a:ext cx="1445782" cy="3034976"/>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p:cNvSpPr/>
          <p:nvPr/>
        </p:nvSpPr>
        <p:spPr>
          <a:xfrm>
            <a:off x="737549" y="2780928"/>
            <a:ext cx="1181734" cy="230832"/>
          </a:xfrm>
          <a:prstGeom prst="rect">
            <a:avLst/>
          </a:prstGeom>
        </p:spPr>
        <p:txBody>
          <a:bodyPr wrap="none">
            <a:spAutoFit/>
          </a:bodyPr>
          <a:lstStyle/>
          <a:p>
            <a:pPr algn="ctr"/>
            <a:r>
              <a:rPr lang="en-US" altLang="ja-JP" sz="900" dirty="0">
                <a:solidFill>
                  <a:schemeClr val="tx1">
                    <a:lumMod val="75000"/>
                    <a:lumOff val="25000"/>
                  </a:schemeClr>
                </a:solidFill>
                <a:latin typeface="+mj-ea"/>
                <a:ea typeface="+mj-ea"/>
              </a:rPr>
              <a:t>Gunosy</a:t>
            </a:r>
            <a:r>
              <a:rPr lang="ja-JP" altLang="en-US" sz="900" dirty="0">
                <a:solidFill>
                  <a:schemeClr val="tx1">
                    <a:lumMod val="75000"/>
                    <a:lumOff val="25000"/>
                  </a:schemeClr>
                </a:solidFill>
                <a:latin typeface="+mj-ea"/>
                <a:ea typeface="+mj-ea"/>
              </a:rPr>
              <a:t>内各種タブ</a:t>
            </a:r>
          </a:p>
        </p:txBody>
      </p:sp>
      <p:sp>
        <p:nvSpPr>
          <p:cNvPr id="19" name="正方形/長方形 18"/>
          <p:cNvSpPr/>
          <p:nvPr/>
        </p:nvSpPr>
        <p:spPr>
          <a:xfrm>
            <a:off x="2666891" y="2730218"/>
            <a:ext cx="1223412" cy="369332"/>
          </a:xfrm>
          <a:prstGeom prst="rect">
            <a:avLst/>
          </a:prstGeom>
        </p:spPr>
        <p:txBody>
          <a:bodyPr wrap="none">
            <a:spAutoFit/>
          </a:bodyPr>
          <a:lstStyle/>
          <a:p>
            <a:pPr algn="ctr"/>
            <a:r>
              <a:rPr lang="ja-JP" altLang="en-US" sz="900" dirty="0">
                <a:solidFill>
                  <a:schemeClr val="tx1">
                    <a:lumMod val="75000"/>
                    <a:lumOff val="25000"/>
                  </a:schemeClr>
                </a:solidFill>
                <a:latin typeface="+mj-ea"/>
                <a:ea typeface="+mj-ea"/>
              </a:rPr>
              <a:t>マイナビニュース内</a:t>
            </a:r>
            <a:endParaRPr lang="en-US" altLang="ja-JP" sz="900" dirty="0">
              <a:solidFill>
                <a:schemeClr val="tx1">
                  <a:lumMod val="75000"/>
                  <a:lumOff val="25000"/>
                </a:schemeClr>
              </a:solidFill>
              <a:latin typeface="+mj-ea"/>
              <a:ea typeface="+mj-ea"/>
            </a:endParaRPr>
          </a:p>
          <a:p>
            <a:pPr algn="ctr"/>
            <a:r>
              <a:rPr lang="ja-JP" altLang="en-US" sz="900" dirty="0">
                <a:solidFill>
                  <a:schemeClr val="tx1">
                    <a:lumMod val="75000"/>
                    <a:lumOff val="25000"/>
                  </a:schemeClr>
                </a:solidFill>
                <a:latin typeface="+mj-ea"/>
                <a:ea typeface="+mj-ea"/>
              </a:rPr>
              <a:t>タイアップページ</a:t>
            </a:r>
          </a:p>
        </p:txBody>
      </p:sp>
      <p:sp>
        <p:nvSpPr>
          <p:cNvPr id="20" name="正方形/長方形 19"/>
          <p:cNvSpPr/>
          <p:nvPr/>
        </p:nvSpPr>
        <p:spPr>
          <a:xfrm>
            <a:off x="268295" y="2657325"/>
            <a:ext cx="4087681" cy="3579987"/>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pic>
        <p:nvPicPr>
          <p:cNvPr id="21" name="Picture 53"/>
          <p:cNvPicPr>
            <a:picLocks noChangeAspect="1" noChangeArrowheads="1"/>
          </p:cNvPicPr>
          <p:nvPr/>
        </p:nvPicPr>
        <p:blipFill rotWithShape="1">
          <a:blip r:embed="rId5">
            <a:extLst>
              <a:ext uri="{28A0092B-C50C-407E-A947-70E740481C1C}">
                <a14:useLocalDpi xmlns:a14="http://schemas.microsoft.com/office/drawing/2010/main" val="0"/>
              </a:ext>
            </a:extLst>
          </a:blip>
          <a:srcRect l="13285" t="17641" r="13231" b="15619"/>
          <a:stretch/>
        </p:blipFill>
        <p:spPr bwMode="auto">
          <a:xfrm>
            <a:off x="707049" y="3568390"/>
            <a:ext cx="1255566" cy="2144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bwMode="auto">
          <a:xfrm>
            <a:off x="687039" y="5157191"/>
            <a:ext cx="1275576" cy="429569"/>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誘導枠</a:t>
            </a:r>
          </a:p>
        </p:txBody>
      </p:sp>
      <p:graphicFrame>
        <p:nvGraphicFramePr>
          <p:cNvPr id="23" name="Group 63"/>
          <p:cNvGraphicFramePr>
            <a:graphicFrameLocks noGrp="1"/>
          </p:cNvGraphicFramePr>
          <p:nvPr>
            <p:extLst>
              <p:ext uri="{D42A27DB-BD31-4B8C-83A1-F6EECF244321}">
                <p14:modId xmlns:p14="http://schemas.microsoft.com/office/powerpoint/2010/main" val="3870913363"/>
              </p:ext>
            </p:extLst>
          </p:nvPr>
        </p:nvGraphicFramePr>
        <p:xfrm>
          <a:off x="4499991" y="2657323"/>
          <a:ext cx="4455910" cy="1418236"/>
        </p:xfrm>
        <a:graphic>
          <a:graphicData uri="http://schemas.openxmlformats.org/drawingml/2006/table">
            <a:tbl>
              <a:tblPr/>
              <a:tblGrid>
                <a:gridCol w="1040594">
                  <a:extLst>
                    <a:ext uri="{9D8B030D-6E8A-4147-A177-3AD203B41FA5}">
                      <a16:colId xmlns:a16="http://schemas.microsoft.com/office/drawing/2014/main" val="20000"/>
                    </a:ext>
                  </a:extLst>
                </a:gridCol>
                <a:gridCol w="1082748">
                  <a:extLst>
                    <a:ext uri="{9D8B030D-6E8A-4147-A177-3AD203B41FA5}">
                      <a16:colId xmlns:a16="http://schemas.microsoft.com/office/drawing/2014/main" val="20001"/>
                    </a:ext>
                  </a:extLst>
                </a:gridCol>
                <a:gridCol w="1166284">
                  <a:extLst>
                    <a:ext uri="{9D8B030D-6E8A-4147-A177-3AD203B41FA5}">
                      <a16:colId xmlns:a16="http://schemas.microsoft.com/office/drawing/2014/main" val="20002"/>
                    </a:ext>
                  </a:extLst>
                </a:gridCol>
                <a:gridCol w="1166284">
                  <a:extLst>
                    <a:ext uri="{9D8B030D-6E8A-4147-A177-3AD203B41FA5}">
                      <a16:colId xmlns:a16="http://schemas.microsoft.com/office/drawing/2014/main" val="20003"/>
                    </a:ext>
                  </a:extLst>
                </a:gridCol>
              </a:tblGrid>
              <a:tr h="37077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誘導枠保証</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imp</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タイアップページ</a:t>
                      </a:r>
                      <a:endPar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誘導想定</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PV</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26186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プラチナプラン</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1,875,000</a:t>
                      </a: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18,750PV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\1,500,000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186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ゴールドプラン</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1,000,000</a:t>
                      </a: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1865">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シルバープラン</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416,667</a:t>
                      </a: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4,167PV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\500,000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1865">
                <a:tc>
                  <a:txBody>
                    <a:bodyPr/>
                    <a:lstStyle/>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ブロンズプラン</a:t>
                      </a: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230,769</a:t>
                      </a: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2,308PV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4" name="正方形/長方形 45"/>
          <p:cNvSpPr>
            <a:spLocks noChangeArrowheads="1"/>
          </p:cNvSpPr>
          <p:nvPr/>
        </p:nvSpPr>
        <p:spPr bwMode="auto">
          <a:xfrm>
            <a:off x="4499992" y="4219576"/>
            <a:ext cx="4562475" cy="129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Clr>
                <a:schemeClr val="bg1">
                  <a:lumMod val="50000"/>
                </a:schemeClr>
              </a:buClr>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注意事項</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rgbClr val="FF5050"/>
                </a:solidFill>
                <a:latin typeface="メイリオ" pitchFamily="50" charset="-128"/>
                <a:ea typeface="メイリオ" pitchFamily="50" charset="-128"/>
                <a:cs typeface="メイリオ" pitchFamily="50" charset="-128"/>
                <a:sym typeface="ＭＳ Ｐゴシック" charset="-128"/>
              </a:rPr>
              <a:t>料金はネット表記</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です。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事前に掲載審査、空き枠確認がございます。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想定数値は保証しかねますのでご了承ください。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10000"/>
              </a:lnSpc>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男性</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女性</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オールリーチでターゲットの指定が可能です。（無料）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10000"/>
              </a:lnSpc>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都道府県、</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OS</a:t>
            </a:r>
            <a:r>
              <a:rPr lang="ja-JP" altLang="en-US" sz="700" dirty="0" err="1">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携帯キャリアの指定は追加料金をいただくことで可能となっております。</a:t>
            </a:r>
            <a:b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（在庫状況によりますので事前にご相談ください。）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10000"/>
              </a:lnSpc>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在庫状況により、掲載期間の短縮や延長もご相談可能です。（事前に営業担当にお伝えください。）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Gunosy</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ページ誘導枠には</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画像</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1</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点と記事タイトル、広告主名の他、「広告」表記が</a:t>
            </a:r>
            <a:b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b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記載されます。　広告主名はクライアント様の会社名もしくは商品ブランド名とさせていただきます。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p:txBody>
      </p:sp>
      <p:grpSp>
        <p:nvGrpSpPr>
          <p:cNvPr id="22" name="グループ化 21"/>
          <p:cNvGrpSpPr/>
          <p:nvPr/>
        </p:nvGrpSpPr>
        <p:grpSpPr>
          <a:xfrm>
            <a:off x="2555776" y="3130328"/>
            <a:ext cx="1445782" cy="3034976"/>
            <a:chOff x="2555776" y="3130328"/>
            <a:chExt cx="1445782" cy="3034976"/>
          </a:xfrm>
        </p:grpSpPr>
        <p:pic>
          <p:nvPicPr>
            <p:cNvPr id="25" name="Picture 3" descr="C:\Users\s0113300\Documents\027_デザイン関連\モックアップ素材\iPhone\iPhone-6-5,5-inch-Three-colors-Mocku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3130328"/>
              <a:ext cx="1445782" cy="30349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s0113300\Documents\000_媒体資料改定\2018.01-03\Captue_113_Tie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98"/>
            <a:stretch/>
          </p:blipFill>
          <p:spPr bwMode="auto">
            <a:xfrm>
              <a:off x="2646463" y="3542942"/>
              <a:ext cx="1265267" cy="2167383"/>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p:cNvSpPr/>
            <p:nvPr/>
          </p:nvSpPr>
          <p:spPr bwMode="auto">
            <a:xfrm>
              <a:off x="2647232" y="3691335"/>
              <a:ext cx="1267451" cy="2018993"/>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タイアップページ</a:t>
              </a:r>
            </a:p>
          </p:txBody>
        </p:sp>
      </p:grpSp>
      <p:cxnSp>
        <p:nvCxnSpPr>
          <p:cNvPr id="17" name="直線矢印コネクタ 16"/>
          <p:cNvCxnSpPr>
            <a:stCxn id="13" idx="3"/>
          </p:cNvCxnSpPr>
          <p:nvPr/>
        </p:nvCxnSpPr>
        <p:spPr>
          <a:xfrm>
            <a:off x="1962615" y="5371976"/>
            <a:ext cx="677248" cy="16639"/>
          </a:xfrm>
          <a:prstGeom prst="straightConnector1">
            <a:avLst/>
          </a:prstGeom>
          <a:ln w="63500" cap="rnd">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766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48</a:t>
            </a:fld>
            <a:endParaRPr lang="ja-JP" altLang="en-US" dirty="0"/>
          </a:p>
        </p:txBody>
      </p:sp>
      <p:sp>
        <p:nvSpPr>
          <p:cNvPr id="3" name="テキスト ボックス 2"/>
          <p:cNvSpPr txBox="1"/>
          <p:nvPr/>
        </p:nvSpPr>
        <p:spPr>
          <a:xfrm>
            <a:off x="179511" y="332656"/>
            <a:ext cx="8954963"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キュレーションメディアブーストオプション（</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antenna</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4" name="Picture 2" descr="C:\Users\s0113300\Document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907704"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7" name="正方形/長方形 6"/>
          <p:cNvSpPr/>
          <p:nvPr/>
        </p:nvSpPr>
        <p:spPr>
          <a:xfrm>
            <a:off x="242934" y="1350060"/>
            <a:ext cx="8712968" cy="461665"/>
          </a:xfrm>
          <a:prstGeom prst="rect">
            <a:avLst/>
          </a:prstGeom>
        </p:spPr>
        <p:txBody>
          <a:bodyPr wrap="square">
            <a:spAutoFit/>
          </a:bodyPr>
          <a:lstStyle/>
          <a:p>
            <a:pPr>
              <a:spcBef>
                <a:spcPct val="0"/>
              </a:spcBef>
              <a:buClr>
                <a:srgbClr val="31B6FD"/>
              </a:buClr>
              <a:defRPr/>
            </a:pP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200</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万超のユーザーに利用されている人気キュレーションメディア「</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antenna</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」内のフィード上にクリエイティブを掲載し、</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マイナビニュース上で実施したタイアップ広告へ誘導する施策です。</a:t>
            </a:r>
          </a:p>
        </p:txBody>
      </p:sp>
      <p:pic>
        <p:nvPicPr>
          <p:cNvPr id="13314" name="Picture 2" descr="https://business.antenna.jp/files/log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66" t="40491" r="39107" b="21851"/>
          <a:stretch/>
        </p:blipFill>
        <p:spPr bwMode="auto">
          <a:xfrm>
            <a:off x="2267927" y="972713"/>
            <a:ext cx="1155569" cy="2955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s0113300\Documents\027_デザイン関連\モックアップ素材\iPhone\iPhone-6-5,5-inch-Three-colors-Mocku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3130328"/>
            <a:ext cx="1445782" cy="3034976"/>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p:cNvSpPr/>
          <p:nvPr/>
        </p:nvSpPr>
        <p:spPr>
          <a:xfrm>
            <a:off x="716708" y="2780928"/>
            <a:ext cx="1223413" cy="230832"/>
          </a:xfrm>
          <a:prstGeom prst="rect">
            <a:avLst/>
          </a:prstGeom>
        </p:spPr>
        <p:txBody>
          <a:bodyPr wrap="none">
            <a:spAutoFit/>
          </a:bodyPr>
          <a:lstStyle/>
          <a:p>
            <a:pPr algn="ctr"/>
            <a:r>
              <a:rPr lang="en-US" altLang="ja-JP" sz="900" dirty="0">
                <a:solidFill>
                  <a:schemeClr val="tx1">
                    <a:lumMod val="75000"/>
                    <a:lumOff val="25000"/>
                  </a:schemeClr>
                </a:solidFill>
                <a:latin typeface="+mj-ea"/>
                <a:ea typeface="+mj-ea"/>
              </a:rPr>
              <a:t>antenna</a:t>
            </a:r>
            <a:r>
              <a:rPr lang="ja-JP" altLang="en-US" sz="900" dirty="0">
                <a:solidFill>
                  <a:schemeClr val="tx1">
                    <a:lumMod val="75000"/>
                    <a:lumOff val="25000"/>
                  </a:schemeClr>
                </a:solidFill>
                <a:latin typeface="+mj-ea"/>
                <a:ea typeface="+mj-ea"/>
              </a:rPr>
              <a:t>内フィード</a:t>
            </a:r>
          </a:p>
        </p:txBody>
      </p:sp>
      <p:sp>
        <p:nvSpPr>
          <p:cNvPr id="27" name="正方形/長方形 26"/>
          <p:cNvSpPr/>
          <p:nvPr/>
        </p:nvSpPr>
        <p:spPr>
          <a:xfrm>
            <a:off x="2666891" y="2730218"/>
            <a:ext cx="1223412" cy="369332"/>
          </a:xfrm>
          <a:prstGeom prst="rect">
            <a:avLst/>
          </a:prstGeom>
        </p:spPr>
        <p:txBody>
          <a:bodyPr wrap="none">
            <a:spAutoFit/>
          </a:bodyPr>
          <a:lstStyle/>
          <a:p>
            <a:pPr algn="ctr"/>
            <a:r>
              <a:rPr lang="ja-JP" altLang="en-US" sz="900" dirty="0">
                <a:solidFill>
                  <a:schemeClr val="tx1">
                    <a:lumMod val="75000"/>
                    <a:lumOff val="25000"/>
                  </a:schemeClr>
                </a:solidFill>
                <a:latin typeface="+mj-ea"/>
                <a:ea typeface="+mj-ea"/>
              </a:rPr>
              <a:t>マイナビニュース内</a:t>
            </a:r>
            <a:endParaRPr lang="en-US" altLang="ja-JP" sz="900" dirty="0">
              <a:solidFill>
                <a:schemeClr val="tx1">
                  <a:lumMod val="75000"/>
                  <a:lumOff val="25000"/>
                </a:schemeClr>
              </a:solidFill>
              <a:latin typeface="+mj-ea"/>
              <a:ea typeface="+mj-ea"/>
            </a:endParaRPr>
          </a:p>
          <a:p>
            <a:pPr algn="ctr"/>
            <a:r>
              <a:rPr lang="ja-JP" altLang="en-US" sz="900" dirty="0">
                <a:solidFill>
                  <a:schemeClr val="tx1">
                    <a:lumMod val="75000"/>
                    <a:lumOff val="25000"/>
                  </a:schemeClr>
                </a:solidFill>
                <a:latin typeface="+mj-ea"/>
                <a:ea typeface="+mj-ea"/>
              </a:rPr>
              <a:t>タイアップページ</a:t>
            </a:r>
          </a:p>
        </p:txBody>
      </p:sp>
      <p:sp>
        <p:nvSpPr>
          <p:cNvPr id="28" name="正方形/長方形 27"/>
          <p:cNvSpPr/>
          <p:nvPr/>
        </p:nvSpPr>
        <p:spPr>
          <a:xfrm>
            <a:off x="268295" y="2657325"/>
            <a:ext cx="4087681" cy="3579987"/>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aphicFrame>
        <p:nvGraphicFramePr>
          <p:cNvPr id="32" name="Group 63"/>
          <p:cNvGraphicFramePr>
            <a:graphicFrameLocks noGrp="1"/>
          </p:cNvGraphicFramePr>
          <p:nvPr>
            <p:extLst/>
          </p:nvPr>
        </p:nvGraphicFramePr>
        <p:xfrm>
          <a:off x="4499991" y="2657323"/>
          <a:ext cx="4392488" cy="1941966"/>
        </p:xfrm>
        <a:graphic>
          <a:graphicData uri="http://schemas.openxmlformats.org/drawingml/2006/table">
            <a:tbl>
              <a:tblPr/>
              <a:tblGrid>
                <a:gridCol w="2088233">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080119">
                  <a:extLst>
                    <a:ext uri="{9D8B030D-6E8A-4147-A177-3AD203B41FA5}">
                      <a16:colId xmlns:a16="http://schemas.microsoft.com/office/drawing/2014/main" val="20002"/>
                    </a:ext>
                  </a:extLst>
                </a:gridCol>
              </a:tblGrid>
              <a:tr h="37077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タイアップページ</a:t>
                      </a:r>
                      <a:endPar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誘導想定</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PV</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2618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トライアルプラン</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2,200PV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18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トライアルプラン（性別指定あり）</a:t>
                      </a: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2,000PV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186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レギュラープラン</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4,500PV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\600,000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1865">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レギュラープラン（性別指定あり）</a:t>
                      </a: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4,100PV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\600,000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1865">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プレミアムプラン</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7,000PV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1865">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プレミアムプラン（性別指定あり）</a:t>
                      </a: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6,500PV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789" marB="4678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3" name="正方形/長方形 45"/>
          <p:cNvSpPr>
            <a:spLocks noChangeArrowheads="1"/>
          </p:cNvSpPr>
          <p:nvPr/>
        </p:nvSpPr>
        <p:spPr bwMode="auto">
          <a:xfrm>
            <a:off x="4499992" y="4720419"/>
            <a:ext cx="4562475" cy="96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Clr>
                <a:schemeClr val="bg1">
                  <a:lumMod val="50000"/>
                </a:schemeClr>
              </a:buClr>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注意事項</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rgbClr val="FF5050"/>
                </a:solidFill>
                <a:latin typeface="メイリオ" pitchFamily="50" charset="-128"/>
                <a:ea typeface="メイリオ" pitchFamily="50" charset="-128"/>
                <a:cs typeface="メイリオ" pitchFamily="50" charset="-128"/>
                <a:sym typeface="ＭＳ Ｐゴシック" charset="-128"/>
              </a:rPr>
              <a:t>料金はネット表記</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です。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事前に掲載審査、空き枠確認がございます。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想定数値は保証しかねますのでご了承ください。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10000"/>
              </a:lnSpc>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掲載開始曜日は平日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土日いずれも任意でご指定可能、掲載開始時間は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10:00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です。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本メニューは、静止画掲載を前提としたプランです。動画コンテンツの掲載をご希望の際には、</a:t>
            </a:r>
            <a:b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b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営業担当にお問合せください。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34" name="Rectangle 57"/>
          <p:cNvSpPr>
            <a:spLocks noChangeArrowheads="1"/>
          </p:cNvSpPr>
          <p:nvPr/>
        </p:nvSpPr>
        <p:spPr bwMode="auto">
          <a:xfrm>
            <a:off x="166688" y="1844824"/>
            <a:ext cx="54681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広告メニュー：トライアルプラン、レギュラープラン、プレミアムプラン</a:t>
            </a:r>
          </a:p>
        </p:txBody>
      </p:sp>
      <p:sp>
        <p:nvSpPr>
          <p:cNvPr id="35" name="正方形/長方形 38"/>
          <p:cNvSpPr>
            <a:spLocks noChangeArrowheads="1"/>
          </p:cNvSpPr>
          <p:nvPr/>
        </p:nvSpPr>
        <p:spPr bwMode="auto">
          <a:xfrm>
            <a:off x="179512" y="2082949"/>
            <a:ext cx="87763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Antenna</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内各チャンネルのフィード上に誘導クリエイティブ（画像</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タイトルテキスト）を掲載し（ランダム表示）、</a:t>
            </a:r>
          </a:p>
          <a:p>
            <a:pPr eaLnBrk="1" hangingPunct="1">
              <a:spcBef>
                <a:spcPct val="0"/>
              </a:spcBef>
              <a:buFontTx/>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様々なコンテンツに馴染む自然な</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UI</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で記事へと誘導するプランです。オプションとして、ターゲット性別（男性</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or</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女性）を指定することも可能です。</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3448"/>
          <a:stretch/>
        </p:blipFill>
        <p:spPr bwMode="auto">
          <a:xfrm>
            <a:off x="698832" y="3542942"/>
            <a:ext cx="1273974" cy="2167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正方形/長方形 29"/>
          <p:cNvSpPr/>
          <p:nvPr/>
        </p:nvSpPr>
        <p:spPr bwMode="auto">
          <a:xfrm>
            <a:off x="687039" y="4232533"/>
            <a:ext cx="1275576" cy="852651"/>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誘導枠</a:t>
            </a:r>
          </a:p>
        </p:txBody>
      </p:sp>
      <p:grpSp>
        <p:nvGrpSpPr>
          <p:cNvPr id="29" name="グループ化 28"/>
          <p:cNvGrpSpPr/>
          <p:nvPr/>
        </p:nvGrpSpPr>
        <p:grpSpPr>
          <a:xfrm>
            <a:off x="2555776" y="3130328"/>
            <a:ext cx="1445782" cy="3034976"/>
            <a:chOff x="2555776" y="3130328"/>
            <a:chExt cx="1445782" cy="3034976"/>
          </a:xfrm>
        </p:grpSpPr>
        <p:pic>
          <p:nvPicPr>
            <p:cNvPr id="36" name="Picture 3" descr="C:\Users\s0113300\Documents\027_デザイン関連\モックアップ素材\iPhone\iPhone-6-5,5-inch-Three-colors-Mocku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3130328"/>
              <a:ext cx="1445782" cy="30349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s0113300\Documents\000_媒体資料改定\2018.01-03\Captue_113_TieUp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98"/>
            <a:stretch/>
          </p:blipFill>
          <p:spPr bwMode="auto">
            <a:xfrm>
              <a:off x="2646463" y="3542942"/>
              <a:ext cx="1265267" cy="2167383"/>
            </a:xfrm>
            <a:prstGeom prst="rect">
              <a:avLst/>
            </a:prstGeom>
            <a:noFill/>
            <a:extLst>
              <a:ext uri="{909E8E84-426E-40DD-AFC4-6F175D3DCCD1}">
                <a14:hiddenFill xmlns:a14="http://schemas.microsoft.com/office/drawing/2010/main">
                  <a:solidFill>
                    <a:srgbClr val="FFFFFF"/>
                  </a:solidFill>
                </a14:hiddenFill>
              </a:ext>
            </a:extLst>
          </p:spPr>
        </p:pic>
        <p:sp>
          <p:nvSpPr>
            <p:cNvPr id="38" name="正方形/長方形 37"/>
            <p:cNvSpPr/>
            <p:nvPr/>
          </p:nvSpPr>
          <p:spPr bwMode="auto">
            <a:xfrm>
              <a:off x="2647232" y="3691335"/>
              <a:ext cx="1267451" cy="2018993"/>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タイアップページ</a:t>
              </a:r>
            </a:p>
          </p:txBody>
        </p:sp>
      </p:grpSp>
      <p:cxnSp>
        <p:nvCxnSpPr>
          <p:cNvPr id="31" name="直線矢印コネクタ 30"/>
          <p:cNvCxnSpPr>
            <a:stCxn id="30" idx="3"/>
          </p:cNvCxnSpPr>
          <p:nvPr/>
        </p:nvCxnSpPr>
        <p:spPr>
          <a:xfrm flipV="1">
            <a:off x="1962615" y="4647816"/>
            <a:ext cx="593161" cy="11043"/>
          </a:xfrm>
          <a:prstGeom prst="straightConnector1">
            <a:avLst/>
          </a:prstGeom>
          <a:ln w="63500" cap="rnd">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046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45"/>
          <p:cNvSpPr>
            <a:spLocks noChangeArrowheads="1"/>
          </p:cNvSpPr>
          <p:nvPr/>
        </p:nvSpPr>
        <p:spPr bwMode="auto">
          <a:xfrm>
            <a:off x="4412884" y="4005064"/>
            <a:ext cx="4643069" cy="118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Clr>
                <a:schemeClr val="bg1">
                  <a:lumMod val="50000"/>
                </a:schemeClr>
              </a:buClr>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注意事項</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事前に掲載審査、空き枠確認がございます。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想定数値は保証しかねますのでご了承ください。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pPr>
            <a:r>
              <a:rPr kumimoji="0" lang="en-US" altLang="ja-JP" sz="7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NewsPicks</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ページ誘導枠には</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画像</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1</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点と記事タイトル、広告主名が掲載されます。広告主名はクライアント様の会社名とさせていただきます。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リンク先のマイナビニュース内タイアップページのファーストビューにクレジット掲出を必須とさせていただきます。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タイアップページ原稿校了後、</a:t>
            </a:r>
            <a:r>
              <a:rPr kumimoji="0" lang="en-US" altLang="ja-JP" sz="7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NewsPicks</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社のクリエイティブチェックを経て掲載可能となります。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endPar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49</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キュレーションメディアブーストオプション（</a:t>
            </a:r>
            <a:r>
              <a:rPr lang="en-US" altLang="ja-JP" sz="2000" b="1" dirty="0" err="1">
                <a:solidFill>
                  <a:schemeClr val="tx1">
                    <a:lumMod val="75000"/>
                    <a:lumOff val="25000"/>
                  </a:schemeClr>
                </a:solidFill>
                <a:latin typeface="メイリオ" pitchFamily="50" charset="-128"/>
                <a:ea typeface="メイリオ" pitchFamily="50" charset="-128"/>
                <a:cs typeface="メイリオ" pitchFamily="50" charset="-128"/>
              </a:rPr>
              <a:t>NewsPicks</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 name="正方形/長方形 3"/>
          <p:cNvSpPr/>
          <p:nvPr/>
        </p:nvSpPr>
        <p:spPr>
          <a:xfrm>
            <a:off x="242934" y="1350060"/>
            <a:ext cx="8712968" cy="461665"/>
          </a:xfrm>
          <a:prstGeom prst="rect">
            <a:avLst/>
          </a:prstGeom>
        </p:spPr>
        <p:txBody>
          <a:bodyPr wrap="square">
            <a:spAutoFit/>
          </a:bodyPr>
          <a:lstStyle/>
          <a:p>
            <a:pPr>
              <a:spcBef>
                <a:spcPct val="0"/>
              </a:spcBef>
              <a:buClr>
                <a:srgbClr val="31B6FD"/>
              </a:buClr>
              <a:defRPr/>
            </a:pP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240</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万人以上の会員ユーザーを抱える経済ニュース特化型アプリ「</a:t>
            </a:r>
            <a:r>
              <a:rPr lang="en-US" altLang="ja-JP" sz="1200" b="1" dirty="0" err="1">
                <a:solidFill>
                  <a:schemeClr val="tx1">
                    <a:lumMod val="75000"/>
                    <a:lumOff val="25000"/>
                  </a:schemeClr>
                </a:solidFill>
                <a:latin typeface="メイリオ" pitchFamily="50" charset="-128"/>
                <a:ea typeface="メイリオ" pitchFamily="50" charset="-128"/>
                <a:cs typeface="メイリオ" pitchFamily="50" charset="-128"/>
              </a:rPr>
              <a:t>NewsPicks</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」から、マイナビニュース上で実施しているタイアップ広告へユーザーを誘導することができるメニューです。</a:t>
            </a:r>
          </a:p>
        </p:txBody>
      </p:sp>
      <p:pic>
        <p:nvPicPr>
          <p:cNvPr id="5" name="Picture 2" descr="C:\Users\s0113300\Document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1907704"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8" name="Rectangle 57"/>
          <p:cNvSpPr>
            <a:spLocks noChangeArrowheads="1"/>
          </p:cNvSpPr>
          <p:nvPr/>
        </p:nvSpPr>
        <p:spPr bwMode="auto">
          <a:xfrm>
            <a:off x="166688" y="1772816"/>
            <a:ext cx="33538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広告メニュー：誘導パック</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100</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50</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30</a:t>
            </a:r>
            <a:endPar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9" name="正方形/長方形 38"/>
          <p:cNvSpPr>
            <a:spLocks noChangeArrowheads="1"/>
          </p:cNvSpPr>
          <p:nvPr/>
        </p:nvSpPr>
        <p:spPr bwMode="auto">
          <a:xfrm>
            <a:off x="179512" y="1938898"/>
            <a:ext cx="877639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000" dirty="0" err="1">
                <a:solidFill>
                  <a:schemeClr val="tx1">
                    <a:lumMod val="75000"/>
                    <a:lumOff val="25000"/>
                  </a:schemeClr>
                </a:solidFill>
                <a:latin typeface="メイリオ" pitchFamily="50" charset="-128"/>
                <a:ea typeface="メイリオ" pitchFamily="50" charset="-128"/>
                <a:cs typeface="メイリオ" pitchFamily="50" charset="-128"/>
              </a:rPr>
              <a:t>NewsPicks</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の紙面から</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紙面をお選びいただき、（</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TOP</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を除く）紙面のファーストビューに、訴求力のある画像＋テキスト＋コメントで記事レイアウトで掲載することで、マイナビニュースのタイアップ広告へ強力に誘導します。リッチビューでの掲載期間は</a:t>
            </a: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48</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時間となり、経過後はその他コンテンツと同様のフォーマットで掲載されます。（開始日は任意）</a:t>
            </a:r>
          </a:p>
        </p:txBody>
      </p:sp>
      <p:sp>
        <p:nvSpPr>
          <p:cNvPr id="22" name="正方形/長方形 21"/>
          <p:cNvSpPr/>
          <p:nvPr/>
        </p:nvSpPr>
        <p:spPr>
          <a:xfrm>
            <a:off x="179512" y="2459732"/>
            <a:ext cx="1855963" cy="230832"/>
          </a:xfrm>
          <a:prstGeom prst="rect">
            <a:avLst/>
          </a:prstGeom>
        </p:spPr>
        <p:txBody>
          <a:bodyPr wrap="square">
            <a:spAutoFit/>
          </a:bodyPr>
          <a:lstStyle/>
          <a:p>
            <a:pPr algn="ctr"/>
            <a:r>
              <a:rPr lang="en-US" altLang="ja-JP" sz="900" b="1" dirty="0" err="1">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NewsPicks</a:t>
            </a:r>
            <a:r>
              <a:rPr lang="ja-JP" altLang="en-US" sz="9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指定の紙面</a:t>
            </a:r>
            <a:r>
              <a:rPr lang="en-US" altLang="ja-JP" sz="9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9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タブ</a:t>
            </a:r>
          </a:p>
        </p:txBody>
      </p:sp>
      <p:sp>
        <p:nvSpPr>
          <p:cNvPr id="23" name="正方形/長方形 22"/>
          <p:cNvSpPr/>
          <p:nvPr/>
        </p:nvSpPr>
        <p:spPr>
          <a:xfrm>
            <a:off x="3306784" y="5849034"/>
            <a:ext cx="990977" cy="369332"/>
          </a:xfrm>
          <a:prstGeom prst="rect">
            <a:avLst/>
          </a:prstGeom>
        </p:spPr>
        <p:txBody>
          <a:bodyPr wrap="none">
            <a:spAutoFit/>
          </a:bodyPr>
          <a:lstStyle/>
          <a:p>
            <a:pPr algn="ct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マイナビニュース内</a:t>
            </a:r>
            <a:endParaRPr lang="en-US" altLang="ja-JP" sz="9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タイアップページ</a:t>
            </a:r>
          </a:p>
        </p:txBody>
      </p:sp>
      <p:sp>
        <p:nvSpPr>
          <p:cNvPr id="26" name="正方形/長方形 25"/>
          <p:cNvSpPr/>
          <p:nvPr/>
        </p:nvSpPr>
        <p:spPr>
          <a:xfrm>
            <a:off x="268295" y="2483059"/>
            <a:ext cx="4087681" cy="3754253"/>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9" name="Group 63"/>
          <p:cNvGraphicFramePr>
            <a:graphicFrameLocks noGrp="1"/>
          </p:cNvGraphicFramePr>
          <p:nvPr>
            <p:extLst/>
          </p:nvPr>
        </p:nvGraphicFramePr>
        <p:xfrm>
          <a:off x="4567707" y="2690626"/>
          <a:ext cx="4287369" cy="1290872"/>
        </p:xfrm>
        <a:graphic>
          <a:graphicData uri="http://schemas.openxmlformats.org/drawingml/2006/table">
            <a:tbl>
              <a:tblPr/>
              <a:tblGrid>
                <a:gridCol w="1034882">
                  <a:extLst>
                    <a:ext uri="{9D8B030D-6E8A-4147-A177-3AD203B41FA5}">
                      <a16:colId xmlns:a16="http://schemas.microsoft.com/office/drawing/2014/main" val="20000"/>
                    </a:ext>
                  </a:extLst>
                </a:gridCol>
                <a:gridCol w="1106025">
                  <a:extLst>
                    <a:ext uri="{9D8B030D-6E8A-4147-A177-3AD203B41FA5}">
                      <a16:colId xmlns:a16="http://schemas.microsoft.com/office/drawing/2014/main" val="20001"/>
                    </a:ext>
                  </a:extLst>
                </a:gridCol>
                <a:gridCol w="1111580">
                  <a:extLst>
                    <a:ext uri="{9D8B030D-6E8A-4147-A177-3AD203B41FA5}">
                      <a16:colId xmlns:a16="http://schemas.microsoft.com/office/drawing/2014/main" val="20002"/>
                    </a:ext>
                  </a:extLst>
                </a:gridCol>
                <a:gridCol w="1034882">
                  <a:extLst>
                    <a:ext uri="{9D8B030D-6E8A-4147-A177-3AD203B41FA5}">
                      <a16:colId xmlns:a16="http://schemas.microsoft.com/office/drawing/2014/main" val="20003"/>
                    </a:ext>
                  </a:extLst>
                </a:gridCol>
              </a:tblGrid>
              <a:tr h="33744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誘導枠想定</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imp</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想定</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click</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23835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誘導パック</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a:t>
                      </a: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125,000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3,750click</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835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誘導パック</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50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62,500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1,875click</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\500,000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8358">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誘導パック</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37,500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1,125click</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38358">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誘導パック</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26,250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788click</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\210,000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10" name="グループ化 9"/>
          <p:cNvGrpSpPr/>
          <p:nvPr/>
        </p:nvGrpSpPr>
        <p:grpSpPr>
          <a:xfrm>
            <a:off x="3402154" y="4293096"/>
            <a:ext cx="797710" cy="1584176"/>
            <a:chOff x="2555776" y="3130328"/>
            <a:chExt cx="1445782" cy="3034976"/>
          </a:xfrm>
        </p:grpSpPr>
        <p:pic>
          <p:nvPicPr>
            <p:cNvPr id="18" name="Picture 3" descr="C:\Users\s0113300\Documents\027_デザイン関連\モックアップ素材\iPhone\iPhone-6-5,5-inch-Three-colors-Mock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3130328"/>
              <a:ext cx="1445782" cy="303497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s0113300\Documents\000_媒体資料改定\2018.01-03\Captue_113_TieUp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98"/>
            <a:stretch/>
          </p:blipFill>
          <p:spPr bwMode="auto">
            <a:xfrm>
              <a:off x="2646463" y="3542942"/>
              <a:ext cx="1265267" cy="2167383"/>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bwMode="auto">
            <a:xfrm>
              <a:off x="2647232" y="3691335"/>
              <a:ext cx="1267451" cy="2018993"/>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00" b="1" dirty="0">
                  <a:latin typeface="メイリオ" panose="020B0604030504040204" pitchFamily="50" charset="-128"/>
                  <a:ea typeface="メイリオ" panose="020B0604030504040204" pitchFamily="50" charset="-128"/>
                  <a:cs typeface="メイリオ" panose="020B0604030504040204" pitchFamily="50" charset="-128"/>
                </a:rPr>
                <a:t>タイアップページ</a:t>
              </a:r>
            </a:p>
          </p:txBody>
        </p:sp>
      </p:grpSp>
      <p:cxnSp>
        <p:nvCxnSpPr>
          <p:cNvPr id="20" name="直線矢印コネクタ 19"/>
          <p:cNvCxnSpPr/>
          <p:nvPr/>
        </p:nvCxnSpPr>
        <p:spPr>
          <a:xfrm>
            <a:off x="1577797" y="3645024"/>
            <a:ext cx="515214" cy="0"/>
          </a:xfrm>
          <a:prstGeom prst="straightConnector1">
            <a:avLst/>
          </a:prstGeom>
          <a:ln w="63500" cap="rnd">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1006" y="980728"/>
            <a:ext cx="1358906" cy="330426"/>
          </a:xfrm>
          <a:prstGeom prst="rect">
            <a:avLst/>
          </a:prstGeom>
        </p:spPr>
      </p:pic>
      <p:grpSp>
        <p:nvGrpSpPr>
          <p:cNvPr id="15" name="グループ化 14"/>
          <p:cNvGrpSpPr/>
          <p:nvPr/>
        </p:nvGrpSpPr>
        <p:grpSpPr>
          <a:xfrm>
            <a:off x="466836" y="2708920"/>
            <a:ext cx="1152836" cy="2420024"/>
            <a:chOff x="538844" y="3128704"/>
            <a:chExt cx="1152836" cy="2420024"/>
          </a:xfrm>
        </p:grpSpPr>
        <p:pic>
          <p:nvPicPr>
            <p:cNvPr id="11" name="Picture 3" descr="C:\Users\s0113300\Documents\027_デザイン関連\モックアップ素材\iPhone\iPhone-6-5,5-inch-Three-colors-Mocku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844" y="3128704"/>
              <a:ext cx="1152836" cy="24200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1150770\Desktop\Image uploaded from iO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718" y="3342263"/>
              <a:ext cx="1069087" cy="190154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正方形/長方形 13"/>
          <p:cNvSpPr/>
          <p:nvPr/>
        </p:nvSpPr>
        <p:spPr bwMode="auto">
          <a:xfrm>
            <a:off x="510725" y="3501008"/>
            <a:ext cx="1067071" cy="951862"/>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誘導枠</a:t>
            </a:r>
          </a:p>
        </p:txBody>
      </p:sp>
      <p:cxnSp>
        <p:nvCxnSpPr>
          <p:cNvPr id="27" name="カギ線コネクタ 26"/>
          <p:cNvCxnSpPr/>
          <p:nvPr/>
        </p:nvCxnSpPr>
        <p:spPr>
          <a:xfrm rot="16200000" flipH="1">
            <a:off x="739707" y="4889472"/>
            <a:ext cx="1310428" cy="703334"/>
          </a:xfrm>
          <a:prstGeom prst="bentConnector3">
            <a:avLst>
              <a:gd name="adj1" fmla="val 99842"/>
            </a:avLst>
          </a:prstGeom>
          <a:ln w="38100">
            <a:solidFill>
              <a:schemeClr val="bg1">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3144547" y="3601684"/>
            <a:ext cx="635365" cy="547396"/>
          </a:xfrm>
          <a:prstGeom prst="bentConnector3">
            <a:avLst>
              <a:gd name="adj1" fmla="val 99930"/>
            </a:avLst>
          </a:prstGeom>
          <a:ln w="63500" cap="rnd">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31" name="Picture 7" descr="C:\Users\s1150770\Desktop\Image uploaded from iO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3011" y="2916511"/>
            <a:ext cx="992943" cy="1370346"/>
          </a:xfrm>
          <a:prstGeom prst="rect">
            <a:avLst/>
          </a:prstGeom>
          <a:noFill/>
          <a:ln w="15875" cmpd="sng">
            <a:solidFill>
              <a:schemeClr val="tx1"/>
            </a:solidFill>
          </a:ln>
          <a:extLst>
            <a:ext uri="{909E8E84-426E-40DD-AFC4-6F175D3DCCD1}">
              <a14:hiddenFill xmlns:a14="http://schemas.microsoft.com/office/drawing/2010/main">
                <a:solidFill>
                  <a:srgbClr val="FFFFFF"/>
                </a:solidFill>
              </a14:hiddenFill>
            </a:ext>
          </a:extLst>
        </p:spPr>
      </p:pic>
      <p:sp>
        <p:nvSpPr>
          <p:cNvPr id="15370" name="テキスト ボックス 15369"/>
          <p:cNvSpPr txBox="1"/>
          <p:nvPr/>
        </p:nvSpPr>
        <p:spPr>
          <a:xfrm>
            <a:off x="1973169" y="4293096"/>
            <a:ext cx="1300958" cy="215444"/>
          </a:xfrm>
          <a:prstGeom prst="rect">
            <a:avLst/>
          </a:prstGeom>
          <a:noFill/>
        </p:spPr>
        <p:txBody>
          <a:bodyPr wrap="square" rtlCol="0">
            <a:spAutoFit/>
          </a:bodyPr>
          <a:lstStyle/>
          <a:p>
            <a:pPr algn="ct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「続きを読む」</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をタップ</a:t>
            </a:r>
          </a:p>
        </p:txBody>
      </p:sp>
      <p:sp>
        <p:nvSpPr>
          <p:cNvPr id="93" name="テキスト ボックス 92"/>
          <p:cNvSpPr txBox="1"/>
          <p:nvPr/>
        </p:nvSpPr>
        <p:spPr>
          <a:xfrm>
            <a:off x="445627" y="5217479"/>
            <a:ext cx="1300958" cy="338554"/>
          </a:xfrm>
          <a:prstGeom prst="rect">
            <a:avLst/>
          </a:prstGeom>
          <a:noFill/>
        </p:spPr>
        <p:txBody>
          <a:bodyPr wrap="square" rtlCol="0">
            <a:spAutoFit/>
          </a:bodyPr>
          <a:lstStyle/>
          <a:p>
            <a:pPr algn="ctr"/>
            <a:r>
              <a:rPr kumimoji="1" lang="en-US" altLang="ja-JP" sz="8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掲載開始から</a:t>
            </a:r>
            <a:r>
              <a:rPr kumimoji="1" lang="en-US" altLang="ja-JP" sz="800" b="1" dirty="0">
                <a:latin typeface="Meiryo UI" panose="020B0604030504040204" pitchFamily="50" charset="-128"/>
                <a:ea typeface="Meiryo UI" panose="020B0604030504040204" pitchFamily="50" charset="-128"/>
                <a:cs typeface="Meiryo UI" panose="020B0604030504040204" pitchFamily="50" charset="-128"/>
              </a:rPr>
              <a:t>48</a:t>
            </a:r>
            <a:r>
              <a:rPr kumimoji="1" lang="ja-JP" altLang="en-US" sz="800" b="1" dirty="0">
                <a:latin typeface="Meiryo UI" panose="020B0604030504040204" pitchFamily="50" charset="-128"/>
                <a:ea typeface="Meiryo UI" panose="020B0604030504040204" pitchFamily="50" charset="-128"/>
                <a:cs typeface="Meiryo UI" panose="020B0604030504040204" pitchFamily="50" charset="-128"/>
              </a:rPr>
              <a:t>時間後</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に見え方が変わります</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33" name="Picture 9" descr="C:\Users\s1150770\Desktop\nativ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60831" y="4972000"/>
            <a:ext cx="1026993" cy="1168065"/>
          </a:xfrm>
          <a:prstGeom prst="rect">
            <a:avLst/>
          </a:prstGeom>
          <a:noFill/>
          <a:ln w="19050" cmpd="sng">
            <a:solidFill>
              <a:schemeClr val="tx2">
                <a:lumMod val="75000"/>
              </a:schemeClr>
            </a:solidFill>
          </a:ln>
          <a:extLst>
            <a:ext uri="{909E8E84-426E-40DD-AFC4-6F175D3DCCD1}">
              <a14:hiddenFill xmlns:a14="http://schemas.microsoft.com/office/drawing/2010/main">
                <a:solidFill>
                  <a:srgbClr val="FFFFFF"/>
                </a:solidFill>
              </a14:hiddenFill>
            </a:ext>
          </a:extLst>
        </p:spPr>
      </p:pic>
      <p:cxnSp>
        <p:nvCxnSpPr>
          <p:cNvPr id="15384" name="直線矢印コネクタ 15383"/>
          <p:cNvCxnSpPr>
            <a:stCxn id="1033" idx="0"/>
          </p:cNvCxnSpPr>
          <p:nvPr/>
        </p:nvCxnSpPr>
        <p:spPr>
          <a:xfrm flipH="1" flipV="1">
            <a:off x="2474327" y="4508469"/>
            <a:ext cx="1" cy="463531"/>
          </a:xfrm>
          <a:prstGeom prst="straightConnector1">
            <a:avLst/>
          </a:prstGeom>
          <a:ln w="38100">
            <a:solidFill>
              <a:schemeClr val="bg1">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517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5</a:t>
            </a:fld>
            <a:endParaRPr lang="ja-JP" altLang="en-US" dirty="0"/>
          </a:p>
        </p:txBody>
      </p:sp>
      <p:sp>
        <p:nvSpPr>
          <p:cNvPr id="3" name="テキスト ボックス 2"/>
          <p:cNvSpPr txBox="1"/>
          <p:nvPr/>
        </p:nvSpPr>
        <p:spPr>
          <a:xfrm>
            <a:off x="179512" y="332656"/>
            <a:ext cx="3888432"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メディアプロフィール</a:t>
            </a:r>
          </a:p>
        </p:txBody>
      </p:sp>
      <p:pic>
        <p:nvPicPr>
          <p:cNvPr id="1026" name="Picture 2" descr="C:\Users\s0113300\Documents\027_デザイン関連\モックアップ素材\MacbookPro\responsive-showcase-mocku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178313"/>
            <a:ext cx="3583729" cy="20832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0113300\Documents\027_デザイン関連\モックアップ素材\iPhone\iPhone-6-5,5-inch-Three-colors-Mock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8985" y="3274344"/>
            <a:ext cx="1445782" cy="30349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表 20">
            <a:extLst>
              <a:ext uri="{FF2B5EF4-FFF2-40B4-BE49-F238E27FC236}">
                <a16:creationId xmlns:a16="http://schemas.microsoft.com/office/drawing/2014/main" id="{7D204185-6D33-49FE-BBFB-C8811830072A}"/>
              </a:ext>
            </a:extLst>
          </p:cNvPr>
          <p:cNvGraphicFramePr>
            <a:graphicFrameLocks noGrp="1"/>
          </p:cNvGraphicFramePr>
          <p:nvPr>
            <p:extLst/>
          </p:nvPr>
        </p:nvGraphicFramePr>
        <p:xfrm>
          <a:off x="4195289" y="1163273"/>
          <a:ext cx="4464496" cy="4871116"/>
        </p:xfrm>
        <a:graphic>
          <a:graphicData uri="http://schemas.openxmlformats.org/drawingml/2006/table">
            <a:tbl>
              <a:tblPr firstRow="1" bandRow="1">
                <a:tableStyleId>{5940675A-B579-460E-94D1-54222C63F5DA}</a:tableStyleId>
              </a:tblPr>
              <a:tblGrid>
                <a:gridCol w="936104">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tblGrid>
              <a:tr h="537535">
                <a:tc>
                  <a:txBody>
                    <a:bodyPr/>
                    <a:lstStyle/>
                    <a:p>
                      <a:r>
                        <a:rPr kumimoji="1" lang="ja-JP" altLang="en-US" sz="1050" baseline="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URL</a:t>
                      </a:r>
                      <a:endPar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https://news.mynavi.jp/</a:t>
                      </a: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85120">
                <a:tc>
                  <a:txBody>
                    <a:bodyPr/>
                    <a:lstStyle/>
                    <a:p>
                      <a:r>
                        <a:rPr kumimoji="1" lang="ja-JP" altLang="en-US" sz="1050" baseline="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月間</a:t>
                      </a:r>
                      <a:r>
                        <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PV</a:t>
                      </a:r>
                      <a:endPar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a:t>
                      </a:r>
                      <a: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98,100,000PV</a:t>
                      </a:r>
                    </a:p>
                    <a:p>
                      <a:r>
                        <a:rPr kumimoji="1" lang="ja-JP" altLang="en-US"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a:t>
                      </a:r>
                      <a:r>
                        <a:rPr kumimoji="1" lang="en-US" altLang="ja-JP"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1,100</a:t>
                      </a:r>
                      <a:r>
                        <a:rPr kumimoji="1" lang="ja-JP" altLang="en-US"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a:t>
                      </a:r>
                      <a:r>
                        <a:rPr kumimoji="1" lang="en-US" altLang="ja-JP"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PV</a:t>
                      </a:r>
                      <a:br>
                        <a:rPr kumimoji="1" lang="en-US" altLang="ja-JP" sz="1000" b="0" baseline="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1000" b="0" baseline="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SP</a:t>
                      </a:r>
                      <a:r>
                        <a:rPr kumimoji="1" lang="ja-JP" altLang="en-US"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a:t>
                      </a:r>
                      <a:r>
                        <a:rPr kumimoji="1" lang="en-US" altLang="ja-JP"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8,700</a:t>
                      </a:r>
                      <a:r>
                        <a:rPr kumimoji="1" lang="ja-JP" altLang="en-US"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a:t>
                      </a:r>
                      <a:r>
                        <a:rPr kumimoji="1" lang="en-US" altLang="ja-JP"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PV</a:t>
                      </a: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85120">
                <a:tc>
                  <a:txBody>
                    <a:bodyPr/>
                    <a:lstStyle/>
                    <a:p>
                      <a:r>
                        <a:rPr kumimoji="1" lang="ja-JP" altLang="en-US" sz="1050" baseline="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月間</a:t>
                      </a:r>
                      <a:r>
                        <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UU</a:t>
                      </a:r>
                      <a:endPar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a:t>
                      </a:r>
                      <a: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29,000,000UU</a:t>
                      </a:r>
                    </a:p>
                    <a:p>
                      <a:r>
                        <a:rPr kumimoji="1" lang="ja-JP" altLang="en-US"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　</a:t>
                      </a:r>
                      <a:r>
                        <a:rPr kumimoji="1" lang="en-US" altLang="ja-JP"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390</a:t>
                      </a:r>
                      <a:r>
                        <a:rPr kumimoji="1" lang="ja-JP" altLang="en-US"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a:t>
                      </a:r>
                      <a:r>
                        <a:rPr kumimoji="1" lang="en-US" altLang="ja-JP"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UU</a:t>
                      </a:r>
                      <a:br>
                        <a:rPr kumimoji="1" lang="en-US" altLang="ja-JP" sz="1000" b="0" baseline="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1000" b="0" baseline="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SP</a:t>
                      </a:r>
                      <a:r>
                        <a:rPr kumimoji="1" lang="ja-JP" altLang="en-US"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a:t>
                      </a:r>
                      <a:r>
                        <a:rPr kumimoji="1" lang="en-US" altLang="ja-JP"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2,510</a:t>
                      </a:r>
                      <a:r>
                        <a:rPr kumimoji="1" lang="ja-JP" altLang="en-US"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a:t>
                      </a:r>
                      <a:r>
                        <a:rPr kumimoji="1" lang="en-US" altLang="ja-JP" sz="1000" b="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UU</a:t>
                      </a: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22940">
                <a:tc>
                  <a:txBody>
                    <a:bodyPr/>
                    <a:lstStyle/>
                    <a:p>
                      <a:r>
                        <a:rPr kumimoji="1" lang="ja-JP" altLang="en-US" sz="1050" baseline="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会員数</a:t>
                      </a:r>
                      <a:endPar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lnSpc>
                          <a:spcPct val="150000"/>
                        </a:lnSpc>
                        <a:buFont typeface="Arial" panose="020B0604020202020204" pitchFamily="34" charset="0"/>
                        <a:buChar char="•"/>
                      </a:pP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企業</a:t>
                      </a:r>
                      <a:r>
                        <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IT</a:t>
                      </a: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ct val="150000"/>
                        </a:lnSpc>
                        <a:buFont typeface="Arial" panose="020B0604020202020204" pitchFamily="34" charset="0"/>
                        <a:buChar char="•"/>
                      </a:pP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テクノロジー</a:t>
                      </a:r>
                      <a:r>
                        <a:rPr kumimoji="1" lang="ja-JP" altLang="en-US" sz="1050" baseline="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ct val="150000"/>
                        </a:lnSpc>
                        <a:buFont typeface="Arial" panose="020B0604020202020204" pitchFamily="34" charset="0"/>
                        <a:buChar char="•"/>
                      </a:pPr>
                      <a:r>
                        <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デジタル</a:t>
                      </a:r>
                      <a:endPar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ct val="150000"/>
                        </a:lnSpc>
                        <a:buFont typeface="Arial" panose="020B0604020202020204" pitchFamily="34" charset="0"/>
                        <a:buChar char="•"/>
                      </a:pP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ライフ</a:t>
                      </a:r>
                      <a:endPar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ct val="150000"/>
                        </a:lnSpc>
                        <a:buFont typeface="Arial" panose="020B0604020202020204" pitchFamily="34" charset="0"/>
                        <a:buChar char="•"/>
                      </a:pP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エンタメ＆ホビー</a:t>
                      </a:r>
                      <a:endPar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ct val="150000"/>
                        </a:lnSpc>
                        <a:buFont typeface="Arial" panose="020B0604020202020204" pitchFamily="34" charset="0"/>
                        <a:buChar char="•"/>
                      </a:pP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若手ビジネスマン</a:t>
                      </a:r>
                      <a:endPar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15619">
                <a:tc>
                  <a:txBody>
                    <a:bodyPr/>
                    <a:lstStyle/>
                    <a:p>
                      <a:r>
                        <a:rPr kumimoji="1" lang="ja-JP" altLang="en-US" sz="1050" baseline="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記事本数</a:t>
                      </a: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a:t>
                      </a:r>
                      <a:r>
                        <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140</a:t>
                      </a: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本</a:t>
                      </a:r>
                      <a:r>
                        <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日</a:t>
                      </a: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936104">
                <a:tc>
                  <a:txBody>
                    <a:bodyPr/>
                    <a:lstStyle/>
                    <a:p>
                      <a:r>
                        <a:rPr kumimoji="1" lang="ja-JP" altLang="en-US" sz="1050" baseline="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SNS</a:t>
                      </a:r>
                      <a:endPar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https://www.facebook.com/mynavinews/</a:t>
                      </a:r>
                    </a:p>
                    <a:p>
                      <a:endParaRPr kumimoji="1"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baseline="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https://twitter.com/news_mynavi_jp</a:t>
                      </a:r>
                      <a:br>
                        <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endParaRPr kumimoji="1"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22" name="正方形/長方形 21">
            <a:extLst>
              <a:ext uri="{FF2B5EF4-FFF2-40B4-BE49-F238E27FC236}">
                <a16:creationId xmlns:a16="http://schemas.microsoft.com/office/drawing/2014/main" id="{6C1C30B1-CA3A-4068-9D16-56C614ECB872}"/>
              </a:ext>
            </a:extLst>
          </p:cNvPr>
          <p:cNvSpPr/>
          <p:nvPr/>
        </p:nvSpPr>
        <p:spPr>
          <a:xfrm>
            <a:off x="5226166" y="1278621"/>
            <a:ext cx="325730" cy="195412"/>
          </a:xfrm>
          <a:prstGeom prst="rect">
            <a:avLst/>
          </a:prstGeom>
        </p:spPr>
        <p:txBody>
          <a:bodyPr wrap="none">
            <a:spAutoFit/>
          </a:bodyPr>
          <a:lstStyle/>
          <a:p>
            <a:r>
              <a:rPr lang="en-US" altLang="ja-JP"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PC</a:t>
            </a:r>
            <a:endParaRPr lang="ja-JP" altLang="en-US"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a:extLst>
              <a:ext uri="{FF2B5EF4-FFF2-40B4-BE49-F238E27FC236}">
                <a16:creationId xmlns:a16="http://schemas.microsoft.com/office/drawing/2014/main" id="{E032EE49-4033-4336-9DDA-D8D22BF6DDD6}"/>
              </a:ext>
            </a:extLst>
          </p:cNvPr>
          <p:cNvSpPr/>
          <p:nvPr/>
        </p:nvSpPr>
        <p:spPr>
          <a:xfrm>
            <a:off x="6713673" y="2090665"/>
            <a:ext cx="1766830" cy="215444"/>
          </a:xfrm>
          <a:prstGeom prst="rect">
            <a:avLst/>
          </a:prstGeom>
        </p:spPr>
        <p:txBody>
          <a:bodyPr wrap="none">
            <a:spAutoFit/>
          </a:bodyPr>
          <a:lstStyle/>
          <a:p>
            <a:pPr algn="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月平均値</a:t>
            </a:r>
          </a:p>
        </p:txBody>
      </p:sp>
      <p:sp>
        <p:nvSpPr>
          <p:cNvPr id="27" name="正方形/長方形 26">
            <a:extLst>
              <a:ext uri="{FF2B5EF4-FFF2-40B4-BE49-F238E27FC236}">
                <a16:creationId xmlns:a16="http://schemas.microsoft.com/office/drawing/2014/main" id="{31F1F63F-505E-4D8C-B97E-E82385095EF9}"/>
              </a:ext>
            </a:extLst>
          </p:cNvPr>
          <p:cNvSpPr/>
          <p:nvPr/>
        </p:nvSpPr>
        <p:spPr>
          <a:xfrm>
            <a:off x="6412436" y="5849277"/>
            <a:ext cx="2031325" cy="215444"/>
          </a:xfrm>
          <a:prstGeom prst="rect">
            <a:avLst/>
          </a:prstGeom>
        </p:spPr>
        <p:txBody>
          <a:bodyPr wrap="none">
            <a:spAutoFit/>
          </a:bodyPr>
          <a:lstStyle/>
          <a:p>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両アカウントともに公式認証取得済み</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8" name="Picture 6" descr="C:\Users\s0113300\Downloads\FACEBOOKのアイコン素材 2 (1).png">
            <a:extLst>
              <a:ext uri="{FF2B5EF4-FFF2-40B4-BE49-F238E27FC236}">
                <a16:creationId xmlns:a16="http://schemas.microsoft.com/office/drawing/2014/main" id="{973CFAC6-F22B-4E0B-904C-A2C9F03119C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804" r="24899" b="50000"/>
          <a:stretch/>
        </p:blipFill>
        <p:spPr bwMode="auto">
          <a:xfrm>
            <a:off x="5279206" y="5297636"/>
            <a:ext cx="208430" cy="207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s0113300\Downloads\Twitterのアイコン素材 2.png">
            <a:extLst>
              <a:ext uri="{FF2B5EF4-FFF2-40B4-BE49-F238E27FC236}">
                <a16:creationId xmlns:a16="http://schemas.microsoft.com/office/drawing/2014/main" id="{EC733100-FA7C-43BC-87C2-3F352C3AA9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4630" y="5560665"/>
            <a:ext cx="207200" cy="207200"/>
          </a:xfrm>
          <a:prstGeom prst="rect">
            <a:avLst/>
          </a:prstGeom>
          <a:noFill/>
          <a:extLst>
            <a:ext uri="{909E8E84-426E-40DD-AFC4-6F175D3DCCD1}">
              <a14:hiddenFill xmlns:a14="http://schemas.microsoft.com/office/drawing/2010/main">
                <a:solidFill>
                  <a:srgbClr val="FFFFFF"/>
                </a:solidFill>
              </a14:hiddenFill>
            </a:ext>
          </a:extLst>
        </p:spPr>
      </p:pic>
      <p:sp>
        <p:nvSpPr>
          <p:cNvPr id="30" name="円/楕円 25">
            <a:extLst>
              <a:ext uri="{FF2B5EF4-FFF2-40B4-BE49-F238E27FC236}">
                <a16:creationId xmlns:a16="http://schemas.microsoft.com/office/drawing/2014/main" id="{546AB2F2-849A-4FA2-AFD9-6EE37DF8F89B}"/>
              </a:ext>
            </a:extLst>
          </p:cNvPr>
          <p:cNvSpPr/>
          <p:nvPr/>
        </p:nvSpPr>
        <p:spPr>
          <a:xfrm>
            <a:off x="8406106" y="5821511"/>
            <a:ext cx="202481" cy="20248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1" name="Picture 8" descr="C:\Users\s0113300\Downloads\チェックボックスのフリーアイコン.png">
            <a:extLst>
              <a:ext uri="{FF2B5EF4-FFF2-40B4-BE49-F238E27FC236}">
                <a16:creationId xmlns:a16="http://schemas.microsoft.com/office/drawing/2014/main" id="{E4135A22-9ACE-4409-AA4F-12D91A3532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5132" y="5870537"/>
            <a:ext cx="104428" cy="104428"/>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a:extLst>
              <a:ext uri="{FF2B5EF4-FFF2-40B4-BE49-F238E27FC236}">
                <a16:creationId xmlns:a16="http://schemas.microsoft.com/office/drawing/2014/main" id="{546E43DA-8AA1-4435-8876-8A9507754B2C}"/>
              </a:ext>
            </a:extLst>
          </p:cNvPr>
          <p:cNvSpPr/>
          <p:nvPr/>
        </p:nvSpPr>
        <p:spPr>
          <a:xfrm>
            <a:off x="6713673" y="2781508"/>
            <a:ext cx="1802096" cy="215444"/>
          </a:xfrm>
          <a:prstGeom prst="rect">
            <a:avLst/>
          </a:prstGeom>
        </p:spPr>
        <p:txBody>
          <a:bodyPr wrap="none">
            <a:spAutoFit/>
          </a:bodyPr>
          <a:lstStyle/>
          <a:p>
            <a:pPr algn="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2020</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月平均値</a:t>
            </a:r>
          </a:p>
        </p:txBody>
      </p:sp>
      <p:sp>
        <p:nvSpPr>
          <p:cNvPr id="33" name="正方形/長方形 32">
            <a:extLst>
              <a:ext uri="{FF2B5EF4-FFF2-40B4-BE49-F238E27FC236}">
                <a16:creationId xmlns:a16="http://schemas.microsoft.com/office/drawing/2014/main" id="{20A5F9DD-C120-48BF-B974-22111C97920A}"/>
              </a:ext>
            </a:extLst>
          </p:cNvPr>
          <p:cNvSpPr/>
          <p:nvPr/>
        </p:nvSpPr>
        <p:spPr>
          <a:xfrm>
            <a:off x="6935454" y="3066287"/>
            <a:ext cx="1368152" cy="1546577"/>
          </a:xfrm>
          <a:prstGeom prst="rect">
            <a:avLst/>
          </a:prstGeom>
        </p:spPr>
        <p:txBody>
          <a:bodyPr wrap="square">
            <a:spAutoFit/>
          </a:bodyPr>
          <a:lstStyle/>
          <a:p>
            <a:pPr>
              <a:lnSpc>
                <a:spcPct val="150000"/>
              </a:lnSpc>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85,000</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会員　　　　 </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40,000</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会員     </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95,000</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会員      </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900,000</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会員</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650,000</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会員</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400,000</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会員</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a:extLst>
              <a:ext uri="{FF2B5EF4-FFF2-40B4-BE49-F238E27FC236}">
                <a16:creationId xmlns:a16="http://schemas.microsoft.com/office/drawing/2014/main" id="{183A4D17-0A3C-4964-BC97-8C2C50BF13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871" r="17743"/>
          <a:stretch/>
        </p:blipFill>
        <p:spPr>
          <a:xfrm>
            <a:off x="915365" y="1342771"/>
            <a:ext cx="2552478" cy="1586972"/>
          </a:xfrm>
          <a:prstGeom prst="rect">
            <a:avLst/>
          </a:prstGeom>
        </p:spPr>
      </p:pic>
      <p:pic>
        <p:nvPicPr>
          <p:cNvPr id="7" name="図 6">
            <a:extLst>
              <a:ext uri="{FF2B5EF4-FFF2-40B4-BE49-F238E27FC236}">
                <a16:creationId xmlns:a16="http://schemas.microsoft.com/office/drawing/2014/main" id="{747BC12E-25B0-4FC5-AE17-278A6248360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00" b="85839"/>
          <a:stretch/>
        </p:blipFill>
        <p:spPr>
          <a:xfrm>
            <a:off x="1540041" y="3598183"/>
            <a:ext cx="1283669" cy="2250446"/>
          </a:xfrm>
          <a:prstGeom prst="rect">
            <a:avLst/>
          </a:prstGeom>
        </p:spPr>
      </p:pic>
    </p:spTree>
    <p:extLst>
      <p:ext uri="{BB962C8B-B14F-4D97-AF65-F5344CB8AC3E}">
        <p14:creationId xmlns:p14="http://schemas.microsoft.com/office/powerpoint/2010/main" val="135513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50</a:t>
            </a:fld>
            <a:endParaRPr lang="ja-JP" altLang="en-US" dirty="0"/>
          </a:p>
        </p:txBody>
      </p:sp>
      <p:sp>
        <p:nvSpPr>
          <p:cNvPr id="3" name="テキスト ボックス 2"/>
          <p:cNvSpPr txBox="1"/>
          <p:nvPr/>
        </p:nvSpPr>
        <p:spPr>
          <a:xfrm>
            <a:off x="179511" y="332656"/>
            <a:ext cx="8954963"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キュレーションメディアブーストオプション（はてなブックマーク）</a:t>
            </a:r>
          </a:p>
        </p:txBody>
      </p:sp>
      <p:pic>
        <p:nvPicPr>
          <p:cNvPr id="4" name="Picture 2" descr="C:\Users\s0113300\Document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907704"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6" name="正方形/長方形 5"/>
          <p:cNvSpPr/>
          <p:nvPr/>
        </p:nvSpPr>
        <p:spPr>
          <a:xfrm>
            <a:off x="242934" y="1350060"/>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ソーシャル拡散に強みをもつ「はてなブックマーク」のネイティブ広告から誘導をかけるプランです。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ユーザーの手により記事広告を拡散したい場合におすすめのメニューです。</a:t>
            </a:r>
          </a:p>
        </p:txBody>
      </p:sp>
      <p:sp>
        <p:nvSpPr>
          <p:cNvPr id="7" name="Rectangle 57"/>
          <p:cNvSpPr>
            <a:spLocks noChangeArrowheads="1"/>
          </p:cNvSpPr>
          <p:nvPr/>
        </p:nvSpPr>
        <p:spPr bwMode="auto">
          <a:xfrm>
            <a:off x="166688" y="1844824"/>
            <a:ext cx="408316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広告メニュー：トライアルプラン・レギュラープラン</a:t>
            </a:r>
          </a:p>
        </p:txBody>
      </p:sp>
      <p:sp>
        <p:nvSpPr>
          <p:cNvPr id="10" name="正方形/長方形 38"/>
          <p:cNvSpPr>
            <a:spLocks noChangeArrowheads="1"/>
          </p:cNvSpPr>
          <p:nvPr/>
        </p:nvSpPr>
        <p:spPr bwMode="auto">
          <a:xfrm>
            <a:off x="179512" y="2082949"/>
            <a:ext cx="8776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はてなブックマークアプリの人気エントリーのネイティブ誘導枠からマイナビニュースタイアップ広告へ誘導致します。</a:t>
            </a:r>
          </a:p>
          <a:p>
            <a:pPr eaLnBrk="1" hangingPunct="1">
              <a:spcBef>
                <a:spcPct val="0"/>
              </a:spcBef>
              <a:buFontTx/>
              <a:buNone/>
            </a:pP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誘導をかけるだけでなく、</a:t>
            </a:r>
            <a:r>
              <a:rPr lang="ja-JP" altLang="en-US" sz="900" dirty="0">
                <a:solidFill>
                  <a:srgbClr val="FF5050"/>
                </a:solidFill>
                <a:latin typeface="メイリオ" pitchFamily="50" charset="-128"/>
                <a:ea typeface="メイリオ" pitchFamily="50" charset="-128"/>
                <a:cs typeface="メイリオ" pitchFamily="50" charset="-128"/>
              </a:rPr>
              <a:t>ブックマークされることによりソーシャルへの拡散が見込めるメニューとなります。</a:t>
            </a:r>
          </a:p>
        </p:txBody>
      </p:sp>
      <p:sp>
        <p:nvSpPr>
          <p:cNvPr id="12" name="正方形/長方形 11"/>
          <p:cNvSpPr/>
          <p:nvPr/>
        </p:nvSpPr>
        <p:spPr>
          <a:xfrm>
            <a:off x="268295" y="2657325"/>
            <a:ext cx="4087681" cy="3579987"/>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3" name="Picture 3" descr="C:\Users\s0113300\Documents\027_デザイン関連\モックアップ素材\iPhone\iPhone-6-5,5-inch-Three-colors-Mock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418360"/>
            <a:ext cx="1205663" cy="25309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s0113300\Documents\027_デザイン関連\モックアップ素材\iPhone\iPhone-6-5,5-inch-Three-colors-Mock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1189" y="3418360"/>
            <a:ext cx="1205663" cy="253092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線矢印コネクタ 14"/>
          <p:cNvCxnSpPr/>
          <p:nvPr/>
        </p:nvCxnSpPr>
        <p:spPr>
          <a:xfrm>
            <a:off x="1585296" y="4904254"/>
            <a:ext cx="507715" cy="12474"/>
          </a:xfrm>
          <a:prstGeom prst="straightConnector1">
            <a:avLst/>
          </a:prstGeom>
          <a:ln w="63500" cap="rnd">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6" name="図 3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81" y="3783724"/>
            <a:ext cx="1034109" cy="177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3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8294" y="3793907"/>
            <a:ext cx="1038428" cy="176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正方形/長方形 26"/>
          <p:cNvSpPr/>
          <p:nvPr/>
        </p:nvSpPr>
        <p:spPr bwMode="auto">
          <a:xfrm>
            <a:off x="395536" y="4671061"/>
            <a:ext cx="1191526" cy="429569"/>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誘導枠</a:t>
            </a:r>
          </a:p>
        </p:txBody>
      </p:sp>
      <p:cxnSp>
        <p:nvCxnSpPr>
          <p:cNvPr id="30" name="直線矢印コネクタ 29"/>
          <p:cNvCxnSpPr/>
          <p:nvPr/>
        </p:nvCxnSpPr>
        <p:spPr>
          <a:xfrm>
            <a:off x="3271673" y="4904254"/>
            <a:ext cx="507715" cy="12474"/>
          </a:xfrm>
          <a:prstGeom prst="straightConnector1">
            <a:avLst/>
          </a:prstGeom>
          <a:ln w="63500" cap="rnd">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1" name="図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53848" y="4919548"/>
            <a:ext cx="402842" cy="40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4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83025" y="4509120"/>
            <a:ext cx="344488" cy="34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53"/>
          <p:cNvSpPr txBox="1">
            <a:spLocks noChangeArrowheads="1"/>
          </p:cNvSpPr>
          <p:nvPr/>
        </p:nvSpPr>
        <p:spPr bwMode="auto">
          <a:xfrm>
            <a:off x="3273628" y="4149080"/>
            <a:ext cx="10823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eaLnBrk="1" hangingPunct="1">
              <a:spcBef>
                <a:spcPct val="0"/>
              </a:spcBef>
              <a:buFontTx/>
              <a:buNone/>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ソーシャルへの拡散</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algn="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も期待できます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34" name="Text Box 53"/>
          <p:cNvSpPr txBox="1">
            <a:spLocks noChangeArrowheads="1"/>
          </p:cNvSpPr>
          <p:nvPr/>
        </p:nvSpPr>
        <p:spPr bwMode="auto">
          <a:xfrm>
            <a:off x="436417" y="2936125"/>
            <a:ext cx="11079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はてなブックマーク</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人気エントリ枠</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35" name="Text Box 53"/>
          <p:cNvSpPr txBox="1">
            <a:spLocks noChangeArrowheads="1"/>
          </p:cNvSpPr>
          <p:nvPr/>
        </p:nvSpPr>
        <p:spPr bwMode="auto">
          <a:xfrm>
            <a:off x="1736680" y="2934538"/>
            <a:ext cx="18839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マイナビニュース内</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クライアント様タイアップページ　</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graphicFrame>
        <p:nvGraphicFramePr>
          <p:cNvPr id="36" name="表 35"/>
          <p:cNvGraphicFramePr>
            <a:graphicFrameLocks noGrp="1"/>
          </p:cNvGraphicFramePr>
          <p:nvPr>
            <p:extLst>
              <p:ext uri="{D42A27DB-BD31-4B8C-83A1-F6EECF244321}">
                <p14:modId xmlns:p14="http://schemas.microsoft.com/office/powerpoint/2010/main" val="3302087107"/>
              </p:ext>
            </p:extLst>
          </p:nvPr>
        </p:nvGraphicFramePr>
        <p:xfrm>
          <a:off x="4445813" y="2657325"/>
          <a:ext cx="4510089" cy="1031876"/>
        </p:xfrm>
        <a:graphic>
          <a:graphicData uri="http://schemas.openxmlformats.org/drawingml/2006/table">
            <a:tbl>
              <a:tblPr/>
              <a:tblGrid>
                <a:gridCol w="1008113">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1152127">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765673">
                  <a:extLst>
                    <a:ext uri="{9D8B030D-6E8A-4147-A177-3AD203B41FA5}">
                      <a16:colId xmlns:a16="http://schemas.microsoft.com/office/drawing/2014/main" val="20004"/>
                    </a:ext>
                  </a:extLst>
                </a:gridCol>
              </a:tblGrid>
              <a:tr h="33716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誘導枠想定</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imp</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タイアップページ</a:t>
                      </a:r>
                      <a:endPar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誘導想定</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PV</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掲載期間</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33716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トライアルプラン</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160,000</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1,280PV</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SNS</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流入</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日間 　　</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180,000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754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レギュラープラン</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480,000</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3,840PV</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SNS</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流入</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3</a:t>
                      </a:r>
                      <a:r>
                        <a:rPr lang="ja-JP" altLang="en-US"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日間　　　　</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495,000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7" name="正方形/長方形 45"/>
          <p:cNvSpPr>
            <a:spLocks noChangeArrowheads="1"/>
          </p:cNvSpPr>
          <p:nvPr/>
        </p:nvSpPr>
        <p:spPr bwMode="auto">
          <a:xfrm>
            <a:off x="4499992" y="3866588"/>
            <a:ext cx="4462410" cy="153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注意事項</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pPr>
            <a:r>
              <a:rPr kumimoji="0" lang="ja-JP" altLang="en-US" sz="700" dirty="0">
                <a:solidFill>
                  <a:srgbClr val="FF5050"/>
                </a:solidFill>
                <a:latin typeface="メイリオ" pitchFamily="50" charset="-128"/>
                <a:ea typeface="メイリオ" pitchFamily="50" charset="-128"/>
                <a:cs typeface="メイリオ" pitchFamily="50" charset="-128"/>
                <a:sym typeface="ＭＳ Ｐゴシック" charset="-128"/>
              </a:rPr>
              <a:t>料金はネット表記</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です。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事前に掲載審査、空き枠確認がございます。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pPr>
            <a:r>
              <a:rPr kumimoji="0" lang="ja-JP" altLang="en-US" sz="700" dirty="0">
                <a:solidFill>
                  <a:srgbClr val="FF5050"/>
                </a:solidFill>
                <a:latin typeface="メイリオ" pitchFamily="50" charset="-128"/>
                <a:ea typeface="メイリオ" pitchFamily="50" charset="-128"/>
                <a:cs typeface="メイリオ" pitchFamily="50" charset="-128"/>
                <a:sym typeface="ＭＳ Ｐゴシック" charset="-128"/>
              </a:rPr>
              <a:t>エンジニア採用目的の記事広告については不可</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となりますので予めご了承ください。</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想定数値は保証しかねますのでご了承ください。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10000"/>
              </a:lnSpc>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人気エントリー内の掲出となりますが、広告枠位置の指定はできません。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10000"/>
              </a:lnSpc>
              <a:spcBef>
                <a:spcPct val="0"/>
              </a:spcBef>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SNS</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拡散を確約するものではございません。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はてなブックマークページ誘導枠には</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画像</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1</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点と記事タイトル、また記事元媒体社名として</a:t>
            </a:r>
            <a:b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b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「マイナビニュース」の名称が記載されます。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リンク先のマイナビニュース内タイアップページのファーストビューにクレジット掲出、</a:t>
            </a:r>
            <a:b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b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広告を表記を必須とさせていただきます。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タイアップページ原稿校了後、はてな社のクリエイティブチェックを経て掲載可能となります。</a:t>
            </a:r>
          </a:p>
        </p:txBody>
      </p:sp>
      <p:pic>
        <p:nvPicPr>
          <p:cNvPr id="6146" name="Picture 2" descr="http://hatenacorp.jp/images/hatenaportal/company/resource/hatena-bookmark-logotype-s.png"/>
          <p:cNvPicPr>
            <a:picLocks noChangeAspect="1" noChangeArrowheads="1"/>
          </p:cNvPicPr>
          <p:nvPr/>
        </p:nvPicPr>
        <p:blipFill rotWithShape="1">
          <a:blip r:embed="rId8">
            <a:extLst>
              <a:ext uri="{28A0092B-C50C-407E-A947-70E740481C1C}">
                <a14:useLocalDpi xmlns:a14="http://schemas.microsoft.com/office/drawing/2010/main" val="0"/>
              </a:ext>
            </a:extLst>
          </a:blip>
          <a:srcRect t="39568" b="41039"/>
          <a:stretch/>
        </p:blipFill>
        <p:spPr bwMode="auto">
          <a:xfrm>
            <a:off x="2312135" y="956554"/>
            <a:ext cx="2113470" cy="335332"/>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Users\s0113300\Documents\000_媒体資料改定\2018.01-03\Captue_113_TieUp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 b="20990"/>
          <a:stretch/>
        </p:blipFill>
        <p:spPr bwMode="auto">
          <a:xfrm>
            <a:off x="2151654" y="3978026"/>
            <a:ext cx="1045068" cy="1451224"/>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p:cNvSpPr/>
          <p:nvPr/>
        </p:nvSpPr>
        <p:spPr bwMode="auto">
          <a:xfrm>
            <a:off x="2155351" y="3978026"/>
            <a:ext cx="1048061" cy="1428470"/>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タイアップページ</a:t>
            </a:r>
          </a:p>
        </p:txBody>
      </p:sp>
    </p:spTree>
    <p:extLst>
      <p:ext uri="{BB962C8B-B14F-4D97-AF65-F5344CB8AC3E}">
        <p14:creationId xmlns:p14="http://schemas.microsoft.com/office/powerpoint/2010/main" val="3352232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51</a:t>
            </a:fld>
            <a:endParaRPr lang="ja-JP" altLang="en-US" dirty="0"/>
          </a:p>
        </p:txBody>
      </p:sp>
      <p:sp>
        <p:nvSpPr>
          <p:cNvPr id="3" name="テキスト ボックス 2"/>
          <p:cNvSpPr txBox="1"/>
          <p:nvPr/>
        </p:nvSpPr>
        <p:spPr>
          <a:xfrm>
            <a:off x="179511" y="332656"/>
            <a:ext cx="8954963"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メディアブーストオプション（</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Eight</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Ad</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4" name="Picture 2" descr="C:\Users\s0113300\Document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907704"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6" name="正方形/長方形 5"/>
          <p:cNvSpPr/>
          <p:nvPr/>
        </p:nvSpPr>
        <p:spPr>
          <a:xfrm>
            <a:off x="242934" y="1350060"/>
            <a:ext cx="8712968" cy="461665"/>
          </a:xfrm>
          <a:prstGeom prst="rect">
            <a:avLst/>
          </a:prstGeom>
        </p:spPr>
        <p:txBody>
          <a:bodyPr wrap="square">
            <a:spAutoFit/>
          </a:bodyPr>
          <a:lstStyle/>
          <a:p>
            <a:pPr>
              <a:spcBef>
                <a:spcPct val="0"/>
              </a:spcBef>
              <a:buClr>
                <a:srgbClr val="31B6FD"/>
              </a:buClr>
              <a:defRPr/>
            </a:pP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150</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万人のビジネスパーソンに使われている名刺アプリ</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『Eight』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のニュースフィード上で、</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タイアップ記事を訴求することが出来ます。</a:t>
            </a:r>
            <a:r>
              <a:rPr lang="en-US" altLang="ja-JP" sz="1200" b="1" dirty="0" err="1">
                <a:solidFill>
                  <a:schemeClr val="tx1">
                    <a:lumMod val="75000"/>
                    <a:lumOff val="25000"/>
                  </a:schemeClr>
                </a:solidFill>
                <a:latin typeface="メイリオ" pitchFamily="50" charset="-128"/>
                <a:ea typeface="メイリオ" pitchFamily="50" charset="-128"/>
                <a:cs typeface="メイリオ" pitchFamily="50" charset="-128"/>
              </a:rPr>
              <a:t>BtoB</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商材や、ビジネスパーソン向けの商材に最適な誘導メニューです。</a:t>
            </a:r>
          </a:p>
        </p:txBody>
      </p:sp>
      <p:sp>
        <p:nvSpPr>
          <p:cNvPr id="7" name="Rectangle 57"/>
          <p:cNvSpPr>
            <a:spLocks noChangeArrowheads="1"/>
          </p:cNvSpPr>
          <p:nvPr/>
        </p:nvSpPr>
        <p:spPr bwMode="auto">
          <a:xfrm>
            <a:off x="166688" y="1844824"/>
            <a:ext cx="54681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広告メニュー：トライアルプラン・レギュラープラン・プレミアムプラン</a:t>
            </a:r>
          </a:p>
        </p:txBody>
      </p:sp>
      <p:sp>
        <p:nvSpPr>
          <p:cNvPr id="10" name="正方形/長方形 38"/>
          <p:cNvSpPr>
            <a:spLocks noChangeArrowheads="1"/>
          </p:cNvSpPr>
          <p:nvPr/>
        </p:nvSpPr>
        <p:spPr bwMode="auto">
          <a:xfrm>
            <a:off x="179512" y="2082949"/>
            <a:ext cx="8776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Eight</a:t>
            </a: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アプリ内のニュースフィード上で、ユーザーの投稿と同様のフォーマットで自然に誘導をかけます。</a:t>
            </a:r>
          </a:p>
          <a:p>
            <a:pPr eaLnBrk="1" hangingPunct="1">
              <a:spcBef>
                <a:spcPct val="0"/>
              </a:spcBef>
              <a:buFontTx/>
              <a:buNone/>
            </a:pP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掲載期間は</a:t>
            </a: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ヶ月～</a:t>
            </a:r>
            <a:r>
              <a:rPr lang="ja-JP" altLang="en-US" sz="900" dirty="0" err="1">
                <a:solidFill>
                  <a:schemeClr val="tx1">
                    <a:lumMod val="75000"/>
                    <a:lumOff val="25000"/>
                  </a:schemeClr>
                </a:solidFill>
                <a:latin typeface="メイリオ" pitchFamily="50" charset="-128"/>
                <a:ea typeface="メイリオ" pitchFamily="50" charset="-128"/>
                <a:cs typeface="メイリオ" pitchFamily="50" charset="-128"/>
              </a:rPr>
              <a:t>です</a:t>
            </a: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。（在庫量によって、期間延長する場合がございます）</a:t>
            </a:r>
          </a:p>
        </p:txBody>
      </p:sp>
      <p:sp>
        <p:nvSpPr>
          <p:cNvPr id="12" name="正方形/長方形 11"/>
          <p:cNvSpPr/>
          <p:nvPr/>
        </p:nvSpPr>
        <p:spPr>
          <a:xfrm>
            <a:off x="268295" y="2657325"/>
            <a:ext cx="4087681" cy="3579987"/>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マイクリアド「</a:t>
            </a:r>
          </a:p>
        </p:txBody>
      </p:sp>
      <p:graphicFrame>
        <p:nvGraphicFramePr>
          <p:cNvPr id="36" name="表 35"/>
          <p:cNvGraphicFramePr>
            <a:graphicFrameLocks noGrp="1"/>
          </p:cNvGraphicFramePr>
          <p:nvPr>
            <p:extLst>
              <p:ext uri="{D42A27DB-BD31-4B8C-83A1-F6EECF244321}">
                <p14:modId xmlns:p14="http://schemas.microsoft.com/office/powerpoint/2010/main" val="755831158"/>
              </p:ext>
            </p:extLst>
          </p:nvPr>
        </p:nvGraphicFramePr>
        <p:xfrm>
          <a:off x="4445813" y="2657325"/>
          <a:ext cx="4410511" cy="1389424"/>
        </p:xfrm>
        <a:graphic>
          <a:graphicData uri="http://schemas.openxmlformats.org/drawingml/2006/table">
            <a:tbl>
              <a:tblPr/>
              <a:tblGrid>
                <a:gridCol w="1219501">
                  <a:extLst>
                    <a:ext uri="{9D8B030D-6E8A-4147-A177-3AD203B41FA5}">
                      <a16:colId xmlns:a16="http://schemas.microsoft.com/office/drawing/2014/main" val="20000"/>
                    </a:ext>
                  </a:extLst>
                </a:gridCol>
                <a:gridCol w="871072">
                  <a:extLst>
                    <a:ext uri="{9D8B030D-6E8A-4147-A177-3AD203B41FA5}">
                      <a16:colId xmlns:a16="http://schemas.microsoft.com/office/drawing/2014/main" val="20001"/>
                    </a:ext>
                  </a:extLst>
                </a:gridCol>
                <a:gridCol w="1393713">
                  <a:extLst>
                    <a:ext uri="{9D8B030D-6E8A-4147-A177-3AD203B41FA5}">
                      <a16:colId xmlns:a16="http://schemas.microsoft.com/office/drawing/2014/main" val="20002"/>
                    </a:ext>
                  </a:extLst>
                </a:gridCol>
                <a:gridCol w="926225">
                  <a:extLst>
                    <a:ext uri="{9D8B030D-6E8A-4147-A177-3AD203B41FA5}">
                      <a16:colId xmlns:a16="http://schemas.microsoft.com/office/drawing/2014/main" val="20003"/>
                    </a:ext>
                  </a:extLst>
                </a:gridCol>
              </a:tblGrid>
              <a:tr h="33716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誘導枠想定</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imp</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タイアップページ</a:t>
                      </a:r>
                      <a:endPar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誘導想定</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PV</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33716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トライアルプラン</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80,000</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1,400PV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754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レギュラープラン</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180,000</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3,200PV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860,000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54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プレミアムプラン</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250,000</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4,500PV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\1180,000</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7" name="正方形/長方形 45"/>
          <p:cNvSpPr>
            <a:spLocks noChangeArrowheads="1"/>
          </p:cNvSpPr>
          <p:nvPr/>
        </p:nvSpPr>
        <p:spPr bwMode="auto">
          <a:xfrm>
            <a:off x="4499992" y="4266723"/>
            <a:ext cx="4462410" cy="96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注意事項</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pPr>
            <a:r>
              <a:rPr kumimoji="0" lang="ja-JP" altLang="en-US" sz="700" dirty="0">
                <a:solidFill>
                  <a:srgbClr val="FF5050"/>
                </a:solidFill>
                <a:latin typeface="メイリオ" pitchFamily="50" charset="-128"/>
                <a:ea typeface="メイリオ" pitchFamily="50" charset="-128"/>
                <a:cs typeface="メイリオ" pitchFamily="50" charset="-128"/>
                <a:sym typeface="ＭＳ Ｐゴシック" charset="-128"/>
              </a:rPr>
              <a:t>料金はネット表記</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です。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事前に掲載審査、空き枠確認がございます。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pPr>
            <a:r>
              <a:rPr kumimoji="0" lang="ja-JP" altLang="en-US" sz="700" dirty="0">
                <a:solidFill>
                  <a:srgbClr val="FF5050"/>
                </a:solidFill>
                <a:latin typeface="メイリオ" pitchFamily="50" charset="-128"/>
                <a:ea typeface="メイリオ" pitchFamily="50" charset="-128"/>
                <a:cs typeface="メイリオ" pitchFamily="50" charset="-128"/>
                <a:sym typeface="ＭＳ Ｐゴシック" charset="-128"/>
              </a:rPr>
              <a:t>人材募集目的および</a:t>
            </a:r>
            <a:r>
              <a:rPr kumimoji="0" lang="en-US" altLang="ja-JP" sz="700" dirty="0" err="1">
                <a:solidFill>
                  <a:srgbClr val="FF5050"/>
                </a:solidFill>
                <a:latin typeface="メイリオ" pitchFamily="50" charset="-128"/>
                <a:ea typeface="メイリオ" pitchFamily="50" charset="-128"/>
                <a:cs typeface="メイリオ" pitchFamily="50" charset="-128"/>
                <a:sym typeface="ＭＳ Ｐゴシック" charset="-128"/>
              </a:rPr>
              <a:t>BtoC</a:t>
            </a:r>
            <a:r>
              <a:rPr kumimoji="0" lang="ja-JP" altLang="en-US" sz="700" dirty="0">
                <a:solidFill>
                  <a:srgbClr val="FF5050"/>
                </a:solidFill>
                <a:latin typeface="メイリオ" pitchFamily="50" charset="-128"/>
                <a:ea typeface="メイリオ" pitchFamily="50" charset="-128"/>
                <a:cs typeface="メイリオ" pitchFamily="50" charset="-128"/>
                <a:sym typeface="ＭＳ Ｐゴシック" charset="-128"/>
              </a:rPr>
              <a:t>商材の広告については不可</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となりますので予めご了承ください。</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想定数値は保証しかねますのでご了承ください。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10000"/>
              </a:lnSpc>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業界</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業種</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部署などでターゲットの指定が可能です。</a:t>
            </a:r>
            <a:b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（ターゲティング指定は、在庫確認のため必ずお問い合わせ下さい）</a:t>
            </a:r>
          </a:p>
        </p:txBody>
      </p:sp>
      <p:pic>
        <p:nvPicPr>
          <p:cNvPr id="38" name="Picture 3" descr="C:\Users\s0113300\Documents\027_デザイン関連\モックアップ素材\iPhone\iPhone-6-5,5-inch-Three-colors-Mock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130328"/>
            <a:ext cx="1445782" cy="30349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C:\Users\s0113300\Documents\027_デザイン関連\モックアップ素材\iPhone\iPhone-6-5,5-inch-Three-colors-Mock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3130328"/>
            <a:ext cx="1445782" cy="3034976"/>
          </a:xfrm>
          <a:prstGeom prst="rect">
            <a:avLst/>
          </a:prstGeom>
          <a:noFill/>
          <a:extLst>
            <a:ext uri="{909E8E84-426E-40DD-AFC4-6F175D3DCCD1}">
              <a14:hiddenFill xmlns:a14="http://schemas.microsoft.com/office/drawing/2010/main">
                <a:solidFill>
                  <a:srgbClr val="FFFFFF"/>
                </a:solidFill>
              </a14:hiddenFill>
            </a:ext>
          </a:extLst>
        </p:spPr>
      </p:pic>
      <p:sp>
        <p:nvSpPr>
          <p:cNvPr id="42" name="正方形/長方形 41"/>
          <p:cNvSpPr/>
          <p:nvPr/>
        </p:nvSpPr>
        <p:spPr>
          <a:xfrm>
            <a:off x="2666891" y="2730218"/>
            <a:ext cx="1223412" cy="369332"/>
          </a:xfrm>
          <a:prstGeom prst="rect">
            <a:avLst/>
          </a:prstGeom>
        </p:spPr>
        <p:txBody>
          <a:bodyPr wrap="none">
            <a:spAutoFit/>
          </a:bodyPr>
          <a:lstStyle/>
          <a:p>
            <a:pPr algn="ctr"/>
            <a:r>
              <a:rPr lang="ja-JP" altLang="en-US" sz="900" dirty="0">
                <a:solidFill>
                  <a:schemeClr val="tx1">
                    <a:lumMod val="75000"/>
                    <a:lumOff val="25000"/>
                  </a:schemeClr>
                </a:solidFill>
                <a:latin typeface="+mj-ea"/>
                <a:ea typeface="+mj-ea"/>
              </a:rPr>
              <a:t>マイナビニュース内</a:t>
            </a:r>
            <a:endParaRPr lang="en-US" altLang="ja-JP" sz="900" dirty="0">
              <a:solidFill>
                <a:schemeClr val="tx1">
                  <a:lumMod val="75000"/>
                  <a:lumOff val="25000"/>
                </a:schemeClr>
              </a:solidFill>
              <a:latin typeface="+mj-ea"/>
              <a:ea typeface="+mj-ea"/>
            </a:endParaRPr>
          </a:p>
          <a:p>
            <a:pPr algn="ctr"/>
            <a:r>
              <a:rPr lang="ja-JP" altLang="en-US" sz="900" dirty="0">
                <a:solidFill>
                  <a:schemeClr val="tx1">
                    <a:lumMod val="75000"/>
                    <a:lumOff val="25000"/>
                  </a:schemeClr>
                </a:solidFill>
                <a:latin typeface="+mj-ea"/>
                <a:ea typeface="+mj-ea"/>
              </a:rPr>
              <a:t>タイアップページ</a:t>
            </a:r>
          </a:p>
        </p:txBody>
      </p:sp>
      <p:cxnSp>
        <p:nvCxnSpPr>
          <p:cNvPr id="44" name="直線矢印コネクタ 43"/>
          <p:cNvCxnSpPr/>
          <p:nvPr/>
        </p:nvCxnSpPr>
        <p:spPr>
          <a:xfrm flipV="1">
            <a:off x="1962615" y="4623371"/>
            <a:ext cx="688118" cy="2488"/>
          </a:xfrm>
          <a:prstGeom prst="straightConnector1">
            <a:avLst/>
          </a:prstGeom>
          <a:ln w="63500" cap="rnd">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a:xfrm>
            <a:off x="780451" y="2730218"/>
            <a:ext cx="1107997" cy="369332"/>
          </a:xfrm>
          <a:prstGeom prst="rect">
            <a:avLst/>
          </a:prstGeom>
        </p:spPr>
        <p:txBody>
          <a:bodyPr wrap="none">
            <a:spAutoFit/>
          </a:bodyPr>
          <a:lstStyle/>
          <a:p>
            <a:pPr algn="ctr"/>
            <a:r>
              <a:rPr lang="en-US" altLang="ja-JP" sz="900" dirty="0">
                <a:solidFill>
                  <a:schemeClr val="tx1">
                    <a:lumMod val="75000"/>
                    <a:lumOff val="25000"/>
                  </a:schemeClr>
                </a:solidFill>
                <a:latin typeface="+mj-ea"/>
                <a:ea typeface="+mj-ea"/>
              </a:rPr>
              <a:t>Eight</a:t>
            </a:r>
            <a:r>
              <a:rPr lang="ja-JP" altLang="en-US" sz="900" dirty="0">
                <a:solidFill>
                  <a:schemeClr val="tx1">
                    <a:lumMod val="75000"/>
                    <a:lumOff val="25000"/>
                  </a:schemeClr>
                </a:solidFill>
                <a:latin typeface="+mj-ea"/>
                <a:ea typeface="+mj-ea"/>
              </a:rPr>
              <a:t>内</a:t>
            </a:r>
            <a:br>
              <a:rPr lang="en-US" altLang="ja-JP" sz="900" dirty="0">
                <a:solidFill>
                  <a:schemeClr val="tx1">
                    <a:lumMod val="75000"/>
                    <a:lumOff val="25000"/>
                  </a:schemeClr>
                </a:solidFill>
                <a:latin typeface="+mj-ea"/>
                <a:ea typeface="+mj-ea"/>
              </a:rPr>
            </a:br>
            <a:r>
              <a:rPr lang="ja-JP" altLang="en-US" sz="900" dirty="0">
                <a:solidFill>
                  <a:schemeClr val="tx1">
                    <a:lumMod val="75000"/>
                    <a:lumOff val="25000"/>
                  </a:schemeClr>
                </a:solidFill>
                <a:latin typeface="+mj-ea"/>
                <a:ea typeface="+mj-ea"/>
              </a:rPr>
              <a:t>ニュースフィード</a:t>
            </a:r>
          </a:p>
        </p:txBody>
      </p:sp>
      <p:pic>
        <p:nvPicPr>
          <p:cNvPr id="46" name="ad3.png"/>
          <p:cNvPicPr>
            <a:picLocks/>
          </p:cNvPicPr>
          <p:nvPr/>
        </p:nvPicPr>
        <p:blipFill rotWithShape="1">
          <a:blip r:embed="rId4" cstate="print">
            <a:extLst>
              <a:ext uri="{28A0092B-C50C-407E-A947-70E740481C1C}">
                <a14:useLocalDpi xmlns:a14="http://schemas.microsoft.com/office/drawing/2010/main"/>
              </a:ext>
            </a:extLst>
          </a:blip>
          <a:srcRect b="4181"/>
          <a:stretch/>
        </p:blipFill>
        <p:spPr>
          <a:xfrm>
            <a:off x="715283" y="3573017"/>
            <a:ext cx="1240454" cy="2118866"/>
          </a:xfrm>
          <a:prstGeom prst="rect">
            <a:avLst/>
          </a:prstGeom>
          <a:ln w="12700">
            <a:miter lim="400000"/>
          </a:ln>
        </p:spPr>
      </p:pic>
      <p:sp>
        <p:nvSpPr>
          <p:cNvPr id="43" name="正方形/長方形 42"/>
          <p:cNvSpPr/>
          <p:nvPr/>
        </p:nvSpPr>
        <p:spPr bwMode="auto">
          <a:xfrm>
            <a:off x="687039" y="3809391"/>
            <a:ext cx="1275576" cy="1419809"/>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誘導枠</a:t>
            </a:r>
          </a:p>
        </p:txBody>
      </p:sp>
      <p:pic>
        <p:nvPicPr>
          <p:cNvPr id="48" name="Picture 9" descr="https://contents.8card.net/press/img/eight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2135" y="1022474"/>
            <a:ext cx="1080120" cy="249063"/>
          </a:xfrm>
          <a:prstGeom prst="rect">
            <a:avLst/>
          </a:prstGeom>
          <a:noFill/>
          <a:extLst>
            <a:ext uri="{909E8E84-426E-40DD-AFC4-6F175D3DCCD1}">
              <a14:hiddenFill xmlns:a14="http://schemas.microsoft.com/office/drawing/2010/main">
                <a:solidFill>
                  <a:srgbClr val="FFFFFF"/>
                </a:solidFill>
              </a14:hiddenFill>
            </a:ext>
          </a:extLst>
        </p:spPr>
      </p:pic>
      <p:pic>
        <p:nvPicPr>
          <p:cNvPr id="49" name="図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4403" y="1916832"/>
            <a:ext cx="3096070" cy="418061"/>
          </a:xfrm>
          <a:prstGeom prst="rect">
            <a:avLst/>
          </a:prstGeom>
        </p:spPr>
      </p:pic>
      <p:sp>
        <p:nvSpPr>
          <p:cNvPr id="50" name="正方形/長方形 49"/>
          <p:cNvSpPr/>
          <p:nvPr/>
        </p:nvSpPr>
        <p:spPr>
          <a:xfrm>
            <a:off x="5923651" y="1935958"/>
            <a:ext cx="2680798" cy="276999"/>
          </a:xfrm>
          <a:prstGeom prst="rect">
            <a:avLst/>
          </a:prstGeom>
        </p:spPr>
        <p:txBody>
          <a:bodyPr wrap="square" anchor="ctr">
            <a:spAutoFit/>
          </a:bodyPr>
          <a:lstStyle/>
          <a:p>
            <a:pPr algn="ctr"/>
            <a:r>
              <a:rPr lang="ja-JP" altLang="en-US" sz="1200" b="1" dirty="0">
                <a:solidFill>
                  <a:schemeClr val="bg1"/>
                </a:solidFill>
              </a:rPr>
              <a:t>★ マイナビ特別プラン ★</a:t>
            </a:r>
          </a:p>
        </p:txBody>
      </p:sp>
      <p:pic>
        <p:nvPicPr>
          <p:cNvPr id="1741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4234"/>
          <a:stretch/>
        </p:blipFill>
        <p:spPr bwMode="auto">
          <a:xfrm>
            <a:off x="2657058" y="3573017"/>
            <a:ext cx="1246347" cy="79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40090"/>
          <a:stretch/>
        </p:blipFill>
        <p:spPr bwMode="auto">
          <a:xfrm>
            <a:off x="2657057" y="4365103"/>
            <a:ext cx="1246348" cy="1326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ad3.png"/>
          <p:cNvPicPr>
            <a:picLocks/>
          </p:cNvPicPr>
          <p:nvPr/>
        </p:nvPicPr>
        <p:blipFill rotWithShape="1">
          <a:blip r:embed="rId4" cstate="print">
            <a:extLst>
              <a:ext uri="{28A0092B-C50C-407E-A947-70E740481C1C}">
                <a14:useLocalDpi xmlns:a14="http://schemas.microsoft.com/office/drawing/2010/main"/>
              </a:ext>
            </a:extLst>
          </a:blip>
          <a:srcRect t="35819" b="34874"/>
          <a:stretch/>
        </p:blipFill>
        <p:spPr>
          <a:xfrm>
            <a:off x="2699578" y="4443762"/>
            <a:ext cx="1144835" cy="598117"/>
          </a:xfrm>
          <a:prstGeom prst="rect">
            <a:avLst/>
          </a:prstGeom>
          <a:ln w="12700">
            <a:miter lim="400000"/>
          </a:ln>
        </p:spPr>
      </p:pic>
      <p:sp>
        <p:nvSpPr>
          <p:cNvPr id="40" name="正方形/長方形 39"/>
          <p:cNvSpPr/>
          <p:nvPr/>
        </p:nvSpPr>
        <p:spPr bwMode="auto">
          <a:xfrm>
            <a:off x="2630486" y="3809392"/>
            <a:ext cx="1272919" cy="1882492"/>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タイアップページ</a:t>
            </a:r>
          </a:p>
        </p:txBody>
      </p:sp>
    </p:spTree>
    <p:extLst>
      <p:ext uri="{BB962C8B-B14F-4D97-AF65-F5344CB8AC3E}">
        <p14:creationId xmlns:p14="http://schemas.microsoft.com/office/powerpoint/2010/main" val="407810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52</a:t>
            </a:fld>
            <a:endParaRPr lang="ja-JP" altLang="en-US" dirty="0"/>
          </a:p>
        </p:txBody>
      </p:sp>
      <p:sp>
        <p:nvSpPr>
          <p:cNvPr id="3" name="テキスト ボックス 2"/>
          <p:cNvSpPr txBox="1"/>
          <p:nvPr/>
        </p:nvSpPr>
        <p:spPr>
          <a:xfrm>
            <a:off x="179511" y="332656"/>
            <a:ext cx="8954963" cy="400110"/>
          </a:xfrm>
          <a:prstGeom prst="rect">
            <a:avLst/>
          </a:prstGeom>
          <a:noFill/>
        </p:spPr>
        <p:txBody>
          <a:bodyPr wrap="square" rtlCol="0">
            <a:spAutoFit/>
          </a:bodyPr>
          <a:lstStyle/>
          <a:p>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Facebook</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誘導オプション（概要）</a:t>
            </a:r>
          </a:p>
        </p:txBody>
      </p:sp>
      <p:pic>
        <p:nvPicPr>
          <p:cNvPr id="103" name="Picture 2" descr="C:\Users\s0113300\Document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104" name="正方形/長方形 103"/>
          <p:cNvSpPr/>
          <p:nvPr/>
        </p:nvSpPr>
        <p:spPr>
          <a:xfrm>
            <a:off x="2123728"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105" name="正方形/長方形 104"/>
          <p:cNvSpPr/>
          <p:nvPr/>
        </p:nvSpPr>
        <p:spPr>
          <a:xfrm>
            <a:off x="242934" y="1350060"/>
            <a:ext cx="5337179" cy="646331"/>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マイナビニュースの公式</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Facebook</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ページにて、「</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Page Post Link Ad</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」を活用したタイアップページ誘導します。対象商材の想定ターゲットに効果的な露出が可能です。</a:t>
            </a:r>
          </a:p>
        </p:txBody>
      </p:sp>
      <p:pic>
        <p:nvPicPr>
          <p:cNvPr id="106" name="Picture 2" descr="https://www.seeklogo.net/wp-content/uploads/2016/09/facebook-logo-previ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851" b="41129"/>
          <a:stretch/>
        </p:blipFill>
        <p:spPr bwMode="auto">
          <a:xfrm>
            <a:off x="2843807" y="1033886"/>
            <a:ext cx="1282065" cy="231028"/>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4" descr="https://facebookbrand.com/wp-content/themes/fb-branding/prj-fb-branding/assets/images/fb-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5000" y="972730"/>
            <a:ext cx="298807" cy="298807"/>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5" descr="C:\Users\s1150770\Desktop\facebook-verifi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9578" y="1057453"/>
            <a:ext cx="1841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図 10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104" y="1000730"/>
            <a:ext cx="3346896" cy="748828"/>
          </a:xfrm>
          <a:prstGeom prst="rect">
            <a:avLst/>
          </a:prstGeom>
        </p:spPr>
      </p:pic>
      <p:sp>
        <p:nvSpPr>
          <p:cNvPr id="111" name="正方形/長方形 110"/>
          <p:cNvSpPr/>
          <p:nvPr/>
        </p:nvSpPr>
        <p:spPr>
          <a:xfrm>
            <a:off x="5642508" y="1021205"/>
            <a:ext cx="3078088" cy="553998"/>
          </a:xfrm>
          <a:prstGeom prst="rect">
            <a:avLst/>
          </a:prstGeom>
        </p:spPr>
        <p:txBody>
          <a:bodyPr wrap="square">
            <a:spAutoFit/>
          </a:bodyPr>
          <a:lstStyle/>
          <a:p>
            <a:pPr algn="ctr">
              <a:lnSpc>
                <a:spcPct val="150000"/>
              </a:lnSpc>
              <a:defRPr/>
            </a:pPr>
            <a:r>
              <a:rPr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マイナビニュースの</a:t>
            </a:r>
            <a:r>
              <a:rPr lang="en-US" altLang="ja-JP"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Facebook</a:t>
            </a:r>
            <a:r>
              <a:rPr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ページは</a:t>
            </a:r>
            <a:endParaRPr lang="en-US" altLang="ja-JP"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defRPr/>
            </a:pPr>
            <a:r>
              <a:rPr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国内で数少ない</a:t>
            </a:r>
            <a:r>
              <a:rPr lang="en-US" altLang="ja-JP"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認証済みページ</a:t>
            </a:r>
            <a:r>
              <a:rPr lang="en-US" altLang="ja-JP"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です</a:t>
            </a:r>
          </a:p>
        </p:txBody>
      </p:sp>
      <p:sp>
        <p:nvSpPr>
          <p:cNvPr id="112" name="円/楕円 111"/>
          <p:cNvSpPr/>
          <p:nvPr/>
        </p:nvSpPr>
        <p:spPr>
          <a:xfrm>
            <a:off x="7935255" y="1335222"/>
            <a:ext cx="221570" cy="221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3" name="Picture 5" descr="C:\Users\s1150770\Desktop\facebook-verifi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965" y="1348203"/>
            <a:ext cx="184150" cy="1809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図 86">
            <a:extLst>
              <a:ext uri="{FF2B5EF4-FFF2-40B4-BE49-F238E27FC236}">
                <a16:creationId xmlns:a16="http://schemas.microsoft.com/office/drawing/2014/main" id="{A3A7449E-D54D-4207-8870-526B9D8F1F83}"/>
              </a:ext>
            </a:extLst>
          </p:cNvPr>
          <p:cNvPicPr>
            <a:picLocks noChangeAspect="1"/>
          </p:cNvPicPr>
          <p:nvPr/>
        </p:nvPicPr>
        <p:blipFill>
          <a:blip r:embed="rId7"/>
          <a:stretch>
            <a:fillRect/>
          </a:stretch>
        </p:blipFill>
        <p:spPr>
          <a:xfrm>
            <a:off x="288691" y="2458757"/>
            <a:ext cx="2227219" cy="2249402"/>
          </a:xfrm>
          <a:prstGeom prst="rect">
            <a:avLst/>
          </a:prstGeom>
          <a:ln>
            <a:solidFill>
              <a:schemeClr val="tx1">
                <a:lumMod val="65000"/>
                <a:lumOff val="35000"/>
              </a:schemeClr>
            </a:solidFill>
          </a:ln>
        </p:spPr>
      </p:pic>
      <p:pic>
        <p:nvPicPr>
          <p:cNvPr id="88" name="Picture 2" descr="C:\Users\s0113300\Documents\000_媒体資料改定\2018.01-03\Captue_003_TieUp.jpg">
            <a:extLst>
              <a:ext uri="{FF2B5EF4-FFF2-40B4-BE49-F238E27FC236}">
                <a16:creationId xmlns:a16="http://schemas.microsoft.com/office/drawing/2014/main" id="{1E188719-9796-4AD4-BEAE-E419B5C2DCB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54065"/>
          <a:stretch/>
        </p:blipFill>
        <p:spPr bwMode="auto">
          <a:xfrm>
            <a:off x="6984913" y="2414315"/>
            <a:ext cx="1789421" cy="3776948"/>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9" name="正方形/長方形 88">
            <a:extLst>
              <a:ext uri="{FF2B5EF4-FFF2-40B4-BE49-F238E27FC236}">
                <a16:creationId xmlns:a16="http://schemas.microsoft.com/office/drawing/2014/main" id="{4F7BBA97-6315-4EA0-AFFB-A8456885D1D2}"/>
              </a:ext>
            </a:extLst>
          </p:cNvPr>
          <p:cNvSpPr/>
          <p:nvPr/>
        </p:nvSpPr>
        <p:spPr bwMode="auto">
          <a:xfrm>
            <a:off x="6984913" y="2693544"/>
            <a:ext cx="1789421" cy="3489287"/>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タイアップページ</a:t>
            </a:r>
          </a:p>
        </p:txBody>
      </p:sp>
      <p:sp>
        <p:nvSpPr>
          <p:cNvPr id="90" name="正方形/長方形 89">
            <a:extLst>
              <a:ext uri="{FF2B5EF4-FFF2-40B4-BE49-F238E27FC236}">
                <a16:creationId xmlns:a16="http://schemas.microsoft.com/office/drawing/2014/main" id="{FA64A657-B9AD-445F-B029-475345BEED3D}"/>
              </a:ext>
            </a:extLst>
          </p:cNvPr>
          <p:cNvSpPr/>
          <p:nvPr/>
        </p:nvSpPr>
        <p:spPr bwMode="auto">
          <a:xfrm>
            <a:off x="295717" y="2690864"/>
            <a:ext cx="2217623" cy="1784117"/>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Facebook</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広告として</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投稿を配信</a:t>
            </a:r>
          </a:p>
        </p:txBody>
      </p:sp>
      <p:pic>
        <p:nvPicPr>
          <p:cNvPr id="91" name="Picture 3" descr="C:\Users\s0113300\Downloads\男性の人物アイコン素材 その2 (1).png">
            <a:extLst>
              <a:ext uri="{FF2B5EF4-FFF2-40B4-BE49-F238E27FC236}">
                <a16:creationId xmlns:a16="http://schemas.microsoft.com/office/drawing/2014/main" id="{59026595-C05C-492D-ACA2-089BEFD040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82211" y="2815770"/>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C:\Users\s0113300\Downloads\男性の人物アイコン素材 その2.png">
            <a:extLst>
              <a:ext uri="{FF2B5EF4-FFF2-40B4-BE49-F238E27FC236}">
                <a16:creationId xmlns:a16="http://schemas.microsoft.com/office/drawing/2014/main" id="{4EB0EF58-3388-4C0B-871B-B8BB256FD4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16404" y="2816209"/>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C:\Users\s0113300\Downloads\男性の人物アイコン素材 その2.png">
            <a:extLst>
              <a:ext uri="{FF2B5EF4-FFF2-40B4-BE49-F238E27FC236}">
                <a16:creationId xmlns:a16="http://schemas.microsoft.com/office/drawing/2014/main" id="{3778221D-9AA6-439F-9635-871FB41326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3877" y="2816209"/>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C:\Users\s0113300\Downloads\男性の人物アイコン素材 その2.png">
            <a:extLst>
              <a:ext uri="{FF2B5EF4-FFF2-40B4-BE49-F238E27FC236}">
                <a16:creationId xmlns:a16="http://schemas.microsoft.com/office/drawing/2014/main" id="{F9FB9B0B-9E22-4697-A39C-8B825A49CC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9066" y="2816209"/>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 descr="C:\Users\s0113300\Downloads\男性の人物アイコン素材 その2 (1).png">
            <a:extLst>
              <a:ext uri="{FF2B5EF4-FFF2-40B4-BE49-F238E27FC236}">
                <a16:creationId xmlns:a16="http://schemas.microsoft.com/office/drawing/2014/main" id="{09133A0B-75F8-4F4D-A397-4347945405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35445" y="3150058"/>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C:\Users\s0113300\Downloads\男性の人物アイコン素材 その2.png">
            <a:extLst>
              <a:ext uri="{FF2B5EF4-FFF2-40B4-BE49-F238E27FC236}">
                <a16:creationId xmlns:a16="http://schemas.microsoft.com/office/drawing/2014/main" id="{11A78055-2C91-427B-AB25-8C02F04CEC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16404" y="3148490"/>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C:\Users\s0113300\Downloads\男性の人物アイコン素材 その2.png">
            <a:extLst>
              <a:ext uri="{FF2B5EF4-FFF2-40B4-BE49-F238E27FC236}">
                <a16:creationId xmlns:a16="http://schemas.microsoft.com/office/drawing/2014/main" id="{ADEB0BAA-8C38-40FC-8982-CFC19AB288B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78541" y="3148490"/>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 descr="C:\Users\s0113300\Downloads\男性の人物アイコン素材 その2 (1).png">
            <a:extLst>
              <a:ext uri="{FF2B5EF4-FFF2-40B4-BE49-F238E27FC236}">
                <a16:creationId xmlns:a16="http://schemas.microsoft.com/office/drawing/2014/main" id="{E53B7D5A-B303-4B1A-9F5B-65ABD34FCA4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5535" y="3150058"/>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C:\Users\s0113300\Downloads\男性の人物アイコン素材 その2.png">
            <a:extLst>
              <a:ext uri="{FF2B5EF4-FFF2-40B4-BE49-F238E27FC236}">
                <a16:creationId xmlns:a16="http://schemas.microsoft.com/office/drawing/2014/main" id="{18AC55C0-EDA6-4C7C-8C87-A732666A5F8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3877" y="3495389"/>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C:\Users\s0113300\Downloads\男性の人物アイコン素材 その2.png">
            <a:extLst>
              <a:ext uri="{FF2B5EF4-FFF2-40B4-BE49-F238E27FC236}">
                <a16:creationId xmlns:a16="http://schemas.microsoft.com/office/drawing/2014/main" id="{39990D26-BC7C-491B-9CE8-D19E69098F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78541" y="3495389"/>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3" descr="C:\Users\s0113300\Downloads\男性の人物アイコン素材 その2 (1).png">
            <a:extLst>
              <a:ext uri="{FF2B5EF4-FFF2-40B4-BE49-F238E27FC236}">
                <a16:creationId xmlns:a16="http://schemas.microsoft.com/office/drawing/2014/main" id="{393A02EA-2B9E-4AA0-8A70-DF85C2EFD59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7972" y="3496957"/>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C:\Users\s0113300\Downloads\男性の人物アイコン素材 その2.png">
            <a:extLst>
              <a:ext uri="{FF2B5EF4-FFF2-40B4-BE49-F238E27FC236}">
                <a16:creationId xmlns:a16="http://schemas.microsoft.com/office/drawing/2014/main" id="{FBB51749-5B18-45D0-99E7-03038FBCF2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9066" y="3495389"/>
            <a:ext cx="289906" cy="289906"/>
          </a:xfrm>
          <a:prstGeom prst="rect">
            <a:avLst/>
          </a:prstGeom>
          <a:noFill/>
          <a:extLst>
            <a:ext uri="{909E8E84-426E-40DD-AFC4-6F175D3DCCD1}">
              <a14:hiddenFill xmlns:a14="http://schemas.microsoft.com/office/drawing/2010/main">
                <a:solidFill>
                  <a:srgbClr val="FFFFFF"/>
                </a:solidFill>
              </a14:hiddenFill>
            </a:ext>
          </a:extLst>
        </p:spPr>
      </p:pic>
      <p:sp>
        <p:nvSpPr>
          <p:cNvPr id="131" name="二等辺三角形 130">
            <a:extLst>
              <a:ext uri="{FF2B5EF4-FFF2-40B4-BE49-F238E27FC236}">
                <a16:creationId xmlns:a16="http://schemas.microsoft.com/office/drawing/2014/main" id="{68099980-7B23-4723-AC87-77CBF102E78B}"/>
              </a:ext>
            </a:extLst>
          </p:cNvPr>
          <p:cNvSpPr/>
          <p:nvPr/>
        </p:nvSpPr>
        <p:spPr>
          <a:xfrm rot="5400000">
            <a:off x="3721323" y="3235936"/>
            <a:ext cx="892665" cy="17228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2" name="Picture 3" descr="C:\Users\s0113300\Downloads\男性の人物アイコン素材 その2 (1).png">
            <a:extLst>
              <a:ext uri="{FF2B5EF4-FFF2-40B4-BE49-F238E27FC236}">
                <a16:creationId xmlns:a16="http://schemas.microsoft.com/office/drawing/2014/main" id="{CD5E7EC8-9988-4FCC-963A-A73F726A1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62249" y="3071299"/>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3" descr="C:\Users\s0113300\Downloads\男性の人物アイコン素材 その2 (1).png">
            <a:extLst>
              <a:ext uri="{FF2B5EF4-FFF2-40B4-BE49-F238E27FC236}">
                <a16:creationId xmlns:a16="http://schemas.microsoft.com/office/drawing/2014/main" id="{96CD6FEB-8078-4589-BFE6-4A5C128195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9975" y="3071299"/>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3" descr="C:\Users\s0113300\Downloads\男性の人物アイコン素材 その2 (1).png">
            <a:extLst>
              <a:ext uri="{FF2B5EF4-FFF2-40B4-BE49-F238E27FC236}">
                <a16:creationId xmlns:a16="http://schemas.microsoft.com/office/drawing/2014/main" id="{1BCE84ED-BE87-461F-9E7C-B7A53BAEF87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62249" y="3408047"/>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3" descr="C:\Users\s0113300\Downloads\男性の人物アイコン素材 その2 (1).png">
            <a:extLst>
              <a:ext uri="{FF2B5EF4-FFF2-40B4-BE49-F238E27FC236}">
                <a16:creationId xmlns:a16="http://schemas.microsoft.com/office/drawing/2014/main" id="{4BB3FED8-1DCE-4806-BF11-B4867ECA742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9975" y="3408047"/>
            <a:ext cx="288338" cy="288338"/>
          </a:xfrm>
          <a:prstGeom prst="rect">
            <a:avLst/>
          </a:prstGeom>
          <a:noFill/>
          <a:extLst>
            <a:ext uri="{909E8E84-426E-40DD-AFC4-6F175D3DCCD1}">
              <a14:hiddenFill xmlns:a14="http://schemas.microsoft.com/office/drawing/2010/main">
                <a:solidFill>
                  <a:srgbClr val="FFFFFF"/>
                </a:solidFill>
              </a14:hiddenFill>
            </a:ext>
          </a:extLst>
        </p:spPr>
      </p:pic>
      <p:sp>
        <p:nvSpPr>
          <p:cNvPr id="186" name="正方形/長方形 185">
            <a:extLst>
              <a:ext uri="{FF2B5EF4-FFF2-40B4-BE49-F238E27FC236}">
                <a16:creationId xmlns:a16="http://schemas.microsoft.com/office/drawing/2014/main" id="{66B056F0-ECF7-460C-8A21-C963EF6152F3}"/>
              </a:ext>
            </a:extLst>
          </p:cNvPr>
          <p:cNvSpPr/>
          <p:nvPr/>
        </p:nvSpPr>
        <p:spPr>
          <a:xfrm>
            <a:off x="4328993" y="2740535"/>
            <a:ext cx="832603" cy="1015677"/>
          </a:xfrm>
          <a:prstGeom prst="rect">
            <a:avLst/>
          </a:prstGeom>
          <a:no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7" name="正方形/長方形 186">
            <a:extLst>
              <a:ext uri="{FF2B5EF4-FFF2-40B4-BE49-F238E27FC236}">
                <a16:creationId xmlns:a16="http://schemas.microsoft.com/office/drawing/2014/main" id="{52869F6A-3467-4B1D-9481-C93346F1346D}"/>
              </a:ext>
            </a:extLst>
          </p:cNvPr>
          <p:cNvSpPr/>
          <p:nvPr/>
        </p:nvSpPr>
        <p:spPr>
          <a:xfrm>
            <a:off x="4266345" y="2740536"/>
            <a:ext cx="967260" cy="307777"/>
          </a:xfrm>
          <a:prstGeom prst="rect">
            <a:avLst/>
          </a:prstGeom>
          <a:noFill/>
        </p:spPr>
        <p:txBody>
          <a:bodyPr wrap="square">
            <a:spAutoFit/>
          </a:bodyPr>
          <a:lstStyle/>
          <a:p>
            <a:pPr algn="ctr"/>
            <a:r>
              <a:rPr lang="ja-JP" altLang="en-US" sz="700" dirty="0">
                <a:solidFill>
                  <a:schemeClr val="tx1">
                    <a:lumMod val="75000"/>
                    <a:lumOff val="25000"/>
                  </a:schemeClr>
                </a:solidFill>
              </a:rPr>
              <a:t>ターゲット</a:t>
            </a:r>
            <a:br>
              <a:rPr lang="en-US" altLang="ja-JP" sz="700" dirty="0">
                <a:solidFill>
                  <a:schemeClr val="tx1">
                    <a:lumMod val="75000"/>
                    <a:lumOff val="25000"/>
                  </a:schemeClr>
                </a:solidFill>
              </a:rPr>
            </a:br>
            <a:r>
              <a:rPr lang="ja-JP" altLang="en-US" sz="700" dirty="0">
                <a:solidFill>
                  <a:schemeClr val="tx1">
                    <a:lumMod val="75000"/>
                    <a:lumOff val="25000"/>
                  </a:schemeClr>
                </a:solidFill>
              </a:rPr>
              <a:t>（例：</a:t>
            </a:r>
            <a:r>
              <a:rPr lang="en-US" altLang="ja-JP" sz="700" dirty="0">
                <a:solidFill>
                  <a:schemeClr val="tx1">
                    <a:lumMod val="75000"/>
                    <a:lumOff val="25000"/>
                  </a:schemeClr>
                </a:solidFill>
              </a:rPr>
              <a:t>30</a:t>
            </a:r>
            <a:r>
              <a:rPr lang="ja-JP" altLang="en-US" sz="700" dirty="0">
                <a:solidFill>
                  <a:schemeClr val="tx1">
                    <a:lumMod val="75000"/>
                    <a:lumOff val="25000"/>
                  </a:schemeClr>
                </a:solidFill>
              </a:rPr>
              <a:t>代男性）</a:t>
            </a:r>
            <a:endParaRPr lang="en-US" altLang="ja-JP" sz="700" dirty="0">
              <a:solidFill>
                <a:schemeClr val="tx1">
                  <a:lumMod val="75000"/>
                  <a:lumOff val="25000"/>
                </a:schemeClr>
              </a:solidFill>
            </a:endParaRPr>
          </a:p>
        </p:txBody>
      </p:sp>
      <p:sp>
        <p:nvSpPr>
          <p:cNvPr id="188" name="正方形/長方形 187">
            <a:extLst>
              <a:ext uri="{FF2B5EF4-FFF2-40B4-BE49-F238E27FC236}">
                <a16:creationId xmlns:a16="http://schemas.microsoft.com/office/drawing/2014/main" id="{DE6A0203-D5D0-46F0-B117-BAE879F2AE65}"/>
              </a:ext>
            </a:extLst>
          </p:cNvPr>
          <p:cNvSpPr/>
          <p:nvPr/>
        </p:nvSpPr>
        <p:spPr>
          <a:xfrm>
            <a:off x="4328993" y="2740536"/>
            <a:ext cx="832603" cy="276291"/>
          </a:xfrm>
          <a:prstGeom prst="rect">
            <a:avLst/>
          </a:prstGeom>
          <a:no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9" name="正方形/長方形 52256">
            <a:extLst>
              <a:ext uri="{FF2B5EF4-FFF2-40B4-BE49-F238E27FC236}">
                <a16:creationId xmlns:a16="http://schemas.microsoft.com/office/drawing/2014/main" id="{9178FA69-687D-4D0A-935F-ED2131193D37}"/>
              </a:ext>
            </a:extLst>
          </p:cNvPr>
          <p:cNvSpPr>
            <a:spLocks noChangeArrowheads="1"/>
          </p:cNvSpPr>
          <p:nvPr/>
        </p:nvSpPr>
        <p:spPr bwMode="auto">
          <a:xfrm>
            <a:off x="4259804" y="3790458"/>
            <a:ext cx="24558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eaLnBrk="1" hangingPunct="1">
              <a:spcBef>
                <a:spcPct val="0"/>
              </a:spcBef>
              <a:buFontTx/>
              <a:buNone/>
            </a:pPr>
            <a:r>
              <a:rPr lang="en-US" altLang="ja-JP" sz="5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500" dirty="0">
                <a:solidFill>
                  <a:schemeClr val="tx1">
                    <a:lumMod val="75000"/>
                    <a:lumOff val="25000"/>
                  </a:schemeClr>
                </a:solidFill>
                <a:latin typeface="メイリオ" pitchFamily="50" charset="-128"/>
                <a:ea typeface="メイリオ" pitchFamily="50" charset="-128"/>
                <a:cs typeface="メイリオ" pitchFamily="50" charset="-128"/>
              </a:rPr>
              <a:t>ターゲティングの内容に応じて、お見積をお出しさせて</a:t>
            </a:r>
            <a:endParaRPr lang="en-US" altLang="ja-JP" sz="500" dirty="0">
              <a:solidFill>
                <a:schemeClr val="tx1">
                  <a:lumMod val="75000"/>
                  <a:lumOff val="25000"/>
                </a:schemeClr>
              </a:solidFill>
              <a:latin typeface="メイリオ" pitchFamily="50" charset="-128"/>
              <a:ea typeface="メイリオ" pitchFamily="50" charset="-128"/>
              <a:cs typeface="メイリオ" pitchFamily="50" charset="-128"/>
            </a:endParaRPr>
          </a:p>
          <a:p>
            <a:pPr algn="r" eaLnBrk="1" hangingPunct="1">
              <a:spcBef>
                <a:spcPct val="0"/>
              </a:spcBef>
              <a:buFontTx/>
              <a:buNone/>
            </a:pPr>
            <a:r>
              <a:rPr lang="ja-JP" altLang="en-US" sz="500" dirty="0">
                <a:solidFill>
                  <a:schemeClr val="tx1">
                    <a:lumMod val="75000"/>
                    <a:lumOff val="25000"/>
                  </a:schemeClr>
                </a:solidFill>
                <a:latin typeface="メイリオ" pitchFamily="50" charset="-128"/>
                <a:ea typeface="メイリオ" pitchFamily="50" charset="-128"/>
                <a:cs typeface="メイリオ" pitchFamily="50" charset="-128"/>
              </a:rPr>
              <a:t>いただきますので、詳細は営業担当までお申し付け下さい</a:t>
            </a:r>
            <a:endParaRPr lang="en-US" altLang="ja-JP" sz="5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90" name="正方形/長方形 189">
            <a:extLst>
              <a:ext uri="{FF2B5EF4-FFF2-40B4-BE49-F238E27FC236}">
                <a16:creationId xmlns:a16="http://schemas.microsoft.com/office/drawing/2014/main" id="{79A2AF9E-DE2C-43D0-80B3-C864462B1B1C}"/>
              </a:ext>
            </a:extLst>
          </p:cNvPr>
          <p:cNvSpPr/>
          <p:nvPr/>
        </p:nvSpPr>
        <p:spPr>
          <a:xfrm>
            <a:off x="5296000" y="2740536"/>
            <a:ext cx="1249982" cy="1015676"/>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lumMod val="75000"/>
                    <a:lumOff val="25000"/>
                  </a:schemeClr>
                </a:solidFill>
              </a:rPr>
              <a:t>セグメント可能な項目</a:t>
            </a:r>
            <a:endParaRPr lang="en-US" altLang="ja-JP" sz="700" b="1" dirty="0">
              <a:solidFill>
                <a:schemeClr val="tx1">
                  <a:lumMod val="75000"/>
                  <a:lumOff val="25000"/>
                </a:schemeClr>
              </a:solidFill>
            </a:endParaRPr>
          </a:p>
          <a:p>
            <a:pPr algn="ctr"/>
            <a:r>
              <a:rPr lang="en-US" altLang="ja-JP" sz="700" dirty="0">
                <a:solidFill>
                  <a:schemeClr val="tx1">
                    <a:lumMod val="75000"/>
                    <a:lumOff val="25000"/>
                  </a:schemeClr>
                </a:solidFill>
              </a:rPr>
              <a:t>---------------------------------------</a:t>
            </a:r>
          </a:p>
          <a:p>
            <a:pPr algn="ctr"/>
            <a:endParaRPr lang="en-US" altLang="ja-JP" sz="700" dirty="0">
              <a:solidFill>
                <a:schemeClr val="tx1">
                  <a:lumMod val="75000"/>
                  <a:lumOff val="25000"/>
                </a:schemeClr>
              </a:solidFill>
            </a:endParaRPr>
          </a:p>
          <a:p>
            <a:pPr fontAlgn="auto">
              <a:spcBef>
                <a:spcPts val="0"/>
              </a:spcBef>
              <a:spcAft>
                <a:spcPts val="0"/>
              </a:spcAft>
              <a:defRPr/>
            </a:pPr>
            <a:r>
              <a:rPr lang="ja-JP" altLang="en-US" sz="700" dirty="0">
                <a:solidFill>
                  <a:schemeClr val="tx1">
                    <a:lumMod val="75000"/>
                    <a:lumOff val="25000"/>
                  </a:schemeClr>
                </a:solidFill>
              </a:rPr>
              <a:t>性別、地域、言語、</a:t>
            </a:r>
            <a:endParaRPr lang="en-US" altLang="ja-JP" sz="700" dirty="0">
              <a:solidFill>
                <a:schemeClr val="tx1">
                  <a:lumMod val="75000"/>
                  <a:lumOff val="25000"/>
                </a:schemeClr>
              </a:solidFill>
            </a:endParaRPr>
          </a:p>
          <a:p>
            <a:pPr fontAlgn="auto">
              <a:spcBef>
                <a:spcPts val="0"/>
              </a:spcBef>
              <a:spcAft>
                <a:spcPts val="0"/>
              </a:spcAft>
              <a:defRPr/>
            </a:pPr>
            <a:r>
              <a:rPr lang="ja-JP" altLang="en-US" sz="700" dirty="0">
                <a:solidFill>
                  <a:schemeClr val="tx1">
                    <a:lumMod val="75000"/>
                    <a:lumOff val="25000"/>
                  </a:schemeClr>
                </a:solidFill>
              </a:rPr>
              <a:t>フォロワー、キーワード、</a:t>
            </a:r>
            <a:endParaRPr lang="en-US" altLang="ja-JP" sz="700" dirty="0">
              <a:solidFill>
                <a:schemeClr val="tx1">
                  <a:lumMod val="75000"/>
                  <a:lumOff val="25000"/>
                </a:schemeClr>
              </a:solidFill>
            </a:endParaRPr>
          </a:p>
          <a:p>
            <a:pPr fontAlgn="auto">
              <a:spcBef>
                <a:spcPts val="0"/>
              </a:spcBef>
              <a:spcAft>
                <a:spcPts val="0"/>
              </a:spcAft>
              <a:defRPr/>
            </a:pPr>
            <a:r>
              <a:rPr lang="ja-JP" altLang="en-US" sz="700" dirty="0">
                <a:solidFill>
                  <a:schemeClr val="tx1">
                    <a:lumMod val="75000"/>
                    <a:lumOff val="25000"/>
                  </a:schemeClr>
                </a:solidFill>
              </a:rPr>
              <a:t>行動、興味関心 など</a:t>
            </a:r>
            <a:endParaRPr lang="en-US" altLang="ja-JP" sz="700" dirty="0">
              <a:solidFill>
                <a:schemeClr val="tx1">
                  <a:lumMod val="75000"/>
                  <a:lumOff val="25000"/>
                </a:schemeClr>
              </a:solidFill>
            </a:endParaRPr>
          </a:p>
        </p:txBody>
      </p:sp>
      <p:sp>
        <p:nvSpPr>
          <p:cNvPr id="191" name="正方形/長方形 190">
            <a:extLst>
              <a:ext uri="{FF2B5EF4-FFF2-40B4-BE49-F238E27FC236}">
                <a16:creationId xmlns:a16="http://schemas.microsoft.com/office/drawing/2014/main" id="{E2B2B823-1E2B-4B3F-96D7-475C5E852FD7}"/>
              </a:ext>
            </a:extLst>
          </p:cNvPr>
          <p:cNvSpPr/>
          <p:nvPr/>
        </p:nvSpPr>
        <p:spPr>
          <a:xfrm>
            <a:off x="2795634" y="4595742"/>
            <a:ext cx="3908681" cy="1584177"/>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92" name="正方形/長方形 191">
            <a:extLst>
              <a:ext uri="{FF2B5EF4-FFF2-40B4-BE49-F238E27FC236}">
                <a16:creationId xmlns:a16="http://schemas.microsoft.com/office/drawing/2014/main" id="{69599B4B-232D-4FFB-926E-6598D8D4340D}"/>
              </a:ext>
            </a:extLst>
          </p:cNvPr>
          <p:cNvSpPr/>
          <p:nvPr/>
        </p:nvSpPr>
        <p:spPr>
          <a:xfrm>
            <a:off x="3226272" y="4451544"/>
            <a:ext cx="26642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rgbClr val="FF5050"/>
                </a:solidFill>
              </a:rPr>
              <a:t>対象ターゲットの友人への</a:t>
            </a:r>
            <a:endParaRPr lang="en-US" altLang="ja-JP" sz="1050" b="1" dirty="0">
              <a:solidFill>
                <a:srgbClr val="FF5050"/>
              </a:solidFill>
            </a:endParaRPr>
          </a:p>
          <a:p>
            <a:pPr algn="ctr"/>
            <a:r>
              <a:rPr lang="ja-JP" altLang="en-US" sz="1050" b="1" dirty="0">
                <a:solidFill>
                  <a:srgbClr val="FF5050"/>
                </a:solidFill>
              </a:rPr>
              <a:t>自然発生的な広がり</a:t>
            </a:r>
          </a:p>
        </p:txBody>
      </p:sp>
      <p:pic>
        <p:nvPicPr>
          <p:cNvPr id="193" name="Picture 2" descr="C:\Users\s0113300\Downloads\男性の人物アイコン素材 その2.png">
            <a:extLst>
              <a:ext uri="{FF2B5EF4-FFF2-40B4-BE49-F238E27FC236}">
                <a16:creationId xmlns:a16="http://schemas.microsoft.com/office/drawing/2014/main" id="{24BE78CE-911E-49C5-9370-B6CB901038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32116" y="5243632"/>
            <a:ext cx="454196" cy="454196"/>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C:\Users\s0113300\Downloads\男性の人物アイコン素材 その2.png">
            <a:extLst>
              <a:ext uri="{FF2B5EF4-FFF2-40B4-BE49-F238E27FC236}">
                <a16:creationId xmlns:a16="http://schemas.microsoft.com/office/drawing/2014/main" id="{A5BB1AD6-16E7-4918-9F83-6E8734C1D3C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68777" y="4872292"/>
            <a:ext cx="371157" cy="371157"/>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C:\Users\s0113300\Downloads\男性の人物アイコン素材 その2.png">
            <a:extLst>
              <a:ext uri="{FF2B5EF4-FFF2-40B4-BE49-F238E27FC236}">
                <a16:creationId xmlns:a16="http://schemas.microsoft.com/office/drawing/2014/main" id="{76D93C19-30A2-4063-97CA-A8AF24FA9BD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68777" y="5374966"/>
            <a:ext cx="371157" cy="371157"/>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2" descr="C:\Users\s0113300\Downloads\男性の人物アイコン素材 その2.png">
            <a:extLst>
              <a:ext uri="{FF2B5EF4-FFF2-40B4-BE49-F238E27FC236}">
                <a16:creationId xmlns:a16="http://schemas.microsoft.com/office/drawing/2014/main" id="{6A814242-F19D-42DC-B037-B3EC3900466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54056" y="4811584"/>
            <a:ext cx="230514" cy="230514"/>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2" descr="C:\Users\s0113300\Downloads\男性の人物アイコン素材 その2.png">
            <a:extLst>
              <a:ext uri="{FF2B5EF4-FFF2-40B4-BE49-F238E27FC236}">
                <a16:creationId xmlns:a16="http://schemas.microsoft.com/office/drawing/2014/main" id="{58C96B77-F4D3-4FD3-A8F0-4D20D0947B7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54056" y="5106146"/>
            <a:ext cx="230514" cy="230514"/>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2" descr="C:\Users\s0113300\Downloads\男性の人物アイコン素材 その2.png">
            <a:extLst>
              <a:ext uri="{FF2B5EF4-FFF2-40B4-BE49-F238E27FC236}">
                <a16:creationId xmlns:a16="http://schemas.microsoft.com/office/drawing/2014/main" id="{A4AEECDA-0CD8-46D4-9DBF-CCB07412E78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54056" y="5386774"/>
            <a:ext cx="230514" cy="230514"/>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 descr="C:\Users\s0113300\Downloads\男性の人物アイコン素材 その2.png">
            <a:extLst>
              <a:ext uri="{FF2B5EF4-FFF2-40B4-BE49-F238E27FC236}">
                <a16:creationId xmlns:a16="http://schemas.microsoft.com/office/drawing/2014/main" id="{08057075-1A70-445B-894F-D5408AEE031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54056" y="5680888"/>
            <a:ext cx="230514" cy="230514"/>
          </a:xfrm>
          <a:prstGeom prst="rect">
            <a:avLst/>
          </a:prstGeom>
          <a:noFill/>
          <a:extLst>
            <a:ext uri="{909E8E84-426E-40DD-AFC4-6F175D3DCCD1}">
              <a14:hiddenFill xmlns:a14="http://schemas.microsoft.com/office/drawing/2010/main">
                <a:solidFill>
                  <a:srgbClr val="FFFFFF"/>
                </a:solidFill>
              </a14:hiddenFill>
            </a:ext>
          </a:extLst>
        </p:spPr>
      </p:pic>
      <p:sp>
        <p:nvSpPr>
          <p:cNvPr id="200" name="正方形/長方形 199">
            <a:extLst>
              <a:ext uri="{FF2B5EF4-FFF2-40B4-BE49-F238E27FC236}">
                <a16:creationId xmlns:a16="http://schemas.microsoft.com/office/drawing/2014/main" id="{CE84539A-5E33-4571-8FCF-353C2A5B7D99}"/>
              </a:ext>
            </a:extLst>
          </p:cNvPr>
          <p:cNvSpPr/>
          <p:nvPr/>
        </p:nvSpPr>
        <p:spPr>
          <a:xfrm>
            <a:off x="2794224" y="4709314"/>
            <a:ext cx="1076324" cy="217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tx1">
                    <a:lumMod val="75000"/>
                    <a:lumOff val="25000"/>
                  </a:schemeClr>
                </a:solidFill>
              </a:rPr>
              <a:t>いいね</a:t>
            </a:r>
            <a:r>
              <a:rPr lang="en-US" altLang="ja-JP" sz="700" b="1" dirty="0">
                <a:solidFill>
                  <a:schemeClr val="tx1">
                    <a:lumMod val="75000"/>
                    <a:lumOff val="25000"/>
                  </a:schemeClr>
                </a:solidFill>
              </a:rPr>
              <a:t>!</a:t>
            </a:r>
            <a:r>
              <a:rPr lang="ja-JP" altLang="en-US" sz="700" b="1" dirty="0">
                <a:solidFill>
                  <a:schemeClr val="tx1">
                    <a:lumMod val="75000"/>
                    <a:lumOff val="25000"/>
                  </a:schemeClr>
                </a:solidFill>
              </a:rPr>
              <a:t>やシェア等</a:t>
            </a:r>
            <a:endParaRPr kumimoji="1" lang="ja-JP" altLang="en-US" sz="700" b="1" dirty="0">
              <a:solidFill>
                <a:schemeClr val="tx1">
                  <a:lumMod val="75000"/>
                  <a:lumOff val="25000"/>
                </a:schemeClr>
              </a:solidFill>
            </a:endParaRPr>
          </a:p>
        </p:txBody>
      </p:sp>
      <p:sp>
        <p:nvSpPr>
          <p:cNvPr id="201" name="正方形/長方形 200">
            <a:extLst>
              <a:ext uri="{FF2B5EF4-FFF2-40B4-BE49-F238E27FC236}">
                <a16:creationId xmlns:a16="http://schemas.microsoft.com/office/drawing/2014/main" id="{AE1A1581-3354-478A-9320-20C58D9141F4}"/>
              </a:ext>
            </a:extLst>
          </p:cNvPr>
          <p:cNvSpPr/>
          <p:nvPr/>
        </p:nvSpPr>
        <p:spPr>
          <a:xfrm>
            <a:off x="2949003" y="5819696"/>
            <a:ext cx="813043" cy="200055"/>
          </a:xfrm>
          <a:prstGeom prst="rect">
            <a:avLst/>
          </a:prstGeom>
        </p:spPr>
        <p:txBody>
          <a:bodyPr wrap="none">
            <a:spAutoFit/>
          </a:bodyPr>
          <a:lstStyle/>
          <a:p>
            <a:pPr algn="ctr"/>
            <a:r>
              <a:rPr lang="ja-JP" altLang="en-US" sz="700" dirty="0">
                <a:solidFill>
                  <a:schemeClr val="tx1">
                    <a:lumMod val="75000"/>
                    <a:lumOff val="25000"/>
                  </a:schemeClr>
                </a:solidFill>
              </a:rPr>
              <a:t>対象ターゲット</a:t>
            </a:r>
          </a:p>
        </p:txBody>
      </p:sp>
      <p:sp>
        <p:nvSpPr>
          <p:cNvPr id="202" name="正方形/長方形 201">
            <a:extLst>
              <a:ext uri="{FF2B5EF4-FFF2-40B4-BE49-F238E27FC236}">
                <a16:creationId xmlns:a16="http://schemas.microsoft.com/office/drawing/2014/main" id="{F48DF21C-0515-4D1B-BACD-25C9153E4959}"/>
              </a:ext>
            </a:extLst>
          </p:cNvPr>
          <p:cNvSpPr/>
          <p:nvPr/>
        </p:nvSpPr>
        <p:spPr>
          <a:xfrm>
            <a:off x="4013181" y="5819696"/>
            <a:ext cx="1082349" cy="200055"/>
          </a:xfrm>
          <a:prstGeom prst="rect">
            <a:avLst/>
          </a:prstGeom>
        </p:spPr>
        <p:txBody>
          <a:bodyPr wrap="none">
            <a:spAutoFit/>
          </a:bodyPr>
          <a:lstStyle/>
          <a:p>
            <a:pPr algn="ctr"/>
            <a:r>
              <a:rPr lang="ja-JP" altLang="en-US" sz="700" dirty="0">
                <a:solidFill>
                  <a:schemeClr val="tx1">
                    <a:lumMod val="75000"/>
                    <a:lumOff val="25000"/>
                  </a:schemeClr>
                </a:solidFill>
              </a:rPr>
              <a:t>対象ターゲットの友人</a:t>
            </a:r>
          </a:p>
        </p:txBody>
      </p:sp>
      <p:sp>
        <p:nvSpPr>
          <p:cNvPr id="203" name="正方形/長方形 155">
            <a:extLst>
              <a:ext uri="{FF2B5EF4-FFF2-40B4-BE49-F238E27FC236}">
                <a16:creationId xmlns:a16="http://schemas.microsoft.com/office/drawing/2014/main" id="{0BDCE403-6B7D-404F-A4B5-C460B9A70029}"/>
              </a:ext>
            </a:extLst>
          </p:cNvPr>
          <p:cNvSpPr>
            <a:spLocks noChangeArrowheads="1"/>
          </p:cNvSpPr>
          <p:nvPr/>
        </p:nvSpPr>
        <p:spPr bwMode="auto">
          <a:xfrm>
            <a:off x="4916396" y="6022797"/>
            <a:ext cx="180816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eaLnBrk="1" hangingPunct="1">
              <a:spcBef>
                <a:spcPct val="0"/>
              </a:spcBef>
              <a:buFontTx/>
              <a:buNone/>
            </a:pPr>
            <a:r>
              <a:rPr lang="en-US" altLang="ja-JP" sz="5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500" dirty="0">
                <a:solidFill>
                  <a:schemeClr val="tx1">
                    <a:lumMod val="75000"/>
                    <a:lumOff val="25000"/>
                  </a:schemeClr>
                </a:solidFill>
                <a:latin typeface="メイリオ" pitchFamily="50" charset="-128"/>
                <a:ea typeface="メイリオ" pitchFamily="50" charset="-128"/>
                <a:cs typeface="メイリオ" pitchFamily="50" charset="-128"/>
              </a:rPr>
              <a:t>あくまでイメージ図です。拡散は確約いたしかねます</a:t>
            </a:r>
            <a:endParaRPr lang="en-US" altLang="ja-JP" sz="5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04" name="正方形/長方形 109">
            <a:extLst>
              <a:ext uri="{FF2B5EF4-FFF2-40B4-BE49-F238E27FC236}">
                <a16:creationId xmlns:a16="http://schemas.microsoft.com/office/drawing/2014/main" id="{C6FF083A-257D-4EAF-849D-4DA1DFB82075}"/>
              </a:ext>
            </a:extLst>
          </p:cNvPr>
          <p:cNvSpPr>
            <a:spLocks noChangeArrowheads="1"/>
          </p:cNvSpPr>
          <p:nvPr/>
        </p:nvSpPr>
        <p:spPr bwMode="auto">
          <a:xfrm>
            <a:off x="5876048" y="4811584"/>
            <a:ext cx="4539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800" dirty="0">
                <a:solidFill>
                  <a:schemeClr val="tx1">
                    <a:lumMod val="75000"/>
                    <a:lumOff val="25000"/>
                  </a:schemeClr>
                </a:solidFill>
              </a:rPr>
              <a:t>･･････</a:t>
            </a:r>
            <a:endParaRPr lang="en-US" altLang="ja-JP" sz="800" dirty="0">
              <a:solidFill>
                <a:schemeClr val="tx1">
                  <a:lumMod val="75000"/>
                  <a:lumOff val="25000"/>
                </a:schemeClr>
              </a:solidFill>
            </a:endParaRPr>
          </a:p>
        </p:txBody>
      </p:sp>
      <p:sp>
        <p:nvSpPr>
          <p:cNvPr id="205" name="正方形/長方形 109">
            <a:extLst>
              <a:ext uri="{FF2B5EF4-FFF2-40B4-BE49-F238E27FC236}">
                <a16:creationId xmlns:a16="http://schemas.microsoft.com/office/drawing/2014/main" id="{45CCEBF7-F671-4224-AFCD-F3CFC16B7DE0}"/>
              </a:ext>
            </a:extLst>
          </p:cNvPr>
          <p:cNvSpPr>
            <a:spLocks noChangeArrowheads="1"/>
          </p:cNvSpPr>
          <p:nvPr/>
        </p:nvSpPr>
        <p:spPr bwMode="auto">
          <a:xfrm>
            <a:off x="5876048" y="5097950"/>
            <a:ext cx="4539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800" dirty="0">
                <a:solidFill>
                  <a:schemeClr val="tx1">
                    <a:lumMod val="75000"/>
                    <a:lumOff val="25000"/>
                  </a:schemeClr>
                </a:solidFill>
              </a:rPr>
              <a:t>･･････</a:t>
            </a:r>
            <a:endParaRPr lang="en-US" altLang="ja-JP" sz="800" dirty="0">
              <a:solidFill>
                <a:schemeClr val="tx1">
                  <a:lumMod val="75000"/>
                  <a:lumOff val="25000"/>
                </a:schemeClr>
              </a:solidFill>
            </a:endParaRPr>
          </a:p>
        </p:txBody>
      </p:sp>
      <p:sp>
        <p:nvSpPr>
          <p:cNvPr id="206" name="正方形/長方形 109">
            <a:extLst>
              <a:ext uri="{FF2B5EF4-FFF2-40B4-BE49-F238E27FC236}">
                <a16:creationId xmlns:a16="http://schemas.microsoft.com/office/drawing/2014/main" id="{59F27585-04E3-4760-B7EA-FAA0EF4D24D9}"/>
              </a:ext>
            </a:extLst>
          </p:cNvPr>
          <p:cNvSpPr>
            <a:spLocks noChangeArrowheads="1"/>
          </p:cNvSpPr>
          <p:nvPr/>
        </p:nvSpPr>
        <p:spPr bwMode="auto">
          <a:xfrm>
            <a:off x="5876048" y="5391170"/>
            <a:ext cx="4539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800" dirty="0">
                <a:solidFill>
                  <a:schemeClr val="tx1">
                    <a:lumMod val="75000"/>
                    <a:lumOff val="25000"/>
                  </a:schemeClr>
                </a:solidFill>
              </a:rPr>
              <a:t>･･････</a:t>
            </a:r>
            <a:endParaRPr lang="en-US" altLang="ja-JP" sz="800" dirty="0">
              <a:solidFill>
                <a:schemeClr val="tx1">
                  <a:lumMod val="75000"/>
                  <a:lumOff val="25000"/>
                </a:schemeClr>
              </a:solidFill>
            </a:endParaRPr>
          </a:p>
        </p:txBody>
      </p:sp>
      <p:sp>
        <p:nvSpPr>
          <p:cNvPr id="207" name="正方形/長方形 109">
            <a:extLst>
              <a:ext uri="{FF2B5EF4-FFF2-40B4-BE49-F238E27FC236}">
                <a16:creationId xmlns:a16="http://schemas.microsoft.com/office/drawing/2014/main" id="{CA867C62-D9A2-422D-A424-2CDD203B7A7B}"/>
              </a:ext>
            </a:extLst>
          </p:cNvPr>
          <p:cNvSpPr>
            <a:spLocks noChangeArrowheads="1"/>
          </p:cNvSpPr>
          <p:nvPr/>
        </p:nvSpPr>
        <p:spPr bwMode="auto">
          <a:xfrm>
            <a:off x="5876048" y="5675680"/>
            <a:ext cx="4539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800" dirty="0">
                <a:solidFill>
                  <a:schemeClr val="tx1">
                    <a:lumMod val="75000"/>
                    <a:lumOff val="25000"/>
                  </a:schemeClr>
                </a:solidFill>
              </a:rPr>
              <a:t>･･････</a:t>
            </a:r>
            <a:endParaRPr lang="en-US" altLang="ja-JP" sz="800" dirty="0">
              <a:solidFill>
                <a:schemeClr val="tx1">
                  <a:lumMod val="75000"/>
                  <a:lumOff val="25000"/>
                </a:schemeClr>
              </a:solidFill>
            </a:endParaRPr>
          </a:p>
        </p:txBody>
      </p:sp>
      <p:sp>
        <p:nvSpPr>
          <p:cNvPr id="208" name="二等辺三角形 207">
            <a:extLst>
              <a:ext uri="{FF2B5EF4-FFF2-40B4-BE49-F238E27FC236}">
                <a16:creationId xmlns:a16="http://schemas.microsoft.com/office/drawing/2014/main" id="{96ECDFFF-4775-4D16-819E-7FC96805FA7A}"/>
              </a:ext>
            </a:extLst>
          </p:cNvPr>
          <p:cNvSpPr/>
          <p:nvPr/>
        </p:nvSpPr>
        <p:spPr>
          <a:xfrm rot="16200000">
            <a:off x="3779359" y="5028332"/>
            <a:ext cx="439660" cy="582228"/>
          </a:xfrm>
          <a:prstGeom prst="triangl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正方形/長方形 208">
            <a:extLst>
              <a:ext uri="{FF2B5EF4-FFF2-40B4-BE49-F238E27FC236}">
                <a16:creationId xmlns:a16="http://schemas.microsoft.com/office/drawing/2014/main" id="{6AC7EBF1-098B-4D1D-9A06-DC0D215DC92A}"/>
              </a:ext>
            </a:extLst>
          </p:cNvPr>
          <p:cNvSpPr/>
          <p:nvPr/>
        </p:nvSpPr>
        <p:spPr>
          <a:xfrm>
            <a:off x="4275236" y="5099616"/>
            <a:ext cx="62649" cy="505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二等辺三角形 209">
            <a:extLst>
              <a:ext uri="{FF2B5EF4-FFF2-40B4-BE49-F238E27FC236}">
                <a16:creationId xmlns:a16="http://schemas.microsoft.com/office/drawing/2014/main" id="{BDCF122E-DDF9-42DD-9C3E-D007C1780BC1}"/>
              </a:ext>
            </a:extLst>
          </p:cNvPr>
          <p:cNvSpPr/>
          <p:nvPr/>
        </p:nvSpPr>
        <p:spPr>
          <a:xfrm rot="16200000">
            <a:off x="5013156" y="4769548"/>
            <a:ext cx="357352" cy="582228"/>
          </a:xfrm>
          <a:prstGeom prst="triangl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正方形/長方形 210">
            <a:extLst>
              <a:ext uri="{FF2B5EF4-FFF2-40B4-BE49-F238E27FC236}">
                <a16:creationId xmlns:a16="http://schemas.microsoft.com/office/drawing/2014/main" id="{0DE4F384-EFD0-42E4-8AF8-170C1E9EB937}"/>
              </a:ext>
            </a:extLst>
          </p:cNvPr>
          <p:cNvSpPr/>
          <p:nvPr/>
        </p:nvSpPr>
        <p:spPr>
          <a:xfrm>
            <a:off x="5467879" y="4881986"/>
            <a:ext cx="62649" cy="505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二等辺三角形 211">
            <a:extLst>
              <a:ext uri="{FF2B5EF4-FFF2-40B4-BE49-F238E27FC236}">
                <a16:creationId xmlns:a16="http://schemas.microsoft.com/office/drawing/2014/main" id="{1875CF61-DD86-46C5-B2C1-71ACD46AF585}"/>
              </a:ext>
            </a:extLst>
          </p:cNvPr>
          <p:cNvSpPr/>
          <p:nvPr/>
        </p:nvSpPr>
        <p:spPr>
          <a:xfrm rot="16200000">
            <a:off x="5013156" y="5345612"/>
            <a:ext cx="357352" cy="582228"/>
          </a:xfrm>
          <a:prstGeom prst="triangl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正方形/長方形 212">
            <a:extLst>
              <a:ext uri="{FF2B5EF4-FFF2-40B4-BE49-F238E27FC236}">
                <a16:creationId xmlns:a16="http://schemas.microsoft.com/office/drawing/2014/main" id="{6D5550B8-797D-460A-928B-7DEC9AF0BAE8}"/>
              </a:ext>
            </a:extLst>
          </p:cNvPr>
          <p:cNvSpPr/>
          <p:nvPr/>
        </p:nvSpPr>
        <p:spPr>
          <a:xfrm>
            <a:off x="5467879" y="5458050"/>
            <a:ext cx="62649" cy="505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4" name="グループ化 213">
            <a:extLst>
              <a:ext uri="{FF2B5EF4-FFF2-40B4-BE49-F238E27FC236}">
                <a16:creationId xmlns:a16="http://schemas.microsoft.com/office/drawing/2014/main" id="{DC6218DA-82E3-4862-90ED-AE82AB2190E4}"/>
              </a:ext>
            </a:extLst>
          </p:cNvPr>
          <p:cNvGrpSpPr/>
          <p:nvPr/>
        </p:nvGrpSpPr>
        <p:grpSpPr>
          <a:xfrm>
            <a:off x="3370288" y="4936449"/>
            <a:ext cx="217434" cy="217434"/>
            <a:chOff x="3278465" y="3586588"/>
            <a:chExt cx="217434" cy="217434"/>
          </a:xfrm>
        </p:grpSpPr>
        <p:sp>
          <p:nvSpPr>
            <p:cNvPr id="215" name="円/楕円 157">
              <a:extLst>
                <a:ext uri="{FF2B5EF4-FFF2-40B4-BE49-F238E27FC236}">
                  <a16:creationId xmlns:a16="http://schemas.microsoft.com/office/drawing/2014/main" id="{9D664DFC-6E33-4C0F-90E2-20EBA1B2129E}"/>
                </a:ext>
              </a:extLst>
            </p:cNvPr>
            <p:cNvSpPr/>
            <p:nvPr/>
          </p:nvSpPr>
          <p:spPr>
            <a:xfrm>
              <a:off x="3278465" y="3586588"/>
              <a:ext cx="217434" cy="217434"/>
            </a:xfrm>
            <a:prstGeom prst="ellipse">
              <a:avLst/>
            </a:prstGeom>
            <a:solidFill>
              <a:schemeClr val="bg1"/>
            </a:solidFill>
            <a:ln w="3175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6" name="Picture 5" descr="C:\Users\s0113300\Downloads\シェア矢印アイコン.png">
              <a:extLst>
                <a:ext uri="{FF2B5EF4-FFF2-40B4-BE49-F238E27FC236}">
                  <a16:creationId xmlns:a16="http://schemas.microsoft.com/office/drawing/2014/main" id="{FD96BF57-83CE-423B-B6C3-D09A71082F5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26603" y="3625854"/>
              <a:ext cx="128936" cy="128936"/>
            </a:xfrm>
            <a:prstGeom prst="rect">
              <a:avLst/>
            </a:prstGeom>
            <a:noFill/>
            <a:extLst>
              <a:ext uri="{909E8E84-426E-40DD-AFC4-6F175D3DCCD1}">
                <a14:hiddenFill xmlns:a14="http://schemas.microsoft.com/office/drawing/2010/main">
                  <a:solidFill>
                    <a:srgbClr val="FFFFFF"/>
                  </a:solidFill>
                </a14:hiddenFill>
              </a:ext>
            </a:extLst>
          </p:spPr>
        </p:pic>
      </p:grpSp>
      <p:pic>
        <p:nvPicPr>
          <p:cNvPr id="217" name="Picture 8" descr="C:\Users\s0113300\Downloads\いいねのアイコン素材 5.png">
            <a:extLst>
              <a:ext uri="{FF2B5EF4-FFF2-40B4-BE49-F238E27FC236}">
                <a16:creationId xmlns:a16="http://schemas.microsoft.com/office/drawing/2014/main" id="{66C4B37F-E16A-4700-9112-0ED8BBA62E6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45365" y="4918709"/>
            <a:ext cx="252915" cy="252915"/>
          </a:xfrm>
          <a:prstGeom prst="rect">
            <a:avLst/>
          </a:prstGeom>
          <a:noFill/>
          <a:extLst>
            <a:ext uri="{909E8E84-426E-40DD-AFC4-6F175D3DCCD1}">
              <a14:hiddenFill xmlns:a14="http://schemas.microsoft.com/office/drawing/2010/main">
                <a:solidFill>
                  <a:srgbClr val="FFFFFF"/>
                </a:solidFill>
              </a14:hiddenFill>
            </a:ext>
          </a:extLst>
        </p:spPr>
      </p:pic>
      <p:sp>
        <p:nvSpPr>
          <p:cNvPr id="218" name="正方形/長方形 217">
            <a:extLst>
              <a:ext uri="{FF2B5EF4-FFF2-40B4-BE49-F238E27FC236}">
                <a16:creationId xmlns:a16="http://schemas.microsoft.com/office/drawing/2014/main" id="{0A3A925A-0271-4803-985B-52C7061865D3}"/>
              </a:ext>
            </a:extLst>
          </p:cNvPr>
          <p:cNvSpPr/>
          <p:nvPr/>
        </p:nvSpPr>
        <p:spPr>
          <a:xfrm>
            <a:off x="2786742" y="2452503"/>
            <a:ext cx="3908681" cy="1584177"/>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19" name="直線矢印コネクタ 218">
            <a:extLst>
              <a:ext uri="{FF2B5EF4-FFF2-40B4-BE49-F238E27FC236}">
                <a16:creationId xmlns:a16="http://schemas.microsoft.com/office/drawing/2014/main" id="{23915C5B-3629-4F32-A768-CDE3EB221D03}"/>
              </a:ext>
            </a:extLst>
          </p:cNvPr>
          <p:cNvCxnSpPr>
            <a:cxnSpLocks/>
          </p:cNvCxnSpPr>
          <p:nvPr/>
        </p:nvCxnSpPr>
        <p:spPr>
          <a:xfrm>
            <a:off x="2263094" y="3363953"/>
            <a:ext cx="653310" cy="0"/>
          </a:xfrm>
          <a:prstGeom prst="straightConnector1">
            <a:avLst/>
          </a:prstGeom>
          <a:ln w="63500" cap="rnd">
            <a:solidFill>
              <a:srgbClr val="FF5050"/>
            </a:solidFill>
            <a:tailEnd type="arrow"/>
          </a:ln>
        </p:spPr>
        <p:style>
          <a:lnRef idx="1">
            <a:schemeClr val="accent1"/>
          </a:lnRef>
          <a:fillRef idx="0">
            <a:schemeClr val="accent1"/>
          </a:fillRef>
          <a:effectRef idx="0">
            <a:schemeClr val="accent1"/>
          </a:effectRef>
          <a:fontRef idx="minor">
            <a:schemeClr val="tx1"/>
          </a:fontRef>
        </p:style>
      </p:cxnSp>
      <p:cxnSp>
        <p:nvCxnSpPr>
          <p:cNvPr id="220" name="直線矢印コネクタ 219">
            <a:extLst>
              <a:ext uri="{FF2B5EF4-FFF2-40B4-BE49-F238E27FC236}">
                <a16:creationId xmlns:a16="http://schemas.microsoft.com/office/drawing/2014/main" id="{AC631B86-9452-4B37-8887-9063334DE816}"/>
              </a:ext>
            </a:extLst>
          </p:cNvPr>
          <p:cNvCxnSpPr>
            <a:cxnSpLocks/>
          </p:cNvCxnSpPr>
          <p:nvPr/>
        </p:nvCxnSpPr>
        <p:spPr>
          <a:xfrm>
            <a:off x="6545982" y="3359637"/>
            <a:ext cx="653310" cy="0"/>
          </a:xfrm>
          <a:prstGeom prst="straightConnector1">
            <a:avLst/>
          </a:prstGeom>
          <a:ln w="63500" cap="rnd">
            <a:solidFill>
              <a:srgbClr val="FF5050"/>
            </a:solidFill>
            <a:tailEnd type="arrow"/>
          </a:ln>
        </p:spPr>
        <p:style>
          <a:lnRef idx="1">
            <a:schemeClr val="accent1"/>
          </a:lnRef>
          <a:fillRef idx="0">
            <a:schemeClr val="accent1"/>
          </a:fillRef>
          <a:effectRef idx="0">
            <a:schemeClr val="accent1"/>
          </a:effectRef>
          <a:fontRef idx="minor">
            <a:schemeClr val="tx1"/>
          </a:fontRef>
        </p:style>
      </p:cxnSp>
      <p:cxnSp>
        <p:nvCxnSpPr>
          <p:cNvPr id="221" name="直線矢印コネクタ 220">
            <a:extLst>
              <a:ext uri="{FF2B5EF4-FFF2-40B4-BE49-F238E27FC236}">
                <a16:creationId xmlns:a16="http://schemas.microsoft.com/office/drawing/2014/main" id="{E2D371CA-9E7E-4031-A0DF-8BC5BE70DC77}"/>
              </a:ext>
            </a:extLst>
          </p:cNvPr>
          <p:cNvCxnSpPr>
            <a:cxnSpLocks/>
          </p:cNvCxnSpPr>
          <p:nvPr/>
        </p:nvCxnSpPr>
        <p:spPr>
          <a:xfrm>
            <a:off x="6545982" y="5111520"/>
            <a:ext cx="653310" cy="0"/>
          </a:xfrm>
          <a:prstGeom prst="straightConnector1">
            <a:avLst/>
          </a:prstGeom>
          <a:ln w="63500" cap="rnd">
            <a:solidFill>
              <a:srgbClr val="FF5050"/>
            </a:solidFill>
            <a:tailEnd type="arrow"/>
          </a:ln>
        </p:spPr>
        <p:style>
          <a:lnRef idx="1">
            <a:schemeClr val="accent1"/>
          </a:lnRef>
          <a:fillRef idx="0">
            <a:schemeClr val="accent1"/>
          </a:fillRef>
          <a:effectRef idx="0">
            <a:schemeClr val="accent1"/>
          </a:effectRef>
          <a:fontRef idx="minor">
            <a:schemeClr val="tx1"/>
          </a:fontRef>
        </p:style>
      </p:cxnSp>
      <p:cxnSp>
        <p:nvCxnSpPr>
          <p:cNvPr id="222" name="直線矢印コネクタ 221">
            <a:extLst>
              <a:ext uri="{FF2B5EF4-FFF2-40B4-BE49-F238E27FC236}">
                <a16:creationId xmlns:a16="http://schemas.microsoft.com/office/drawing/2014/main" id="{243E4643-E388-46B6-9F9D-E573939A1C60}"/>
              </a:ext>
            </a:extLst>
          </p:cNvPr>
          <p:cNvCxnSpPr>
            <a:cxnSpLocks/>
          </p:cNvCxnSpPr>
          <p:nvPr/>
        </p:nvCxnSpPr>
        <p:spPr>
          <a:xfrm>
            <a:off x="4554354" y="3913568"/>
            <a:ext cx="0" cy="435793"/>
          </a:xfrm>
          <a:prstGeom prst="straightConnector1">
            <a:avLst/>
          </a:prstGeom>
          <a:ln w="63500" cap="rnd">
            <a:solidFill>
              <a:srgbClr val="FF5050"/>
            </a:solidFill>
            <a:tailEnd type="arrow"/>
          </a:ln>
        </p:spPr>
        <p:style>
          <a:lnRef idx="1">
            <a:schemeClr val="accent1"/>
          </a:lnRef>
          <a:fillRef idx="0">
            <a:schemeClr val="accent1"/>
          </a:fillRef>
          <a:effectRef idx="0">
            <a:schemeClr val="accent1"/>
          </a:effectRef>
          <a:fontRef idx="minor">
            <a:schemeClr val="tx1"/>
          </a:fontRef>
        </p:style>
      </p:cxnSp>
      <p:sp>
        <p:nvSpPr>
          <p:cNvPr id="223" name="正方形/長方形 222">
            <a:extLst>
              <a:ext uri="{FF2B5EF4-FFF2-40B4-BE49-F238E27FC236}">
                <a16:creationId xmlns:a16="http://schemas.microsoft.com/office/drawing/2014/main" id="{39F2C864-80F5-4B6F-AAB5-FA4B1FB2F68C}"/>
              </a:ext>
            </a:extLst>
          </p:cNvPr>
          <p:cNvSpPr/>
          <p:nvPr/>
        </p:nvSpPr>
        <p:spPr>
          <a:xfrm>
            <a:off x="3540196" y="2308396"/>
            <a:ext cx="210231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rgbClr val="FF5050"/>
                </a:solidFill>
              </a:rPr>
              <a:t>対象ターゲットへの訴求</a:t>
            </a:r>
          </a:p>
        </p:txBody>
      </p:sp>
    </p:spTree>
    <p:extLst>
      <p:ext uri="{BB962C8B-B14F-4D97-AF65-F5344CB8AC3E}">
        <p14:creationId xmlns:p14="http://schemas.microsoft.com/office/powerpoint/2010/main" val="3337102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53</a:t>
            </a:fld>
            <a:endParaRPr lang="ja-JP" altLang="en-US" dirty="0"/>
          </a:p>
        </p:txBody>
      </p:sp>
      <p:sp>
        <p:nvSpPr>
          <p:cNvPr id="3" name="テキスト ボックス 2"/>
          <p:cNvSpPr txBox="1"/>
          <p:nvPr/>
        </p:nvSpPr>
        <p:spPr>
          <a:xfrm>
            <a:off x="179511" y="332656"/>
            <a:ext cx="8954963" cy="400110"/>
          </a:xfrm>
          <a:prstGeom prst="rect">
            <a:avLst/>
          </a:prstGeom>
          <a:noFill/>
        </p:spPr>
        <p:txBody>
          <a:bodyPr wrap="square" rtlCol="0">
            <a:spAutoFit/>
          </a:bodyPr>
          <a:lstStyle/>
          <a:p>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Facebook</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誘導オプション（価格）</a:t>
            </a:r>
          </a:p>
        </p:txBody>
      </p:sp>
      <p:pic>
        <p:nvPicPr>
          <p:cNvPr id="14" name="Picture 2" descr="C:\Users\s0113300\Document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2123728"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16" name="正方形/長方形 15"/>
          <p:cNvSpPr/>
          <p:nvPr/>
        </p:nvSpPr>
        <p:spPr>
          <a:xfrm>
            <a:off x="242934" y="1350060"/>
            <a:ext cx="8712968" cy="276999"/>
          </a:xfrm>
          <a:prstGeom prst="rect">
            <a:avLst/>
          </a:prstGeom>
        </p:spPr>
        <p:txBody>
          <a:bodyPr wrap="square">
            <a:spAutoFit/>
          </a:bodyPr>
          <a:lstStyle/>
          <a:p>
            <a:pPr>
              <a:spcBef>
                <a:spcPct val="0"/>
              </a:spcBef>
              <a:buClr>
                <a:srgbClr val="31B6FD"/>
              </a:buClr>
              <a:defRPr/>
            </a:pP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3</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種類の価格帯でプランをご提供しているため、お客様のご予算に合わせた柔軟な誘導設計が可能です。</a:t>
            </a:r>
          </a:p>
        </p:txBody>
      </p:sp>
      <p:pic>
        <p:nvPicPr>
          <p:cNvPr id="17" name="Picture 2" descr="https://www.seeklogo.net/wp-content/uploads/2016/09/facebook-logo-previ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851" b="41129"/>
          <a:stretch/>
        </p:blipFill>
        <p:spPr bwMode="auto">
          <a:xfrm>
            <a:off x="2843807" y="1033886"/>
            <a:ext cx="1282065" cy="2310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facebookbrand.com/wp-content/themes/fb-branding/prj-fb-branding/assets/images/fb-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5000" y="972730"/>
            <a:ext cx="298807" cy="2988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s1150770\Desktop\facebook-verifi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9578" y="1057453"/>
            <a:ext cx="1841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表 19"/>
          <p:cNvGraphicFramePr>
            <a:graphicFrameLocks noGrp="1"/>
          </p:cNvGraphicFramePr>
          <p:nvPr>
            <p:extLst>
              <p:ext uri="{D42A27DB-BD31-4B8C-83A1-F6EECF244321}">
                <p14:modId xmlns:p14="http://schemas.microsoft.com/office/powerpoint/2010/main" val="3247730081"/>
              </p:ext>
            </p:extLst>
          </p:nvPr>
        </p:nvGraphicFramePr>
        <p:xfrm>
          <a:off x="539750" y="1700809"/>
          <a:ext cx="8064699" cy="2304254"/>
        </p:xfrm>
        <a:graphic>
          <a:graphicData uri="http://schemas.openxmlformats.org/drawingml/2006/table">
            <a:tbl>
              <a:tblPr/>
              <a:tblGrid>
                <a:gridCol w="1217313">
                  <a:extLst>
                    <a:ext uri="{9D8B030D-6E8A-4147-A177-3AD203B41FA5}">
                      <a16:colId xmlns:a16="http://schemas.microsoft.com/office/drawing/2014/main" val="20000"/>
                    </a:ext>
                  </a:extLst>
                </a:gridCol>
                <a:gridCol w="989067">
                  <a:extLst>
                    <a:ext uri="{9D8B030D-6E8A-4147-A177-3AD203B41FA5}">
                      <a16:colId xmlns:a16="http://schemas.microsoft.com/office/drawing/2014/main" val="20001"/>
                    </a:ext>
                  </a:extLst>
                </a:gridCol>
                <a:gridCol w="912984">
                  <a:extLst>
                    <a:ext uri="{9D8B030D-6E8A-4147-A177-3AD203B41FA5}">
                      <a16:colId xmlns:a16="http://schemas.microsoft.com/office/drawing/2014/main" val="20002"/>
                    </a:ext>
                  </a:extLst>
                </a:gridCol>
                <a:gridCol w="1065149">
                  <a:extLst>
                    <a:ext uri="{9D8B030D-6E8A-4147-A177-3AD203B41FA5}">
                      <a16:colId xmlns:a16="http://schemas.microsoft.com/office/drawing/2014/main" val="20003"/>
                    </a:ext>
                  </a:extLst>
                </a:gridCol>
                <a:gridCol w="734131">
                  <a:extLst>
                    <a:ext uri="{9D8B030D-6E8A-4147-A177-3AD203B41FA5}">
                      <a16:colId xmlns:a16="http://schemas.microsoft.com/office/drawing/2014/main" val="20004"/>
                    </a:ext>
                  </a:extLst>
                </a:gridCol>
                <a:gridCol w="1015757">
                  <a:extLst>
                    <a:ext uri="{9D8B030D-6E8A-4147-A177-3AD203B41FA5}">
                      <a16:colId xmlns:a16="http://schemas.microsoft.com/office/drawing/2014/main" val="20005"/>
                    </a:ext>
                  </a:extLst>
                </a:gridCol>
                <a:gridCol w="1141231">
                  <a:extLst>
                    <a:ext uri="{9D8B030D-6E8A-4147-A177-3AD203B41FA5}">
                      <a16:colId xmlns:a16="http://schemas.microsoft.com/office/drawing/2014/main" val="20006"/>
                    </a:ext>
                  </a:extLst>
                </a:gridCol>
                <a:gridCol w="989067">
                  <a:extLst>
                    <a:ext uri="{9D8B030D-6E8A-4147-A177-3AD203B41FA5}">
                      <a16:colId xmlns:a16="http://schemas.microsoft.com/office/drawing/2014/main" val="20007"/>
                    </a:ext>
                  </a:extLst>
                </a:gridCol>
              </a:tblGrid>
              <a:tr h="571977">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プラン名</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価格</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imp</a:t>
                      </a: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数</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想定クリック数</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CPC</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想定配信期間</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クリエイティブ数</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レポート回数</a:t>
                      </a:r>
                      <a:endParaRPr lang="zh-TW"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571977">
                <a:tc>
                  <a:txBody>
                    <a:bodyPr/>
                    <a:lstStyle/>
                    <a:p>
                      <a:pPr algn="l" fontAlgn="ctr"/>
                      <a:r>
                        <a:rPr lang="ja-JP" altLang="en-US" sz="900" b="1"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プレミアムプラン</a:t>
                      </a:r>
                      <a:endParaRPr lang="en-US" altLang="ja-JP" sz="900" b="1"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\800,000</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640,000</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7,400</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\108</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ヶ月</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最低</a:t>
                      </a: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本～</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回</a:t>
                      </a:r>
                      <a:endParaRPr lang="zh-TW"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0150">
                <a:tc>
                  <a:txBody>
                    <a:bodyPr/>
                    <a:lstStyle/>
                    <a:p>
                      <a:pPr algn="l"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ベーシックプラン</a:t>
                      </a:r>
                      <a:endParaRPr 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\500,000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400,000</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4,300</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\115</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ヶ月</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最低</a:t>
                      </a: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本～</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80150">
                <a:tc>
                  <a:txBody>
                    <a:bodyPr/>
                    <a:lstStyle/>
                    <a:p>
                      <a:pPr algn="l"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トライアルプラン</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\250,000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200,000</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2,000</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\125</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ヶ月</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最低</a:t>
                      </a: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本～</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1" name="正方形/長方形 20"/>
          <p:cNvSpPr/>
          <p:nvPr/>
        </p:nvSpPr>
        <p:spPr>
          <a:xfrm>
            <a:off x="539750" y="4149080"/>
            <a:ext cx="8064698" cy="865188"/>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900" dirty="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facebook</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のポリシーでは、ブランドコンテンツを投稿する際、投稿にビジネスパートナーをタグ付けすることが義務付けられています。</a:t>
            </a:r>
            <a:r>
              <a:rPr lang="ja-JP" altLang="en-US" sz="6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6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6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5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タグ付けをするためには、ブランドコンテンツツールを利用できる</a:t>
            </a:r>
            <a:r>
              <a:rPr lang="en-US" altLang="ja-JP" sz="900" dirty="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facebook</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公式認証（ブルーバッチ）を獲得している必要があります。</a:t>
            </a:r>
          </a:p>
          <a:p>
            <a:pPr>
              <a:defRPr/>
            </a:pPr>
            <a:r>
              <a:rPr lang="ja-JP" altLang="en-US" sz="9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マイナビニュースは公式認証済みページです</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4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ブランドコンテンツ： </a:t>
            </a: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https://www.facebook.com/facebookmedia/get-started/branded-content</a:t>
            </a:r>
            <a:endPar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50"/>
          <p:cNvSpPr>
            <a:spLocks noChangeArrowheads="1"/>
          </p:cNvSpPr>
          <p:nvPr/>
        </p:nvSpPr>
        <p:spPr bwMode="auto">
          <a:xfrm>
            <a:off x="540841" y="5027608"/>
            <a:ext cx="777557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None/>
              <a:defRPr/>
            </a:pP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rPr>
              <a:t>注意事項</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endParaRPr>
          </a:p>
          <a:p>
            <a:pPr marL="171450" indent="-171450" eaLnBrk="1" hangingPunct="1">
              <a:spcBef>
                <a:spcPct val="0"/>
              </a:spcBef>
              <a:defRPr/>
            </a:pPr>
            <a:r>
              <a:rPr kumimoji="0" lang="ja-JP" altLang="en-US" sz="800" dirty="0">
                <a:solidFill>
                  <a:srgbClr val="FF5050"/>
                </a:solidFill>
                <a:latin typeface="メイリオ" pitchFamily="50" charset="-128"/>
                <a:ea typeface="メイリオ" pitchFamily="50" charset="-128"/>
                <a:cs typeface="メイリオ" pitchFamily="50" charset="-128"/>
                <a:sym typeface="ＭＳ Ｐゴシック" pitchFamily="50" charset="-128"/>
              </a:rPr>
              <a:t>料金は税抜・ネット表記</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rPr>
              <a:t>です。</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endParaRPr>
          </a:p>
          <a:p>
            <a:pPr marL="171450" indent="-171450" eaLnBrk="1" hangingPunct="1">
              <a:spcBef>
                <a:spcPct val="0"/>
              </a:spcBef>
              <a:defRPr/>
            </a:pPr>
            <a:r>
              <a:rPr kumimoji="0" lang="ja-JP" altLang="en-US" sz="800" dirty="0">
                <a:solidFill>
                  <a:srgbClr val="FF5050"/>
                </a:solidFill>
                <a:latin typeface="メイリオ" pitchFamily="50" charset="-128"/>
                <a:ea typeface="メイリオ" pitchFamily="50" charset="-128"/>
                <a:cs typeface="メイリオ" pitchFamily="50" charset="-128"/>
                <a:sym typeface="ＭＳ Ｐゴシック" charset="-128"/>
              </a:rPr>
              <a:t>誘導先はマイナビニュース内タイアップ企画に限定</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させて頂きます。</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spcBef>
                <a:spcPct val="0"/>
              </a:spcBef>
              <a:defRPr/>
            </a:pP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rPr>
              <a:t>事前に掲載審査がございます。</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endParaRPr>
          </a:p>
          <a:p>
            <a:pPr marL="171450" indent="-171450" eaLnBrk="1" hangingPunct="1">
              <a:spcBef>
                <a:spcPct val="0"/>
              </a:spcBef>
              <a:defRPr/>
            </a:pPr>
            <a:r>
              <a:rPr kumimoji="0" lang="ja-JP" altLang="en-US" sz="800" dirty="0">
                <a:solidFill>
                  <a:srgbClr val="FF5050"/>
                </a:solidFill>
                <a:latin typeface="メイリオ" pitchFamily="50" charset="-128"/>
                <a:ea typeface="メイリオ" pitchFamily="50" charset="-128"/>
                <a:cs typeface="メイリオ" pitchFamily="50" charset="-128"/>
                <a:sym typeface="ＭＳ Ｐゴシック" charset="-128"/>
              </a:rPr>
              <a:t>本商品は反応の状況をみて最適化を目指す運用型広告です。状況に応じて、セグメントの変更などをご提案させていただく場合がございます。</a:t>
            </a:r>
            <a:endParaRPr kumimoji="0" lang="en-US" altLang="ja-JP" sz="800" dirty="0">
              <a:solidFill>
                <a:srgbClr val="FF5050"/>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spcBef>
                <a:spcPct val="0"/>
              </a:spcBef>
              <a:defRPr/>
            </a:pP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rPr>
              <a:t>原稿は弊社にて作成いたします。広告主様作成希望の場合は別途お申し付け下さい。</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endParaRPr>
          </a:p>
          <a:p>
            <a:pPr marL="171450" indent="-171450" eaLnBrk="1" hangingPunct="1">
              <a:spcBef>
                <a:spcPct val="0"/>
              </a:spcBef>
              <a:defRPr/>
            </a:pPr>
            <a:r>
              <a:rPr kumimoji="0" lang="en-US" altLang="en-US" sz="8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上記の想定数値は実績ベース</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の平均値</a:t>
            </a:r>
            <a:r>
              <a:rPr kumimoji="0" lang="en-US" altLang="en-US" sz="8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であり</a:t>
            </a:r>
            <a:r>
              <a:rPr kumimoji="0" lang="ja-JP" altLang="en-US" sz="8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表示数や</a:t>
            </a:r>
            <a:r>
              <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CTR</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等の</a:t>
            </a:r>
            <a:r>
              <a:rPr kumimoji="0" lang="en-US" altLang="en-US" sz="8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結果を保証するものではございません</a:t>
            </a:r>
            <a:r>
              <a:rPr kumimoji="0" lang="en-US"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a:t>
            </a:r>
          </a:p>
          <a:p>
            <a:pPr marL="171450" indent="-171450" eaLnBrk="1" hangingPunct="1">
              <a:spcBef>
                <a:spcPct val="0"/>
              </a:spcBef>
              <a:defRPr/>
            </a:pPr>
            <a:endParaRPr kumimoji="0" lang="en-US"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eaLnBrk="1" hangingPunct="1">
              <a:spcBef>
                <a:spcPct val="0"/>
              </a:spcBef>
              <a:buNone/>
              <a:defRPr/>
            </a:pPr>
            <a:r>
              <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オーガニック投稿のみをご希望の際は、</a:t>
            </a:r>
            <a:r>
              <a:rPr kumimoji="0" lang="en-US" altLang="ja-JP" sz="800" b="1"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1</a:t>
            </a:r>
            <a:r>
              <a:rPr kumimoji="0" lang="ja-JP" altLang="en-US" sz="800" b="1"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投稿</a:t>
            </a:r>
            <a:r>
              <a:rPr kumimoji="0" lang="en-US" altLang="ja-JP" sz="800" b="1"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10</a:t>
            </a:r>
            <a:r>
              <a:rPr kumimoji="0" lang="ja-JP" altLang="en-US" sz="800" b="1"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万円</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から対応させて頂きます。</a:t>
            </a:r>
            <a:endParaRPr kumimoji="0" lang="en-US"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p:txBody>
      </p:sp>
    </p:spTree>
    <p:extLst>
      <p:ext uri="{BB962C8B-B14F-4D97-AF65-F5344CB8AC3E}">
        <p14:creationId xmlns:p14="http://schemas.microsoft.com/office/powerpoint/2010/main" val="1649534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2" descr="C:\Users\s0113300\Documents\000_媒体資料改定\2018.01-03\Captue_003_Tie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54065"/>
          <a:stretch/>
        </p:blipFill>
        <p:spPr bwMode="auto">
          <a:xfrm>
            <a:off x="7248450" y="2709102"/>
            <a:ext cx="1606550" cy="339096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54</a:t>
            </a:fld>
            <a:endParaRPr lang="ja-JP" altLang="en-US" dirty="0"/>
          </a:p>
        </p:txBody>
      </p:sp>
      <p:sp>
        <p:nvSpPr>
          <p:cNvPr id="3" name="テキスト ボックス 2"/>
          <p:cNvSpPr txBox="1"/>
          <p:nvPr/>
        </p:nvSpPr>
        <p:spPr>
          <a:xfrm>
            <a:off x="179511" y="332656"/>
            <a:ext cx="8954963" cy="400110"/>
          </a:xfrm>
          <a:prstGeom prst="rect">
            <a:avLst/>
          </a:prstGeom>
          <a:noFill/>
        </p:spPr>
        <p:txBody>
          <a:bodyPr wrap="square" rtlCol="0">
            <a:spAutoFit/>
          </a:bodyPr>
          <a:lstStyle/>
          <a:p>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twitter</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誘導オプション（概要）</a:t>
            </a:r>
          </a:p>
        </p:txBody>
      </p:sp>
      <p:pic>
        <p:nvPicPr>
          <p:cNvPr id="4" name="Picture 2" descr="C:\Users\s0113300\Document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2123728"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6" name="正方形/長方形 5"/>
          <p:cNvSpPr/>
          <p:nvPr/>
        </p:nvSpPr>
        <p:spPr>
          <a:xfrm>
            <a:off x="242934" y="1350060"/>
            <a:ext cx="8712968" cy="646331"/>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マイナビニュースの公式</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twitter</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アカウントにて</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「プロモツイート」を活用したタイアップ誘導を行います。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Twitter</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対象商材の想定ターゲットどちらにも効果的なリーチが可能です。</a:t>
            </a:r>
          </a:p>
        </p:txBody>
      </p: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1000730"/>
            <a:ext cx="3346896" cy="748828"/>
          </a:xfrm>
          <a:prstGeom prst="rect">
            <a:avLst/>
          </a:prstGeom>
        </p:spPr>
      </p:pic>
      <p:sp>
        <p:nvSpPr>
          <p:cNvPr id="12" name="正方形/長方形 11"/>
          <p:cNvSpPr/>
          <p:nvPr/>
        </p:nvSpPr>
        <p:spPr>
          <a:xfrm>
            <a:off x="5642508" y="1021205"/>
            <a:ext cx="3078088" cy="553998"/>
          </a:xfrm>
          <a:prstGeom prst="rect">
            <a:avLst/>
          </a:prstGeom>
        </p:spPr>
        <p:txBody>
          <a:bodyPr wrap="square">
            <a:spAutoFit/>
          </a:bodyPr>
          <a:lstStyle/>
          <a:p>
            <a:pPr algn="ctr">
              <a:lnSpc>
                <a:spcPct val="150000"/>
              </a:lnSpc>
              <a:defRPr/>
            </a:pPr>
            <a:r>
              <a:rPr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マイナビニュースの</a:t>
            </a:r>
            <a:r>
              <a:rPr lang="en-US" altLang="ja-JP"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twitter</a:t>
            </a:r>
            <a:r>
              <a:rPr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ページは</a:t>
            </a:r>
            <a:endParaRPr lang="en-US" altLang="ja-JP"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defRPr/>
            </a:pPr>
            <a:r>
              <a:rPr lang="en-US" altLang="ja-JP"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認証済みページ</a:t>
            </a:r>
            <a:r>
              <a:rPr lang="en-US" altLang="ja-JP"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です</a:t>
            </a:r>
          </a:p>
        </p:txBody>
      </p:sp>
      <p:sp>
        <p:nvSpPr>
          <p:cNvPr id="33" name="正方形/長方形 32"/>
          <p:cNvSpPr/>
          <p:nvPr/>
        </p:nvSpPr>
        <p:spPr bwMode="auto">
          <a:xfrm>
            <a:off x="7248450" y="2896522"/>
            <a:ext cx="1606550" cy="3196774"/>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タイアップページ</a:t>
            </a:r>
          </a:p>
        </p:txBody>
      </p:sp>
      <p:grpSp>
        <p:nvGrpSpPr>
          <p:cNvPr id="9" name="グループ化 8"/>
          <p:cNvGrpSpPr/>
          <p:nvPr/>
        </p:nvGrpSpPr>
        <p:grpSpPr>
          <a:xfrm>
            <a:off x="2881446" y="2288151"/>
            <a:ext cx="3928925" cy="1728193"/>
            <a:chOff x="2875323" y="4437111"/>
            <a:chExt cx="3928925" cy="1728193"/>
          </a:xfrm>
        </p:grpSpPr>
        <p:sp>
          <p:nvSpPr>
            <p:cNvPr id="26" name="正方形/長方形 25"/>
            <p:cNvSpPr/>
            <p:nvPr/>
          </p:nvSpPr>
          <p:spPr>
            <a:xfrm>
              <a:off x="2875323" y="4581127"/>
              <a:ext cx="3908681" cy="1584177"/>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マイクリアド「</a:t>
              </a:r>
            </a:p>
          </p:txBody>
        </p:sp>
        <p:sp>
          <p:nvSpPr>
            <p:cNvPr id="31" name="正方形/長方形 30"/>
            <p:cNvSpPr/>
            <p:nvPr/>
          </p:nvSpPr>
          <p:spPr>
            <a:xfrm>
              <a:off x="3586953" y="4437111"/>
              <a:ext cx="210231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lumMod val="75000"/>
                      <a:lumOff val="25000"/>
                    </a:schemeClr>
                  </a:solidFill>
                </a:rPr>
                <a:t>プロモツイートを用いた</a:t>
              </a:r>
            </a:p>
            <a:p>
              <a:pPr algn="ctr"/>
              <a:r>
                <a:rPr lang="ja-JP" altLang="en-US" sz="1050" b="1" dirty="0">
                  <a:solidFill>
                    <a:srgbClr val="FF5050"/>
                  </a:solidFill>
                </a:rPr>
                <a:t>対象ターゲットへの訴求</a:t>
              </a:r>
            </a:p>
          </p:txBody>
        </p:sp>
        <p:pic>
          <p:nvPicPr>
            <p:cNvPr id="43" name="Picture 3" descr="C:\Users\s0113300\Downloads\男性の人物アイコン素材 その2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0792" y="4944394"/>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s0113300\Downloads\男性の人物アイコン素材 その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4985" y="4944833"/>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Users\s0113300\Downloads\男性の人物アイコン素材 その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2458" y="4944833"/>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C:\Users\s0113300\Downloads\男性の人物アイコン素材 その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7647" y="4944833"/>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 descr="C:\Users\s0113300\Downloads\男性の人物アイコン素材 その2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4026" y="5278682"/>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Users\s0113300\Downloads\男性の人物アイコン素材 その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04985" y="5277114"/>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Users\s0113300\Downloads\男性の人物アイコン素材 その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7122" y="5277114"/>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 descr="C:\Users\s0113300\Downloads\男性の人物アイコン素材 その2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4116" y="5278682"/>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Users\s0113300\Downloads\男性の人物アイコン素材 その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2458" y="5624013"/>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Users\s0113300\Downloads\男性の人物アイコン素材 その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67122" y="5624013"/>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3" descr="C:\Users\s0113300\Downloads\男性の人物アイコン素材 その2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6553" y="5625581"/>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Users\s0113300\Downloads\男性の人物アイコン素材 その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7647" y="5624013"/>
              <a:ext cx="289906" cy="289906"/>
            </a:xfrm>
            <a:prstGeom prst="rect">
              <a:avLst/>
            </a:prstGeom>
            <a:noFill/>
            <a:extLst>
              <a:ext uri="{909E8E84-426E-40DD-AFC4-6F175D3DCCD1}">
                <a14:hiddenFill xmlns:a14="http://schemas.microsoft.com/office/drawing/2010/main">
                  <a:solidFill>
                    <a:srgbClr val="FFFFFF"/>
                  </a:solidFill>
                </a14:hiddenFill>
              </a:ext>
            </a:extLst>
          </p:spPr>
        </p:pic>
        <p:sp>
          <p:nvSpPr>
            <p:cNvPr id="72" name="二等辺三角形 71"/>
            <p:cNvSpPr/>
            <p:nvPr/>
          </p:nvSpPr>
          <p:spPr>
            <a:xfrm rot="5400000">
              <a:off x="3809904" y="5364560"/>
              <a:ext cx="892665" cy="17228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3" name="Picture 3" descr="C:\Users\s0113300\Downloads\男性の人物アイコン素材 その2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0830" y="5199923"/>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 descr="C:\Users\s0113300\Downloads\男性の人物アイコン素材 その2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8556" y="5199923"/>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 descr="C:\Users\s0113300\Downloads\男性の人物アイコン素材 その2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0830" y="5536671"/>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 descr="C:\Users\s0113300\Downloads\男性の人物アイコン素材 その2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8556" y="5536671"/>
              <a:ext cx="288338" cy="288338"/>
            </a:xfrm>
            <a:prstGeom prst="rect">
              <a:avLst/>
            </a:prstGeom>
            <a:noFill/>
            <a:extLst>
              <a:ext uri="{909E8E84-426E-40DD-AFC4-6F175D3DCCD1}">
                <a14:hiddenFill xmlns:a14="http://schemas.microsoft.com/office/drawing/2010/main">
                  <a:solidFill>
                    <a:srgbClr val="FFFFFF"/>
                  </a:solidFill>
                </a14:hiddenFill>
              </a:ext>
            </a:extLst>
          </p:spPr>
        </p:pic>
        <p:sp>
          <p:nvSpPr>
            <p:cNvPr id="77" name="正方形/長方形 76"/>
            <p:cNvSpPr/>
            <p:nvPr/>
          </p:nvSpPr>
          <p:spPr>
            <a:xfrm>
              <a:off x="4417574" y="4869159"/>
              <a:ext cx="832603" cy="1015677"/>
            </a:xfrm>
            <a:prstGeom prst="rect">
              <a:avLst/>
            </a:prstGeom>
            <a:no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8" name="正方形/長方形 77"/>
            <p:cNvSpPr/>
            <p:nvPr/>
          </p:nvSpPr>
          <p:spPr>
            <a:xfrm>
              <a:off x="4354926" y="4869160"/>
              <a:ext cx="967260" cy="307777"/>
            </a:xfrm>
            <a:prstGeom prst="rect">
              <a:avLst/>
            </a:prstGeom>
            <a:noFill/>
          </p:spPr>
          <p:txBody>
            <a:bodyPr wrap="square">
              <a:spAutoFit/>
            </a:bodyPr>
            <a:lstStyle/>
            <a:p>
              <a:pPr algn="ctr"/>
              <a:r>
                <a:rPr lang="ja-JP" altLang="en-US" sz="700" dirty="0">
                  <a:solidFill>
                    <a:schemeClr val="tx1">
                      <a:lumMod val="75000"/>
                      <a:lumOff val="25000"/>
                    </a:schemeClr>
                  </a:solidFill>
                </a:rPr>
                <a:t>ターゲット</a:t>
              </a:r>
              <a:br>
                <a:rPr lang="en-US" altLang="ja-JP" sz="700" dirty="0">
                  <a:solidFill>
                    <a:schemeClr val="tx1">
                      <a:lumMod val="75000"/>
                      <a:lumOff val="25000"/>
                    </a:schemeClr>
                  </a:solidFill>
                </a:rPr>
              </a:br>
              <a:r>
                <a:rPr lang="ja-JP" altLang="en-US" sz="700" dirty="0">
                  <a:solidFill>
                    <a:schemeClr val="tx1">
                      <a:lumMod val="75000"/>
                      <a:lumOff val="25000"/>
                    </a:schemeClr>
                  </a:solidFill>
                </a:rPr>
                <a:t>（例：</a:t>
              </a:r>
              <a:r>
                <a:rPr lang="en-US" altLang="ja-JP" sz="700" dirty="0">
                  <a:solidFill>
                    <a:schemeClr val="tx1">
                      <a:lumMod val="75000"/>
                      <a:lumOff val="25000"/>
                    </a:schemeClr>
                  </a:solidFill>
                </a:rPr>
                <a:t>30</a:t>
              </a:r>
              <a:r>
                <a:rPr lang="ja-JP" altLang="en-US" sz="700" dirty="0">
                  <a:solidFill>
                    <a:schemeClr val="tx1">
                      <a:lumMod val="75000"/>
                      <a:lumOff val="25000"/>
                    </a:schemeClr>
                  </a:solidFill>
                </a:rPr>
                <a:t>代男性）</a:t>
              </a:r>
              <a:endParaRPr lang="en-US" altLang="ja-JP" sz="700" dirty="0">
                <a:solidFill>
                  <a:schemeClr val="tx1">
                    <a:lumMod val="75000"/>
                    <a:lumOff val="25000"/>
                  </a:schemeClr>
                </a:solidFill>
              </a:endParaRPr>
            </a:p>
          </p:txBody>
        </p:sp>
        <p:sp>
          <p:nvSpPr>
            <p:cNvPr id="79" name="正方形/長方形 78"/>
            <p:cNvSpPr/>
            <p:nvPr/>
          </p:nvSpPr>
          <p:spPr>
            <a:xfrm>
              <a:off x="4417574" y="4869160"/>
              <a:ext cx="832603" cy="276291"/>
            </a:xfrm>
            <a:prstGeom prst="rect">
              <a:avLst/>
            </a:prstGeom>
            <a:no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0" name="正方形/長方形 52256"/>
            <p:cNvSpPr>
              <a:spLocks noChangeArrowheads="1"/>
            </p:cNvSpPr>
            <p:nvPr/>
          </p:nvSpPr>
          <p:spPr bwMode="auto">
            <a:xfrm>
              <a:off x="4348385" y="5919082"/>
              <a:ext cx="24558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eaLnBrk="1" hangingPunct="1">
                <a:spcBef>
                  <a:spcPct val="0"/>
                </a:spcBef>
                <a:buFontTx/>
                <a:buNone/>
              </a:pPr>
              <a:r>
                <a:rPr lang="en-US" altLang="ja-JP" sz="5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500" dirty="0">
                  <a:solidFill>
                    <a:schemeClr val="tx1">
                      <a:lumMod val="75000"/>
                      <a:lumOff val="25000"/>
                    </a:schemeClr>
                  </a:solidFill>
                  <a:latin typeface="メイリオ" pitchFamily="50" charset="-128"/>
                  <a:ea typeface="メイリオ" pitchFamily="50" charset="-128"/>
                  <a:cs typeface="メイリオ" pitchFamily="50" charset="-128"/>
                </a:rPr>
                <a:t>ターゲティングの内容に応じて、お見積をお出しさせて</a:t>
              </a:r>
              <a:endParaRPr lang="en-US" altLang="ja-JP" sz="500" dirty="0">
                <a:solidFill>
                  <a:schemeClr val="tx1">
                    <a:lumMod val="75000"/>
                    <a:lumOff val="25000"/>
                  </a:schemeClr>
                </a:solidFill>
                <a:latin typeface="メイリオ" pitchFamily="50" charset="-128"/>
                <a:ea typeface="メイリオ" pitchFamily="50" charset="-128"/>
                <a:cs typeface="メイリオ" pitchFamily="50" charset="-128"/>
              </a:endParaRPr>
            </a:p>
            <a:p>
              <a:pPr algn="r" eaLnBrk="1" hangingPunct="1">
                <a:spcBef>
                  <a:spcPct val="0"/>
                </a:spcBef>
                <a:buFontTx/>
                <a:buNone/>
              </a:pPr>
              <a:r>
                <a:rPr lang="ja-JP" altLang="en-US" sz="500" dirty="0">
                  <a:solidFill>
                    <a:schemeClr val="tx1">
                      <a:lumMod val="75000"/>
                      <a:lumOff val="25000"/>
                    </a:schemeClr>
                  </a:solidFill>
                  <a:latin typeface="メイリオ" pitchFamily="50" charset="-128"/>
                  <a:ea typeface="メイリオ" pitchFamily="50" charset="-128"/>
                  <a:cs typeface="メイリオ" pitchFamily="50" charset="-128"/>
                </a:rPr>
                <a:t>いただきますので、詳細は営業担当までお申し付け下さい</a:t>
              </a:r>
              <a:endParaRPr lang="en-US" altLang="ja-JP" sz="5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81" name="正方形/長方形 80"/>
            <p:cNvSpPr/>
            <p:nvPr/>
          </p:nvSpPr>
          <p:spPr>
            <a:xfrm>
              <a:off x="5384581" y="4869160"/>
              <a:ext cx="1249982" cy="1015676"/>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lumMod val="75000"/>
                      <a:lumOff val="25000"/>
                    </a:schemeClr>
                  </a:solidFill>
                </a:rPr>
                <a:t>セグメント可能な項目</a:t>
              </a:r>
              <a:endParaRPr lang="en-US" altLang="ja-JP" sz="700" b="1" dirty="0">
                <a:solidFill>
                  <a:schemeClr val="tx1">
                    <a:lumMod val="75000"/>
                    <a:lumOff val="25000"/>
                  </a:schemeClr>
                </a:solidFill>
              </a:endParaRPr>
            </a:p>
            <a:p>
              <a:pPr algn="ctr"/>
              <a:r>
                <a:rPr lang="en-US" altLang="ja-JP" sz="700" dirty="0">
                  <a:solidFill>
                    <a:schemeClr val="tx1">
                      <a:lumMod val="75000"/>
                      <a:lumOff val="25000"/>
                    </a:schemeClr>
                  </a:solidFill>
                </a:rPr>
                <a:t>---------------------------------------</a:t>
              </a:r>
            </a:p>
            <a:p>
              <a:pPr algn="ctr"/>
              <a:endParaRPr lang="en-US" altLang="ja-JP" sz="700" dirty="0">
                <a:solidFill>
                  <a:schemeClr val="tx1">
                    <a:lumMod val="75000"/>
                    <a:lumOff val="25000"/>
                  </a:schemeClr>
                </a:solidFill>
              </a:endParaRPr>
            </a:p>
            <a:p>
              <a:pPr fontAlgn="auto">
                <a:spcBef>
                  <a:spcPts val="0"/>
                </a:spcBef>
                <a:spcAft>
                  <a:spcPts val="0"/>
                </a:spcAft>
                <a:defRPr/>
              </a:pPr>
              <a:r>
                <a:rPr lang="ja-JP" altLang="en-US" sz="700" dirty="0">
                  <a:solidFill>
                    <a:schemeClr val="tx1">
                      <a:lumMod val="75000"/>
                      <a:lumOff val="25000"/>
                    </a:schemeClr>
                  </a:solidFill>
                </a:rPr>
                <a:t>性別、地域、言語、</a:t>
              </a:r>
              <a:endParaRPr lang="en-US" altLang="ja-JP" sz="700" dirty="0">
                <a:solidFill>
                  <a:schemeClr val="tx1">
                    <a:lumMod val="75000"/>
                    <a:lumOff val="25000"/>
                  </a:schemeClr>
                </a:solidFill>
              </a:endParaRPr>
            </a:p>
            <a:p>
              <a:pPr fontAlgn="auto">
                <a:spcBef>
                  <a:spcPts val="0"/>
                </a:spcBef>
                <a:spcAft>
                  <a:spcPts val="0"/>
                </a:spcAft>
                <a:defRPr/>
              </a:pPr>
              <a:r>
                <a:rPr lang="ja-JP" altLang="en-US" sz="700" dirty="0">
                  <a:solidFill>
                    <a:schemeClr val="tx1">
                      <a:lumMod val="75000"/>
                      <a:lumOff val="25000"/>
                    </a:schemeClr>
                  </a:solidFill>
                </a:rPr>
                <a:t>フォロワー、キーワード、</a:t>
              </a:r>
              <a:endParaRPr lang="en-US" altLang="ja-JP" sz="700" dirty="0">
                <a:solidFill>
                  <a:schemeClr val="tx1">
                    <a:lumMod val="75000"/>
                    <a:lumOff val="25000"/>
                  </a:schemeClr>
                </a:solidFill>
              </a:endParaRPr>
            </a:p>
            <a:p>
              <a:pPr fontAlgn="auto">
                <a:spcBef>
                  <a:spcPts val="0"/>
                </a:spcBef>
                <a:spcAft>
                  <a:spcPts val="0"/>
                </a:spcAft>
                <a:defRPr/>
              </a:pPr>
              <a:r>
                <a:rPr lang="ja-JP" altLang="en-US" sz="700" dirty="0">
                  <a:solidFill>
                    <a:schemeClr val="tx1">
                      <a:lumMod val="75000"/>
                      <a:lumOff val="25000"/>
                    </a:schemeClr>
                  </a:solidFill>
                </a:rPr>
                <a:t>行動、興味関心 など</a:t>
              </a:r>
              <a:endParaRPr lang="en-US" altLang="ja-JP" sz="700" dirty="0">
                <a:solidFill>
                  <a:schemeClr val="tx1">
                    <a:lumMod val="75000"/>
                    <a:lumOff val="25000"/>
                  </a:schemeClr>
                </a:solidFill>
              </a:endParaRPr>
            </a:p>
          </p:txBody>
        </p:sp>
      </p:grpSp>
      <p:grpSp>
        <p:nvGrpSpPr>
          <p:cNvPr id="8" name="グループ化 7"/>
          <p:cNvGrpSpPr/>
          <p:nvPr/>
        </p:nvGrpSpPr>
        <p:grpSpPr>
          <a:xfrm>
            <a:off x="7521898" y="1291535"/>
            <a:ext cx="221570" cy="221570"/>
            <a:chOff x="9374152" y="1375144"/>
            <a:chExt cx="221570" cy="221570"/>
          </a:xfrm>
        </p:grpSpPr>
        <p:sp>
          <p:nvSpPr>
            <p:cNvPr id="13" name="円/楕円 12"/>
            <p:cNvSpPr/>
            <p:nvPr/>
          </p:nvSpPr>
          <p:spPr>
            <a:xfrm>
              <a:off x="9374152" y="1375144"/>
              <a:ext cx="221570" cy="221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3" name="Picture 2" descr="C:\Users\s1150770\Desktop\verified_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96536" y="1406032"/>
              <a:ext cx="176803" cy="16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4" name="Picture 2" descr="C:\Users\s1150770\Desktop\verified_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2222" y="1062182"/>
            <a:ext cx="181506" cy="17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43474" y="861704"/>
            <a:ext cx="520859" cy="52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4" descr="C:\Users\s1150770\Desktop\マイナビニュースTwitt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578" y="2384450"/>
            <a:ext cx="2095500" cy="3729038"/>
          </a:xfrm>
          <a:prstGeom prst="rect">
            <a:avLst/>
          </a:prstGeom>
          <a:noFill/>
          <a:ln w="1270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5" name="正方形/長方形 24"/>
          <p:cNvSpPr/>
          <p:nvPr/>
        </p:nvSpPr>
        <p:spPr bwMode="auto">
          <a:xfrm>
            <a:off x="349578" y="3133987"/>
            <a:ext cx="2093896" cy="2474846"/>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記事をツイート</a:t>
            </a:r>
          </a:p>
        </p:txBody>
      </p:sp>
      <p:grpSp>
        <p:nvGrpSpPr>
          <p:cNvPr id="10" name="グループ化 9"/>
          <p:cNvGrpSpPr/>
          <p:nvPr/>
        </p:nvGrpSpPr>
        <p:grpSpPr>
          <a:xfrm>
            <a:off x="2947331" y="4349815"/>
            <a:ext cx="3928925" cy="1741115"/>
            <a:chOff x="2917226" y="2276872"/>
            <a:chExt cx="3928925" cy="1741115"/>
          </a:xfrm>
        </p:grpSpPr>
        <p:sp>
          <p:nvSpPr>
            <p:cNvPr id="27" name="正方形/長方形 26"/>
            <p:cNvSpPr/>
            <p:nvPr/>
          </p:nvSpPr>
          <p:spPr>
            <a:xfrm>
              <a:off x="2917226" y="2421070"/>
              <a:ext cx="3908681" cy="1584177"/>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0" name="正方形/長方形 29"/>
            <p:cNvSpPr/>
            <p:nvPr/>
          </p:nvSpPr>
          <p:spPr>
            <a:xfrm>
              <a:off x="3336794" y="2276872"/>
              <a:ext cx="274737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rgbClr val="FF5050"/>
                  </a:solidFill>
                </a:rPr>
                <a:t>対象ターゲットのフォロワーを中心とした</a:t>
              </a:r>
            </a:p>
            <a:p>
              <a:pPr algn="ctr"/>
              <a:r>
                <a:rPr lang="ja-JP" altLang="en-US" sz="1050" b="1" dirty="0">
                  <a:solidFill>
                    <a:srgbClr val="FF5050"/>
                  </a:solidFill>
                </a:rPr>
                <a:t>自然発生的な広がり</a:t>
              </a:r>
            </a:p>
          </p:txBody>
        </p:sp>
        <p:pic>
          <p:nvPicPr>
            <p:cNvPr id="35" name="Picture 2" descr="C:\Users\s0113300\Downloads\男性の人物アイコン素材 その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53708" y="3068960"/>
              <a:ext cx="454196" cy="45419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s0113300\Downloads\男性の人物アイコン素材 その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90369" y="2697620"/>
              <a:ext cx="371157" cy="37115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s0113300\Downloads\男性の人物アイコン素材 その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90369" y="3200294"/>
              <a:ext cx="371157" cy="37115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s0113300\Downloads\男性の人物アイコン素材 その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75648" y="2636912"/>
              <a:ext cx="230514" cy="23051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s0113300\Downloads\男性の人物アイコン素材 その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75648" y="2931474"/>
              <a:ext cx="230514" cy="2305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s0113300\Downloads\男性の人物アイコン素材 その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75648" y="3212102"/>
              <a:ext cx="230514" cy="23051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s0113300\Downloads\男性の人物アイコン素材 その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75648" y="3506216"/>
              <a:ext cx="230514" cy="230514"/>
            </a:xfrm>
            <a:prstGeom prst="rect">
              <a:avLst/>
            </a:prstGeom>
            <a:noFill/>
            <a:extLst>
              <a:ext uri="{909E8E84-426E-40DD-AFC4-6F175D3DCCD1}">
                <a14:hiddenFill xmlns:a14="http://schemas.microsoft.com/office/drawing/2010/main">
                  <a:solidFill>
                    <a:srgbClr val="FFFFFF"/>
                  </a:solidFill>
                </a14:hiddenFill>
              </a:ext>
            </a:extLst>
          </p:spPr>
        </p:pic>
        <p:sp>
          <p:nvSpPr>
            <p:cNvPr id="42" name="正方形/長方形 41"/>
            <p:cNvSpPr/>
            <p:nvPr/>
          </p:nvSpPr>
          <p:spPr>
            <a:xfrm>
              <a:off x="2918702" y="2534642"/>
              <a:ext cx="1076324" cy="217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solidFill>
                    <a:schemeClr val="tx1">
                      <a:lumMod val="75000"/>
                      <a:lumOff val="25000"/>
                    </a:schemeClr>
                  </a:solidFill>
                </a:rPr>
                <a:t>リツイート</a:t>
              </a:r>
            </a:p>
          </p:txBody>
        </p:sp>
        <p:sp>
          <p:nvSpPr>
            <p:cNvPr id="45" name="正方形/長方形 44"/>
            <p:cNvSpPr/>
            <p:nvPr/>
          </p:nvSpPr>
          <p:spPr>
            <a:xfrm>
              <a:off x="3025710" y="3645024"/>
              <a:ext cx="902811" cy="307777"/>
            </a:xfrm>
            <a:prstGeom prst="rect">
              <a:avLst/>
            </a:prstGeom>
          </p:spPr>
          <p:txBody>
            <a:bodyPr wrap="none">
              <a:spAutoFit/>
            </a:bodyPr>
            <a:lstStyle/>
            <a:p>
              <a:pPr algn="ctr"/>
              <a:r>
                <a:rPr lang="ja-JP" altLang="en-US" sz="700" dirty="0">
                  <a:solidFill>
                    <a:schemeClr val="tx1">
                      <a:lumMod val="75000"/>
                      <a:lumOff val="25000"/>
                    </a:schemeClr>
                  </a:solidFill>
                </a:rPr>
                <a:t>マイナビニュース</a:t>
              </a:r>
              <a:endParaRPr lang="en-US" altLang="ja-JP" sz="700" dirty="0">
                <a:solidFill>
                  <a:schemeClr val="tx1">
                    <a:lumMod val="75000"/>
                    <a:lumOff val="25000"/>
                  </a:schemeClr>
                </a:solidFill>
              </a:endParaRPr>
            </a:p>
            <a:p>
              <a:pPr algn="ctr"/>
              <a:r>
                <a:rPr lang="ja-JP" altLang="en-US" sz="700" dirty="0">
                  <a:solidFill>
                    <a:schemeClr val="tx1">
                      <a:lumMod val="75000"/>
                      <a:lumOff val="25000"/>
                    </a:schemeClr>
                  </a:solidFill>
                </a:rPr>
                <a:t>ファン</a:t>
              </a:r>
            </a:p>
          </p:txBody>
        </p:sp>
        <p:sp>
          <p:nvSpPr>
            <p:cNvPr id="46" name="正方形/長方形 45"/>
            <p:cNvSpPr/>
            <p:nvPr/>
          </p:nvSpPr>
          <p:spPr>
            <a:xfrm>
              <a:off x="4224541" y="3645024"/>
              <a:ext cx="902811" cy="307777"/>
            </a:xfrm>
            <a:prstGeom prst="rect">
              <a:avLst/>
            </a:prstGeom>
          </p:spPr>
          <p:txBody>
            <a:bodyPr wrap="none">
              <a:spAutoFit/>
            </a:bodyPr>
            <a:lstStyle/>
            <a:p>
              <a:pPr algn="ctr"/>
              <a:r>
                <a:rPr lang="ja-JP" altLang="en-US" sz="700" dirty="0">
                  <a:solidFill>
                    <a:schemeClr val="tx1">
                      <a:lumMod val="75000"/>
                      <a:lumOff val="25000"/>
                    </a:schemeClr>
                  </a:solidFill>
                </a:rPr>
                <a:t>マイナビニュース</a:t>
              </a:r>
              <a:endParaRPr lang="en-US" altLang="ja-JP" sz="700" dirty="0">
                <a:solidFill>
                  <a:schemeClr val="tx1">
                    <a:lumMod val="75000"/>
                    <a:lumOff val="25000"/>
                  </a:schemeClr>
                </a:solidFill>
              </a:endParaRPr>
            </a:p>
            <a:p>
              <a:pPr algn="ctr"/>
              <a:r>
                <a:rPr lang="ja-JP" altLang="en-US" sz="700" dirty="0">
                  <a:solidFill>
                    <a:schemeClr val="tx1">
                      <a:lumMod val="75000"/>
                      <a:lumOff val="25000"/>
                    </a:schemeClr>
                  </a:solidFill>
                </a:rPr>
                <a:t>ファンの友人</a:t>
              </a:r>
            </a:p>
          </p:txBody>
        </p:sp>
        <p:sp>
          <p:nvSpPr>
            <p:cNvPr id="47" name="正方形/長方形 155"/>
            <p:cNvSpPr>
              <a:spLocks noChangeArrowheads="1"/>
            </p:cNvSpPr>
            <p:nvPr/>
          </p:nvSpPr>
          <p:spPr bwMode="auto">
            <a:xfrm>
              <a:off x="5037988" y="3848125"/>
              <a:ext cx="180816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eaLnBrk="1" hangingPunct="1">
                <a:spcBef>
                  <a:spcPct val="0"/>
                </a:spcBef>
                <a:buFontTx/>
                <a:buNone/>
              </a:pPr>
              <a:r>
                <a:rPr lang="en-US" altLang="ja-JP" sz="5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500" dirty="0">
                  <a:solidFill>
                    <a:schemeClr val="tx1">
                      <a:lumMod val="75000"/>
                      <a:lumOff val="25000"/>
                    </a:schemeClr>
                  </a:solidFill>
                  <a:latin typeface="メイリオ" pitchFamily="50" charset="-128"/>
                  <a:ea typeface="メイリオ" pitchFamily="50" charset="-128"/>
                  <a:cs typeface="メイリオ" pitchFamily="50" charset="-128"/>
                </a:rPr>
                <a:t>あくまでイメージ図です。拡散は確約いたしかねます</a:t>
              </a:r>
              <a:endParaRPr lang="en-US" altLang="ja-JP" sz="5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48" name="正方形/長方形 109"/>
            <p:cNvSpPr>
              <a:spLocks noChangeArrowheads="1"/>
            </p:cNvSpPr>
            <p:nvPr/>
          </p:nvSpPr>
          <p:spPr bwMode="auto">
            <a:xfrm>
              <a:off x="5997640" y="2636912"/>
              <a:ext cx="4539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800" dirty="0">
                  <a:solidFill>
                    <a:schemeClr val="tx1">
                      <a:lumMod val="75000"/>
                      <a:lumOff val="25000"/>
                    </a:schemeClr>
                  </a:solidFill>
                </a:rPr>
                <a:t>･･････</a:t>
              </a:r>
              <a:endParaRPr lang="en-US" altLang="ja-JP" sz="800" dirty="0">
                <a:solidFill>
                  <a:schemeClr val="tx1">
                    <a:lumMod val="75000"/>
                    <a:lumOff val="25000"/>
                  </a:schemeClr>
                </a:solidFill>
              </a:endParaRPr>
            </a:p>
          </p:txBody>
        </p:sp>
        <p:sp>
          <p:nvSpPr>
            <p:cNvPr id="49" name="正方形/長方形 109"/>
            <p:cNvSpPr>
              <a:spLocks noChangeArrowheads="1"/>
            </p:cNvSpPr>
            <p:nvPr/>
          </p:nvSpPr>
          <p:spPr bwMode="auto">
            <a:xfrm>
              <a:off x="5997640" y="2923278"/>
              <a:ext cx="4539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800" dirty="0">
                  <a:solidFill>
                    <a:schemeClr val="tx1">
                      <a:lumMod val="75000"/>
                      <a:lumOff val="25000"/>
                    </a:schemeClr>
                  </a:solidFill>
                </a:rPr>
                <a:t>･･････</a:t>
              </a:r>
              <a:endParaRPr lang="en-US" altLang="ja-JP" sz="800" dirty="0">
                <a:solidFill>
                  <a:schemeClr val="tx1">
                    <a:lumMod val="75000"/>
                    <a:lumOff val="25000"/>
                  </a:schemeClr>
                </a:solidFill>
              </a:endParaRPr>
            </a:p>
          </p:txBody>
        </p:sp>
        <p:sp>
          <p:nvSpPr>
            <p:cNvPr id="50" name="正方形/長方形 109"/>
            <p:cNvSpPr>
              <a:spLocks noChangeArrowheads="1"/>
            </p:cNvSpPr>
            <p:nvPr/>
          </p:nvSpPr>
          <p:spPr bwMode="auto">
            <a:xfrm>
              <a:off x="5997640" y="3216498"/>
              <a:ext cx="4539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800" dirty="0">
                  <a:solidFill>
                    <a:schemeClr val="tx1">
                      <a:lumMod val="75000"/>
                      <a:lumOff val="25000"/>
                    </a:schemeClr>
                  </a:solidFill>
                </a:rPr>
                <a:t>･･････</a:t>
              </a:r>
              <a:endParaRPr lang="en-US" altLang="ja-JP" sz="800" dirty="0">
                <a:solidFill>
                  <a:schemeClr val="tx1">
                    <a:lumMod val="75000"/>
                    <a:lumOff val="25000"/>
                  </a:schemeClr>
                </a:solidFill>
              </a:endParaRPr>
            </a:p>
          </p:txBody>
        </p:sp>
        <p:sp>
          <p:nvSpPr>
            <p:cNvPr id="51" name="正方形/長方形 109"/>
            <p:cNvSpPr>
              <a:spLocks noChangeArrowheads="1"/>
            </p:cNvSpPr>
            <p:nvPr/>
          </p:nvSpPr>
          <p:spPr bwMode="auto">
            <a:xfrm>
              <a:off x="5997640" y="3501008"/>
              <a:ext cx="4539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800" dirty="0">
                  <a:solidFill>
                    <a:schemeClr val="tx1">
                      <a:lumMod val="75000"/>
                      <a:lumOff val="25000"/>
                    </a:schemeClr>
                  </a:solidFill>
                </a:rPr>
                <a:t>･･････</a:t>
              </a:r>
              <a:endParaRPr lang="en-US" altLang="ja-JP" sz="800" dirty="0">
                <a:solidFill>
                  <a:schemeClr val="tx1">
                    <a:lumMod val="75000"/>
                    <a:lumOff val="25000"/>
                  </a:schemeClr>
                </a:solidFill>
              </a:endParaRPr>
            </a:p>
          </p:txBody>
        </p:sp>
        <p:sp>
          <p:nvSpPr>
            <p:cNvPr id="52" name="二等辺三角形 51"/>
            <p:cNvSpPr/>
            <p:nvPr/>
          </p:nvSpPr>
          <p:spPr>
            <a:xfrm rot="16200000">
              <a:off x="3900951" y="2853660"/>
              <a:ext cx="439660" cy="582228"/>
            </a:xfrm>
            <a:prstGeom prst="triangl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4396828" y="2924944"/>
              <a:ext cx="62649" cy="505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二等辺三角形 53"/>
            <p:cNvSpPr/>
            <p:nvPr/>
          </p:nvSpPr>
          <p:spPr>
            <a:xfrm rot="16200000">
              <a:off x="5134748" y="2594876"/>
              <a:ext cx="357352" cy="582228"/>
            </a:xfrm>
            <a:prstGeom prst="triangl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5589471" y="2707314"/>
              <a:ext cx="62649" cy="505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二等辺三角形 55"/>
            <p:cNvSpPr/>
            <p:nvPr/>
          </p:nvSpPr>
          <p:spPr>
            <a:xfrm rot="16200000">
              <a:off x="5134748" y="3170940"/>
              <a:ext cx="357352" cy="582228"/>
            </a:xfrm>
            <a:prstGeom prst="triangl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5589471" y="3283378"/>
              <a:ext cx="62649" cy="505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0" name="グループ化 89"/>
            <p:cNvGrpSpPr/>
            <p:nvPr/>
          </p:nvGrpSpPr>
          <p:grpSpPr>
            <a:xfrm>
              <a:off x="3361013" y="2761777"/>
              <a:ext cx="217434" cy="217434"/>
              <a:chOff x="3336794" y="3049809"/>
              <a:chExt cx="217434" cy="217434"/>
            </a:xfrm>
          </p:grpSpPr>
          <p:sp>
            <p:nvSpPr>
              <p:cNvPr id="94" name="円/楕円 93"/>
              <p:cNvSpPr/>
              <p:nvPr/>
            </p:nvSpPr>
            <p:spPr>
              <a:xfrm>
                <a:off x="3336794" y="3049809"/>
                <a:ext cx="217434" cy="217434"/>
              </a:xfrm>
              <a:prstGeom prst="ellipse">
                <a:avLst/>
              </a:prstGeom>
              <a:solidFill>
                <a:schemeClr val="bg1"/>
              </a:solidFill>
              <a:ln w="3175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48" name="Picture 4" descr="C:\Users\s0113300\Downloads\リツイートアイコン.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68866" y="3081881"/>
                <a:ext cx="153290" cy="15329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97" name="Picture 2" descr="https://upload.wikimedia.org/wikipedia/commons/thumb/5/51/Twitter_logo.svg/1024px-Twitter_logo.sv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41693" y="1027006"/>
            <a:ext cx="982235" cy="196639"/>
          </a:xfrm>
          <a:prstGeom prst="rect">
            <a:avLst/>
          </a:prstGeom>
          <a:noFill/>
          <a:extLst>
            <a:ext uri="{909E8E84-426E-40DD-AFC4-6F175D3DCCD1}">
              <a14:hiddenFill xmlns:a14="http://schemas.microsoft.com/office/drawing/2010/main">
                <a:solidFill>
                  <a:srgbClr val="FFFFFF"/>
                </a:solidFill>
              </a14:hiddenFill>
            </a:ext>
          </a:extLst>
        </p:spPr>
      </p:pic>
      <p:cxnSp>
        <p:nvCxnSpPr>
          <p:cNvPr id="86" name="直線矢印コネクタ 85">
            <a:extLst/>
          </p:cNvPr>
          <p:cNvCxnSpPr>
            <a:cxnSpLocks/>
          </p:cNvCxnSpPr>
          <p:nvPr/>
        </p:nvCxnSpPr>
        <p:spPr>
          <a:xfrm>
            <a:off x="4771525" y="3893232"/>
            <a:ext cx="0" cy="435793"/>
          </a:xfrm>
          <a:prstGeom prst="straightConnector1">
            <a:avLst/>
          </a:prstGeom>
          <a:ln w="63500" cap="rnd">
            <a:solidFill>
              <a:srgbClr val="FF5050"/>
            </a:solidFill>
            <a:tailEnd type="arrow"/>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p:cNvPr>
          <p:cNvCxnSpPr>
            <a:cxnSpLocks/>
          </p:cNvCxnSpPr>
          <p:nvPr/>
        </p:nvCxnSpPr>
        <p:spPr>
          <a:xfrm>
            <a:off x="2263094" y="3363953"/>
            <a:ext cx="653310" cy="0"/>
          </a:xfrm>
          <a:prstGeom prst="straightConnector1">
            <a:avLst/>
          </a:prstGeom>
          <a:ln w="63500" cap="rnd">
            <a:solidFill>
              <a:srgbClr val="FF5050"/>
            </a:solidFill>
            <a:tailEnd type="arrow"/>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a:cxnSpLocks/>
          </p:cNvCxnSpPr>
          <p:nvPr/>
        </p:nvCxnSpPr>
        <p:spPr>
          <a:xfrm>
            <a:off x="6545982" y="3359637"/>
            <a:ext cx="653310" cy="0"/>
          </a:xfrm>
          <a:prstGeom prst="straightConnector1">
            <a:avLst/>
          </a:prstGeom>
          <a:ln w="63500" cap="rnd">
            <a:solidFill>
              <a:srgbClr val="FF5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836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55</a:t>
            </a:fld>
            <a:endParaRPr lang="ja-JP" altLang="en-US" dirty="0"/>
          </a:p>
        </p:txBody>
      </p:sp>
      <p:sp>
        <p:nvSpPr>
          <p:cNvPr id="3" name="テキスト ボックス 2"/>
          <p:cNvSpPr txBox="1"/>
          <p:nvPr/>
        </p:nvSpPr>
        <p:spPr>
          <a:xfrm>
            <a:off x="179511" y="332656"/>
            <a:ext cx="8954963" cy="400110"/>
          </a:xfrm>
          <a:prstGeom prst="rect">
            <a:avLst/>
          </a:prstGeom>
          <a:noFill/>
        </p:spPr>
        <p:txBody>
          <a:bodyPr wrap="square" rtlCol="0">
            <a:spAutoFit/>
          </a:bodyPr>
          <a:lstStyle/>
          <a:p>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twitter</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誘導オプション（価格）</a:t>
            </a:r>
          </a:p>
        </p:txBody>
      </p:sp>
      <p:sp>
        <p:nvSpPr>
          <p:cNvPr id="7" name="正方形/長方形 6"/>
          <p:cNvSpPr/>
          <p:nvPr/>
        </p:nvSpPr>
        <p:spPr>
          <a:xfrm>
            <a:off x="242934" y="1350060"/>
            <a:ext cx="8712968" cy="276999"/>
          </a:xfrm>
          <a:prstGeom prst="rect">
            <a:avLst/>
          </a:prstGeom>
        </p:spPr>
        <p:txBody>
          <a:bodyPr wrap="square">
            <a:spAutoFit/>
          </a:bodyPr>
          <a:lstStyle/>
          <a:p>
            <a:pPr>
              <a:spcBef>
                <a:spcPct val="0"/>
              </a:spcBef>
              <a:buClr>
                <a:srgbClr val="31B6FD"/>
              </a:buClr>
              <a:defRPr/>
            </a:pP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3</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種類の価格帯でプランをご提供しているため、お客様のご予算に合わせた柔軟な誘導設計が可能です。</a:t>
            </a:r>
          </a:p>
        </p:txBody>
      </p:sp>
      <p:graphicFrame>
        <p:nvGraphicFramePr>
          <p:cNvPr id="11" name="表 10"/>
          <p:cNvGraphicFramePr>
            <a:graphicFrameLocks noGrp="1"/>
          </p:cNvGraphicFramePr>
          <p:nvPr>
            <p:extLst/>
          </p:nvPr>
        </p:nvGraphicFramePr>
        <p:xfrm>
          <a:off x="539750" y="1700809"/>
          <a:ext cx="8064699" cy="2304254"/>
        </p:xfrm>
        <a:graphic>
          <a:graphicData uri="http://schemas.openxmlformats.org/drawingml/2006/table">
            <a:tbl>
              <a:tblPr/>
              <a:tblGrid>
                <a:gridCol w="1217313">
                  <a:extLst>
                    <a:ext uri="{9D8B030D-6E8A-4147-A177-3AD203B41FA5}">
                      <a16:colId xmlns:a16="http://schemas.microsoft.com/office/drawing/2014/main" val="20000"/>
                    </a:ext>
                  </a:extLst>
                </a:gridCol>
                <a:gridCol w="989067">
                  <a:extLst>
                    <a:ext uri="{9D8B030D-6E8A-4147-A177-3AD203B41FA5}">
                      <a16:colId xmlns:a16="http://schemas.microsoft.com/office/drawing/2014/main" val="20001"/>
                    </a:ext>
                  </a:extLst>
                </a:gridCol>
                <a:gridCol w="912984">
                  <a:extLst>
                    <a:ext uri="{9D8B030D-6E8A-4147-A177-3AD203B41FA5}">
                      <a16:colId xmlns:a16="http://schemas.microsoft.com/office/drawing/2014/main" val="20002"/>
                    </a:ext>
                  </a:extLst>
                </a:gridCol>
                <a:gridCol w="1065149">
                  <a:extLst>
                    <a:ext uri="{9D8B030D-6E8A-4147-A177-3AD203B41FA5}">
                      <a16:colId xmlns:a16="http://schemas.microsoft.com/office/drawing/2014/main" val="20003"/>
                    </a:ext>
                  </a:extLst>
                </a:gridCol>
                <a:gridCol w="734131">
                  <a:extLst>
                    <a:ext uri="{9D8B030D-6E8A-4147-A177-3AD203B41FA5}">
                      <a16:colId xmlns:a16="http://schemas.microsoft.com/office/drawing/2014/main" val="20004"/>
                    </a:ext>
                  </a:extLst>
                </a:gridCol>
                <a:gridCol w="1015757">
                  <a:extLst>
                    <a:ext uri="{9D8B030D-6E8A-4147-A177-3AD203B41FA5}">
                      <a16:colId xmlns:a16="http://schemas.microsoft.com/office/drawing/2014/main" val="20005"/>
                    </a:ext>
                  </a:extLst>
                </a:gridCol>
                <a:gridCol w="1141231">
                  <a:extLst>
                    <a:ext uri="{9D8B030D-6E8A-4147-A177-3AD203B41FA5}">
                      <a16:colId xmlns:a16="http://schemas.microsoft.com/office/drawing/2014/main" val="20006"/>
                    </a:ext>
                  </a:extLst>
                </a:gridCol>
                <a:gridCol w="989067">
                  <a:extLst>
                    <a:ext uri="{9D8B030D-6E8A-4147-A177-3AD203B41FA5}">
                      <a16:colId xmlns:a16="http://schemas.microsoft.com/office/drawing/2014/main" val="20007"/>
                    </a:ext>
                  </a:extLst>
                </a:gridCol>
              </a:tblGrid>
              <a:tr h="571977">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プラン名</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価格</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imp</a:t>
                      </a: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数</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想定クリック数</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CPC</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想定配信期間</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クリエイティブ数</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レポート回数</a:t>
                      </a:r>
                      <a:endParaRPr lang="zh-TW"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571977">
                <a:tc>
                  <a:txBody>
                    <a:bodyPr/>
                    <a:lstStyle/>
                    <a:p>
                      <a:pPr algn="l" fontAlgn="ctr"/>
                      <a:r>
                        <a:rPr lang="ja-JP" altLang="en-US" sz="900" b="1"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プレミアムプラン</a:t>
                      </a:r>
                      <a:endParaRPr lang="en-US" altLang="ja-JP" sz="900" b="1"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\800,000</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3,224,500</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7,368</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\109</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ヶ月</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最低</a:t>
                      </a: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本～</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回</a:t>
                      </a:r>
                      <a:endParaRPr lang="zh-TW"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0150">
                <a:tc>
                  <a:txBody>
                    <a:bodyPr/>
                    <a:lstStyle/>
                    <a:p>
                      <a:pPr algn="l"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ベーシックプラン</a:t>
                      </a:r>
                      <a:endParaRPr 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\500,000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1,924,500</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4,375</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\114</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ヶ月</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最低</a:t>
                      </a: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本～</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80150">
                <a:tc>
                  <a:txBody>
                    <a:bodyPr/>
                    <a:lstStyle/>
                    <a:p>
                      <a:pPr algn="l"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トライアルプラン</a:t>
                      </a:r>
                    </a:p>
                  </a:txBody>
                  <a:tcPr marL="9524" marR="9524" marT="951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\250,000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833,500</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2,083</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\120</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ヶ月</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最低</a:t>
                      </a: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本～</a:t>
                      </a: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2700" marR="12700" marT="1270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13" name="正方形/長方形 50"/>
          <p:cNvSpPr>
            <a:spLocks noChangeArrowheads="1"/>
          </p:cNvSpPr>
          <p:nvPr/>
        </p:nvSpPr>
        <p:spPr bwMode="auto">
          <a:xfrm>
            <a:off x="540841" y="4077072"/>
            <a:ext cx="777557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None/>
              <a:defRPr/>
            </a:pP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rPr>
              <a:t>注意事項</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endParaRPr>
          </a:p>
          <a:p>
            <a:pPr marL="171450" indent="-171450" eaLnBrk="1" hangingPunct="1">
              <a:spcBef>
                <a:spcPct val="0"/>
              </a:spcBef>
              <a:defRPr/>
            </a:pPr>
            <a:r>
              <a:rPr kumimoji="0" lang="ja-JP" altLang="en-US" sz="800" dirty="0">
                <a:solidFill>
                  <a:srgbClr val="FF5050"/>
                </a:solidFill>
                <a:latin typeface="メイリオ" pitchFamily="50" charset="-128"/>
                <a:ea typeface="メイリオ" pitchFamily="50" charset="-128"/>
                <a:cs typeface="メイリオ" pitchFamily="50" charset="-128"/>
                <a:sym typeface="ＭＳ Ｐゴシック" pitchFamily="50" charset="-128"/>
              </a:rPr>
              <a:t>料金は税抜・ネット表記</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rPr>
              <a:t>です。</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endParaRPr>
          </a:p>
          <a:p>
            <a:pPr marL="171450" indent="-171450" eaLnBrk="1" hangingPunct="1">
              <a:spcBef>
                <a:spcPct val="0"/>
              </a:spcBef>
              <a:defRPr/>
            </a:pPr>
            <a:r>
              <a:rPr kumimoji="0" lang="ja-JP" altLang="en-US" sz="800" dirty="0">
                <a:solidFill>
                  <a:srgbClr val="FF5050"/>
                </a:solidFill>
                <a:latin typeface="メイリオ" pitchFamily="50" charset="-128"/>
                <a:ea typeface="メイリオ" pitchFamily="50" charset="-128"/>
                <a:cs typeface="メイリオ" pitchFamily="50" charset="-128"/>
                <a:sym typeface="ＭＳ Ｐゴシック" charset="-128"/>
              </a:rPr>
              <a:t>誘導先はマイナビニュース内タイアップ企画に限定</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させて頂きます。</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spcBef>
                <a:spcPct val="0"/>
              </a:spcBef>
              <a:defRPr/>
            </a:pP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rPr>
              <a:t>事前に掲載審査がございます。</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spcBef>
                <a:spcPct val="0"/>
              </a:spcBef>
              <a:defRPr/>
            </a:pPr>
            <a:r>
              <a:rPr kumimoji="0" lang="ja-JP" altLang="en-US" sz="800" dirty="0">
                <a:solidFill>
                  <a:srgbClr val="FF5050"/>
                </a:solidFill>
                <a:latin typeface="メイリオ" pitchFamily="50" charset="-128"/>
                <a:ea typeface="メイリオ" pitchFamily="50" charset="-128"/>
                <a:cs typeface="メイリオ" pitchFamily="50" charset="-128"/>
                <a:sym typeface="ＭＳ Ｐゴシック" charset="-128"/>
              </a:rPr>
              <a:t>本商品は反応の状況をみて最適化を目指す運用型広告です。状況に応じて、セグメントの変更などをご提案させていただく場合がございます。</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spcBef>
                <a:spcPct val="0"/>
              </a:spcBef>
              <a:defRPr/>
            </a:pPr>
            <a:r>
              <a:rPr kumimoji="0" lang="en-US" altLang="en-US" sz="8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上記の想定数値は実績ベース</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の平均値</a:t>
            </a:r>
            <a:r>
              <a:rPr kumimoji="0" lang="en-US" altLang="en-US" sz="8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であり</a:t>
            </a:r>
            <a:r>
              <a:rPr kumimoji="0" lang="ja-JP" altLang="en-US" sz="8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表示数や</a:t>
            </a:r>
            <a:r>
              <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CTR</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等の</a:t>
            </a:r>
            <a:r>
              <a:rPr kumimoji="0" lang="en-US" altLang="en-US" sz="8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結果を保証するものではございません</a:t>
            </a:r>
            <a:r>
              <a:rPr kumimoji="0" lang="en-US"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a:t>
            </a:r>
          </a:p>
          <a:p>
            <a:pPr marL="171450" indent="-171450" eaLnBrk="1" hangingPunct="1">
              <a:spcBef>
                <a:spcPct val="0"/>
              </a:spcBef>
              <a:defRPr/>
            </a:pPr>
            <a:endParaRPr kumimoji="0" lang="en-US"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eaLnBrk="1" hangingPunct="1">
              <a:spcBef>
                <a:spcPct val="0"/>
              </a:spcBef>
              <a:buNone/>
              <a:defRPr/>
            </a:pPr>
            <a:r>
              <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オーガニック投稿のみをご希望の際は、</a:t>
            </a:r>
            <a:r>
              <a:rPr kumimoji="0" lang="en-US" altLang="ja-JP" sz="800" b="1"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1</a:t>
            </a:r>
            <a:r>
              <a:rPr kumimoji="0" lang="ja-JP" altLang="en-US" sz="800" b="1"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投稿</a:t>
            </a:r>
            <a:r>
              <a:rPr kumimoji="0" lang="en-US" altLang="ja-JP" sz="800" b="1"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10</a:t>
            </a:r>
            <a:r>
              <a:rPr kumimoji="0" lang="ja-JP" altLang="en-US" sz="800" b="1"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万円</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から対応させて頂きます。</a:t>
            </a:r>
            <a:endParaRPr kumimoji="0" lang="en-US"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p:txBody>
      </p:sp>
      <p:pic>
        <p:nvPicPr>
          <p:cNvPr id="14" name="Picture 2" descr="C:\Users\s0113300\Document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2123728"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pic>
        <p:nvPicPr>
          <p:cNvPr id="16" name="Picture 2" descr="C:\Users\s1150770\Desktop\verified_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2222" y="1062182"/>
            <a:ext cx="181506" cy="17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s://upload.wikimedia.org/wikipedia/commons/thumb/5/51/Twitter_logo.svg/1024px-Twitter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1693" y="1027006"/>
            <a:ext cx="982235" cy="1966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3474" y="861704"/>
            <a:ext cx="520859" cy="520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846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8F98BCB-0CC1-4621-B424-523A95395E13}"/>
              </a:ext>
            </a:extLst>
          </p:cNvPr>
          <p:cNvSpPr>
            <a:spLocks noGrp="1"/>
          </p:cNvSpPr>
          <p:nvPr>
            <p:ph type="sldNum" sz="quarter" idx="12"/>
          </p:nvPr>
        </p:nvSpPr>
        <p:spPr/>
        <p:txBody>
          <a:bodyPr/>
          <a:lstStyle/>
          <a:p>
            <a:fld id="{D22DF5F5-D5CC-4244-AA62-BB21924FD3FE}" type="slidenum">
              <a:rPr lang="ja-JP" altLang="en-US" smtClean="0"/>
              <a:pPr/>
              <a:t>56</a:t>
            </a:fld>
            <a:endParaRPr lang="ja-JP" altLang="en-US" dirty="0"/>
          </a:p>
        </p:txBody>
      </p:sp>
      <p:sp>
        <p:nvSpPr>
          <p:cNvPr id="4" name="テキスト ボックス 3">
            <a:extLst>
              <a:ext uri="{FF2B5EF4-FFF2-40B4-BE49-F238E27FC236}">
                <a16:creationId xmlns:a16="http://schemas.microsoft.com/office/drawing/2014/main" id="{E2F0B2CC-39D4-43BE-9B62-B12DD599EA53}"/>
              </a:ext>
            </a:extLst>
          </p:cNvPr>
          <p:cNvSpPr txBox="1"/>
          <p:nvPr/>
        </p:nvSpPr>
        <p:spPr>
          <a:xfrm>
            <a:off x="179511" y="332656"/>
            <a:ext cx="8954963" cy="400110"/>
          </a:xfrm>
          <a:prstGeom prst="rect">
            <a:avLst/>
          </a:prstGeom>
          <a:noFill/>
        </p:spPr>
        <p:txBody>
          <a:bodyPr wrap="square" rtlCol="0">
            <a:spAutoFit/>
          </a:bodyPr>
          <a:lstStyle/>
          <a:p>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誘導オプション（概要）</a:t>
            </a:r>
          </a:p>
        </p:txBody>
      </p:sp>
      <p:sp>
        <p:nvSpPr>
          <p:cNvPr id="5" name="正方形/長方形 4">
            <a:extLst>
              <a:ext uri="{FF2B5EF4-FFF2-40B4-BE49-F238E27FC236}">
                <a16:creationId xmlns:a16="http://schemas.microsoft.com/office/drawing/2014/main" id="{5FB096B1-12A8-407B-A81C-EA74CEAD5D41}"/>
              </a:ext>
            </a:extLst>
          </p:cNvPr>
          <p:cNvSpPr/>
          <p:nvPr/>
        </p:nvSpPr>
        <p:spPr>
          <a:xfrm>
            <a:off x="242934" y="1350060"/>
            <a:ext cx="8712968" cy="830997"/>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日本最大級のメッセージアプリ「</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LINE</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」のタイムラインや</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LINE NEWS</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等のインフィード広告からマイナビニュースの</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タイアップページへ誘導をかけることができるメニューです。マイナビニュース アカウントより広告を配信することで、</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客観性を持った形で</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LINE</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ユーザーへ情報を届けます。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endPar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6" name="Picture 2" descr="C:\Users\s0113300\Documents\Logo.png">
            <a:extLst>
              <a:ext uri="{FF2B5EF4-FFF2-40B4-BE49-F238E27FC236}">
                <a16:creationId xmlns:a16="http://schemas.microsoft.com/office/drawing/2014/main" id="{1A94C77B-B3B8-4FD6-9058-BB1D00BCE8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BB90C0E1-3589-4636-9EC0-AF273BB9319D}"/>
              </a:ext>
            </a:extLst>
          </p:cNvPr>
          <p:cNvSpPr/>
          <p:nvPr/>
        </p:nvSpPr>
        <p:spPr>
          <a:xfrm>
            <a:off x="1979712"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11" name="Rectangle 57">
            <a:extLst>
              <a:ext uri="{FF2B5EF4-FFF2-40B4-BE49-F238E27FC236}">
                <a16:creationId xmlns:a16="http://schemas.microsoft.com/office/drawing/2014/main" id="{288A04C6-9BC8-44A4-A675-A9D6C22BC96F}"/>
              </a:ext>
            </a:extLst>
          </p:cNvPr>
          <p:cNvSpPr>
            <a:spLocks noChangeArrowheads="1"/>
          </p:cNvSpPr>
          <p:nvPr/>
        </p:nvSpPr>
        <p:spPr bwMode="auto">
          <a:xfrm>
            <a:off x="166688" y="1988840"/>
            <a:ext cx="64215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 広告メニュー：トライアルプラン、スタンダードプラン、プレミアムプラン</a:t>
            </a:r>
          </a:p>
          <a:p>
            <a:pPr eaLnBrk="1" hangingPunct="1">
              <a:spcBef>
                <a:spcPct val="0"/>
              </a:spcBef>
              <a:buFontTx/>
              <a:buNone/>
            </a:pPr>
            <a:endPar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2" name="正方形/長方形 38">
            <a:extLst>
              <a:ext uri="{FF2B5EF4-FFF2-40B4-BE49-F238E27FC236}">
                <a16:creationId xmlns:a16="http://schemas.microsoft.com/office/drawing/2014/main" id="{88919AF2-48C4-4838-924C-DE779DADBD54}"/>
              </a:ext>
            </a:extLst>
          </p:cNvPr>
          <p:cNvSpPr>
            <a:spLocks noChangeArrowheads="1"/>
          </p:cNvSpPr>
          <p:nvPr/>
        </p:nvSpPr>
        <p:spPr bwMode="auto">
          <a:xfrm>
            <a:off x="179512" y="2154957"/>
            <a:ext cx="8776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LINE</a:t>
            </a: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内でもアクティブユーザーの多いタイムラインと</a:t>
            </a: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LINE NEWS</a:t>
            </a:r>
            <a:r>
              <a:rPr lang="ja-JP" altLang="en-US" sz="900" dirty="0" err="1">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LINE</a:t>
            </a: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マンガなどへ広告を配信します。掲載期間は</a:t>
            </a: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週間～</a:t>
            </a:r>
            <a:r>
              <a:rPr lang="ja-JP" altLang="en-US" sz="900" dirty="0" err="1">
                <a:solidFill>
                  <a:schemeClr val="tx1">
                    <a:lumMod val="75000"/>
                    <a:lumOff val="25000"/>
                  </a:schemeClr>
                </a:solidFill>
                <a:latin typeface="メイリオ" pitchFamily="50" charset="-128"/>
                <a:ea typeface="メイリオ" pitchFamily="50" charset="-128"/>
                <a:cs typeface="メイリオ" pitchFamily="50" charset="-128"/>
              </a:rPr>
              <a:t>です</a:t>
            </a: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spcBef>
                <a:spcPct val="0"/>
              </a:spcBef>
              <a:buFontTx/>
              <a:buNone/>
            </a:pP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また、年齢、性別のセグメントや</a:t>
            </a: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LINE</a:t>
            </a: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内の行動履歴に基づき分類された約</a:t>
            </a: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18</a:t>
            </a:r>
            <a:r>
              <a:rPr lang="ja-JP" altLang="en-US" sz="900" dirty="0">
                <a:solidFill>
                  <a:schemeClr val="tx1">
                    <a:lumMod val="75000"/>
                    <a:lumOff val="25000"/>
                  </a:schemeClr>
                </a:solidFill>
                <a:latin typeface="メイリオ" pitchFamily="50" charset="-128"/>
                <a:ea typeface="メイリオ" pitchFamily="50" charset="-128"/>
                <a:cs typeface="メイリオ" pitchFamily="50" charset="-128"/>
              </a:rPr>
              <a:t>種類のインタレストカテゴリ別に掲載することも可能です。</a:t>
            </a:r>
          </a:p>
        </p:txBody>
      </p:sp>
      <p:sp>
        <p:nvSpPr>
          <p:cNvPr id="13" name="Rectangle 35">
            <a:extLst>
              <a:ext uri="{FF2B5EF4-FFF2-40B4-BE49-F238E27FC236}">
                <a16:creationId xmlns:a16="http://schemas.microsoft.com/office/drawing/2014/main" id="{939FD468-1848-4F8D-828E-F0A2FFC3C657}"/>
              </a:ext>
            </a:extLst>
          </p:cNvPr>
          <p:cNvSpPr>
            <a:spLocks noChangeArrowheads="1"/>
          </p:cNvSpPr>
          <p:nvPr/>
        </p:nvSpPr>
        <p:spPr bwMode="auto">
          <a:xfrm>
            <a:off x="291083" y="2564905"/>
            <a:ext cx="4352925" cy="3600399"/>
          </a:xfrm>
          <a:prstGeom prst="rect">
            <a:avLst/>
          </a:prstGeom>
          <a:noFill/>
          <a:ln w="9525">
            <a:solidFill>
              <a:schemeClr val="bg1">
                <a:lumMod val="65000"/>
              </a:schemeClr>
            </a:solidFill>
            <a:miter lim="800000"/>
            <a:headEnd/>
            <a:tailEnd/>
          </a:ln>
          <a:effectLst/>
        </p:spPr>
        <p:txBody>
          <a:bodyPr wrap="none" anchor="ctr"/>
          <a:lstStyle>
            <a:lvl1pPr eaLnBrk="0" hangingPunct="0">
              <a:spcBef>
                <a:spcPct val="20000"/>
              </a:spcBef>
              <a:buClr>
                <a:schemeClr val="accent1"/>
              </a:buClr>
              <a:buSzPct val="100000"/>
              <a:buFont typeface="Symbol" pitchFamily="18" charset="2"/>
              <a:buChar char=""/>
              <a:defRPr kumimoji="1" sz="2400">
                <a:solidFill>
                  <a:schemeClr val="tx2"/>
                </a:solidFill>
                <a:latin typeface="Candara" pitchFamily="34" charset="0"/>
                <a:ea typeface="HGP明朝E" pitchFamily="18" charset="-128"/>
              </a:defRPr>
            </a:lvl1pPr>
            <a:lvl2pPr marL="742950" indent="-285750" eaLnBrk="0" hangingPunct="0">
              <a:spcBef>
                <a:spcPct val="20000"/>
              </a:spcBef>
              <a:buClr>
                <a:schemeClr val="accent1"/>
              </a:buClr>
              <a:buSzPct val="100000"/>
              <a:buFont typeface="Symbol" pitchFamily="18" charset="2"/>
              <a:buChar char=""/>
              <a:defRPr kumimoji="1" sz="2200">
                <a:solidFill>
                  <a:schemeClr val="tx2"/>
                </a:solidFill>
                <a:latin typeface="Candara" pitchFamily="34" charset="0"/>
                <a:ea typeface="HGP明朝E" pitchFamily="18" charset="-128"/>
              </a:defRPr>
            </a:lvl2pPr>
            <a:lvl3pPr marL="1143000" indent="-228600" eaLnBrk="0" hangingPunct="0">
              <a:spcBef>
                <a:spcPct val="20000"/>
              </a:spcBef>
              <a:buClr>
                <a:schemeClr val="accent1"/>
              </a:buClr>
              <a:buSzPct val="100000"/>
              <a:buFont typeface="Symbol" pitchFamily="18" charset="2"/>
              <a:buChar char=""/>
              <a:defRPr kumimoji="1" sz="2000">
                <a:solidFill>
                  <a:schemeClr val="tx2"/>
                </a:solidFill>
                <a:latin typeface="Candara" pitchFamily="34" charset="0"/>
                <a:ea typeface="HGP明朝E" pitchFamily="18" charset="-128"/>
              </a:defRPr>
            </a:lvl3pPr>
            <a:lvl4pPr marL="1600200" indent="-228600" eaLnBrk="0" hangingPunct="0">
              <a:spcBef>
                <a:spcPct val="20000"/>
              </a:spcBef>
              <a:buClr>
                <a:schemeClr val="accent1"/>
              </a:buClr>
              <a:buSzPct val="100000"/>
              <a:buFont typeface="Symbol" pitchFamily="18" charset="2"/>
              <a:buChar char=""/>
              <a:defRPr kumimoji="1">
                <a:solidFill>
                  <a:schemeClr val="tx2"/>
                </a:solidFill>
                <a:latin typeface="Candara" pitchFamily="34" charset="0"/>
                <a:ea typeface="HGP明朝E" pitchFamily="18" charset="-128"/>
              </a:defRPr>
            </a:lvl4pPr>
            <a:lvl5pPr marL="2057400" indent="-228600" eaLnBrk="0" hangingPunct="0">
              <a:spcBef>
                <a:spcPct val="20000"/>
              </a:spcBef>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5pPr>
            <a:lvl6pPr marL="2514600" indent="-22860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6pPr>
            <a:lvl7pPr marL="2971800" indent="-22860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7pPr>
            <a:lvl8pPr marL="3429000" indent="-22860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8pPr>
            <a:lvl9pPr marL="3886200" indent="-22860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Candara" pitchFamily="34" charset="0"/>
                <a:ea typeface="HGP明朝E" pitchFamily="18" charset="-128"/>
              </a:defRPr>
            </a:lvl9pPr>
          </a:lstStyle>
          <a:p>
            <a:pPr eaLnBrk="1" hangingPunct="1">
              <a:spcBef>
                <a:spcPct val="0"/>
              </a:spcBef>
              <a:buClrTx/>
              <a:buSzTx/>
              <a:buFontTx/>
              <a:buNone/>
              <a:defRPr/>
            </a:pPr>
            <a:endParaRPr lang="ja-JP" altLang="en-US" sz="1800">
              <a:solidFill>
                <a:srgbClr val="080808"/>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Text Box 53">
            <a:extLst>
              <a:ext uri="{FF2B5EF4-FFF2-40B4-BE49-F238E27FC236}">
                <a16:creationId xmlns:a16="http://schemas.microsoft.com/office/drawing/2014/main" id="{98ED95F0-43F8-44A9-8336-4A29C884507A}"/>
              </a:ext>
            </a:extLst>
          </p:cNvPr>
          <p:cNvSpPr txBox="1">
            <a:spLocks noChangeArrowheads="1"/>
          </p:cNvSpPr>
          <p:nvPr/>
        </p:nvSpPr>
        <p:spPr bwMode="auto">
          <a:xfrm>
            <a:off x="2667347" y="5620842"/>
            <a:ext cx="14351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80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800" dirty="0">
                <a:solidFill>
                  <a:schemeClr val="tx1">
                    <a:lumMod val="65000"/>
                    <a:lumOff val="35000"/>
                  </a:schemeClr>
                </a:solidFill>
                <a:latin typeface="メイリオ" panose="020B0604030504040204" pitchFamily="50" charset="-128"/>
                <a:ea typeface="メイリオ" panose="020B0604030504040204" pitchFamily="50" charset="-128"/>
              </a:rPr>
              <a:t>マイナビニュース内</a:t>
            </a:r>
            <a:endParaRPr lang="en-US" altLang="ja-JP" sz="800" dirty="0">
              <a:solidFill>
                <a:schemeClr val="tx1">
                  <a:lumMod val="65000"/>
                  <a:lumOff val="35000"/>
                </a:schemeClr>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800" dirty="0">
                <a:solidFill>
                  <a:schemeClr val="tx1">
                    <a:lumMod val="65000"/>
                    <a:lumOff val="35000"/>
                  </a:schemeClr>
                </a:solidFill>
                <a:latin typeface="メイリオ" panose="020B0604030504040204" pitchFamily="50" charset="-128"/>
                <a:ea typeface="メイリオ" panose="020B0604030504040204" pitchFamily="50" charset="-128"/>
              </a:rPr>
              <a:t>　貴社タイアップページ</a:t>
            </a:r>
            <a:r>
              <a:rPr lang="en-US" altLang="ja-JP" sz="80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800" dirty="0">
                <a:solidFill>
                  <a:schemeClr val="tx1">
                    <a:lumMod val="65000"/>
                    <a:lumOff val="35000"/>
                  </a:schemeClr>
                </a:solidFill>
                <a:latin typeface="メイリオ" panose="020B0604030504040204" pitchFamily="50" charset="-128"/>
                <a:ea typeface="メイリオ" panose="020B0604030504040204" pitchFamily="50" charset="-128"/>
              </a:rPr>
              <a:t>　</a:t>
            </a:r>
            <a:endParaRPr lang="en-US" altLang="ja-JP" sz="8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grpSp>
        <p:nvGrpSpPr>
          <p:cNvPr id="15" name="グループ化 9">
            <a:extLst>
              <a:ext uri="{FF2B5EF4-FFF2-40B4-BE49-F238E27FC236}">
                <a16:creationId xmlns:a16="http://schemas.microsoft.com/office/drawing/2014/main" id="{6DE71632-3F70-478D-B881-A30D8FA11F6D}"/>
              </a:ext>
            </a:extLst>
          </p:cNvPr>
          <p:cNvGrpSpPr>
            <a:grpSpLocks/>
          </p:cNvGrpSpPr>
          <p:nvPr/>
        </p:nvGrpSpPr>
        <p:grpSpPr bwMode="auto">
          <a:xfrm>
            <a:off x="322833" y="2607767"/>
            <a:ext cx="4281487" cy="2549525"/>
            <a:chOff x="218504" y="2967895"/>
            <a:chExt cx="4281488" cy="2549337"/>
          </a:xfrm>
        </p:grpSpPr>
        <p:pic>
          <p:nvPicPr>
            <p:cNvPr id="16" name="Picture 61" descr="C:\Users\s1150770\Desktop\図1.png">
              <a:extLst>
                <a:ext uri="{FF2B5EF4-FFF2-40B4-BE49-F238E27FC236}">
                  <a16:creationId xmlns:a16="http://schemas.microsoft.com/office/drawing/2014/main" id="{AD3E078B-7D34-4FDE-B949-3FF6E7AB1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04" y="3023286"/>
              <a:ext cx="4281488" cy="249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a:extLst>
                <a:ext uri="{FF2B5EF4-FFF2-40B4-BE49-F238E27FC236}">
                  <a16:creationId xmlns:a16="http://schemas.microsoft.com/office/drawing/2014/main" id="{3659ED94-B571-4C41-A783-A77DF7EC57CD}"/>
                </a:ext>
              </a:extLst>
            </p:cNvPr>
            <p:cNvSpPr/>
            <p:nvPr/>
          </p:nvSpPr>
          <p:spPr>
            <a:xfrm>
              <a:off x="278829" y="2967895"/>
              <a:ext cx="4171951" cy="244933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cxnSp>
        <p:nvCxnSpPr>
          <p:cNvPr id="18" name="カギ線コネクタ 11">
            <a:extLst>
              <a:ext uri="{FF2B5EF4-FFF2-40B4-BE49-F238E27FC236}">
                <a16:creationId xmlns:a16="http://schemas.microsoft.com/office/drawing/2014/main" id="{485594E3-7E96-4676-8E4D-34DC3792C104}"/>
              </a:ext>
            </a:extLst>
          </p:cNvPr>
          <p:cNvCxnSpPr>
            <a:cxnSpLocks/>
            <a:endCxn id="22" idx="1"/>
          </p:cNvCxnSpPr>
          <p:nvPr/>
        </p:nvCxnSpPr>
        <p:spPr>
          <a:xfrm>
            <a:off x="1259632" y="5067486"/>
            <a:ext cx="837133" cy="548909"/>
          </a:xfrm>
          <a:prstGeom prst="bentConnector3">
            <a:avLst>
              <a:gd name="adj1" fmla="val 50000"/>
            </a:avLst>
          </a:prstGeom>
          <a:ln w="190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9" name="グループ化 2">
            <a:extLst>
              <a:ext uri="{FF2B5EF4-FFF2-40B4-BE49-F238E27FC236}">
                <a16:creationId xmlns:a16="http://schemas.microsoft.com/office/drawing/2014/main" id="{C3001562-05BC-40F4-8DB2-21040721F130}"/>
              </a:ext>
            </a:extLst>
          </p:cNvPr>
          <p:cNvGrpSpPr>
            <a:grpSpLocks/>
          </p:cNvGrpSpPr>
          <p:nvPr/>
        </p:nvGrpSpPr>
        <p:grpSpPr bwMode="auto">
          <a:xfrm>
            <a:off x="2096765" y="5112674"/>
            <a:ext cx="603027" cy="1007442"/>
            <a:chOff x="2330450" y="2656243"/>
            <a:chExt cx="2025526" cy="3828004"/>
          </a:xfrm>
        </p:grpSpPr>
        <p:sp>
          <p:nvSpPr>
            <p:cNvPr id="20" name="Rectangle 127">
              <a:extLst>
                <a:ext uri="{FF2B5EF4-FFF2-40B4-BE49-F238E27FC236}">
                  <a16:creationId xmlns:a16="http://schemas.microsoft.com/office/drawing/2014/main" id="{B1990B70-6E2C-4979-A43A-A62D40E66BC7}"/>
                </a:ext>
              </a:extLst>
            </p:cNvPr>
            <p:cNvSpPr>
              <a:spLocks noChangeArrowheads="1"/>
            </p:cNvSpPr>
            <p:nvPr/>
          </p:nvSpPr>
          <p:spPr bwMode="auto">
            <a:xfrm>
              <a:off x="2883241" y="3640217"/>
              <a:ext cx="573419" cy="220101"/>
            </a:xfrm>
            <a:prstGeom prst="rect">
              <a:avLst/>
            </a:prstGeom>
            <a:solidFill>
              <a:srgbClr val="00B050">
                <a:alpha val="59999"/>
              </a:srgbClr>
            </a:solidFill>
            <a:ln w="28575">
              <a:solidFill>
                <a:srgbClr val="FF0000"/>
              </a:solidFill>
              <a:prstDash val="solid"/>
              <a:miter lim="800000"/>
              <a:headEnd/>
              <a:tailEnd/>
            </a:ln>
          </p:spPr>
          <p:txBody>
            <a:bodyPr wrap="none" anchor="ctr"/>
            <a:lstStyle>
              <a:lvl1pPr algn="l" eaLnBrk="0" hangingPunct="0">
                <a:spcBef>
                  <a:spcPct val="20000"/>
                </a:spcBef>
                <a:buChar char="•"/>
                <a:defRPr kumimoji="1" sz="900">
                  <a:solidFill>
                    <a:schemeClr val="tx1"/>
                  </a:solidFill>
                  <a:latin typeface="Arial" charset="0"/>
                  <a:ea typeface="ＭＳ Ｐゴシック" pitchFamily="50" charset="-128"/>
                </a:defRPr>
              </a:lvl1pPr>
              <a:lvl2pPr marL="742950" indent="-285750" algn="l" eaLnBrk="0" hangingPunct="0">
                <a:spcBef>
                  <a:spcPct val="20000"/>
                </a:spcBef>
                <a:buChar char="–"/>
                <a:defRPr kumimoji="1" sz="900">
                  <a:solidFill>
                    <a:schemeClr val="tx1"/>
                  </a:solidFill>
                  <a:latin typeface="Arial" charset="0"/>
                  <a:ea typeface="ＭＳ Ｐゴシック" pitchFamily="50" charset="-128"/>
                </a:defRPr>
              </a:lvl2pPr>
              <a:lvl3pPr marL="1143000" indent="-228600" algn="l" eaLnBrk="0" hangingPunct="0">
                <a:spcBef>
                  <a:spcPct val="20000"/>
                </a:spcBef>
                <a:buChar char="•"/>
                <a:defRPr kumimoji="1" sz="900">
                  <a:solidFill>
                    <a:schemeClr val="tx1"/>
                  </a:solidFill>
                  <a:latin typeface="Arial" charset="0"/>
                  <a:ea typeface="ＭＳ Ｐゴシック" pitchFamily="50" charset="-128"/>
                </a:defRPr>
              </a:lvl3pPr>
              <a:lvl4pPr marL="1600200" indent="-228600" algn="l" eaLnBrk="0" hangingPunct="0">
                <a:spcBef>
                  <a:spcPct val="20000"/>
                </a:spcBef>
                <a:buChar char="–"/>
                <a:defRPr kumimoji="1" sz="900">
                  <a:solidFill>
                    <a:schemeClr val="tx1"/>
                  </a:solidFill>
                  <a:latin typeface="Arial" charset="0"/>
                  <a:ea typeface="ＭＳ Ｐゴシック" pitchFamily="50" charset="-128"/>
                </a:defRPr>
              </a:lvl4pPr>
              <a:lvl5pPr marL="2057400" indent="-228600" algn="l" eaLnBrk="0" hangingPunct="0">
                <a:spcBef>
                  <a:spcPct val="20000"/>
                </a:spcBef>
                <a:buChar char="»"/>
                <a:defRPr kumimoji="1" sz="9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pitchFamily="50" charset="-128"/>
                </a:defRPr>
              </a:lvl9pPr>
            </a:lstStyle>
            <a:p>
              <a:pPr algn="ctr" eaLnBrk="1" hangingPunct="1">
                <a:spcBef>
                  <a:spcPct val="0"/>
                </a:spcBef>
                <a:buFontTx/>
                <a:buNone/>
                <a:defRPr/>
              </a:pPr>
              <a:r>
                <a:rPr lang="ja-JP" altLang="en-US" sz="1050" b="1" dirty="0">
                  <a:solidFill>
                    <a:prstClr val="white"/>
                  </a:solidFill>
                  <a:latin typeface="メイリオ" panose="020B0604030504040204" pitchFamily="50" charset="-128"/>
                  <a:ea typeface="メイリオ" panose="020B0604030504040204" pitchFamily="50" charset="-128"/>
                </a:rPr>
                <a:t>誘導枠</a:t>
              </a:r>
            </a:p>
          </p:txBody>
        </p:sp>
        <p:sp>
          <p:nvSpPr>
            <p:cNvPr id="21" name="Rectangle 127">
              <a:extLst>
                <a:ext uri="{FF2B5EF4-FFF2-40B4-BE49-F238E27FC236}">
                  <a16:creationId xmlns:a16="http://schemas.microsoft.com/office/drawing/2014/main" id="{A74F1506-4BF9-4364-A066-167A9096BF30}"/>
                </a:ext>
              </a:extLst>
            </p:cNvPr>
            <p:cNvSpPr>
              <a:spLocks noChangeArrowheads="1"/>
            </p:cNvSpPr>
            <p:nvPr/>
          </p:nvSpPr>
          <p:spPr bwMode="auto">
            <a:xfrm>
              <a:off x="2907993" y="4425669"/>
              <a:ext cx="573419" cy="220101"/>
            </a:xfrm>
            <a:prstGeom prst="rect">
              <a:avLst/>
            </a:prstGeom>
            <a:solidFill>
              <a:srgbClr val="00B050">
                <a:alpha val="59999"/>
              </a:srgbClr>
            </a:solidFill>
            <a:ln w="28575">
              <a:solidFill>
                <a:srgbClr val="FF0000"/>
              </a:solidFill>
              <a:prstDash val="solid"/>
              <a:miter lim="800000"/>
              <a:headEnd/>
              <a:tailEnd/>
            </a:ln>
          </p:spPr>
          <p:txBody>
            <a:bodyPr wrap="none" anchor="ctr"/>
            <a:lstStyle>
              <a:lvl1pPr algn="l" eaLnBrk="0" hangingPunct="0">
                <a:spcBef>
                  <a:spcPct val="20000"/>
                </a:spcBef>
                <a:buChar char="•"/>
                <a:defRPr kumimoji="1" sz="900">
                  <a:solidFill>
                    <a:schemeClr val="tx1"/>
                  </a:solidFill>
                  <a:latin typeface="Arial" charset="0"/>
                  <a:ea typeface="ＭＳ Ｐゴシック" pitchFamily="50" charset="-128"/>
                </a:defRPr>
              </a:lvl1pPr>
              <a:lvl2pPr marL="742950" indent="-285750" algn="l" eaLnBrk="0" hangingPunct="0">
                <a:spcBef>
                  <a:spcPct val="20000"/>
                </a:spcBef>
                <a:buChar char="–"/>
                <a:defRPr kumimoji="1" sz="900">
                  <a:solidFill>
                    <a:schemeClr val="tx1"/>
                  </a:solidFill>
                  <a:latin typeface="Arial" charset="0"/>
                  <a:ea typeface="ＭＳ Ｐゴシック" pitchFamily="50" charset="-128"/>
                </a:defRPr>
              </a:lvl2pPr>
              <a:lvl3pPr marL="1143000" indent="-228600" algn="l" eaLnBrk="0" hangingPunct="0">
                <a:spcBef>
                  <a:spcPct val="20000"/>
                </a:spcBef>
                <a:buChar char="•"/>
                <a:defRPr kumimoji="1" sz="900">
                  <a:solidFill>
                    <a:schemeClr val="tx1"/>
                  </a:solidFill>
                  <a:latin typeface="Arial" charset="0"/>
                  <a:ea typeface="ＭＳ Ｐゴシック" pitchFamily="50" charset="-128"/>
                </a:defRPr>
              </a:lvl3pPr>
              <a:lvl4pPr marL="1600200" indent="-228600" algn="l" eaLnBrk="0" hangingPunct="0">
                <a:spcBef>
                  <a:spcPct val="20000"/>
                </a:spcBef>
                <a:buChar char="–"/>
                <a:defRPr kumimoji="1" sz="900">
                  <a:solidFill>
                    <a:schemeClr val="tx1"/>
                  </a:solidFill>
                  <a:latin typeface="Arial" charset="0"/>
                  <a:ea typeface="ＭＳ Ｐゴシック" pitchFamily="50" charset="-128"/>
                </a:defRPr>
              </a:lvl4pPr>
              <a:lvl5pPr marL="2057400" indent="-228600" algn="l" eaLnBrk="0" hangingPunct="0">
                <a:spcBef>
                  <a:spcPct val="20000"/>
                </a:spcBef>
                <a:buChar char="»"/>
                <a:defRPr kumimoji="1" sz="9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pitchFamily="50" charset="-128"/>
                </a:defRPr>
              </a:lvl9pPr>
            </a:lstStyle>
            <a:p>
              <a:pPr algn="ctr" eaLnBrk="1" hangingPunct="1">
                <a:spcBef>
                  <a:spcPct val="0"/>
                </a:spcBef>
                <a:buFontTx/>
                <a:buNone/>
                <a:defRPr/>
              </a:pPr>
              <a:r>
                <a:rPr lang="ja-JP" altLang="en-US" sz="1050" b="1" dirty="0">
                  <a:solidFill>
                    <a:prstClr val="white"/>
                  </a:solidFill>
                  <a:latin typeface="メイリオ" panose="020B0604030504040204" pitchFamily="50" charset="-128"/>
                  <a:ea typeface="メイリオ" panose="020B0604030504040204" pitchFamily="50" charset="-128"/>
                </a:rPr>
                <a:t>誘導枠</a:t>
              </a:r>
            </a:p>
          </p:txBody>
        </p:sp>
        <p:pic>
          <p:nvPicPr>
            <p:cNvPr id="22" name="Picture 90">
              <a:extLst>
                <a:ext uri="{FF2B5EF4-FFF2-40B4-BE49-F238E27FC236}">
                  <a16:creationId xmlns:a16="http://schemas.microsoft.com/office/drawing/2014/main" id="{E19FF886-9B76-445A-9B91-B8D1EE30DB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0450" y="2656243"/>
              <a:ext cx="2025526" cy="3828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1">
              <a:extLst>
                <a:ext uri="{FF2B5EF4-FFF2-40B4-BE49-F238E27FC236}">
                  <a16:creationId xmlns:a16="http://schemas.microsoft.com/office/drawing/2014/main" id="{CFE0B329-0281-4DCD-87CE-CF39AABBFF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21477"/>
            <a:stretch>
              <a:fillRect/>
            </a:stretch>
          </p:blipFill>
          <p:spPr bwMode="auto">
            <a:xfrm>
              <a:off x="2571852" y="3255144"/>
              <a:ext cx="1583503" cy="2744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127">
              <a:extLst>
                <a:ext uri="{FF2B5EF4-FFF2-40B4-BE49-F238E27FC236}">
                  <a16:creationId xmlns:a16="http://schemas.microsoft.com/office/drawing/2014/main" id="{4D6F01FC-6233-4094-A745-8EAABD075E77}"/>
                </a:ext>
              </a:extLst>
            </p:cNvPr>
            <p:cNvSpPr>
              <a:spLocks noChangeArrowheads="1"/>
            </p:cNvSpPr>
            <p:nvPr/>
          </p:nvSpPr>
          <p:spPr bwMode="auto">
            <a:xfrm>
              <a:off x="2533742" y="3141539"/>
              <a:ext cx="1659600" cy="2857416"/>
            </a:xfrm>
            <a:prstGeom prst="rect">
              <a:avLst/>
            </a:prstGeom>
            <a:solidFill>
              <a:srgbClr val="00B050">
                <a:alpha val="59999"/>
              </a:srgbClr>
            </a:solidFill>
            <a:ln w="9525">
              <a:solidFill>
                <a:srgbClr val="92D050"/>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900" b="1" dirty="0">
                  <a:solidFill>
                    <a:srgbClr val="FFFFFF"/>
                  </a:solidFill>
                  <a:latin typeface="メイリオ" panose="020B0604030504040204" pitchFamily="50" charset="-128"/>
                  <a:ea typeface="メイリオ" panose="020B0604030504040204" pitchFamily="50" charset="-128"/>
                </a:rPr>
                <a:t>タイアップ</a:t>
              </a:r>
              <a:endParaRPr lang="en-US" altLang="ja-JP" sz="900" b="1" dirty="0">
                <a:solidFill>
                  <a:srgbClr val="FFFFFF"/>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900" b="1" dirty="0">
                  <a:solidFill>
                    <a:srgbClr val="FFFFFF"/>
                  </a:solidFill>
                  <a:latin typeface="メイリオ" panose="020B0604030504040204" pitchFamily="50" charset="-128"/>
                  <a:ea typeface="メイリオ" panose="020B0604030504040204" pitchFamily="50" charset="-128"/>
                </a:rPr>
                <a:t>ページ</a:t>
              </a:r>
            </a:p>
          </p:txBody>
        </p:sp>
      </p:grpSp>
      <p:graphicFrame>
        <p:nvGraphicFramePr>
          <p:cNvPr id="26" name="表 25">
            <a:extLst>
              <a:ext uri="{FF2B5EF4-FFF2-40B4-BE49-F238E27FC236}">
                <a16:creationId xmlns:a16="http://schemas.microsoft.com/office/drawing/2014/main" id="{E4754036-C597-4D43-8E16-7521A2AE8136}"/>
              </a:ext>
            </a:extLst>
          </p:cNvPr>
          <p:cNvGraphicFramePr>
            <a:graphicFrameLocks noGrp="1"/>
          </p:cNvGraphicFramePr>
          <p:nvPr>
            <p:extLst/>
          </p:nvPr>
        </p:nvGraphicFramePr>
        <p:xfrm>
          <a:off x="4704333" y="2564905"/>
          <a:ext cx="4151992" cy="1389424"/>
        </p:xfrm>
        <a:graphic>
          <a:graphicData uri="http://schemas.openxmlformats.org/drawingml/2006/table">
            <a:tbl>
              <a:tblPr/>
              <a:tblGrid>
                <a:gridCol w="1148021">
                  <a:extLst>
                    <a:ext uri="{9D8B030D-6E8A-4147-A177-3AD203B41FA5}">
                      <a16:colId xmlns:a16="http://schemas.microsoft.com/office/drawing/2014/main" val="20000"/>
                    </a:ext>
                  </a:extLst>
                </a:gridCol>
                <a:gridCol w="820015">
                  <a:extLst>
                    <a:ext uri="{9D8B030D-6E8A-4147-A177-3AD203B41FA5}">
                      <a16:colId xmlns:a16="http://schemas.microsoft.com/office/drawing/2014/main" val="20001"/>
                    </a:ext>
                  </a:extLst>
                </a:gridCol>
                <a:gridCol w="1312021">
                  <a:extLst>
                    <a:ext uri="{9D8B030D-6E8A-4147-A177-3AD203B41FA5}">
                      <a16:colId xmlns:a16="http://schemas.microsoft.com/office/drawing/2014/main" val="20002"/>
                    </a:ext>
                  </a:extLst>
                </a:gridCol>
                <a:gridCol w="871935">
                  <a:extLst>
                    <a:ext uri="{9D8B030D-6E8A-4147-A177-3AD203B41FA5}">
                      <a16:colId xmlns:a16="http://schemas.microsoft.com/office/drawing/2014/main" val="20003"/>
                    </a:ext>
                  </a:extLst>
                </a:gridCol>
              </a:tblGrid>
              <a:tr h="33716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誘導枠想定</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imp</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タイアップページ</a:t>
                      </a:r>
                      <a:endPar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誘導想定クリック</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33716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トライアルプラン</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1,190,476</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3,333PV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400,000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754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スタンダードプラン</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2,307,693</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6,923PV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750,000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54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プレミアムプラン</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3,125,000</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10,000PV</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\1000,000</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 </a:t>
                      </a:r>
                    </a:p>
                  </a:txBody>
                  <a:tcPr marL="89985" marR="89985" marT="46662" marB="4666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7" name="正方形/長方形 45">
            <a:extLst>
              <a:ext uri="{FF2B5EF4-FFF2-40B4-BE49-F238E27FC236}">
                <a16:creationId xmlns:a16="http://schemas.microsoft.com/office/drawing/2014/main" id="{CC98A0F6-7B17-48F0-9AFB-3AC2AE40475B}"/>
              </a:ext>
            </a:extLst>
          </p:cNvPr>
          <p:cNvSpPr>
            <a:spLocks noChangeArrowheads="1"/>
          </p:cNvSpPr>
          <p:nvPr/>
        </p:nvSpPr>
        <p:spPr bwMode="auto">
          <a:xfrm>
            <a:off x="4718102" y="4077072"/>
            <a:ext cx="413822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注意事項</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pPr>
            <a:r>
              <a:rPr kumimoji="0" lang="ja-JP" altLang="en-US" sz="700" dirty="0">
                <a:solidFill>
                  <a:srgbClr val="FF5050"/>
                </a:solidFill>
                <a:latin typeface="メイリオ" pitchFamily="50" charset="-128"/>
                <a:ea typeface="メイリオ" pitchFamily="50" charset="-128"/>
                <a:cs typeface="メイリオ" pitchFamily="50" charset="-128"/>
                <a:sym typeface="ＭＳ Ｐゴシック" charset="-128"/>
              </a:rPr>
              <a:t>料金はネット表記</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です。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事前に掲載審査がございます。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年齢（</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5</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歳刻み）</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性別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都道府県</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興味関心カテゴリ別でターゲットの指定が可能です（無料）</a:t>
            </a:r>
          </a:p>
          <a:p>
            <a:pPr eaLnBrk="1" hangingPunct="1">
              <a:lnSpc>
                <a:spcPct val="110000"/>
              </a:lnSpc>
              <a:spcBef>
                <a:spcPct val="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興味関心カテゴリ一覧</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10000"/>
              </a:lnSpc>
              <a:spcBef>
                <a:spcPct val="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食べ物・飲み物</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ファッション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美容・コスメ</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ショッピング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旅行</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エンタメ</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10000"/>
              </a:lnSpc>
              <a:spcBef>
                <a:spcPct val="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      </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家・インテリア・園芸</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テレビ・映画</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音楽</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ゲーム</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職・ビジネス</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10000"/>
              </a:lnSpc>
              <a:spcBef>
                <a:spcPct val="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書籍・マンガ</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デジタル機器・家電</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スポーツ</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自動車</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金融</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教育・学習・資格</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10000"/>
              </a:lnSpc>
              <a:spcBef>
                <a:spcPct val="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健康・フィットネス</a:t>
            </a:r>
          </a:p>
          <a:p>
            <a:pPr marL="171450" indent="-171450" eaLnBrk="1" hangingPunct="1">
              <a:lnSpc>
                <a:spcPct val="110000"/>
              </a:lnSpc>
              <a:spcBef>
                <a:spcPct val="0"/>
              </a:spcBef>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10000"/>
              </a:lnSpc>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入札制のため表示回数やクリック数は保証しかねますのでご了承ください。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10000"/>
              </a:lnSpc>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広告枠位置の指定や掲載面の選択はできません。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10000"/>
              </a:lnSpc>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リンク先のマイナビニュース内タイアップページのファーストビューにクレジット掲出、広告表記を必須とさせていただきます。</a:t>
            </a:r>
          </a:p>
          <a:p>
            <a:pPr marL="171450" indent="-171450" eaLnBrk="1" hangingPunct="1">
              <a:lnSpc>
                <a:spcPct val="110000"/>
              </a:lnSpc>
              <a:spcBef>
                <a:spcPct val="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タイアップページ原稿校了後、</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LINE</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社のクリエイティブチェックを経て掲載可能となります。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10000"/>
              </a:lnSpc>
              <a:spcBef>
                <a:spcPct val="0"/>
              </a:spcBef>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LINE</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内誘導は、</a:t>
            </a:r>
            <a:r>
              <a:rPr lang="ja-JP" altLang="en-US" sz="700" dirty="0">
                <a:solidFill>
                  <a:srgbClr val="FF0000"/>
                </a:solidFill>
                <a:latin typeface="メイリオ" pitchFamily="50" charset="-128"/>
                <a:ea typeface="メイリオ" pitchFamily="50" charset="-128"/>
                <a:cs typeface="メイリオ" pitchFamily="50" charset="-128"/>
              </a:rPr>
              <a:t>マイナビニュースのアカウント</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を通して配信を行います。</a:t>
            </a:r>
          </a:p>
        </p:txBody>
      </p:sp>
      <p:pic>
        <p:nvPicPr>
          <p:cNvPr id="29" name="図 28">
            <a:extLst>
              <a:ext uri="{FF2B5EF4-FFF2-40B4-BE49-F238E27FC236}">
                <a16:creationId xmlns:a16="http://schemas.microsoft.com/office/drawing/2014/main" id="{E043A7C7-86B7-4C2F-96F6-F1D821DD735B}"/>
              </a:ext>
            </a:extLst>
          </p:cNvPr>
          <p:cNvPicPr>
            <a:picLocks noChangeAspect="1"/>
          </p:cNvPicPr>
          <p:nvPr/>
        </p:nvPicPr>
        <p:blipFill>
          <a:blip r:embed="rId6"/>
          <a:stretch>
            <a:fillRect/>
          </a:stretch>
        </p:blipFill>
        <p:spPr>
          <a:xfrm>
            <a:off x="2407786" y="976754"/>
            <a:ext cx="292006" cy="292006"/>
          </a:xfrm>
          <a:prstGeom prst="rect">
            <a:avLst/>
          </a:prstGeom>
        </p:spPr>
      </p:pic>
    </p:spTree>
    <p:extLst>
      <p:ext uri="{BB962C8B-B14F-4D97-AF65-F5344CB8AC3E}">
        <p14:creationId xmlns:p14="http://schemas.microsoft.com/office/powerpoint/2010/main" val="2414158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E53F136-7F5B-47E4-88E7-A6268101F931}"/>
              </a:ext>
            </a:extLst>
          </p:cNvPr>
          <p:cNvSpPr>
            <a:spLocks noGrp="1"/>
          </p:cNvSpPr>
          <p:nvPr>
            <p:ph type="sldNum" sz="quarter" idx="12"/>
          </p:nvPr>
        </p:nvSpPr>
        <p:spPr/>
        <p:txBody>
          <a:bodyPr/>
          <a:lstStyle/>
          <a:p>
            <a:fld id="{D22DF5F5-D5CC-4244-AA62-BB21924FD3FE}" type="slidenum">
              <a:rPr lang="ja-JP" altLang="en-US" smtClean="0"/>
              <a:pPr/>
              <a:t>57</a:t>
            </a:fld>
            <a:endParaRPr lang="ja-JP" altLang="en-US" dirty="0"/>
          </a:p>
        </p:txBody>
      </p:sp>
      <p:sp>
        <p:nvSpPr>
          <p:cNvPr id="3" name="正方形/長方形 2">
            <a:extLst>
              <a:ext uri="{FF2B5EF4-FFF2-40B4-BE49-F238E27FC236}">
                <a16:creationId xmlns:a16="http://schemas.microsoft.com/office/drawing/2014/main" id="{FD3BE8F4-C250-46A2-93C3-960ED7276D2E}"/>
              </a:ext>
            </a:extLst>
          </p:cNvPr>
          <p:cNvSpPr/>
          <p:nvPr/>
        </p:nvSpPr>
        <p:spPr>
          <a:xfrm>
            <a:off x="242934" y="1350060"/>
            <a:ext cx="8712968" cy="276999"/>
          </a:xfrm>
          <a:prstGeom prst="rect">
            <a:avLst/>
          </a:prstGeom>
        </p:spPr>
        <p:txBody>
          <a:bodyPr wrap="square">
            <a:spAutoFit/>
          </a:bodyPr>
          <a:lstStyle/>
          <a:p>
            <a:pPr>
              <a:buClr>
                <a:srgbClr val="31B6FD"/>
              </a:buClr>
              <a:defRPr/>
            </a:pP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3</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種類の価格帯でプランをご提供しているため、お客様のご予算に合わせた柔軟な誘導設計が可能です。</a:t>
            </a:r>
          </a:p>
        </p:txBody>
      </p:sp>
      <p:pic>
        <p:nvPicPr>
          <p:cNvPr id="4" name="Picture 2" descr="C:\Users\s0113300\Documents\Logo.png">
            <a:extLst>
              <a:ext uri="{FF2B5EF4-FFF2-40B4-BE49-F238E27FC236}">
                <a16:creationId xmlns:a16="http://schemas.microsoft.com/office/drawing/2014/main" id="{4E7532FE-40F4-4C85-8CF6-311CDFA551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A86D363B-42BF-49FD-935A-18D868A2AF48}"/>
              </a:ext>
            </a:extLst>
          </p:cNvPr>
          <p:cNvSpPr/>
          <p:nvPr/>
        </p:nvSpPr>
        <p:spPr>
          <a:xfrm>
            <a:off x="1979712"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9" name="テキスト ボックス 8">
            <a:extLst>
              <a:ext uri="{FF2B5EF4-FFF2-40B4-BE49-F238E27FC236}">
                <a16:creationId xmlns:a16="http://schemas.microsoft.com/office/drawing/2014/main" id="{B542A1AD-F8D7-458F-A816-95B9E8645D3C}"/>
              </a:ext>
            </a:extLst>
          </p:cNvPr>
          <p:cNvSpPr txBox="1"/>
          <p:nvPr/>
        </p:nvSpPr>
        <p:spPr>
          <a:xfrm>
            <a:off x="179511" y="332656"/>
            <a:ext cx="8954963" cy="400110"/>
          </a:xfrm>
          <a:prstGeom prst="rect">
            <a:avLst/>
          </a:prstGeom>
          <a:noFill/>
        </p:spPr>
        <p:txBody>
          <a:bodyPr wrap="square" rtlCol="0">
            <a:spAutoFit/>
          </a:bodyPr>
          <a:lstStyle/>
          <a:p>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誘導オプション（価格）</a:t>
            </a:r>
          </a:p>
        </p:txBody>
      </p:sp>
      <p:graphicFrame>
        <p:nvGraphicFramePr>
          <p:cNvPr id="10" name="表 9">
            <a:extLst>
              <a:ext uri="{FF2B5EF4-FFF2-40B4-BE49-F238E27FC236}">
                <a16:creationId xmlns:a16="http://schemas.microsoft.com/office/drawing/2014/main" id="{7D677CC5-DAE5-4955-A1E7-A3BFC09E0654}"/>
              </a:ext>
            </a:extLst>
          </p:cNvPr>
          <p:cNvGraphicFramePr>
            <a:graphicFrameLocks noGrp="1"/>
          </p:cNvGraphicFramePr>
          <p:nvPr/>
        </p:nvGraphicFramePr>
        <p:xfrm>
          <a:off x="539750" y="1700213"/>
          <a:ext cx="8064501" cy="2305050"/>
        </p:xfrm>
        <a:graphic>
          <a:graphicData uri="http://schemas.openxmlformats.org/drawingml/2006/table">
            <a:tbl>
              <a:tblPr/>
              <a:tblGrid>
                <a:gridCol w="1217283">
                  <a:extLst>
                    <a:ext uri="{9D8B030D-6E8A-4147-A177-3AD203B41FA5}">
                      <a16:colId xmlns:a16="http://schemas.microsoft.com/office/drawing/2014/main" val="20000"/>
                    </a:ext>
                  </a:extLst>
                </a:gridCol>
                <a:gridCol w="989043">
                  <a:extLst>
                    <a:ext uri="{9D8B030D-6E8A-4147-A177-3AD203B41FA5}">
                      <a16:colId xmlns:a16="http://schemas.microsoft.com/office/drawing/2014/main" val="20001"/>
                    </a:ext>
                  </a:extLst>
                </a:gridCol>
                <a:gridCol w="912961">
                  <a:extLst>
                    <a:ext uri="{9D8B030D-6E8A-4147-A177-3AD203B41FA5}">
                      <a16:colId xmlns:a16="http://schemas.microsoft.com/office/drawing/2014/main" val="20002"/>
                    </a:ext>
                  </a:extLst>
                </a:gridCol>
                <a:gridCol w="1065123">
                  <a:extLst>
                    <a:ext uri="{9D8B030D-6E8A-4147-A177-3AD203B41FA5}">
                      <a16:colId xmlns:a16="http://schemas.microsoft.com/office/drawing/2014/main" val="20003"/>
                    </a:ext>
                  </a:extLst>
                </a:gridCol>
                <a:gridCol w="734113">
                  <a:extLst>
                    <a:ext uri="{9D8B030D-6E8A-4147-A177-3AD203B41FA5}">
                      <a16:colId xmlns:a16="http://schemas.microsoft.com/office/drawing/2014/main" val="20004"/>
                    </a:ext>
                  </a:extLst>
                </a:gridCol>
                <a:gridCol w="1015732">
                  <a:extLst>
                    <a:ext uri="{9D8B030D-6E8A-4147-A177-3AD203B41FA5}">
                      <a16:colId xmlns:a16="http://schemas.microsoft.com/office/drawing/2014/main" val="20005"/>
                    </a:ext>
                  </a:extLst>
                </a:gridCol>
                <a:gridCol w="1141203">
                  <a:extLst>
                    <a:ext uri="{9D8B030D-6E8A-4147-A177-3AD203B41FA5}">
                      <a16:colId xmlns:a16="http://schemas.microsoft.com/office/drawing/2014/main" val="20006"/>
                    </a:ext>
                  </a:extLst>
                </a:gridCol>
                <a:gridCol w="989043">
                  <a:extLst>
                    <a:ext uri="{9D8B030D-6E8A-4147-A177-3AD203B41FA5}">
                      <a16:colId xmlns:a16="http://schemas.microsoft.com/office/drawing/2014/main" val="20007"/>
                    </a:ext>
                  </a:extLst>
                </a:gridCol>
              </a:tblGrid>
              <a:tr h="572175">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プラン名</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価格</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imp</a:t>
                      </a: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数</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想定クリック数</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CPC</a:t>
                      </a: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想定配信期間</a:t>
                      </a:r>
                      <a:endParaRPr lang="en-US" altLang="ja-JP"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クリエイティブ数</a:t>
                      </a: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レポート回数</a:t>
                      </a:r>
                      <a:endParaRPr lang="zh-TW" altLang="en-US" sz="9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572175">
                <a:tc>
                  <a:txBody>
                    <a:bodyPr/>
                    <a:lstStyle/>
                    <a:p>
                      <a:pPr algn="l" fontAlgn="ctr"/>
                      <a:r>
                        <a:rPr lang="ja-JP" altLang="en-US" sz="900" b="1"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プレミアムプラン</a:t>
                      </a:r>
                      <a:endParaRPr lang="en-US" altLang="ja-JP" sz="900" b="1"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900" b="0" i="0" u="none" strike="noStrike" dirty="0">
                          <a:solidFill>
                            <a:srgbClr val="080808"/>
                          </a:solidFill>
                          <a:effectLst/>
                          <a:latin typeface="Meiryo UI"/>
                        </a:rPr>
                        <a:t>¥1,000,000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900" b="0" i="0" u="none" strike="noStrike" dirty="0">
                          <a:solidFill>
                            <a:srgbClr val="080808"/>
                          </a:solidFill>
                          <a:effectLst/>
                          <a:latin typeface="Meiryo UI"/>
                        </a:rPr>
                        <a:t>3,125,000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900" b="0" i="0" u="none" strike="noStrike" dirty="0">
                          <a:solidFill>
                            <a:srgbClr val="080808"/>
                          </a:solidFill>
                          <a:effectLst/>
                          <a:latin typeface="Meiryo UI"/>
                        </a:rPr>
                        <a:t>10,000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a:solidFill>
                            <a:srgbClr val="000000"/>
                          </a:solidFill>
                          <a:effectLst/>
                          <a:latin typeface="Meiryo UI"/>
                        </a:rPr>
                        <a:t>¥100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ヶ月</a:t>
                      </a: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最低</a:t>
                      </a: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本～</a:t>
                      </a: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回</a:t>
                      </a:r>
                      <a:endParaRPr lang="zh-TW"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0350">
                <a:tc>
                  <a:txBody>
                    <a:bodyPr/>
                    <a:lstStyle/>
                    <a:p>
                      <a:pPr algn="l"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ベーシックプラン</a:t>
                      </a:r>
                      <a:endParaRPr 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900" b="0" i="0" u="none" strike="noStrike" dirty="0">
                          <a:solidFill>
                            <a:srgbClr val="000000"/>
                          </a:solidFill>
                          <a:effectLst/>
                          <a:latin typeface="Meiryo UI"/>
                        </a:rPr>
                        <a:t>¥750,000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ja-JP" sz="900" b="0" i="0" u="none" strike="noStrike" dirty="0">
                          <a:solidFill>
                            <a:srgbClr val="000000"/>
                          </a:solidFill>
                          <a:effectLst/>
                          <a:latin typeface="Meiryo UI"/>
                        </a:rPr>
                        <a:t>2,307,693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ja-JP" sz="900" b="0" i="0" u="none" strike="noStrike" dirty="0">
                          <a:solidFill>
                            <a:srgbClr val="000000"/>
                          </a:solidFill>
                          <a:effectLst/>
                          <a:latin typeface="Meiryo UI"/>
                        </a:rPr>
                        <a:t>6,923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a:solidFill>
                            <a:srgbClr val="000000"/>
                          </a:solidFill>
                          <a:effectLst/>
                          <a:latin typeface="Meiryo UI"/>
                        </a:rPr>
                        <a:t>¥108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ヶ月</a:t>
                      </a:r>
                    </a:p>
                  </a:txBody>
                  <a:tcPr marL="12700" marR="12700" marT="1270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最低</a:t>
                      </a: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本～</a:t>
                      </a:r>
                    </a:p>
                  </a:txBody>
                  <a:tcPr marL="12700" marR="12700" marT="1270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2700" marR="12700" marT="1270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80350">
                <a:tc>
                  <a:txBody>
                    <a:bodyPr/>
                    <a:lstStyle/>
                    <a:p>
                      <a:pPr algn="l" fontAlgn="ctr"/>
                      <a:r>
                        <a:rPr lang="ja-JP" altLang="en-US" sz="900" b="1"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トライアルプラン</a:t>
                      </a:r>
                    </a:p>
                  </a:txBody>
                  <a:tcPr marL="9524" marR="9524" marT="9522"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900" b="0" i="0" u="none" strike="noStrike" dirty="0">
                          <a:solidFill>
                            <a:srgbClr val="000000"/>
                          </a:solidFill>
                          <a:effectLst/>
                          <a:latin typeface="Meiryo UI"/>
                        </a:rPr>
                        <a:t>¥400,000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ja-JP" sz="900" b="0" i="0" u="none" strike="noStrike" dirty="0">
                          <a:solidFill>
                            <a:srgbClr val="000000"/>
                          </a:solidFill>
                          <a:effectLst/>
                          <a:latin typeface="Meiryo UI"/>
                        </a:rPr>
                        <a:t>1,190,476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ja-JP" sz="900" b="0" i="0" u="none" strike="noStrike" dirty="0">
                          <a:solidFill>
                            <a:srgbClr val="000000"/>
                          </a:solidFill>
                          <a:effectLst/>
                          <a:latin typeface="Meiryo UI"/>
                        </a:rPr>
                        <a:t>3,333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Meiryo UI"/>
                        </a:rPr>
                        <a:t>¥120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ヶ月</a:t>
                      </a:r>
                    </a:p>
                  </a:txBody>
                  <a:tcPr marL="12700" marR="12700" marT="1270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最低</a:t>
                      </a:r>
                      <a:r>
                        <a:rPr lang="en-US" altLang="ja-JP"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本～</a:t>
                      </a:r>
                    </a:p>
                  </a:txBody>
                  <a:tcPr marL="12700" marR="12700" marT="1270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回</a:t>
                      </a:r>
                      <a:endPar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2700" marR="12700" marT="1270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11" name="正方形/長方形 10">
            <a:extLst>
              <a:ext uri="{FF2B5EF4-FFF2-40B4-BE49-F238E27FC236}">
                <a16:creationId xmlns:a16="http://schemas.microsoft.com/office/drawing/2014/main" id="{A347C5FA-1E9F-4084-83F0-E8BC1265DF53}"/>
              </a:ext>
            </a:extLst>
          </p:cNvPr>
          <p:cNvSpPr/>
          <p:nvPr/>
        </p:nvSpPr>
        <p:spPr>
          <a:xfrm>
            <a:off x="539750" y="4149725"/>
            <a:ext cx="8064500" cy="865188"/>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重要</a:t>
            </a:r>
            <a:r>
              <a:rPr lang="en-US" altLang="ja-JP"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本施策ではクライアント様の</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アカウントを通して広告配信するキャンペーンとなります。</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もし、クライアント様が</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アカウントをお持ちでない場合、ダミーアカウントを発行させていただきます。</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4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7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詳しくは、営業担当にお問い合わせください。</a:t>
            </a:r>
          </a:p>
        </p:txBody>
      </p:sp>
      <p:sp>
        <p:nvSpPr>
          <p:cNvPr id="12" name="正方形/長方形 50">
            <a:extLst>
              <a:ext uri="{FF2B5EF4-FFF2-40B4-BE49-F238E27FC236}">
                <a16:creationId xmlns:a16="http://schemas.microsoft.com/office/drawing/2014/main" id="{EEE53840-8D47-48EF-8D46-FD4839F02811}"/>
              </a:ext>
            </a:extLst>
          </p:cNvPr>
          <p:cNvSpPr>
            <a:spLocks noChangeArrowheads="1"/>
          </p:cNvSpPr>
          <p:nvPr/>
        </p:nvSpPr>
        <p:spPr bwMode="auto">
          <a:xfrm>
            <a:off x="541338" y="5027613"/>
            <a:ext cx="77755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Font typeface="Arial" pitchFamily="34" charset="0"/>
              <a:buNone/>
              <a:defRPr/>
            </a:pP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rPr>
              <a:t>注意事項</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endParaRPr>
          </a:p>
          <a:p>
            <a:pPr marL="171450" indent="-171450" eaLnBrk="1" hangingPunct="1">
              <a:spcBef>
                <a:spcPct val="0"/>
              </a:spcBef>
              <a:defRPr/>
            </a:pPr>
            <a:r>
              <a:rPr kumimoji="0" lang="ja-JP" altLang="en-US" sz="800" dirty="0">
                <a:solidFill>
                  <a:srgbClr val="FF5050"/>
                </a:solidFill>
                <a:latin typeface="メイリオ" pitchFamily="50" charset="-128"/>
                <a:ea typeface="メイリオ" pitchFamily="50" charset="-128"/>
                <a:cs typeface="メイリオ" pitchFamily="50" charset="-128"/>
                <a:sym typeface="ＭＳ Ｐゴシック" pitchFamily="50" charset="-128"/>
              </a:rPr>
              <a:t>料金は税抜・ネット表記</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rPr>
              <a:t>です。</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endParaRPr>
          </a:p>
          <a:p>
            <a:pPr marL="171450" indent="-171450" eaLnBrk="1" hangingPunct="1">
              <a:spcBef>
                <a:spcPct val="0"/>
              </a:spcBef>
              <a:defRPr/>
            </a:pPr>
            <a:r>
              <a:rPr kumimoji="0" lang="ja-JP" altLang="en-US" sz="800" dirty="0">
                <a:solidFill>
                  <a:srgbClr val="FF5050"/>
                </a:solidFill>
                <a:latin typeface="メイリオ" pitchFamily="50" charset="-128"/>
                <a:ea typeface="メイリオ" pitchFamily="50" charset="-128"/>
                <a:cs typeface="メイリオ" pitchFamily="50" charset="-128"/>
                <a:sym typeface="ＭＳ Ｐゴシック" charset="-128"/>
              </a:rPr>
              <a:t>誘導先はマイナビニュース内タイアップ企画に限定</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させて頂きます。</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spcBef>
                <a:spcPct val="0"/>
              </a:spcBef>
              <a:defRPr/>
            </a:pP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rPr>
              <a:t>事前に掲載審査がございます。</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endParaRPr>
          </a:p>
          <a:p>
            <a:pPr marL="171450" indent="-171450" eaLnBrk="1" hangingPunct="1">
              <a:spcBef>
                <a:spcPct val="0"/>
              </a:spcBef>
              <a:defRPr/>
            </a:pPr>
            <a:r>
              <a:rPr kumimoji="0" lang="ja-JP" altLang="en-US" sz="800" dirty="0">
                <a:solidFill>
                  <a:srgbClr val="FF5050"/>
                </a:solidFill>
                <a:latin typeface="メイリオ" pitchFamily="50" charset="-128"/>
                <a:ea typeface="メイリオ" pitchFamily="50" charset="-128"/>
                <a:cs typeface="メイリオ" pitchFamily="50" charset="-128"/>
                <a:sym typeface="ＭＳ Ｐゴシック" charset="-128"/>
              </a:rPr>
              <a:t>本商品は反応の状況をみて最適化を目指す運用型広告です。状況に応じて、セグメントの変更などをご提案させていただく場合がございます。</a:t>
            </a:r>
            <a:endParaRPr kumimoji="0" lang="en-US" altLang="ja-JP" sz="800" dirty="0">
              <a:solidFill>
                <a:srgbClr val="FF5050"/>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spcBef>
                <a:spcPct val="0"/>
              </a:spcBef>
              <a:defRPr/>
            </a:pP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rPr>
              <a:t>原稿は弊社にて作成いたします。広告主様作成希望の場合は別途お申し付け下さい。</a:t>
            </a:r>
            <a:endPar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pitchFamily="50" charset="-128"/>
            </a:endParaRPr>
          </a:p>
          <a:p>
            <a:pPr marL="171450" indent="-171450" eaLnBrk="1" hangingPunct="1">
              <a:spcBef>
                <a:spcPct val="0"/>
              </a:spcBef>
              <a:defRPr/>
            </a:pPr>
            <a:r>
              <a:rPr kumimoji="0" lang="en-US" altLang="en-US" sz="8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上記の想定数値は実績ベース</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の平均値</a:t>
            </a:r>
            <a:r>
              <a:rPr kumimoji="0" lang="en-US" altLang="en-US" sz="8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であり</a:t>
            </a:r>
            <a:r>
              <a:rPr kumimoji="0" lang="ja-JP" altLang="en-US" sz="8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表示数や</a:t>
            </a:r>
            <a:r>
              <a:rPr kumimoji="0" lang="en-US" altLang="ja-JP"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CTR</a:t>
            </a:r>
            <a:r>
              <a:rPr kumimoji="0" lang="ja-JP"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等の</a:t>
            </a:r>
            <a:r>
              <a:rPr kumimoji="0" lang="en-US" altLang="en-US" sz="8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結果を保証するものではございません</a:t>
            </a:r>
            <a:r>
              <a:rPr kumimoji="0" lang="en-US"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a:t>
            </a:r>
          </a:p>
          <a:p>
            <a:pPr marL="171450" indent="-171450" eaLnBrk="1" hangingPunct="1">
              <a:spcBef>
                <a:spcPct val="0"/>
              </a:spcBef>
              <a:defRPr/>
            </a:pPr>
            <a:endParaRPr kumimoji="0" lang="en-US" altLang="en-US" sz="8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p:txBody>
      </p:sp>
      <p:pic>
        <p:nvPicPr>
          <p:cNvPr id="13" name="図 12">
            <a:extLst>
              <a:ext uri="{FF2B5EF4-FFF2-40B4-BE49-F238E27FC236}">
                <a16:creationId xmlns:a16="http://schemas.microsoft.com/office/drawing/2014/main" id="{D15D0F37-25EE-47A9-A3EA-BC1312BB88FB}"/>
              </a:ext>
            </a:extLst>
          </p:cNvPr>
          <p:cNvPicPr>
            <a:picLocks noChangeAspect="1"/>
          </p:cNvPicPr>
          <p:nvPr/>
        </p:nvPicPr>
        <p:blipFill>
          <a:blip r:embed="rId3"/>
          <a:stretch>
            <a:fillRect/>
          </a:stretch>
        </p:blipFill>
        <p:spPr>
          <a:xfrm>
            <a:off x="2407786" y="976754"/>
            <a:ext cx="292006" cy="292006"/>
          </a:xfrm>
          <a:prstGeom prst="rect">
            <a:avLst/>
          </a:prstGeom>
        </p:spPr>
      </p:pic>
    </p:spTree>
    <p:extLst>
      <p:ext uri="{BB962C8B-B14F-4D97-AF65-F5344CB8AC3E}">
        <p14:creationId xmlns:p14="http://schemas.microsoft.com/office/powerpoint/2010/main" val="33242928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C:\Users\s0113300\Documents\000_媒体資料改定\2018.01-03\Captue_003_Tie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66134"/>
          <a:stretch/>
        </p:blipFill>
        <p:spPr bwMode="auto">
          <a:xfrm>
            <a:off x="7568125" y="1772817"/>
            <a:ext cx="1108829" cy="1725492"/>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58</a:t>
            </a:fld>
            <a:endParaRPr lang="ja-JP" altLang="en-US" dirty="0"/>
          </a:p>
        </p:txBody>
      </p:sp>
      <p:sp>
        <p:nvSpPr>
          <p:cNvPr id="3" name="テキスト ボックス 2"/>
          <p:cNvSpPr txBox="1"/>
          <p:nvPr/>
        </p:nvSpPr>
        <p:spPr>
          <a:xfrm>
            <a:off x="179511" y="332656"/>
            <a:ext cx="8954963"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インフィード型誘導オプション</a:t>
            </a:r>
          </a:p>
        </p:txBody>
      </p:sp>
      <p:pic>
        <p:nvPicPr>
          <p:cNvPr id="4" name="Picture 2" descr="C:\Users\s0113300\Document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907704"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6" name="正方形/長方形 5"/>
          <p:cNvSpPr/>
          <p:nvPr/>
        </p:nvSpPr>
        <p:spPr>
          <a:xfrm>
            <a:off x="242934" y="1350060"/>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スマートフォン向けに最適化された</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Yahoo! JAPAN</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のトップページをはじめとした、タイムライン型のページに特化して</a:t>
            </a:r>
            <a:b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配信します。ターゲティング設定を行うことで、的確なターゲット層を捉えることが可能です。</a:t>
            </a:r>
          </a:p>
        </p:txBody>
      </p:sp>
      <p:pic>
        <p:nvPicPr>
          <p:cNvPr id="8194" name="Picture 2" descr="C:\Users\s0113300\Desktop\logo-17030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7048" y="1046915"/>
            <a:ext cx="948705" cy="244971"/>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3225753" y="1042283"/>
            <a:ext cx="4572000" cy="246221"/>
          </a:xfrm>
          <a:prstGeom prst="rect">
            <a:avLst/>
          </a:prstGeom>
        </p:spPr>
        <p:txBody>
          <a:bodyPr>
            <a:spAutoFit/>
          </a:bodyPr>
          <a:lstStyle/>
          <a:p>
            <a:r>
              <a:rPr lang="en-US" altLang="ja-JP" sz="1000" dirty="0">
                <a:latin typeface="+mj-ea"/>
                <a:ea typeface="+mj-ea"/>
              </a:rPr>
              <a:t>Yahoo!</a:t>
            </a:r>
            <a:r>
              <a:rPr lang="ja-JP" altLang="en-US" sz="1000" dirty="0">
                <a:latin typeface="+mj-ea"/>
                <a:ea typeface="+mj-ea"/>
              </a:rPr>
              <a:t>ディスプレイ アドネットワーク インフィード広告</a:t>
            </a:r>
          </a:p>
        </p:txBody>
      </p:sp>
      <p:pic>
        <p:nvPicPr>
          <p:cNvPr id="8195" name="Picture 3" descr="C:\Users\s0113300\Downloads\グループ・メンバーの無料アイコン素材.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2367320"/>
            <a:ext cx="877073" cy="877073"/>
          </a:xfrm>
          <a:prstGeom prst="rect">
            <a:avLst/>
          </a:prstGeom>
          <a:noFill/>
          <a:extLst>
            <a:ext uri="{909E8E84-426E-40DD-AFC4-6F175D3DCCD1}">
              <a14:hiddenFill xmlns:a14="http://schemas.microsoft.com/office/drawing/2010/main">
                <a:solidFill>
                  <a:srgbClr val="FFFFFF"/>
                </a:solidFill>
              </a14:hiddenFill>
            </a:ext>
          </a:extLst>
        </p:spPr>
      </p:pic>
      <p:sp>
        <p:nvSpPr>
          <p:cNvPr id="34" name="正方形/長方形 33"/>
          <p:cNvSpPr/>
          <p:nvPr/>
        </p:nvSpPr>
        <p:spPr>
          <a:xfrm>
            <a:off x="2645077" y="2114188"/>
            <a:ext cx="3908681" cy="1441483"/>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3" name="正方形/長方形 32"/>
          <p:cNvSpPr/>
          <p:nvPr/>
        </p:nvSpPr>
        <p:spPr>
          <a:xfrm>
            <a:off x="3372891" y="1844824"/>
            <a:ext cx="2453051" cy="400110"/>
          </a:xfrm>
          <a:prstGeom prst="rect">
            <a:avLst/>
          </a:prstGeom>
          <a:solidFill>
            <a:schemeClr val="bg1"/>
          </a:solidFill>
        </p:spPr>
        <p:txBody>
          <a:bodyPr wrap="square">
            <a:spAutoFit/>
          </a:bodyPr>
          <a:lstStyle/>
          <a:p>
            <a:pPr algn="ctr"/>
            <a:r>
              <a:rPr lang="en-US" altLang="ja-JP" sz="1000" dirty="0">
                <a:latin typeface="+mj-ea"/>
                <a:ea typeface="+mj-ea"/>
              </a:rPr>
              <a:t>Yahoo!</a:t>
            </a:r>
            <a:r>
              <a:rPr lang="ja-JP" altLang="en-US" sz="1000" dirty="0">
                <a:latin typeface="+mj-ea"/>
                <a:ea typeface="+mj-ea"/>
              </a:rPr>
              <a:t>ディスプレイアドネットワーク</a:t>
            </a:r>
            <a:endParaRPr lang="en-US" altLang="ja-JP" sz="1000" dirty="0">
              <a:latin typeface="+mj-ea"/>
              <a:ea typeface="+mj-ea"/>
            </a:endParaRPr>
          </a:p>
          <a:p>
            <a:pPr algn="ctr"/>
            <a:r>
              <a:rPr lang="ja-JP" altLang="en-US" sz="1000" dirty="0">
                <a:latin typeface="+mj-ea"/>
                <a:ea typeface="+mj-ea"/>
              </a:rPr>
              <a:t>インフィード広告　提携媒体</a:t>
            </a:r>
          </a:p>
        </p:txBody>
      </p:sp>
      <p:sp>
        <p:nvSpPr>
          <p:cNvPr id="37" name="正方形/長方形 36"/>
          <p:cNvSpPr/>
          <p:nvPr/>
        </p:nvSpPr>
        <p:spPr>
          <a:xfrm>
            <a:off x="2723984" y="2979032"/>
            <a:ext cx="1848016" cy="293429"/>
          </a:xfrm>
          <a:prstGeom prst="rect">
            <a:avLst/>
          </a:prstGeom>
          <a:solidFill>
            <a:schemeClr val="bg1">
              <a:lumMod val="95000"/>
            </a:schemeClr>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j-ea"/>
                <a:ea typeface="+mj-ea"/>
              </a:rPr>
              <a:t>提携</a:t>
            </a:r>
            <a:r>
              <a:rPr kumimoji="1" lang="ja-JP" altLang="en-US" sz="1100" dirty="0">
                <a:solidFill>
                  <a:schemeClr val="tx1">
                    <a:lumMod val="75000"/>
                    <a:lumOff val="25000"/>
                  </a:schemeClr>
                </a:solidFill>
                <a:latin typeface="+mj-ea"/>
                <a:ea typeface="+mj-ea"/>
              </a:rPr>
              <a:t>媒体</a:t>
            </a:r>
            <a:r>
              <a:rPr kumimoji="1" lang="en-US" altLang="ja-JP" sz="1100" dirty="0">
                <a:solidFill>
                  <a:schemeClr val="tx1">
                    <a:lumMod val="75000"/>
                    <a:lumOff val="25000"/>
                  </a:schemeClr>
                </a:solidFill>
                <a:latin typeface="+mj-ea"/>
                <a:ea typeface="+mj-ea"/>
              </a:rPr>
              <a:t>B</a:t>
            </a:r>
            <a:endParaRPr kumimoji="1" lang="ja-JP" altLang="en-US" sz="1100" dirty="0">
              <a:solidFill>
                <a:schemeClr val="tx1">
                  <a:lumMod val="75000"/>
                  <a:lumOff val="25000"/>
                </a:schemeClr>
              </a:solidFill>
              <a:latin typeface="+mj-ea"/>
              <a:ea typeface="+mj-ea"/>
            </a:endParaRPr>
          </a:p>
        </p:txBody>
      </p:sp>
      <p:sp>
        <p:nvSpPr>
          <p:cNvPr id="38" name="正方形/長方形 37"/>
          <p:cNvSpPr/>
          <p:nvPr/>
        </p:nvSpPr>
        <p:spPr>
          <a:xfrm>
            <a:off x="2723984" y="2624389"/>
            <a:ext cx="1848016" cy="293429"/>
          </a:xfrm>
          <a:prstGeom prst="rect">
            <a:avLst/>
          </a:prstGeom>
          <a:solidFill>
            <a:schemeClr val="bg1">
              <a:lumMod val="95000"/>
            </a:schemeClr>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chemeClr val="tx1">
                    <a:lumMod val="75000"/>
                    <a:lumOff val="25000"/>
                  </a:schemeClr>
                </a:solidFill>
                <a:latin typeface="+mj-ea"/>
                <a:ea typeface="+mj-ea"/>
              </a:rPr>
              <a:t>Yahoo!</a:t>
            </a:r>
            <a:r>
              <a:rPr kumimoji="1" lang="ja-JP" altLang="en-US" sz="1100" dirty="0">
                <a:solidFill>
                  <a:schemeClr val="tx1">
                    <a:lumMod val="75000"/>
                    <a:lumOff val="25000"/>
                  </a:schemeClr>
                </a:solidFill>
                <a:latin typeface="+mj-ea"/>
                <a:ea typeface="+mj-ea"/>
              </a:rPr>
              <a:t> ファイナンス</a:t>
            </a:r>
          </a:p>
        </p:txBody>
      </p:sp>
      <p:sp>
        <p:nvSpPr>
          <p:cNvPr id="39" name="正方形/長方形 38"/>
          <p:cNvSpPr/>
          <p:nvPr/>
        </p:nvSpPr>
        <p:spPr>
          <a:xfrm>
            <a:off x="2723984" y="2276872"/>
            <a:ext cx="1848016" cy="293429"/>
          </a:xfrm>
          <a:prstGeom prst="rect">
            <a:avLst/>
          </a:prstGeom>
          <a:solidFill>
            <a:schemeClr val="bg1">
              <a:lumMod val="95000"/>
            </a:schemeClr>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chemeClr val="tx1">
                    <a:lumMod val="75000"/>
                    <a:lumOff val="25000"/>
                  </a:schemeClr>
                </a:solidFill>
                <a:latin typeface="+mj-ea"/>
                <a:ea typeface="+mj-ea"/>
              </a:rPr>
              <a:t>Yahoo! </a:t>
            </a:r>
            <a:r>
              <a:rPr lang="en-US" altLang="ja-JP" sz="1100" dirty="0">
                <a:solidFill>
                  <a:schemeClr val="tx1">
                    <a:lumMod val="75000"/>
                    <a:lumOff val="25000"/>
                  </a:schemeClr>
                </a:solidFill>
                <a:latin typeface="+mj-ea"/>
                <a:ea typeface="+mj-ea"/>
              </a:rPr>
              <a:t>JAPAN</a:t>
            </a:r>
            <a:endParaRPr kumimoji="1" lang="ja-JP" altLang="en-US" sz="1100" dirty="0">
              <a:solidFill>
                <a:schemeClr val="tx1">
                  <a:lumMod val="75000"/>
                  <a:lumOff val="25000"/>
                </a:schemeClr>
              </a:solidFill>
              <a:latin typeface="+mj-ea"/>
              <a:ea typeface="+mj-ea"/>
            </a:endParaRPr>
          </a:p>
        </p:txBody>
      </p:sp>
      <p:sp>
        <p:nvSpPr>
          <p:cNvPr id="40" name="正方形/長方形 39"/>
          <p:cNvSpPr/>
          <p:nvPr/>
        </p:nvSpPr>
        <p:spPr>
          <a:xfrm>
            <a:off x="4627290" y="2979032"/>
            <a:ext cx="1848016" cy="293429"/>
          </a:xfrm>
          <a:prstGeom prst="rect">
            <a:avLst/>
          </a:prstGeom>
          <a:solidFill>
            <a:schemeClr val="bg1">
              <a:lumMod val="95000"/>
            </a:schemeClr>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j-ea"/>
                <a:ea typeface="+mj-ea"/>
              </a:rPr>
              <a:t>提携</a:t>
            </a:r>
            <a:r>
              <a:rPr kumimoji="1" lang="ja-JP" altLang="en-US" sz="1100" dirty="0">
                <a:solidFill>
                  <a:schemeClr val="tx1">
                    <a:lumMod val="75000"/>
                    <a:lumOff val="25000"/>
                  </a:schemeClr>
                </a:solidFill>
                <a:latin typeface="+mj-ea"/>
                <a:ea typeface="+mj-ea"/>
              </a:rPr>
              <a:t>媒体</a:t>
            </a:r>
            <a:r>
              <a:rPr kumimoji="1" lang="en-US" altLang="ja-JP" sz="1100" dirty="0">
                <a:solidFill>
                  <a:schemeClr val="tx1">
                    <a:lumMod val="75000"/>
                    <a:lumOff val="25000"/>
                  </a:schemeClr>
                </a:solidFill>
                <a:latin typeface="+mj-ea"/>
                <a:ea typeface="+mj-ea"/>
              </a:rPr>
              <a:t>C</a:t>
            </a:r>
            <a:endParaRPr kumimoji="1" lang="ja-JP" altLang="en-US" sz="1100" dirty="0">
              <a:solidFill>
                <a:schemeClr val="tx1">
                  <a:lumMod val="75000"/>
                  <a:lumOff val="25000"/>
                </a:schemeClr>
              </a:solidFill>
              <a:latin typeface="+mj-ea"/>
              <a:ea typeface="+mj-ea"/>
            </a:endParaRPr>
          </a:p>
        </p:txBody>
      </p:sp>
      <p:sp>
        <p:nvSpPr>
          <p:cNvPr id="41" name="正方形/長方形 40"/>
          <p:cNvSpPr/>
          <p:nvPr/>
        </p:nvSpPr>
        <p:spPr>
          <a:xfrm>
            <a:off x="4627290" y="2621690"/>
            <a:ext cx="1848016" cy="293429"/>
          </a:xfrm>
          <a:prstGeom prst="rect">
            <a:avLst/>
          </a:prstGeom>
          <a:solidFill>
            <a:schemeClr val="bg1">
              <a:lumMod val="95000"/>
            </a:schemeClr>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j-ea"/>
                <a:ea typeface="+mj-ea"/>
              </a:rPr>
              <a:t>提携媒体</a:t>
            </a:r>
            <a:r>
              <a:rPr lang="en-US" altLang="ja-JP" sz="1100" dirty="0">
                <a:solidFill>
                  <a:schemeClr val="tx1">
                    <a:lumMod val="75000"/>
                    <a:lumOff val="25000"/>
                  </a:schemeClr>
                </a:solidFill>
                <a:latin typeface="+mj-ea"/>
                <a:ea typeface="+mj-ea"/>
              </a:rPr>
              <a:t>A</a:t>
            </a:r>
            <a:endParaRPr kumimoji="1" lang="ja-JP" altLang="en-US" sz="1100" dirty="0">
              <a:solidFill>
                <a:schemeClr val="tx1">
                  <a:lumMod val="75000"/>
                  <a:lumOff val="25000"/>
                </a:schemeClr>
              </a:solidFill>
              <a:latin typeface="+mj-ea"/>
              <a:ea typeface="+mj-ea"/>
            </a:endParaRPr>
          </a:p>
        </p:txBody>
      </p:sp>
      <p:sp>
        <p:nvSpPr>
          <p:cNvPr id="42" name="正方形/長方形 41"/>
          <p:cNvSpPr/>
          <p:nvPr/>
        </p:nvSpPr>
        <p:spPr>
          <a:xfrm>
            <a:off x="4627290" y="2276872"/>
            <a:ext cx="1848016" cy="293429"/>
          </a:xfrm>
          <a:prstGeom prst="rect">
            <a:avLst/>
          </a:prstGeom>
          <a:solidFill>
            <a:schemeClr val="bg1">
              <a:lumMod val="95000"/>
            </a:schemeClr>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solidFill>
                  <a:schemeClr val="tx1">
                    <a:lumMod val="75000"/>
                    <a:lumOff val="25000"/>
                  </a:schemeClr>
                </a:solidFill>
                <a:latin typeface="+mj-ea"/>
                <a:ea typeface="+mj-ea"/>
              </a:rPr>
              <a:t>Yahoo! </a:t>
            </a:r>
            <a:r>
              <a:rPr kumimoji="1" lang="ja-JP" altLang="en-US" sz="1100" dirty="0">
                <a:solidFill>
                  <a:schemeClr val="tx1">
                    <a:lumMod val="75000"/>
                    <a:lumOff val="25000"/>
                  </a:schemeClr>
                </a:solidFill>
                <a:latin typeface="+mj-ea"/>
                <a:ea typeface="+mj-ea"/>
              </a:rPr>
              <a:t>ニュース</a:t>
            </a:r>
          </a:p>
        </p:txBody>
      </p:sp>
      <p:sp>
        <p:nvSpPr>
          <p:cNvPr id="44" name="正方形/長方形 43"/>
          <p:cNvSpPr/>
          <p:nvPr/>
        </p:nvSpPr>
        <p:spPr bwMode="auto">
          <a:xfrm>
            <a:off x="7568125" y="1913331"/>
            <a:ext cx="1108331" cy="1584978"/>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タイアップページ</a:t>
            </a:r>
          </a:p>
        </p:txBody>
      </p:sp>
      <p:cxnSp>
        <p:nvCxnSpPr>
          <p:cNvPr id="46" name="直線矢印コネクタ 45"/>
          <p:cNvCxnSpPr/>
          <p:nvPr/>
        </p:nvCxnSpPr>
        <p:spPr>
          <a:xfrm>
            <a:off x="1491916" y="2855314"/>
            <a:ext cx="1153161" cy="0"/>
          </a:xfrm>
          <a:prstGeom prst="straightConnector1">
            <a:avLst/>
          </a:prstGeom>
          <a:ln w="63500" cap="rnd">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V="1">
            <a:off x="6553758" y="2876834"/>
            <a:ext cx="1033293" cy="4060"/>
          </a:xfrm>
          <a:prstGeom prst="straightConnector1">
            <a:avLst/>
          </a:prstGeom>
          <a:ln w="63500" cap="rnd">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1572133" y="2329086"/>
            <a:ext cx="889987" cy="261610"/>
          </a:xfrm>
          <a:prstGeom prst="rect">
            <a:avLst/>
          </a:prstGeom>
        </p:spPr>
        <p:txBody>
          <a:bodyPr wrap="none">
            <a:spAutoFit/>
          </a:bodyPr>
          <a:lstStyle/>
          <a:p>
            <a:r>
              <a:rPr lang="ja-JP" altLang="en-US" sz="1050" dirty="0"/>
              <a:t>サイト訪問</a:t>
            </a:r>
          </a:p>
        </p:txBody>
      </p:sp>
      <p:sp>
        <p:nvSpPr>
          <p:cNvPr id="52" name="正方形/長方形 51"/>
          <p:cNvSpPr/>
          <p:nvPr/>
        </p:nvSpPr>
        <p:spPr>
          <a:xfrm>
            <a:off x="6708766" y="2329086"/>
            <a:ext cx="723275" cy="253916"/>
          </a:xfrm>
          <a:prstGeom prst="rect">
            <a:avLst/>
          </a:prstGeom>
        </p:spPr>
        <p:txBody>
          <a:bodyPr wrap="none">
            <a:spAutoFit/>
          </a:bodyPr>
          <a:lstStyle/>
          <a:p>
            <a:r>
              <a:rPr lang="ja-JP" altLang="en-US" sz="1050" dirty="0"/>
              <a:t>クリック</a:t>
            </a:r>
          </a:p>
        </p:txBody>
      </p:sp>
      <p:pic>
        <p:nvPicPr>
          <p:cNvPr id="8197" name="Picture 5" descr="C:\Users\s0113300\Downloads\スマホ操作 タップの無料アイコン素材 3.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448" r="11460"/>
          <a:stretch/>
        </p:blipFill>
        <p:spPr bwMode="auto">
          <a:xfrm>
            <a:off x="6856624" y="2679072"/>
            <a:ext cx="322018" cy="446674"/>
          </a:xfrm>
          <a:prstGeom prst="rect">
            <a:avLst/>
          </a:prstGeom>
          <a:noFill/>
          <a:extLst>
            <a:ext uri="{909E8E84-426E-40DD-AFC4-6F175D3DCCD1}">
              <a14:hiddenFill xmlns:a14="http://schemas.microsoft.com/office/drawing/2010/main">
                <a:solidFill>
                  <a:srgbClr val="FFFFFF"/>
                </a:solidFill>
              </a14:hiddenFill>
            </a:ext>
          </a:extLst>
        </p:spPr>
      </p:pic>
      <p:sp>
        <p:nvSpPr>
          <p:cNvPr id="55" name="正方形/長方形 54"/>
          <p:cNvSpPr/>
          <p:nvPr/>
        </p:nvSpPr>
        <p:spPr>
          <a:xfrm>
            <a:off x="395536" y="3621234"/>
            <a:ext cx="3096344" cy="1926686"/>
          </a:xfrm>
          <a:prstGeom prst="rect">
            <a:avLst/>
          </a:prstGeom>
          <a:solidFill>
            <a:srgbClr val="EAEAEA"/>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lumMod val="75000"/>
                  <a:lumOff val="25000"/>
                </a:schemeClr>
              </a:solidFill>
              <a:latin typeface="+mj-ea"/>
              <a:ea typeface="+mj-ea"/>
            </a:endParaRPr>
          </a:p>
        </p:txBody>
      </p:sp>
      <p:sp>
        <p:nvSpPr>
          <p:cNvPr id="50" name="二等辺三角形 49"/>
          <p:cNvSpPr/>
          <p:nvPr/>
        </p:nvSpPr>
        <p:spPr>
          <a:xfrm rot="3256646">
            <a:off x="2039882" y="3175860"/>
            <a:ext cx="360040" cy="792088"/>
          </a:xfrm>
          <a:prstGeom prst="triangl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7" name="Group 63"/>
          <p:cNvGraphicFramePr>
            <a:graphicFrameLocks noGrp="1"/>
          </p:cNvGraphicFramePr>
          <p:nvPr>
            <p:extLst>
              <p:ext uri="{D42A27DB-BD31-4B8C-83A1-F6EECF244321}">
                <p14:modId xmlns:p14="http://schemas.microsoft.com/office/powerpoint/2010/main" val="127748878"/>
              </p:ext>
            </p:extLst>
          </p:nvPr>
        </p:nvGraphicFramePr>
        <p:xfrm>
          <a:off x="3647991" y="3627432"/>
          <a:ext cx="5054845" cy="667874"/>
        </p:xfrm>
        <a:graphic>
          <a:graphicData uri="http://schemas.openxmlformats.org/drawingml/2006/table">
            <a:tbl>
              <a:tblPr/>
              <a:tblGrid>
                <a:gridCol w="1212041">
                  <a:extLst>
                    <a:ext uri="{9D8B030D-6E8A-4147-A177-3AD203B41FA5}">
                      <a16:colId xmlns:a16="http://schemas.microsoft.com/office/drawing/2014/main" val="20000"/>
                    </a:ext>
                  </a:extLst>
                </a:gridCol>
                <a:gridCol w="1143138">
                  <a:extLst>
                    <a:ext uri="{9D8B030D-6E8A-4147-A177-3AD203B41FA5}">
                      <a16:colId xmlns:a16="http://schemas.microsoft.com/office/drawing/2014/main" val="20001"/>
                    </a:ext>
                  </a:extLst>
                </a:gridCol>
                <a:gridCol w="585054">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1178508">
                  <a:extLst>
                    <a:ext uri="{9D8B030D-6E8A-4147-A177-3AD203B41FA5}">
                      <a16:colId xmlns:a16="http://schemas.microsoft.com/office/drawing/2014/main" val="20004"/>
                    </a:ext>
                  </a:extLst>
                </a:gridCol>
              </a:tblGrid>
              <a:tr h="26560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89999" marR="89999"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配信先</a:t>
                      </a:r>
                    </a:p>
                  </a:txBody>
                  <a:tcPr marL="89999" marR="89999"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期間</a:t>
                      </a:r>
                    </a:p>
                  </a:txBody>
                  <a:tcPr marL="90007" marR="90007" marT="46782" marB="4678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保証クリック数</a:t>
                      </a:r>
                    </a:p>
                  </a:txBody>
                  <a:tcPr marL="89999" marR="89999"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89999" marR="89999"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40227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インフィード型ネットワーク誘導オプション</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9" marR="89999"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Yahoo!</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インフィード広告提携メディア</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txBody>
                  <a:tcPr marL="89999" marR="89999"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07" marR="90007" marT="46782" marB="4678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10,000</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p>
                  </a:txBody>
                  <a:tcPr marL="89999" marR="89999"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\600,000</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ja-JP" altLang="en-US" sz="6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ノンターゲティングの場合</a:t>
                      </a:r>
                    </a:p>
                  </a:txBody>
                  <a:tcPr marL="89999" marR="89999"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8" name="正方形/長方形 57"/>
          <p:cNvSpPr/>
          <p:nvPr/>
        </p:nvSpPr>
        <p:spPr>
          <a:xfrm>
            <a:off x="608365" y="3244393"/>
            <a:ext cx="723275" cy="253916"/>
          </a:xfrm>
          <a:prstGeom prst="rect">
            <a:avLst/>
          </a:prstGeom>
        </p:spPr>
        <p:txBody>
          <a:bodyPr wrap="none">
            <a:spAutoFit/>
          </a:bodyPr>
          <a:lstStyle/>
          <a:p>
            <a:r>
              <a:rPr lang="ja-JP" altLang="en-US" sz="1050" dirty="0"/>
              <a:t>ユーザー</a:t>
            </a:r>
          </a:p>
        </p:txBody>
      </p:sp>
      <p:pic>
        <p:nvPicPr>
          <p:cNvPr id="5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3729155"/>
            <a:ext cx="2623269" cy="168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正方形/長方形 52"/>
          <p:cNvSpPr/>
          <p:nvPr/>
        </p:nvSpPr>
        <p:spPr>
          <a:xfrm>
            <a:off x="395536" y="5531687"/>
            <a:ext cx="3202351" cy="246221"/>
          </a:xfrm>
          <a:prstGeom prst="rect">
            <a:avLst/>
          </a:prstGeom>
        </p:spPr>
        <p:txBody>
          <a:bodyPr wrap="square">
            <a:spAutoFit/>
          </a:bodyPr>
          <a:lstStyle/>
          <a:p>
            <a:r>
              <a:rPr lang="en-US" altLang="ja-JP" sz="1000" dirty="0">
                <a:solidFill>
                  <a:schemeClr val="tx1">
                    <a:lumMod val="75000"/>
                    <a:lumOff val="25000"/>
                  </a:schemeClr>
                </a:solidFill>
              </a:rPr>
              <a:t>※</a:t>
            </a:r>
            <a:r>
              <a:rPr lang="ja-JP" altLang="en-US" sz="1000" dirty="0">
                <a:solidFill>
                  <a:schemeClr val="tx1">
                    <a:lumMod val="75000"/>
                    <a:lumOff val="25000"/>
                  </a:schemeClr>
                </a:solidFill>
              </a:rPr>
              <a:t>スペースや表示方法は各媒体によって異なります</a:t>
            </a:r>
          </a:p>
        </p:txBody>
      </p:sp>
      <p:pic>
        <p:nvPicPr>
          <p:cNvPr id="8198" name="Picture 6" descr="C:\Users\s0113300\Downloads\スマートフォンアイコン12.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5107" y="2636912"/>
            <a:ext cx="463207" cy="463207"/>
          </a:xfrm>
          <a:prstGeom prst="rect">
            <a:avLst/>
          </a:prstGeom>
          <a:noFill/>
          <a:extLst>
            <a:ext uri="{909E8E84-426E-40DD-AFC4-6F175D3DCCD1}">
              <a14:hiddenFill xmlns:a14="http://schemas.microsoft.com/office/drawing/2010/main">
                <a:solidFill>
                  <a:srgbClr val="FFFFFF"/>
                </a:solidFill>
              </a14:hiddenFill>
            </a:ext>
          </a:extLst>
        </p:spPr>
      </p:pic>
      <p:sp>
        <p:nvSpPr>
          <p:cNvPr id="66" name="正方形/長方形 65"/>
          <p:cNvSpPr/>
          <p:nvPr/>
        </p:nvSpPr>
        <p:spPr>
          <a:xfrm>
            <a:off x="3647992" y="4365104"/>
            <a:ext cx="5028464" cy="1169551"/>
          </a:xfrm>
          <a:prstGeom prst="rect">
            <a:avLst/>
          </a:prstGeom>
          <a:solidFill>
            <a:srgbClr val="EAEAEA"/>
          </a:solidFill>
        </p:spPr>
        <p:txBody>
          <a:bodyPr wrap="square">
            <a:spAutoFit/>
          </a:bodyPr>
          <a:lstStyle/>
          <a:p>
            <a:pPr fontAlgn="auto">
              <a:spcBef>
                <a:spcPts val="0"/>
              </a:spcBef>
              <a:spcAft>
                <a:spcPts val="0"/>
              </a:spcAft>
              <a:defRPr/>
            </a:pPr>
            <a:r>
              <a:rPr lang="ja-JP" altLang="en-US" sz="700" b="1" dirty="0">
                <a:solidFill>
                  <a:schemeClr val="tx1">
                    <a:lumMod val="75000"/>
                    <a:lumOff val="25000"/>
                  </a:schemeClr>
                </a:solidFill>
                <a:latin typeface="メイリオ" pitchFamily="50" charset="-128"/>
                <a:ea typeface="メイリオ" pitchFamily="50" charset="-128"/>
                <a:cs typeface="メイリオ" pitchFamily="50" charset="-128"/>
              </a:rPr>
              <a:t>実施可能なセグメントについて</a:t>
            </a:r>
            <a:endParaRPr lang="en-US" altLang="ja-JP" sz="700" b="1"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下記セグメントをお選びいただけます。ターゲティングの内容に応じて、</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お見積をお出しさせていただきますので、詳細は営業担当までお申し付け下さい。</a:t>
            </a:r>
            <a:endParaRPr lang="en-US" altLang="ja-JP" sz="700" b="1"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lang="ja-JP" altLang="en-US" sz="700" b="1"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7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b="1" dirty="0">
                <a:solidFill>
                  <a:schemeClr val="tx1">
                    <a:lumMod val="75000"/>
                    <a:lumOff val="25000"/>
                  </a:schemeClr>
                </a:solidFill>
                <a:latin typeface="メイリオ" pitchFamily="50" charset="-128"/>
                <a:ea typeface="メイリオ" pitchFamily="50" charset="-128"/>
                <a:cs typeface="メイリオ" pitchFamily="50" charset="-128"/>
              </a:rPr>
              <a:t>掲載面ターゲティング</a:t>
            </a:r>
            <a:r>
              <a:rPr lang="en-US" altLang="ja-JP" sz="700" b="1" dirty="0">
                <a:solidFill>
                  <a:schemeClr val="tx1">
                    <a:lumMod val="75000"/>
                    <a:lumOff val="25000"/>
                  </a:schemeClr>
                </a:solidFill>
                <a:latin typeface="メイリオ" pitchFamily="50" charset="-128"/>
                <a:ea typeface="メイリオ" pitchFamily="50" charset="-128"/>
                <a:cs typeface="メイリオ" pitchFamily="50" charset="-128"/>
              </a:rPr>
              <a:t>】</a:t>
            </a:r>
          </a:p>
          <a:p>
            <a:pPr fontAlgn="auto">
              <a:spcBef>
                <a:spcPts val="0"/>
              </a:spcBef>
              <a:spcAft>
                <a:spcPts val="0"/>
              </a:spcAft>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①プレイスメントターゲティング</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（媒体指定：</a:t>
            </a:r>
            <a:r>
              <a:rPr lang="en-US" altLang="ja-JP" sz="700" dirty="0" err="1">
                <a:solidFill>
                  <a:schemeClr val="tx1">
                    <a:lumMod val="75000"/>
                    <a:lumOff val="25000"/>
                  </a:schemeClr>
                </a:solidFill>
                <a:latin typeface="メイリオ" pitchFamily="50" charset="-128"/>
                <a:ea typeface="メイリオ" pitchFamily="50" charset="-128"/>
                <a:cs typeface="メイリオ" pitchFamily="50" charset="-128"/>
              </a:rPr>
              <a:t>Yahoo!Top</a:t>
            </a:r>
            <a:r>
              <a:rPr lang="ja-JP" altLang="en-US" sz="700" dirty="0" err="1">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Yahoo!</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ニュースなど）</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lang="ja-JP" altLang="en-US" sz="700" b="1"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7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b="1" dirty="0">
                <a:solidFill>
                  <a:schemeClr val="tx1">
                    <a:lumMod val="75000"/>
                    <a:lumOff val="25000"/>
                  </a:schemeClr>
                </a:solidFill>
                <a:latin typeface="メイリオ" pitchFamily="50" charset="-128"/>
                <a:ea typeface="メイリオ" pitchFamily="50" charset="-128"/>
                <a:cs typeface="メイリオ" pitchFamily="50" charset="-128"/>
              </a:rPr>
              <a:t>ユーザーターゲティング</a:t>
            </a:r>
            <a:r>
              <a:rPr lang="en-US" altLang="ja-JP" sz="7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b="1" dirty="0">
                <a:solidFill>
                  <a:schemeClr val="tx1">
                    <a:lumMod val="75000"/>
                    <a:lumOff val="25000"/>
                  </a:schemeClr>
                </a:solidFill>
                <a:latin typeface="メイリオ" pitchFamily="50" charset="-128"/>
                <a:ea typeface="メイリオ" pitchFamily="50" charset="-128"/>
                <a:cs typeface="メイリオ" pitchFamily="50" charset="-128"/>
              </a:rPr>
              <a:t>　　</a:t>
            </a:r>
            <a:endParaRPr lang="en-US" altLang="ja-JP" sz="700" b="1"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②ターゲティング［キーワード指定］（特定キーワードの検索履歴の有無）</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③ターゲティング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インタレストカテゴリ指定</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（興味分野の指定）</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④ターゲティング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属性指定］（性別・年齢・地域）</a:t>
            </a:r>
            <a:endParaRPr lang="ja-JP" altLang="en-US" sz="700" dirty="0">
              <a:solidFill>
                <a:schemeClr val="tx1">
                  <a:lumMod val="75000"/>
                  <a:lumOff val="25000"/>
                </a:schemeClr>
              </a:solidFill>
            </a:endParaRPr>
          </a:p>
        </p:txBody>
      </p:sp>
      <p:sp>
        <p:nvSpPr>
          <p:cNvPr id="73" name="正方形/長方形 50"/>
          <p:cNvSpPr>
            <a:spLocks noChangeArrowheads="1"/>
          </p:cNvSpPr>
          <p:nvPr/>
        </p:nvSpPr>
        <p:spPr bwMode="auto">
          <a:xfrm>
            <a:off x="3648355" y="5517232"/>
            <a:ext cx="5118100" cy="92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1450" indent="-171450" eaLnBrk="1" hangingPunct="1">
              <a:lnSpc>
                <a:spcPct val="110000"/>
              </a:lnSpc>
              <a:spcBef>
                <a:spcPct val="0"/>
              </a:spcBef>
              <a:buClr>
                <a:schemeClr val="bg1">
                  <a:lumMod val="50000"/>
                </a:schemeClr>
              </a:buClr>
            </a:pPr>
            <a:r>
              <a:rPr kumimoji="0" lang="ja-JP" altLang="en-US" sz="700" dirty="0">
                <a:solidFill>
                  <a:srgbClr val="FF5050"/>
                </a:solidFill>
                <a:latin typeface="メイリオ" pitchFamily="50" charset="-128"/>
                <a:ea typeface="メイリオ" pitchFamily="50" charset="-128"/>
                <a:cs typeface="メイリオ" pitchFamily="50" charset="-128"/>
                <a:sym typeface="ＭＳ Ｐゴシック" charset="-128"/>
              </a:rPr>
              <a:t>料金は税抜・ネット表記</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です。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事前に掲載審査、空き枠確認がございます。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在庫状況などにより、単価やクリック数を変更させて頂く場合がございます。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開始日は弊社営業日のうち任意でお選びいただくことができます。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期間に関しては基本的には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4</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週間～とさせて頂きます。</a:t>
            </a:r>
            <a:b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b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短期間に掲載を集中させることも可能ですので、ご希望の場合、営業担当までご相談ください。</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レポートはクリック数とさせて頂きます。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p:txBody>
      </p:sp>
      <p:sp>
        <p:nvSpPr>
          <p:cNvPr id="35" name="正方形/長方形 34"/>
          <p:cNvSpPr/>
          <p:nvPr/>
        </p:nvSpPr>
        <p:spPr>
          <a:xfrm rot="5400000">
            <a:off x="3488332" y="3313329"/>
            <a:ext cx="319318" cy="200055"/>
          </a:xfrm>
          <a:prstGeom prst="rect">
            <a:avLst/>
          </a:prstGeom>
        </p:spPr>
        <p:txBody>
          <a:bodyPr wrap="none">
            <a:spAutoFit/>
          </a:bodyPr>
          <a:lstStyle/>
          <a:p>
            <a:r>
              <a:rPr lang="ja-JP" altLang="en-US" sz="700" dirty="0">
                <a:solidFill>
                  <a:schemeClr val="tx1">
                    <a:lumMod val="75000"/>
                    <a:lumOff val="25000"/>
                  </a:schemeClr>
                </a:solidFill>
              </a:rPr>
              <a:t>･･･</a:t>
            </a:r>
          </a:p>
        </p:txBody>
      </p:sp>
      <p:sp>
        <p:nvSpPr>
          <p:cNvPr id="47" name="正方形/長方形 46"/>
          <p:cNvSpPr/>
          <p:nvPr/>
        </p:nvSpPr>
        <p:spPr>
          <a:xfrm rot="5400000">
            <a:off x="5391638" y="3313330"/>
            <a:ext cx="319318" cy="200055"/>
          </a:xfrm>
          <a:prstGeom prst="rect">
            <a:avLst/>
          </a:prstGeom>
        </p:spPr>
        <p:txBody>
          <a:bodyPr wrap="none">
            <a:spAutoFit/>
          </a:bodyPr>
          <a:lstStyle/>
          <a:p>
            <a:r>
              <a:rPr lang="ja-JP" altLang="en-US" sz="700" dirty="0">
                <a:solidFill>
                  <a:schemeClr val="tx1">
                    <a:lumMod val="75000"/>
                    <a:lumOff val="25000"/>
                  </a:schemeClr>
                </a:solidFill>
              </a:rPr>
              <a:t>･･･</a:t>
            </a:r>
          </a:p>
        </p:txBody>
      </p:sp>
    </p:spTree>
    <p:extLst>
      <p:ext uri="{BB962C8B-B14F-4D97-AF65-F5344CB8AC3E}">
        <p14:creationId xmlns:p14="http://schemas.microsoft.com/office/powerpoint/2010/main" val="2786251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2" descr="C:\Users\s0113300\Documents\000_媒体資料改定\2018.01-03\Captue_003_TieU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66134"/>
          <a:stretch/>
        </p:blipFill>
        <p:spPr bwMode="auto">
          <a:xfrm>
            <a:off x="7568125" y="1772817"/>
            <a:ext cx="1108829" cy="1725492"/>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59</a:t>
            </a:fld>
            <a:endParaRPr lang="ja-JP" altLang="en-US" dirty="0"/>
          </a:p>
        </p:txBody>
      </p:sp>
      <p:sp>
        <p:nvSpPr>
          <p:cNvPr id="3" name="テキスト ボックス 2"/>
          <p:cNvSpPr txBox="1"/>
          <p:nvPr/>
        </p:nvSpPr>
        <p:spPr>
          <a:xfrm>
            <a:off x="179511" y="332656"/>
            <a:ext cx="8954963"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レコメンド型ネットワーク誘導オプション（概要）</a:t>
            </a:r>
            <a:endPar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Picture 2" descr="C:\Users\s0113300\Document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907704"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sp>
        <p:nvSpPr>
          <p:cNvPr id="6" name="正方形/長方形 5"/>
          <p:cNvSpPr/>
          <p:nvPr/>
        </p:nvSpPr>
        <p:spPr>
          <a:xfrm>
            <a:off x="242934" y="1350060"/>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マイナビニュース提携のネイティブアドネットワークを活用し、様々な読者をタイアップ記事に誘導します。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マイナビニュースの読者以外へも訴求が可能なので、より多くのリーチが狙えます。</a:t>
            </a:r>
          </a:p>
        </p:txBody>
      </p:sp>
      <p:pic>
        <p:nvPicPr>
          <p:cNvPr id="9" name="図 58" descr="logo.001 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020763"/>
            <a:ext cx="845187" cy="24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319" y="981075"/>
            <a:ext cx="1069546" cy="304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C:\Users\A13451\Desktop\AJA_logo_0122_fix\ajaren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772"/>
          <a:stretch/>
        </p:blipFill>
        <p:spPr bwMode="auto">
          <a:xfrm>
            <a:off x="5378222" y="980728"/>
            <a:ext cx="849962" cy="29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6642" b="9924"/>
          <a:stretch/>
        </p:blipFill>
        <p:spPr bwMode="auto">
          <a:xfrm>
            <a:off x="4316022" y="1005840"/>
            <a:ext cx="1014653" cy="271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descr="C:\Users\s0113300\Downloads\グループ・メンバーの無料アイコン素材.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552" y="2367320"/>
            <a:ext cx="877073" cy="877073"/>
          </a:xfrm>
          <a:prstGeom prst="rect">
            <a:avLst/>
          </a:prstGeom>
          <a:noFill/>
          <a:extLst>
            <a:ext uri="{909E8E84-426E-40DD-AFC4-6F175D3DCCD1}">
              <a14:hiddenFill xmlns:a14="http://schemas.microsoft.com/office/drawing/2010/main">
                <a:solidFill>
                  <a:srgbClr val="FFFFFF"/>
                </a:solidFill>
              </a14:hiddenFill>
            </a:ext>
          </a:extLst>
        </p:spPr>
      </p:pic>
      <p:sp>
        <p:nvSpPr>
          <p:cNvPr id="35" name="正方形/長方形 34"/>
          <p:cNvSpPr/>
          <p:nvPr/>
        </p:nvSpPr>
        <p:spPr>
          <a:xfrm>
            <a:off x="2645077" y="2114188"/>
            <a:ext cx="3908681" cy="1441483"/>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6" name="正方形/長方形 35"/>
          <p:cNvSpPr/>
          <p:nvPr/>
        </p:nvSpPr>
        <p:spPr>
          <a:xfrm>
            <a:off x="3275856" y="1988840"/>
            <a:ext cx="2639269" cy="246221"/>
          </a:xfrm>
          <a:prstGeom prst="rect">
            <a:avLst/>
          </a:prstGeom>
          <a:solidFill>
            <a:schemeClr val="bg1"/>
          </a:solidFill>
        </p:spPr>
        <p:txBody>
          <a:bodyPr wrap="square">
            <a:spAutoFit/>
          </a:bodyPr>
          <a:lstStyle/>
          <a:p>
            <a:pPr algn="ctr"/>
            <a:r>
              <a:rPr lang="ja-JP" altLang="en-US" sz="1000" dirty="0">
                <a:latin typeface="+mj-ea"/>
                <a:ea typeface="+mj-ea"/>
              </a:rPr>
              <a:t>各ネイティブアドネットワーク　提携媒体</a:t>
            </a:r>
          </a:p>
        </p:txBody>
      </p:sp>
      <p:sp>
        <p:nvSpPr>
          <p:cNvPr id="37" name="正方形/長方形 36"/>
          <p:cNvSpPr/>
          <p:nvPr/>
        </p:nvSpPr>
        <p:spPr>
          <a:xfrm>
            <a:off x="2723984" y="2979032"/>
            <a:ext cx="1848016" cy="293429"/>
          </a:xfrm>
          <a:prstGeom prst="rect">
            <a:avLst/>
          </a:prstGeom>
          <a:solidFill>
            <a:schemeClr val="bg1">
              <a:lumMod val="95000"/>
            </a:schemeClr>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j-ea"/>
                <a:ea typeface="+mj-ea"/>
              </a:rPr>
              <a:t>提携</a:t>
            </a:r>
            <a:r>
              <a:rPr kumimoji="1" lang="ja-JP" altLang="en-US" sz="1100" dirty="0">
                <a:solidFill>
                  <a:schemeClr val="tx1">
                    <a:lumMod val="75000"/>
                    <a:lumOff val="25000"/>
                  </a:schemeClr>
                </a:solidFill>
                <a:latin typeface="+mj-ea"/>
                <a:ea typeface="+mj-ea"/>
              </a:rPr>
              <a:t>媒体</a:t>
            </a:r>
            <a:r>
              <a:rPr kumimoji="1" lang="en-US" altLang="ja-JP" sz="1100" dirty="0">
                <a:solidFill>
                  <a:schemeClr val="tx1">
                    <a:lumMod val="75000"/>
                    <a:lumOff val="25000"/>
                  </a:schemeClr>
                </a:solidFill>
                <a:latin typeface="+mj-ea"/>
                <a:ea typeface="+mj-ea"/>
              </a:rPr>
              <a:t>E</a:t>
            </a:r>
            <a:endParaRPr kumimoji="1" lang="ja-JP" altLang="en-US" sz="1100" dirty="0">
              <a:solidFill>
                <a:schemeClr val="tx1">
                  <a:lumMod val="75000"/>
                  <a:lumOff val="25000"/>
                </a:schemeClr>
              </a:solidFill>
              <a:latin typeface="+mj-ea"/>
              <a:ea typeface="+mj-ea"/>
            </a:endParaRPr>
          </a:p>
        </p:txBody>
      </p:sp>
      <p:sp>
        <p:nvSpPr>
          <p:cNvPr id="38" name="正方形/長方形 37"/>
          <p:cNvSpPr/>
          <p:nvPr/>
        </p:nvSpPr>
        <p:spPr>
          <a:xfrm>
            <a:off x="2723984" y="2624389"/>
            <a:ext cx="1848016" cy="293429"/>
          </a:xfrm>
          <a:prstGeom prst="rect">
            <a:avLst/>
          </a:prstGeom>
          <a:solidFill>
            <a:schemeClr val="bg1">
              <a:lumMod val="95000"/>
            </a:schemeClr>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j-ea"/>
              </a:rPr>
              <a:t>提携媒体</a:t>
            </a:r>
            <a:r>
              <a:rPr lang="en-US" altLang="ja-JP" sz="1100" dirty="0">
                <a:solidFill>
                  <a:schemeClr val="tx1">
                    <a:lumMod val="75000"/>
                    <a:lumOff val="25000"/>
                  </a:schemeClr>
                </a:solidFill>
                <a:latin typeface="+mj-ea"/>
              </a:rPr>
              <a:t>C</a:t>
            </a:r>
            <a:endParaRPr lang="ja-JP" altLang="en-US" sz="1100" dirty="0">
              <a:solidFill>
                <a:schemeClr val="tx1">
                  <a:lumMod val="75000"/>
                  <a:lumOff val="25000"/>
                </a:schemeClr>
              </a:solidFill>
              <a:latin typeface="+mj-ea"/>
            </a:endParaRPr>
          </a:p>
        </p:txBody>
      </p:sp>
      <p:sp>
        <p:nvSpPr>
          <p:cNvPr id="39" name="正方形/長方形 38"/>
          <p:cNvSpPr/>
          <p:nvPr/>
        </p:nvSpPr>
        <p:spPr>
          <a:xfrm>
            <a:off x="2723984" y="2276872"/>
            <a:ext cx="1848016" cy="293429"/>
          </a:xfrm>
          <a:prstGeom prst="rect">
            <a:avLst/>
          </a:prstGeom>
          <a:solidFill>
            <a:schemeClr val="bg1">
              <a:lumMod val="95000"/>
            </a:schemeClr>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j-ea"/>
              </a:rPr>
              <a:t>提携媒体</a:t>
            </a:r>
            <a:r>
              <a:rPr lang="en-US" altLang="ja-JP" sz="1100" dirty="0">
                <a:solidFill>
                  <a:schemeClr val="tx1">
                    <a:lumMod val="75000"/>
                    <a:lumOff val="25000"/>
                  </a:schemeClr>
                </a:solidFill>
                <a:latin typeface="+mj-ea"/>
              </a:rPr>
              <a:t>A</a:t>
            </a:r>
            <a:endParaRPr lang="ja-JP" altLang="en-US" sz="1100" dirty="0">
              <a:solidFill>
                <a:schemeClr val="tx1">
                  <a:lumMod val="75000"/>
                  <a:lumOff val="25000"/>
                </a:schemeClr>
              </a:solidFill>
              <a:latin typeface="+mj-ea"/>
            </a:endParaRPr>
          </a:p>
        </p:txBody>
      </p:sp>
      <p:sp>
        <p:nvSpPr>
          <p:cNvPr id="40" name="正方形/長方形 39"/>
          <p:cNvSpPr/>
          <p:nvPr/>
        </p:nvSpPr>
        <p:spPr>
          <a:xfrm>
            <a:off x="4627290" y="2979032"/>
            <a:ext cx="1848016" cy="293429"/>
          </a:xfrm>
          <a:prstGeom prst="rect">
            <a:avLst/>
          </a:prstGeom>
          <a:solidFill>
            <a:schemeClr val="bg1">
              <a:lumMod val="95000"/>
            </a:schemeClr>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j-ea"/>
                <a:ea typeface="+mj-ea"/>
              </a:rPr>
              <a:t>提携</a:t>
            </a:r>
            <a:r>
              <a:rPr kumimoji="1" lang="ja-JP" altLang="en-US" sz="1100" dirty="0">
                <a:solidFill>
                  <a:schemeClr val="tx1">
                    <a:lumMod val="75000"/>
                    <a:lumOff val="25000"/>
                  </a:schemeClr>
                </a:solidFill>
                <a:latin typeface="+mj-ea"/>
                <a:ea typeface="+mj-ea"/>
              </a:rPr>
              <a:t>媒体</a:t>
            </a:r>
            <a:r>
              <a:rPr kumimoji="1" lang="en-US" altLang="ja-JP" sz="1100" dirty="0">
                <a:solidFill>
                  <a:schemeClr val="tx1">
                    <a:lumMod val="75000"/>
                    <a:lumOff val="25000"/>
                  </a:schemeClr>
                </a:solidFill>
                <a:latin typeface="+mj-ea"/>
                <a:ea typeface="+mj-ea"/>
              </a:rPr>
              <a:t>F</a:t>
            </a:r>
            <a:endParaRPr kumimoji="1" lang="ja-JP" altLang="en-US" sz="1100" dirty="0">
              <a:solidFill>
                <a:schemeClr val="tx1">
                  <a:lumMod val="75000"/>
                  <a:lumOff val="25000"/>
                </a:schemeClr>
              </a:solidFill>
              <a:latin typeface="+mj-ea"/>
              <a:ea typeface="+mj-ea"/>
            </a:endParaRPr>
          </a:p>
        </p:txBody>
      </p:sp>
      <p:sp>
        <p:nvSpPr>
          <p:cNvPr id="41" name="正方形/長方形 40"/>
          <p:cNvSpPr/>
          <p:nvPr/>
        </p:nvSpPr>
        <p:spPr>
          <a:xfrm>
            <a:off x="4627290" y="2621690"/>
            <a:ext cx="1848016" cy="293429"/>
          </a:xfrm>
          <a:prstGeom prst="rect">
            <a:avLst/>
          </a:prstGeom>
          <a:solidFill>
            <a:schemeClr val="bg1">
              <a:lumMod val="95000"/>
            </a:schemeClr>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j-ea"/>
                <a:ea typeface="+mj-ea"/>
              </a:rPr>
              <a:t>提携媒体</a:t>
            </a:r>
            <a:r>
              <a:rPr lang="en-US" altLang="ja-JP" sz="1100" dirty="0">
                <a:solidFill>
                  <a:schemeClr val="tx1">
                    <a:lumMod val="75000"/>
                    <a:lumOff val="25000"/>
                  </a:schemeClr>
                </a:solidFill>
                <a:latin typeface="+mj-ea"/>
                <a:ea typeface="+mj-ea"/>
              </a:rPr>
              <a:t>D</a:t>
            </a:r>
            <a:endParaRPr kumimoji="1" lang="ja-JP" altLang="en-US" sz="1100" dirty="0">
              <a:solidFill>
                <a:schemeClr val="tx1">
                  <a:lumMod val="75000"/>
                  <a:lumOff val="25000"/>
                </a:schemeClr>
              </a:solidFill>
              <a:latin typeface="+mj-ea"/>
              <a:ea typeface="+mj-ea"/>
            </a:endParaRPr>
          </a:p>
        </p:txBody>
      </p:sp>
      <p:sp>
        <p:nvSpPr>
          <p:cNvPr id="42" name="正方形/長方形 41"/>
          <p:cNvSpPr/>
          <p:nvPr/>
        </p:nvSpPr>
        <p:spPr>
          <a:xfrm>
            <a:off x="4627290" y="2276872"/>
            <a:ext cx="1848016" cy="293429"/>
          </a:xfrm>
          <a:prstGeom prst="rect">
            <a:avLst/>
          </a:prstGeom>
          <a:solidFill>
            <a:schemeClr val="bg1">
              <a:lumMod val="95000"/>
            </a:schemeClr>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lumMod val="75000"/>
                    <a:lumOff val="25000"/>
                  </a:schemeClr>
                </a:solidFill>
                <a:latin typeface="+mj-ea"/>
              </a:rPr>
              <a:t>提携媒体</a:t>
            </a:r>
            <a:r>
              <a:rPr lang="en-US" altLang="ja-JP" sz="1100" dirty="0">
                <a:solidFill>
                  <a:schemeClr val="tx1">
                    <a:lumMod val="75000"/>
                    <a:lumOff val="25000"/>
                  </a:schemeClr>
                </a:solidFill>
                <a:latin typeface="+mj-ea"/>
              </a:rPr>
              <a:t>B</a:t>
            </a:r>
            <a:endParaRPr lang="ja-JP" altLang="en-US" sz="1100" dirty="0">
              <a:solidFill>
                <a:schemeClr val="tx1">
                  <a:lumMod val="75000"/>
                  <a:lumOff val="25000"/>
                </a:schemeClr>
              </a:solidFill>
              <a:latin typeface="+mj-ea"/>
            </a:endParaRPr>
          </a:p>
        </p:txBody>
      </p:sp>
      <p:sp>
        <p:nvSpPr>
          <p:cNvPr id="44" name="正方形/長方形 43"/>
          <p:cNvSpPr/>
          <p:nvPr/>
        </p:nvSpPr>
        <p:spPr bwMode="auto">
          <a:xfrm>
            <a:off x="7568125" y="1913331"/>
            <a:ext cx="1108331" cy="1584978"/>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タイアップページ</a:t>
            </a:r>
          </a:p>
        </p:txBody>
      </p:sp>
      <p:cxnSp>
        <p:nvCxnSpPr>
          <p:cNvPr id="45" name="直線矢印コネクタ 44"/>
          <p:cNvCxnSpPr/>
          <p:nvPr/>
        </p:nvCxnSpPr>
        <p:spPr>
          <a:xfrm>
            <a:off x="1491916" y="2855314"/>
            <a:ext cx="1153161" cy="0"/>
          </a:xfrm>
          <a:prstGeom prst="straightConnector1">
            <a:avLst/>
          </a:prstGeom>
          <a:ln w="63500" cap="rnd">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V="1">
            <a:off x="6553758" y="2876834"/>
            <a:ext cx="1033293" cy="4060"/>
          </a:xfrm>
          <a:prstGeom prst="straightConnector1">
            <a:avLst/>
          </a:prstGeom>
          <a:ln w="63500" cap="rnd">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1572133" y="2329086"/>
            <a:ext cx="889987" cy="261610"/>
          </a:xfrm>
          <a:prstGeom prst="rect">
            <a:avLst/>
          </a:prstGeom>
        </p:spPr>
        <p:txBody>
          <a:bodyPr wrap="none">
            <a:spAutoFit/>
          </a:bodyPr>
          <a:lstStyle/>
          <a:p>
            <a:r>
              <a:rPr lang="ja-JP" altLang="en-US" sz="1050" dirty="0"/>
              <a:t>サイト訪問</a:t>
            </a:r>
          </a:p>
        </p:txBody>
      </p:sp>
      <p:sp>
        <p:nvSpPr>
          <p:cNvPr id="48" name="正方形/長方形 47"/>
          <p:cNvSpPr/>
          <p:nvPr/>
        </p:nvSpPr>
        <p:spPr>
          <a:xfrm>
            <a:off x="6708766" y="2329086"/>
            <a:ext cx="723275" cy="253916"/>
          </a:xfrm>
          <a:prstGeom prst="rect">
            <a:avLst/>
          </a:prstGeom>
        </p:spPr>
        <p:txBody>
          <a:bodyPr wrap="none">
            <a:spAutoFit/>
          </a:bodyPr>
          <a:lstStyle/>
          <a:p>
            <a:r>
              <a:rPr lang="ja-JP" altLang="en-US" sz="1050" dirty="0"/>
              <a:t>クリック</a:t>
            </a:r>
          </a:p>
        </p:txBody>
      </p:sp>
      <p:pic>
        <p:nvPicPr>
          <p:cNvPr id="49" name="Picture 5" descr="C:\Users\s0113300\Downloads\スマホ操作 タップの無料アイコン素材 3.jpe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448" r="11460"/>
          <a:stretch/>
        </p:blipFill>
        <p:spPr bwMode="auto">
          <a:xfrm>
            <a:off x="6856624" y="2636912"/>
            <a:ext cx="333937" cy="463207"/>
          </a:xfrm>
          <a:prstGeom prst="rect">
            <a:avLst/>
          </a:prstGeom>
          <a:noFill/>
          <a:extLst>
            <a:ext uri="{909E8E84-426E-40DD-AFC4-6F175D3DCCD1}">
              <a14:hiddenFill xmlns:a14="http://schemas.microsoft.com/office/drawing/2010/main">
                <a:solidFill>
                  <a:srgbClr val="FFFFFF"/>
                </a:solidFill>
              </a14:hiddenFill>
            </a:ext>
          </a:extLst>
        </p:spPr>
      </p:pic>
      <p:sp>
        <p:nvSpPr>
          <p:cNvPr id="50" name="正方形/長方形 49"/>
          <p:cNvSpPr/>
          <p:nvPr/>
        </p:nvSpPr>
        <p:spPr>
          <a:xfrm>
            <a:off x="608365" y="3244393"/>
            <a:ext cx="723275" cy="253916"/>
          </a:xfrm>
          <a:prstGeom prst="rect">
            <a:avLst/>
          </a:prstGeom>
        </p:spPr>
        <p:txBody>
          <a:bodyPr wrap="none">
            <a:spAutoFit/>
          </a:bodyPr>
          <a:lstStyle/>
          <a:p>
            <a:r>
              <a:rPr lang="ja-JP" altLang="en-US" sz="1050" dirty="0"/>
              <a:t>ユーザー</a:t>
            </a:r>
          </a:p>
        </p:txBody>
      </p:sp>
      <p:pic>
        <p:nvPicPr>
          <p:cNvPr id="51" name="Picture 6" descr="C:\Users\s0113300\Downloads\スマートフォンアイコン12.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5107" y="2636912"/>
            <a:ext cx="463207" cy="463207"/>
          </a:xfrm>
          <a:prstGeom prst="rect">
            <a:avLst/>
          </a:prstGeom>
          <a:noFill/>
          <a:extLst>
            <a:ext uri="{909E8E84-426E-40DD-AFC4-6F175D3DCCD1}">
              <a14:hiddenFill xmlns:a14="http://schemas.microsoft.com/office/drawing/2010/main">
                <a:solidFill>
                  <a:srgbClr val="FFFFFF"/>
                </a:solidFill>
              </a14:hiddenFill>
            </a:ext>
          </a:extLst>
        </p:spPr>
      </p:pic>
      <p:sp>
        <p:nvSpPr>
          <p:cNvPr id="52" name="正方形/長方形 51"/>
          <p:cNvSpPr/>
          <p:nvPr/>
        </p:nvSpPr>
        <p:spPr>
          <a:xfrm rot="5400000">
            <a:off x="3488332" y="3313329"/>
            <a:ext cx="319318" cy="200055"/>
          </a:xfrm>
          <a:prstGeom prst="rect">
            <a:avLst/>
          </a:prstGeom>
        </p:spPr>
        <p:txBody>
          <a:bodyPr wrap="none">
            <a:spAutoFit/>
          </a:bodyPr>
          <a:lstStyle/>
          <a:p>
            <a:r>
              <a:rPr lang="ja-JP" altLang="en-US" sz="700" dirty="0">
                <a:solidFill>
                  <a:schemeClr val="tx1">
                    <a:lumMod val="75000"/>
                    <a:lumOff val="25000"/>
                  </a:schemeClr>
                </a:solidFill>
              </a:rPr>
              <a:t>･･･</a:t>
            </a:r>
          </a:p>
        </p:txBody>
      </p:sp>
      <p:sp>
        <p:nvSpPr>
          <p:cNvPr id="53" name="正方形/長方形 52"/>
          <p:cNvSpPr/>
          <p:nvPr/>
        </p:nvSpPr>
        <p:spPr>
          <a:xfrm rot="5400000">
            <a:off x="5391638" y="3313330"/>
            <a:ext cx="319318" cy="200055"/>
          </a:xfrm>
          <a:prstGeom prst="rect">
            <a:avLst/>
          </a:prstGeom>
        </p:spPr>
        <p:txBody>
          <a:bodyPr wrap="none">
            <a:spAutoFit/>
          </a:bodyPr>
          <a:lstStyle/>
          <a:p>
            <a:r>
              <a:rPr lang="ja-JP" altLang="en-US" sz="700" dirty="0">
                <a:solidFill>
                  <a:schemeClr val="tx1">
                    <a:lumMod val="75000"/>
                    <a:lumOff val="25000"/>
                  </a:schemeClr>
                </a:solidFill>
              </a:rPr>
              <a:t>･･･</a:t>
            </a:r>
          </a:p>
        </p:txBody>
      </p:sp>
      <p:sp>
        <p:nvSpPr>
          <p:cNvPr id="54" name="正方形/長方形 53"/>
          <p:cNvSpPr/>
          <p:nvPr/>
        </p:nvSpPr>
        <p:spPr>
          <a:xfrm>
            <a:off x="1015526" y="4005064"/>
            <a:ext cx="7106763" cy="1926686"/>
          </a:xfrm>
          <a:prstGeom prst="rect">
            <a:avLst/>
          </a:prstGeom>
          <a:solidFill>
            <a:srgbClr val="EAEAEA"/>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lumMod val="75000"/>
                  <a:lumOff val="25000"/>
                </a:schemeClr>
              </a:solidFill>
              <a:latin typeface="+mj-ea"/>
              <a:ea typeface="+mj-ea"/>
            </a:endParaRPr>
          </a:p>
        </p:txBody>
      </p:sp>
      <p:sp>
        <p:nvSpPr>
          <p:cNvPr id="55" name="二等辺三角形 54"/>
          <p:cNvSpPr/>
          <p:nvPr/>
        </p:nvSpPr>
        <p:spPr>
          <a:xfrm rot="3256646">
            <a:off x="2125530" y="3584186"/>
            <a:ext cx="360040" cy="792088"/>
          </a:xfrm>
          <a:prstGeom prst="triangl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87624" y="4184889"/>
            <a:ext cx="30114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正方形/長方形 56"/>
          <p:cNvSpPr/>
          <p:nvPr/>
        </p:nvSpPr>
        <p:spPr bwMode="auto">
          <a:xfrm>
            <a:off x="2911128" y="4601848"/>
            <a:ext cx="406278" cy="399016"/>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p:cNvSpPr/>
          <p:nvPr/>
        </p:nvSpPr>
        <p:spPr bwMode="auto">
          <a:xfrm>
            <a:off x="3518797" y="4701602"/>
            <a:ext cx="534614" cy="199508"/>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4316022" y="4151725"/>
            <a:ext cx="3806268" cy="784830"/>
          </a:xfrm>
          <a:prstGeom prst="rect">
            <a:avLst/>
          </a:prstGeom>
        </p:spPr>
        <p:txBody>
          <a:bodyPr wrap="square">
            <a:spAutoFit/>
          </a:bodyPr>
          <a:lstStyle/>
          <a:p>
            <a:r>
              <a:rPr lang="ja-JP" altLang="en-US" sz="900" dirty="0"/>
              <a:t>各ネイティブアドネットワークのアルゴリズムに基づいて、</a:t>
            </a:r>
            <a:endParaRPr lang="en-US" altLang="ja-JP" sz="900" dirty="0"/>
          </a:p>
          <a:p>
            <a:r>
              <a:rPr lang="ja-JP" altLang="en-US" sz="900" dirty="0"/>
              <a:t>読者が好む</a:t>
            </a:r>
            <a:r>
              <a:rPr lang="ja-JP" altLang="en-US" sz="900" dirty="0" err="1"/>
              <a:t>で</a:t>
            </a:r>
            <a:r>
              <a:rPr lang="ja-JP" altLang="en-US" sz="900" dirty="0"/>
              <a:t>あろう記事を推測して表示します。</a:t>
            </a:r>
            <a:endParaRPr lang="en-US" altLang="ja-JP" sz="900" dirty="0"/>
          </a:p>
          <a:p>
            <a:r>
              <a:rPr lang="ja-JP" altLang="en-US" sz="900" dirty="0"/>
              <a:t>（スペースや表示方法は各媒体によって異なります。）</a:t>
            </a:r>
          </a:p>
          <a:p>
            <a:r>
              <a:rPr lang="en-US" altLang="ja-JP" sz="900" dirty="0"/>
              <a:t>※</a:t>
            </a:r>
            <a:r>
              <a:rPr lang="ja-JP" altLang="en-US" sz="900" dirty="0"/>
              <a:t>配信面など、セグメントも可能です。</a:t>
            </a:r>
            <a:endParaRPr lang="en-US" altLang="ja-JP" sz="900" dirty="0"/>
          </a:p>
          <a:p>
            <a:r>
              <a:rPr lang="ja-JP" altLang="en-US" sz="900" dirty="0"/>
              <a:t>（詳細は次頁をご参照ください。）</a:t>
            </a:r>
          </a:p>
        </p:txBody>
      </p:sp>
      <p:sp>
        <p:nvSpPr>
          <p:cNvPr id="61" name="正方形/長方形 60"/>
          <p:cNvSpPr/>
          <p:nvPr/>
        </p:nvSpPr>
        <p:spPr>
          <a:xfrm>
            <a:off x="4316022" y="5000864"/>
            <a:ext cx="3667074" cy="797185"/>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正方形/長方形 61"/>
          <p:cNvSpPr/>
          <p:nvPr/>
        </p:nvSpPr>
        <p:spPr>
          <a:xfrm>
            <a:off x="5165020" y="5085184"/>
            <a:ext cx="2108270" cy="246221"/>
          </a:xfrm>
          <a:prstGeom prst="rect">
            <a:avLst/>
          </a:prstGeom>
        </p:spPr>
        <p:txBody>
          <a:bodyPr wrap="none">
            <a:spAutoFit/>
          </a:bodyPr>
          <a:lstStyle/>
          <a:p>
            <a:pPr algn="ctr"/>
            <a:r>
              <a:rPr lang="ja-JP" altLang="en-US" sz="1000" dirty="0">
                <a:solidFill>
                  <a:schemeClr val="tx1">
                    <a:lumMod val="75000"/>
                    <a:lumOff val="25000"/>
                  </a:schemeClr>
                </a:solidFill>
              </a:rPr>
              <a:t>提携ネイティブアドネットワーク</a:t>
            </a:r>
          </a:p>
        </p:txBody>
      </p:sp>
      <p:sp>
        <p:nvSpPr>
          <p:cNvPr id="67" name="正方形/長方形 66"/>
          <p:cNvSpPr/>
          <p:nvPr/>
        </p:nvSpPr>
        <p:spPr>
          <a:xfrm>
            <a:off x="4409318" y="5399456"/>
            <a:ext cx="790300" cy="288032"/>
          </a:xfrm>
          <a:prstGeom prst="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5300128" y="5399456"/>
            <a:ext cx="790300" cy="288032"/>
          </a:xfrm>
          <a:prstGeom prst="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6198952" y="5399456"/>
            <a:ext cx="790300" cy="288032"/>
          </a:xfrm>
          <a:prstGeom prst="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p:cNvSpPr/>
          <p:nvPr/>
        </p:nvSpPr>
        <p:spPr>
          <a:xfrm>
            <a:off x="7102729" y="5399456"/>
            <a:ext cx="790300" cy="288032"/>
          </a:xfrm>
          <a:prstGeom prst="rect">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3" name="図 58" descr="logo.001 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1417" y="5487012"/>
            <a:ext cx="487646" cy="14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95921" y="5466315"/>
            <a:ext cx="617094" cy="175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6642" b="9924"/>
          <a:stretch/>
        </p:blipFill>
        <p:spPr bwMode="auto">
          <a:xfrm>
            <a:off x="6285013" y="5487013"/>
            <a:ext cx="585423" cy="156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descr="C:\Users\A13451\Desktop\AJA_logo_0122_fix\ajaren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772"/>
          <a:stretch/>
        </p:blipFill>
        <p:spPr bwMode="auto">
          <a:xfrm>
            <a:off x="7245835" y="5479930"/>
            <a:ext cx="490401" cy="16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503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6</a:t>
            </a:fld>
            <a:endParaRPr lang="ja-JP" altLang="en-US" dirty="0"/>
          </a:p>
        </p:txBody>
      </p:sp>
      <p:sp>
        <p:nvSpPr>
          <p:cNvPr id="3" name="テキスト ボックス 2"/>
          <p:cNvSpPr txBox="1"/>
          <p:nvPr/>
        </p:nvSpPr>
        <p:spPr>
          <a:xfrm>
            <a:off x="179512" y="332656"/>
            <a:ext cx="3888432"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マイナビニュースの</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つの特徴</a:t>
            </a:r>
          </a:p>
        </p:txBody>
      </p:sp>
      <p:sp>
        <p:nvSpPr>
          <p:cNvPr id="6" name="角丸四角形 5"/>
          <p:cNvSpPr/>
          <p:nvPr/>
        </p:nvSpPr>
        <p:spPr>
          <a:xfrm>
            <a:off x="323528" y="1091637"/>
            <a:ext cx="4104456" cy="360040"/>
          </a:xfrm>
          <a:prstGeom prst="roundRect">
            <a:avLst>
              <a:gd name="adj" fmla="val 50000"/>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① </a:t>
            </a:r>
            <a:r>
              <a:rPr lang="en-US" altLang="ja-JP"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google </a:t>
            </a: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や </a:t>
            </a:r>
            <a:r>
              <a:rPr lang="en-US" altLang="ja-JP"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yahoo!</a:t>
            </a: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などの検索流入に強み </a:t>
            </a:r>
            <a:endParaRPr kumimoji="1"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4716016" y="1091637"/>
            <a:ext cx="4104456" cy="360040"/>
          </a:xfrm>
          <a:prstGeom prst="roundRect">
            <a:avLst>
              <a:gd name="adj" fmla="val 50000"/>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② メルマガ、ブックマーク、</a:t>
            </a:r>
            <a:r>
              <a:rPr kumimoji="1"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SNS</a:t>
            </a: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等の固定ユーザー</a:t>
            </a:r>
          </a:p>
        </p:txBody>
      </p:sp>
      <p:sp>
        <p:nvSpPr>
          <p:cNvPr id="8" name="角丸四角形 7"/>
          <p:cNvSpPr/>
          <p:nvPr/>
        </p:nvSpPr>
        <p:spPr>
          <a:xfrm>
            <a:off x="323528" y="3645024"/>
            <a:ext cx="4104456" cy="360040"/>
          </a:xfrm>
          <a:prstGeom prst="roundRect">
            <a:avLst>
              <a:gd name="adj" fmla="val 50000"/>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③ 幅広いメディアアライアンス網</a:t>
            </a:r>
            <a:endParaRPr kumimoji="1"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a:xfrm>
            <a:off x="4716016" y="3645024"/>
            <a:ext cx="4104456" cy="360040"/>
          </a:xfrm>
          <a:prstGeom prst="roundRect">
            <a:avLst>
              <a:gd name="adj" fmla="val 50000"/>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④ 就職サイト「マイナビ」からの若手層の取り込み</a:t>
            </a:r>
          </a:p>
        </p:txBody>
      </p:sp>
      <p:pic>
        <p:nvPicPr>
          <p:cNvPr id="1033" name="Picture 9" descr="「gunosy Logo」の画像検索結果"/>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729" y="5221577"/>
            <a:ext cx="958595" cy="28286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markezine.jp/static/images/article/23710/23710_00.png"/>
          <p:cNvPicPr>
            <a:picLocks noChangeAspect="1" noChangeArrowheads="1"/>
          </p:cNvPicPr>
          <p:nvPr/>
        </p:nvPicPr>
        <p:blipFill rotWithShape="1">
          <a:blip r:embed="rId3">
            <a:extLst>
              <a:ext uri="{28A0092B-C50C-407E-A947-70E740481C1C}">
                <a14:useLocalDpi xmlns:a14="http://schemas.microsoft.com/office/drawing/2010/main" val="0"/>
              </a:ext>
            </a:extLst>
          </a:blip>
          <a:srcRect l="4725" t="37758" r="6447" b="36495"/>
          <a:stretch/>
        </p:blipFill>
        <p:spPr bwMode="auto">
          <a:xfrm>
            <a:off x="1795081" y="4938800"/>
            <a:ext cx="968478" cy="21053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businessnewsline.com/news/images/2015090716373500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60" t="26097" r="10651" b="22322"/>
          <a:stretch/>
        </p:blipFill>
        <p:spPr bwMode="auto">
          <a:xfrm>
            <a:off x="2843808" y="4917779"/>
            <a:ext cx="663546" cy="23459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cdn-ak.b.st-hatena.com/entryimage/248252670-origin-142968962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60" t="33994" r="14507" b="39246"/>
          <a:stretch/>
        </p:blipFill>
        <p:spPr bwMode="auto">
          <a:xfrm>
            <a:off x="1463719" y="5588945"/>
            <a:ext cx="948041" cy="1838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7" descr="https://u.xgoo.jp/img/go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5880" y="5286837"/>
            <a:ext cx="277928" cy="14293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https://precamo.com/img/logo_ameb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382" y="5209785"/>
            <a:ext cx="874084" cy="33021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ライブドアニュース ロゴ」の画像検索結果"/>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366" t="31938" r="21366" b="33895"/>
          <a:stretch/>
        </p:blipFill>
        <p:spPr bwMode="auto">
          <a:xfrm>
            <a:off x="2641121" y="5627699"/>
            <a:ext cx="562727" cy="335728"/>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エキサイトニュース ロゴ」の画像検索結果"/>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277"/>
          <a:stretch/>
        </p:blipFill>
        <p:spPr bwMode="auto">
          <a:xfrm>
            <a:off x="603947" y="5829214"/>
            <a:ext cx="583677" cy="264082"/>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http://www.jibunbank.co.jp/assets/img/img_logo_28.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0327" y="5602488"/>
            <a:ext cx="673305" cy="17375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p:cNvGrpSpPr/>
          <p:nvPr/>
        </p:nvGrpSpPr>
        <p:grpSpPr>
          <a:xfrm>
            <a:off x="534527" y="4966754"/>
            <a:ext cx="1117004" cy="207838"/>
            <a:chOff x="455470" y="4581128"/>
            <a:chExt cx="918447" cy="170893"/>
          </a:xfrm>
        </p:grpSpPr>
        <p:pic>
          <p:nvPicPr>
            <p:cNvPr id="1029" name="Picture 5" descr="「スマートニュース」の画像検索結果"/>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5470" y="4581128"/>
              <a:ext cx="170893" cy="17089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スマートニュース」の画像検索結果"/>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6690" y="4593976"/>
              <a:ext cx="687227" cy="101448"/>
            </a:xfrm>
            <a:prstGeom prst="rect">
              <a:avLst/>
            </a:prstGeom>
            <a:noFill/>
            <a:extLst>
              <a:ext uri="{909E8E84-426E-40DD-AFC4-6F175D3DCCD1}">
                <a14:hiddenFill xmlns:a14="http://schemas.microsoft.com/office/drawing/2010/main">
                  <a:solidFill>
                    <a:srgbClr val="FFFFFF"/>
                  </a:solidFill>
                </a14:hiddenFill>
              </a:ext>
            </a:extLst>
          </p:spPr>
        </p:pic>
      </p:grpSp>
      <p:pic>
        <p:nvPicPr>
          <p:cNvPr id="1051" name="Picture 27" descr="https://japan.cnet.com/story_media/20402902/MSN_Butterfly_Logo_200x88.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8680" y="4886871"/>
            <a:ext cx="497474" cy="218889"/>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31" descr="「ニフティーニュース ロゴ」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4" name="AutoShape 33" descr="「ニフティーニュース ロゴ」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1059" name="Picture 35" descr="https://s-media-cache-ak0.pinimg.com/originals/ce/fa/84/cefa84baa549a9ca51eda756511a9db0.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942" t="42179" r="8905" b="44448"/>
          <a:stretch/>
        </p:blipFill>
        <p:spPr bwMode="auto">
          <a:xfrm>
            <a:off x="1455293" y="5876516"/>
            <a:ext cx="1028475" cy="169478"/>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37" descr="「MSNニュース ロゴ」の画像検索結果"/>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pic>
        <p:nvPicPr>
          <p:cNvPr id="1063" name="Picture 39" descr="http://www.shinsotsu-naitei-gp.jp/images/logo/nikoniko.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056" r="4789"/>
          <a:stretch/>
        </p:blipFill>
        <p:spPr bwMode="auto">
          <a:xfrm>
            <a:off x="3061643" y="5230911"/>
            <a:ext cx="1006301" cy="249399"/>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43" descr="http://dcm-cache.bsearch.goo.ne.jp/web/v2/template/images/ios_store_dmenu.png?ver20150406_002__"/>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7712" t="38562" r="7636" b="39028"/>
          <a:stretch/>
        </p:blipFill>
        <p:spPr bwMode="auto">
          <a:xfrm>
            <a:off x="3427749" y="5596150"/>
            <a:ext cx="640195" cy="169478"/>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p:cNvSpPr txBox="1"/>
          <p:nvPr/>
        </p:nvSpPr>
        <p:spPr>
          <a:xfrm>
            <a:off x="409433" y="4149080"/>
            <a:ext cx="3946543" cy="738664"/>
          </a:xfrm>
          <a:prstGeom prst="rect">
            <a:avLst/>
          </a:prstGeom>
          <a:noFill/>
        </p:spPr>
        <p:txBody>
          <a:bodyPr wrap="square" rtlCol="0">
            <a:spAutoFit/>
          </a:bodyPr>
          <a:lstStyle/>
          <a:p>
            <a:r>
              <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大手ポータルやニュースアプリはもちろん、ゲーム系サイト、ブログサイト、携帯キャリアのポータルなど様々なサイトとニュース配信提携を行って</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おり、弊紙に掲載された編集記事は、幅広い層の読者にリーチしています。</a:t>
            </a:r>
            <a:endPar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69" name="Picture 45" descr="http://heartmonies.com/wp-content/uploads/2015/05/biglobe.jpg"/>
          <p:cNvPicPr>
            <a:picLocks noChangeAspect="1" noChangeArrowheads="1"/>
          </p:cNvPicPr>
          <p:nvPr/>
        </p:nvPicPr>
        <p:blipFill rotWithShape="1">
          <a:blip r:embed="rId17">
            <a:extLst>
              <a:ext uri="{28A0092B-C50C-407E-A947-70E740481C1C}">
                <a14:useLocalDpi xmlns:a14="http://schemas.microsoft.com/office/drawing/2010/main" val="0"/>
              </a:ext>
            </a:extLst>
          </a:blip>
          <a:srcRect l="16800" t="40436" r="14687" b="40438"/>
          <a:stretch/>
        </p:blipFill>
        <p:spPr bwMode="auto">
          <a:xfrm>
            <a:off x="3319705" y="5846763"/>
            <a:ext cx="820247" cy="228984"/>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409433" y="1595693"/>
            <a:ext cx="4018551" cy="577081"/>
          </a:xfrm>
          <a:prstGeom prst="rect">
            <a:avLst/>
          </a:prstGeom>
          <a:noFill/>
        </p:spPr>
        <p:txBody>
          <a:bodyPr wrap="square" rtlCol="0">
            <a:spAutoFit/>
          </a:bodyPr>
          <a:lstStyle/>
          <a:p>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マイナビニュースは</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SEO</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に強く、各種検索サイトからの流入が多いのが特徴です。貴社製品の関連ワードなどを考察し、検索での強みを発揮することも期待できます。</a:t>
            </a:r>
            <a:endParaRPr kumimoji="1"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Picture 5" descr="C:\Users\s0113300\Downloads\男性の人物アイコン素材.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5576" y="2243765"/>
            <a:ext cx="373251" cy="373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0113300\Downloads\スマートフォンアイコン12 (1).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77857" y="2474650"/>
            <a:ext cx="590087" cy="5900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s0113300\Downloads\男性の人物アイコン素材.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5576" y="2653651"/>
            <a:ext cx="373251" cy="3732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C:\Users\s0113300\Downloads\男性の人物アイコン素材.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5576" y="3060051"/>
            <a:ext cx="373251" cy="373251"/>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1731780" y="2814610"/>
            <a:ext cx="832237" cy="22124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正方形/長方形 55"/>
          <p:cNvSpPr/>
          <p:nvPr/>
        </p:nvSpPr>
        <p:spPr>
          <a:xfrm>
            <a:off x="2564017" y="2814611"/>
            <a:ext cx="279791" cy="22124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30" name="Picture 6" descr="C:\Users\s0113300\Downloads\検索用の虫眼鏡アイコン 3.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627209" y="2840661"/>
            <a:ext cx="176314" cy="176314"/>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1789690" y="2553000"/>
            <a:ext cx="986167" cy="261610"/>
          </a:xfrm>
          <a:prstGeom prst="rect">
            <a:avLst/>
          </a:prstGeom>
        </p:spPr>
        <p:txBody>
          <a:bodyPr wrap="none">
            <a:spAutoFit/>
          </a:bodyPr>
          <a:lstStyle/>
          <a:p>
            <a:r>
              <a:rPr lang="ja-JP" altLang="en-US" sz="1100" dirty="0">
                <a:solidFill>
                  <a:schemeClr val="tx1">
                    <a:lumMod val="75000"/>
                    <a:lumOff val="25000"/>
                  </a:schemeClr>
                </a:solidFill>
              </a:rPr>
              <a:t>＼ </a:t>
            </a:r>
            <a:r>
              <a:rPr lang="en-US" altLang="ja-JP" sz="1100" dirty="0">
                <a:solidFill>
                  <a:schemeClr val="tx1">
                    <a:lumMod val="75000"/>
                    <a:lumOff val="25000"/>
                  </a:schemeClr>
                </a:solidFill>
              </a:rPr>
              <a:t>SEARCH</a:t>
            </a:r>
            <a:r>
              <a:rPr lang="ja-JP" altLang="en-US" sz="1100" dirty="0">
                <a:solidFill>
                  <a:schemeClr val="tx1">
                    <a:lumMod val="75000"/>
                    <a:lumOff val="25000"/>
                  </a:schemeClr>
                </a:solidFill>
              </a:rPr>
              <a:t> ／</a:t>
            </a:r>
          </a:p>
        </p:txBody>
      </p:sp>
      <p:sp>
        <p:nvSpPr>
          <p:cNvPr id="22" name="角丸四角形 21"/>
          <p:cNvSpPr/>
          <p:nvPr/>
        </p:nvSpPr>
        <p:spPr>
          <a:xfrm>
            <a:off x="1547665" y="2243765"/>
            <a:ext cx="1481862" cy="1189537"/>
          </a:xfrm>
          <a:prstGeom prst="roundRect">
            <a:avLst>
              <a:gd name="adj" fmla="val 8902"/>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 name="Picture 9" descr="https://pbs.twimg.com/profile_images/783872524022972416/dFuwBwUW.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8166" t="9137" r="8919" b="7994"/>
          <a:stretch/>
        </p:blipFill>
        <p:spPr bwMode="auto">
          <a:xfrm>
            <a:off x="3678969" y="2603805"/>
            <a:ext cx="173702" cy="192242"/>
          </a:xfrm>
          <a:prstGeom prst="rect">
            <a:avLst/>
          </a:prstGeom>
          <a:noFill/>
          <a:extLst>
            <a:ext uri="{909E8E84-426E-40DD-AFC4-6F175D3DCCD1}">
              <a14:hiddenFill xmlns:a14="http://schemas.microsoft.com/office/drawing/2010/main">
                <a:solidFill>
                  <a:srgbClr val="FFFFFF"/>
                </a:solidFill>
              </a14:hiddenFill>
            </a:ext>
          </a:extLst>
        </p:spPr>
      </p:pic>
      <p:sp>
        <p:nvSpPr>
          <p:cNvPr id="65" name="テキスト ボックス 64"/>
          <p:cNvSpPr txBox="1"/>
          <p:nvPr/>
        </p:nvSpPr>
        <p:spPr>
          <a:xfrm>
            <a:off x="4758968" y="1595693"/>
            <a:ext cx="4018551" cy="577081"/>
          </a:xfrm>
          <a:prstGeom prst="rect">
            <a:avLst/>
          </a:prstGeom>
          <a:noFill/>
        </p:spPr>
        <p:txBody>
          <a:bodyPr wrap="square" rtlCol="0">
            <a:spAutoFit/>
          </a:bodyPr>
          <a:lstStyle/>
          <a:p>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マイナビニュースは幅広いカテゴリをカバーしており、各面で</a:t>
            </a:r>
            <a:b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リピート読者が存在します。また、各種メールマガジンや</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などのタッチポイントからも固定読者がアクセスしています。</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34" name="Picture 10" descr="C:\Users\s0113300\Downloads\星アイコン8.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651768" y="2387781"/>
            <a:ext cx="232950" cy="2329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C:\Users\s0113300\Downloads\メールの無料アイコンその8 (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960154" y="2525697"/>
            <a:ext cx="231943" cy="2319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s0113300\Downloads\検索用の虫眼鏡アイコン素材.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328734" y="2795708"/>
            <a:ext cx="240145" cy="24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descr="C:\Users\s0113300\Downloads\FACEBOOK風のアイコン素材.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328937" y="2536733"/>
            <a:ext cx="283096" cy="2830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s0113300\Downloads\twitterのアイコン素材 その2.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929640" y="2830740"/>
            <a:ext cx="277121" cy="27712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s0113300\Downloads\矢印アイコン　下2 (1).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679644" y="2747821"/>
            <a:ext cx="177198" cy="17719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6" descr="C:\Users\s0113300\Downloads\矢印アイコン　下2 (1).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8900000">
            <a:off x="6113238" y="2848899"/>
            <a:ext cx="177198" cy="17719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6" descr="C:\Users\s0113300\Downloads\矢印アイコン　下2 (1).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8266477">
            <a:off x="5656368" y="3070431"/>
            <a:ext cx="177198" cy="17719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C:\Users\s0113300\Downloads\矢印アイコン　下2 (1).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800000">
            <a:off x="7184199" y="2848900"/>
            <a:ext cx="177198" cy="17719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s0113300\Downloads\矢印アイコン　下2 (1).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2700000">
            <a:off x="7633035" y="3072552"/>
            <a:ext cx="177198" cy="177198"/>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p:cNvSpPr/>
          <p:nvPr/>
        </p:nvSpPr>
        <p:spPr>
          <a:xfrm>
            <a:off x="5140441" y="2575546"/>
            <a:ext cx="511679" cy="215444"/>
          </a:xfrm>
          <a:prstGeom prst="rect">
            <a:avLst/>
          </a:prstGeom>
        </p:spPr>
        <p:txBody>
          <a:bodyPr wrap="none">
            <a:spAutoFit/>
          </a:bodyPr>
          <a:lstStyle/>
          <a:p>
            <a:pPr algn="ct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search</a:t>
            </a:r>
            <a:endParaRPr lang="ja-JP" altLang="en-US" sz="800" dirty="0">
              <a:solidFill>
                <a:schemeClr val="tx1">
                  <a:lumMod val="75000"/>
                  <a:lumOff val="25000"/>
                </a:schemeClr>
              </a:solidFill>
            </a:endParaRPr>
          </a:p>
        </p:txBody>
      </p:sp>
      <p:sp>
        <p:nvSpPr>
          <p:cNvPr id="81" name="正方形/長方形 80"/>
          <p:cNvSpPr/>
          <p:nvPr/>
        </p:nvSpPr>
        <p:spPr>
          <a:xfrm>
            <a:off x="5802940" y="2315773"/>
            <a:ext cx="497252" cy="215444"/>
          </a:xfrm>
          <a:prstGeom prst="rect">
            <a:avLst/>
          </a:prstGeom>
        </p:spPr>
        <p:txBody>
          <a:bodyPr wrap="none">
            <a:spAutoFit/>
          </a:bodyPr>
          <a:lstStyle/>
          <a:p>
            <a:pPr algn="ct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e-mail</a:t>
            </a:r>
            <a:endParaRPr lang="ja-JP" altLang="en-US" sz="800" dirty="0">
              <a:solidFill>
                <a:schemeClr val="tx1">
                  <a:lumMod val="75000"/>
                  <a:lumOff val="25000"/>
                </a:schemeClr>
              </a:solidFill>
            </a:endParaRPr>
          </a:p>
        </p:txBody>
      </p:sp>
      <p:sp>
        <p:nvSpPr>
          <p:cNvPr id="82" name="正方形/長方形 81"/>
          <p:cNvSpPr/>
          <p:nvPr/>
        </p:nvSpPr>
        <p:spPr>
          <a:xfrm>
            <a:off x="6428247" y="2171757"/>
            <a:ext cx="679994" cy="215444"/>
          </a:xfrm>
          <a:prstGeom prst="rect">
            <a:avLst/>
          </a:prstGeom>
        </p:spPr>
        <p:txBody>
          <a:bodyPr wrap="none">
            <a:spAutoFit/>
          </a:bodyPr>
          <a:lstStyle/>
          <a:p>
            <a:pPr algn="ct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bookmark</a:t>
            </a:r>
            <a:endParaRPr lang="ja-JP" altLang="en-US" sz="800" dirty="0">
              <a:solidFill>
                <a:schemeClr val="tx1">
                  <a:lumMod val="75000"/>
                  <a:lumOff val="25000"/>
                </a:schemeClr>
              </a:solidFill>
            </a:endParaRPr>
          </a:p>
        </p:txBody>
      </p:sp>
      <p:sp>
        <p:nvSpPr>
          <p:cNvPr id="83" name="正方形/長方形 82"/>
          <p:cNvSpPr/>
          <p:nvPr/>
        </p:nvSpPr>
        <p:spPr>
          <a:xfrm>
            <a:off x="7092280" y="2315773"/>
            <a:ext cx="756409" cy="215444"/>
          </a:xfrm>
          <a:prstGeom prst="rect">
            <a:avLst/>
          </a:prstGeom>
        </p:spPr>
        <p:txBody>
          <a:bodyPr wrap="square">
            <a:spAutoFit/>
          </a:bodyPr>
          <a:lstStyle/>
          <a:p>
            <a:pPr algn="ct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facebook</a:t>
            </a:r>
            <a:endParaRPr lang="ja-JP" altLang="en-US" sz="800" dirty="0">
              <a:solidFill>
                <a:schemeClr val="tx1">
                  <a:lumMod val="75000"/>
                  <a:lumOff val="25000"/>
                </a:schemeClr>
              </a:solidFill>
            </a:endParaRPr>
          </a:p>
        </p:txBody>
      </p:sp>
      <p:sp>
        <p:nvSpPr>
          <p:cNvPr id="84" name="正方形/長方形 83"/>
          <p:cNvSpPr/>
          <p:nvPr/>
        </p:nvSpPr>
        <p:spPr>
          <a:xfrm>
            <a:off x="7812360" y="2597352"/>
            <a:ext cx="511679" cy="215444"/>
          </a:xfrm>
          <a:prstGeom prst="rect">
            <a:avLst/>
          </a:prstGeom>
        </p:spPr>
        <p:txBody>
          <a:bodyPr wrap="none">
            <a:spAutoFit/>
          </a:bodyPr>
          <a:lstStyle/>
          <a:p>
            <a:pPr algn="ct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twitter</a:t>
            </a:r>
            <a:endParaRPr lang="ja-JP" altLang="en-US" sz="800" dirty="0">
              <a:solidFill>
                <a:schemeClr val="tx1">
                  <a:lumMod val="75000"/>
                  <a:lumOff val="25000"/>
                </a:schemeClr>
              </a:solidFill>
            </a:endParaRPr>
          </a:p>
        </p:txBody>
      </p:sp>
      <p:pic>
        <p:nvPicPr>
          <p:cNvPr id="1041" name="Picture 17" descr="C:\Users\s0113300\Downloads\キラキラアイコン5.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398982" y="2327873"/>
            <a:ext cx="168507" cy="168507"/>
          </a:xfrm>
          <a:prstGeom prst="rect">
            <a:avLst/>
          </a:prstGeom>
          <a:noFill/>
          <a:extLst>
            <a:ext uri="{909E8E84-426E-40DD-AFC4-6F175D3DCCD1}">
              <a14:hiddenFill xmlns:a14="http://schemas.microsoft.com/office/drawing/2010/main">
                <a:solidFill>
                  <a:srgbClr val="FFFFFF"/>
                </a:solidFill>
              </a14:hiddenFill>
            </a:ext>
          </a:extLst>
        </p:spPr>
      </p:pic>
      <p:sp>
        <p:nvSpPr>
          <p:cNvPr id="35" name="弦 34"/>
          <p:cNvSpPr/>
          <p:nvPr/>
        </p:nvSpPr>
        <p:spPr>
          <a:xfrm rot="8100000">
            <a:off x="5550285" y="3029827"/>
            <a:ext cx="2471279" cy="2565439"/>
          </a:xfrm>
          <a:prstGeom prst="chord">
            <a:avLst>
              <a:gd name="adj1" fmla="val 5109825"/>
              <a:gd name="adj2" fmla="val 11005228"/>
            </a:avLst>
          </a:prstGeom>
          <a:solidFill>
            <a:schemeClr val="bg1">
              <a:lumMod val="50000"/>
            </a:schemeClr>
          </a:solidFill>
          <a:ln w="50800"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42" name="Picture 18" descr="C:\Users\s0113300\Documents\000_媒体資料改定\Logo\MYNAVI_SERVICE_NEWS_YOKO_WHITE_VER2_03.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095652" y="3236636"/>
            <a:ext cx="1331841" cy="189400"/>
          </a:xfrm>
          <a:prstGeom prst="rect">
            <a:avLst/>
          </a:prstGeom>
          <a:noFill/>
          <a:extLst>
            <a:ext uri="{909E8E84-426E-40DD-AFC4-6F175D3DCCD1}">
              <a14:hiddenFill xmlns:a14="http://schemas.microsoft.com/office/drawing/2010/main">
                <a:solidFill>
                  <a:srgbClr val="FFFFFF"/>
                </a:solidFill>
              </a14:hiddenFill>
            </a:ext>
          </a:extLst>
        </p:spPr>
      </p:pic>
      <p:sp>
        <p:nvSpPr>
          <p:cNvPr id="38" name="正方形/長方形 37"/>
          <p:cNvSpPr/>
          <p:nvPr/>
        </p:nvSpPr>
        <p:spPr>
          <a:xfrm>
            <a:off x="323528" y="4849091"/>
            <a:ext cx="4104456" cy="138822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0" name="テキスト ボックス 89"/>
          <p:cNvSpPr txBox="1"/>
          <p:nvPr/>
        </p:nvSpPr>
        <p:spPr>
          <a:xfrm>
            <a:off x="4758968" y="4149080"/>
            <a:ext cx="4018551" cy="738664"/>
          </a:xfrm>
          <a:prstGeom prst="rect">
            <a:avLst/>
          </a:prstGeom>
          <a:noFill/>
        </p:spPr>
        <p:txBody>
          <a:bodyPr wrap="square" rtlCol="0">
            <a:spAutoFit/>
          </a:bodyPr>
          <a:lstStyle/>
          <a:p>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日本最大級の就職サイト「マイナビ」で会員となったユーザーは、日本唯一の新社会人応援サイト「フレッシャーズ」を経て、マイナビニュースの会員となります。毎年、フレッシュな新社会人を安定的に会員化しています。</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2" name="Picture 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035518" y="5517232"/>
            <a:ext cx="2239027" cy="253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descr="https://prtimes.jp/i/2955/749/resize/d2955-749-422272-0.jp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3728" t="20715" r="3524" b="21007"/>
          <a:stretch/>
        </p:blipFill>
        <p:spPr bwMode="auto">
          <a:xfrm>
            <a:off x="5608345" y="5949280"/>
            <a:ext cx="1217429" cy="16358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Users\s0113300\Documents\Logo.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528086" y="5178833"/>
            <a:ext cx="1321809" cy="185692"/>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カギ線コネクタ 40"/>
          <p:cNvCxnSpPr/>
          <p:nvPr/>
        </p:nvCxnSpPr>
        <p:spPr>
          <a:xfrm flipV="1">
            <a:off x="4716016" y="5829214"/>
            <a:ext cx="1214892" cy="381603"/>
          </a:xfrm>
          <a:prstGeom prst="bentConnector3">
            <a:avLst>
              <a:gd name="adj1" fmla="val 64445"/>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0" name="Picture 21" descr="C:\Users\s0113300\Downloads\歩く人のシルエットアイコン素材 2.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flipH="1">
            <a:off x="4760417" y="5387661"/>
            <a:ext cx="815446" cy="823156"/>
          </a:xfrm>
          <a:prstGeom prst="rect">
            <a:avLst/>
          </a:prstGeom>
          <a:noFill/>
          <a:extLst>
            <a:ext uri="{909E8E84-426E-40DD-AFC4-6F175D3DCCD1}">
              <a14:hiddenFill xmlns:a14="http://schemas.microsoft.com/office/drawing/2010/main">
                <a:solidFill>
                  <a:srgbClr val="FFFFFF"/>
                </a:solidFill>
              </a14:hiddenFill>
            </a:ext>
          </a:extLst>
        </p:spPr>
      </p:pic>
      <p:sp>
        <p:nvSpPr>
          <p:cNvPr id="64" name="正方形/長方形 63"/>
          <p:cNvSpPr/>
          <p:nvPr/>
        </p:nvSpPr>
        <p:spPr>
          <a:xfrm>
            <a:off x="6822569" y="5966978"/>
            <a:ext cx="595035" cy="184666"/>
          </a:xfrm>
          <a:prstGeom prst="rect">
            <a:avLst/>
          </a:prstGeom>
        </p:spPr>
        <p:txBody>
          <a:bodyPr wrap="none">
            <a:spAutoFit/>
          </a:bodyPr>
          <a:lstStyle/>
          <a:p>
            <a:pPr algn="ctr"/>
            <a:r>
              <a:rPr lang="ja-JP" altLang="en-US" sz="600" b="1" dirty="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600" b="1" dirty="0">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600" b="1" dirty="0">
                <a:latin typeface="メイリオ" panose="020B0604030504040204" pitchFamily="50" charset="-128"/>
                <a:ea typeface="メイリオ" panose="020B0604030504040204" pitchFamily="50" charset="-128"/>
                <a:cs typeface="メイリオ" panose="020B0604030504040204" pitchFamily="50" charset="-128"/>
              </a:rPr>
              <a:t>万会員</a:t>
            </a:r>
          </a:p>
        </p:txBody>
      </p:sp>
      <p:sp>
        <p:nvSpPr>
          <p:cNvPr id="111" name="正方形/長方形 110"/>
          <p:cNvSpPr/>
          <p:nvPr/>
        </p:nvSpPr>
        <p:spPr>
          <a:xfrm>
            <a:off x="8271384" y="5589240"/>
            <a:ext cx="595035" cy="184666"/>
          </a:xfrm>
          <a:prstGeom prst="rect">
            <a:avLst/>
          </a:prstGeom>
        </p:spPr>
        <p:txBody>
          <a:bodyPr wrap="none">
            <a:spAutoFit/>
          </a:bodyPr>
          <a:lstStyle/>
          <a:p>
            <a:pPr algn="ctr"/>
            <a:r>
              <a:rPr lang="ja-JP" altLang="en-US" sz="600" b="1" dirty="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600" b="1" dirty="0">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600" b="1" dirty="0">
                <a:latin typeface="メイリオ" panose="020B0604030504040204" pitchFamily="50" charset="-128"/>
                <a:ea typeface="メイリオ" panose="020B0604030504040204" pitchFamily="50" charset="-128"/>
                <a:cs typeface="メイリオ" panose="020B0604030504040204" pitchFamily="50" charset="-128"/>
              </a:rPr>
              <a:t>万会員</a:t>
            </a:r>
          </a:p>
        </p:txBody>
      </p:sp>
      <p:sp>
        <p:nvSpPr>
          <p:cNvPr id="112" name="正方形/長方形 111"/>
          <p:cNvSpPr/>
          <p:nvPr/>
        </p:nvSpPr>
        <p:spPr>
          <a:xfrm>
            <a:off x="7819953" y="5229200"/>
            <a:ext cx="595035" cy="184666"/>
          </a:xfrm>
          <a:prstGeom prst="rect">
            <a:avLst/>
          </a:prstGeom>
        </p:spPr>
        <p:txBody>
          <a:bodyPr wrap="none">
            <a:spAutoFit/>
          </a:bodyPr>
          <a:lstStyle/>
          <a:p>
            <a:pPr algn="ctr"/>
            <a:r>
              <a:rPr lang="ja-JP" altLang="en-US" sz="600" b="1" dirty="0">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600" b="1" dirty="0">
                <a:latin typeface="メイリオ" panose="020B0604030504040204" pitchFamily="50" charset="-128"/>
                <a:ea typeface="メイリオ" panose="020B0604030504040204" pitchFamily="50" charset="-128"/>
                <a:cs typeface="メイリオ" panose="020B0604030504040204" pitchFamily="50" charset="-128"/>
              </a:rPr>
              <a:t>90</a:t>
            </a:r>
            <a:r>
              <a:rPr lang="ja-JP" altLang="en-US" sz="600" b="1" dirty="0">
                <a:latin typeface="メイリオ" panose="020B0604030504040204" pitchFamily="50" charset="-128"/>
                <a:ea typeface="メイリオ" panose="020B0604030504040204" pitchFamily="50" charset="-128"/>
                <a:cs typeface="メイリオ" panose="020B0604030504040204" pitchFamily="50" charset="-128"/>
              </a:rPr>
              <a:t>万会員</a:t>
            </a:r>
          </a:p>
        </p:txBody>
      </p:sp>
      <p:pic>
        <p:nvPicPr>
          <p:cNvPr id="1046" name="Picture 22" descr="C:\Users\s0113300\Downloads\矢印のアイコン素材 (右向き).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rot="20700000" flipV="1">
            <a:off x="5557098" y="5521521"/>
            <a:ext cx="270959" cy="23378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2" descr="C:\Users\s0113300\Downloads\矢印のアイコン素材 (右向き).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rot="20700000" flipV="1">
            <a:off x="6044054" y="5156687"/>
            <a:ext cx="270959" cy="233781"/>
          </a:xfrm>
          <a:prstGeom prst="rect">
            <a:avLst/>
          </a:prstGeom>
          <a:noFill/>
          <a:extLst>
            <a:ext uri="{909E8E84-426E-40DD-AFC4-6F175D3DCCD1}">
              <a14:hiddenFill xmlns:a14="http://schemas.microsoft.com/office/drawing/2010/main">
                <a:solidFill>
                  <a:srgbClr val="FFFFFF"/>
                </a:solidFill>
              </a14:hiddenFill>
            </a:ext>
          </a:extLst>
        </p:spPr>
      </p:pic>
      <p:cxnSp>
        <p:nvCxnSpPr>
          <p:cNvPr id="126" name="カギ線コネクタ 125"/>
          <p:cNvCxnSpPr/>
          <p:nvPr/>
        </p:nvCxnSpPr>
        <p:spPr>
          <a:xfrm flipV="1">
            <a:off x="5501132" y="5447612"/>
            <a:ext cx="894426" cy="381602"/>
          </a:xfrm>
          <a:prstGeom prst="bentConnector3">
            <a:avLst>
              <a:gd name="adj1" fmla="val 50000"/>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カギ線コネクタ 129"/>
          <p:cNvCxnSpPr/>
          <p:nvPr/>
        </p:nvCxnSpPr>
        <p:spPr>
          <a:xfrm flipV="1">
            <a:off x="5948345" y="5065452"/>
            <a:ext cx="2823477" cy="381602"/>
          </a:xfrm>
          <a:prstGeom prst="bentConnector3">
            <a:avLst>
              <a:gd name="adj1" fmla="val 16633"/>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C:\Users\s0113300\Downloads\動画や音楽の再生ボタンのアイコン素材 (2).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236879" y="2756359"/>
            <a:ext cx="167833" cy="16783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Users\s0113300\Downloads\動画や音楽の再生ボタンのアイコン素材 (2).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236879" y="2346473"/>
            <a:ext cx="167833" cy="16783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C:\Users\s0113300\Downloads\動画や音楽の再生ボタンのアイコン素材 (2).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236879" y="3163503"/>
            <a:ext cx="167833" cy="16783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C:\Users\s0113300\Downloads\動画や音楽の再生ボタンのアイコン素材 (2).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206909" y="2756359"/>
            <a:ext cx="167833" cy="167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0270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60</a:t>
            </a:fld>
            <a:endParaRPr lang="ja-JP" altLang="en-US" dirty="0"/>
          </a:p>
        </p:txBody>
      </p:sp>
      <p:sp>
        <p:nvSpPr>
          <p:cNvPr id="3" name="テキスト ボックス 2"/>
          <p:cNvSpPr txBox="1"/>
          <p:nvPr/>
        </p:nvSpPr>
        <p:spPr>
          <a:xfrm>
            <a:off x="179511" y="332656"/>
            <a:ext cx="8954963"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レコメンド型ネットワーク誘導オプション（価格）</a:t>
            </a:r>
          </a:p>
        </p:txBody>
      </p:sp>
      <p:pic>
        <p:nvPicPr>
          <p:cNvPr id="4" name="Picture 2" descr="C:\Users\s0113300\Document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93" y="1005840"/>
            <a:ext cx="1655627" cy="23258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907704" y="980728"/>
            <a:ext cx="370614" cy="369332"/>
          </a:xfrm>
          <a:prstGeom prst="rect">
            <a:avLst/>
          </a:prstGeom>
        </p:spPr>
        <p:txBody>
          <a:bodyPr wrap="none" anchor="ctr">
            <a:spAutoFit/>
          </a:bodyPr>
          <a:lstStyle/>
          <a:p>
            <a:r>
              <a:rPr lang="en-US" altLang="ja-JP" dirty="0">
                <a:solidFill>
                  <a:schemeClr val="bg1">
                    <a:lumMod val="50000"/>
                  </a:schemeClr>
                </a:solidFill>
                <a:latin typeface="+mj-ea"/>
                <a:ea typeface="+mj-ea"/>
              </a:rPr>
              <a:t>×</a:t>
            </a:r>
            <a:endParaRPr lang="ja-JP" altLang="en-US" dirty="0">
              <a:solidFill>
                <a:schemeClr val="bg1">
                  <a:lumMod val="50000"/>
                </a:schemeClr>
              </a:solidFill>
              <a:latin typeface="+mj-ea"/>
              <a:ea typeface="+mj-ea"/>
            </a:endParaRPr>
          </a:p>
        </p:txBody>
      </p:sp>
      <p:pic>
        <p:nvPicPr>
          <p:cNvPr id="6" name="図 58" descr="logo.001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020763"/>
            <a:ext cx="845187" cy="24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8319" y="981075"/>
            <a:ext cx="1069546" cy="304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A13451\Desktop\AJA_logo_0122_fix\ajaren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772"/>
          <a:stretch/>
        </p:blipFill>
        <p:spPr bwMode="auto">
          <a:xfrm>
            <a:off x="5378222" y="980728"/>
            <a:ext cx="849962" cy="29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6642" b="9924"/>
          <a:stretch/>
        </p:blipFill>
        <p:spPr bwMode="auto">
          <a:xfrm>
            <a:off x="4316022" y="1005840"/>
            <a:ext cx="1014653" cy="271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表 10"/>
          <p:cNvGraphicFramePr>
            <a:graphicFrameLocks noGrp="1"/>
          </p:cNvGraphicFramePr>
          <p:nvPr>
            <p:extLst>
              <p:ext uri="{D42A27DB-BD31-4B8C-83A1-F6EECF244321}">
                <p14:modId xmlns:p14="http://schemas.microsoft.com/office/powerpoint/2010/main" val="3014302513"/>
              </p:ext>
            </p:extLst>
          </p:nvPr>
        </p:nvGraphicFramePr>
        <p:xfrm>
          <a:off x="179510" y="1474767"/>
          <a:ext cx="8785104" cy="3970457"/>
        </p:xfrm>
        <a:graphic>
          <a:graphicData uri="http://schemas.openxmlformats.org/drawingml/2006/table">
            <a:tbl>
              <a:tblPr/>
              <a:tblGrid>
                <a:gridCol w="1248104">
                  <a:extLst>
                    <a:ext uri="{9D8B030D-6E8A-4147-A177-3AD203B41FA5}">
                      <a16:colId xmlns:a16="http://schemas.microsoft.com/office/drawing/2014/main" val="20000"/>
                    </a:ext>
                  </a:extLst>
                </a:gridCol>
                <a:gridCol w="993577">
                  <a:extLst>
                    <a:ext uri="{9D8B030D-6E8A-4147-A177-3AD203B41FA5}">
                      <a16:colId xmlns:a16="http://schemas.microsoft.com/office/drawing/2014/main" val="20001"/>
                    </a:ext>
                  </a:extLst>
                </a:gridCol>
                <a:gridCol w="654330">
                  <a:extLst>
                    <a:ext uri="{9D8B030D-6E8A-4147-A177-3AD203B41FA5}">
                      <a16:colId xmlns:a16="http://schemas.microsoft.com/office/drawing/2014/main" val="20002"/>
                    </a:ext>
                  </a:extLst>
                </a:gridCol>
                <a:gridCol w="945143">
                  <a:extLst>
                    <a:ext uri="{9D8B030D-6E8A-4147-A177-3AD203B41FA5}">
                      <a16:colId xmlns:a16="http://schemas.microsoft.com/office/drawing/2014/main" val="20003"/>
                    </a:ext>
                  </a:extLst>
                </a:gridCol>
                <a:gridCol w="1090549">
                  <a:extLst>
                    <a:ext uri="{9D8B030D-6E8A-4147-A177-3AD203B41FA5}">
                      <a16:colId xmlns:a16="http://schemas.microsoft.com/office/drawing/2014/main" val="20004"/>
                    </a:ext>
                  </a:extLst>
                </a:gridCol>
                <a:gridCol w="654330">
                  <a:extLst>
                    <a:ext uri="{9D8B030D-6E8A-4147-A177-3AD203B41FA5}">
                      <a16:colId xmlns:a16="http://schemas.microsoft.com/office/drawing/2014/main" val="20005"/>
                    </a:ext>
                  </a:extLst>
                </a:gridCol>
                <a:gridCol w="3199071">
                  <a:extLst>
                    <a:ext uri="{9D8B030D-6E8A-4147-A177-3AD203B41FA5}">
                      <a16:colId xmlns:a16="http://schemas.microsoft.com/office/drawing/2014/main" val="20006"/>
                    </a:ext>
                  </a:extLst>
                </a:gridCol>
              </a:tblGrid>
              <a:tr h="444019">
                <a:tc>
                  <a:txBody>
                    <a:bodyPr/>
                    <a:lstStyle/>
                    <a:p>
                      <a:pPr algn="ctr" fontAlgn="ctr"/>
                      <a:r>
                        <a:rPr lang="ja-JP" altLang="en-US" sz="800" b="1" i="0" u="none" strike="noStrike" dirty="0">
                          <a:solidFill>
                            <a:schemeClr val="bg1"/>
                          </a:solidFill>
                          <a:effectLst/>
                          <a:latin typeface="+mj-ea"/>
                          <a:ea typeface="+mj-ea"/>
                        </a:rPr>
                        <a:t>　アドネットワーク種別</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chemeClr val="bg1"/>
                          </a:solidFill>
                          <a:effectLst/>
                          <a:latin typeface="+mj-ea"/>
                          <a:ea typeface="+mj-ea"/>
                        </a:rPr>
                        <a:t>マッチング方法</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chemeClr val="bg1"/>
                          </a:solidFill>
                          <a:effectLst/>
                          <a:latin typeface="+mj-ea"/>
                          <a:ea typeface="+mj-ea"/>
                        </a:rPr>
                        <a:t>課金方法</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chemeClr val="bg1"/>
                          </a:solidFill>
                          <a:effectLst/>
                          <a:latin typeface="+mj-ea"/>
                          <a:ea typeface="+mj-ea"/>
                        </a:rPr>
                        <a:t>最低単価</a:t>
                      </a:r>
                      <a:endParaRPr lang="en-US" altLang="ja-JP" sz="800" b="1" i="0" u="none" strike="noStrike" dirty="0">
                        <a:solidFill>
                          <a:schemeClr val="bg1"/>
                        </a:solidFill>
                        <a:effectLst/>
                        <a:latin typeface="+mj-ea"/>
                        <a:ea typeface="+mj-ea"/>
                      </a:endParaRPr>
                    </a:p>
                    <a:p>
                      <a:pPr algn="ctr" fontAlgn="ctr"/>
                      <a:r>
                        <a:rPr lang="ja-JP" altLang="en-US" sz="800" b="1" i="0" u="none" strike="noStrike" dirty="0">
                          <a:solidFill>
                            <a:schemeClr val="bg1"/>
                          </a:solidFill>
                          <a:effectLst/>
                          <a:latin typeface="+mj-ea"/>
                          <a:ea typeface="+mj-ea"/>
                        </a:rPr>
                        <a:t>（ネット・税別）</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chemeClr val="bg1"/>
                          </a:solidFill>
                          <a:effectLst/>
                          <a:latin typeface="+mj-ea"/>
                          <a:ea typeface="+mj-ea"/>
                        </a:rPr>
                        <a:t>最低クリック数</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ja-JP" altLang="en-US" sz="800" b="1" i="0" u="none" strike="noStrike" dirty="0">
                          <a:solidFill>
                            <a:schemeClr val="bg1"/>
                          </a:solidFill>
                          <a:effectLst/>
                          <a:latin typeface="+mj-ea"/>
                          <a:ea typeface="+mj-ea"/>
                        </a:rPr>
                        <a:t>期間</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fontAlgn="ctr"/>
                      <a:r>
                        <a:rPr lang="en-US" altLang="ja-JP" sz="800" b="1" i="0" u="none" strike="noStrike" dirty="0">
                          <a:solidFill>
                            <a:schemeClr val="bg1"/>
                          </a:solidFill>
                          <a:effectLst/>
                          <a:latin typeface="+mj-ea"/>
                          <a:ea typeface="+mj-ea"/>
                        </a:rPr>
                        <a:t>【</a:t>
                      </a:r>
                      <a:r>
                        <a:rPr lang="ja-JP" altLang="en-US" sz="800" b="1" i="0" u="none" strike="noStrike" dirty="0">
                          <a:solidFill>
                            <a:schemeClr val="bg1"/>
                          </a:solidFill>
                          <a:effectLst/>
                          <a:latin typeface="+mj-ea"/>
                          <a:ea typeface="+mj-ea"/>
                        </a:rPr>
                        <a:t>オプション</a:t>
                      </a:r>
                      <a:r>
                        <a:rPr lang="en-US" altLang="ja-JP" sz="800" b="1" i="0" u="none" strike="noStrike" dirty="0">
                          <a:solidFill>
                            <a:schemeClr val="bg1"/>
                          </a:solidFill>
                          <a:effectLst/>
                          <a:latin typeface="+mj-ea"/>
                          <a:ea typeface="+mj-ea"/>
                        </a:rPr>
                        <a:t>】</a:t>
                      </a:r>
                      <a:r>
                        <a:rPr lang="ja-JP" altLang="en-US" sz="800" b="1" i="0" u="none" strike="noStrike" dirty="0">
                          <a:solidFill>
                            <a:schemeClr val="bg1"/>
                          </a:solidFill>
                          <a:effectLst/>
                          <a:latin typeface="+mj-ea"/>
                          <a:ea typeface="+mj-ea"/>
                        </a:rPr>
                        <a:t>セグメント</a:t>
                      </a:r>
                      <a:endParaRPr lang="en-US" altLang="ja-JP" sz="800" b="1" i="0" u="none" strike="noStrike" dirty="0">
                        <a:solidFill>
                          <a:schemeClr val="bg1"/>
                        </a:solidFill>
                        <a:effectLst/>
                        <a:latin typeface="+mj-ea"/>
                        <a:ea typeface="+mj-ea"/>
                      </a:endParaRPr>
                    </a:p>
                    <a:p>
                      <a:pPr algn="ctr" fontAlgn="ctr"/>
                      <a:r>
                        <a:rPr lang="en-US" altLang="ja-JP" sz="800" b="1" i="0" u="none" strike="noStrike" dirty="0">
                          <a:solidFill>
                            <a:schemeClr val="bg1"/>
                          </a:solidFill>
                          <a:effectLst/>
                          <a:latin typeface="+mj-ea"/>
                          <a:ea typeface="+mj-ea"/>
                        </a:rPr>
                        <a:t>※</a:t>
                      </a:r>
                      <a:r>
                        <a:rPr lang="ja-JP" altLang="en-US" sz="700" b="1" i="0" u="none" strike="noStrike" dirty="0">
                          <a:solidFill>
                            <a:schemeClr val="bg1"/>
                          </a:solidFill>
                          <a:effectLst/>
                          <a:latin typeface="+mj-ea"/>
                          <a:ea typeface="+mj-ea"/>
                        </a:rPr>
                        <a:t>ご希望の場合、追加費用を頂戴いたします。</a:t>
                      </a:r>
                      <a:endParaRPr lang="en-US" altLang="ja-JP" sz="700" b="1" i="0" u="none" strike="noStrike" dirty="0">
                        <a:solidFill>
                          <a:schemeClr val="bg1"/>
                        </a:solidFill>
                        <a:effectLst/>
                        <a:latin typeface="+mj-ea"/>
                        <a:ea typeface="+mj-ea"/>
                      </a:endParaRPr>
                    </a:p>
                    <a:p>
                      <a:pPr algn="ctr" fontAlgn="ctr"/>
                      <a:r>
                        <a:rPr lang="ja-JP" altLang="en-US" sz="700" b="1" i="0" u="none" strike="noStrike" dirty="0">
                          <a:solidFill>
                            <a:schemeClr val="bg1"/>
                          </a:solidFill>
                          <a:effectLst/>
                          <a:latin typeface="+mj-ea"/>
                          <a:ea typeface="+mj-ea"/>
                        </a:rPr>
                        <a:t>　</a:t>
                      </a:r>
                      <a:r>
                        <a:rPr lang="ja-JP" altLang="en-US" sz="700" b="1" i="0" u="none" strike="noStrike" baseline="0" dirty="0">
                          <a:solidFill>
                            <a:schemeClr val="bg1"/>
                          </a:solidFill>
                          <a:effectLst/>
                          <a:latin typeface="+mj-ea"/>
                          <a:ea typeface="+mj-ea"/>
                        </a:rPr>
                        <a:t>  詳細は営業担当までご相談下さい。</a:t>
                      </a:r>
                      <a:endParaRPr lang="en-US" altLang="ja-JP" sz="800" b="1" i="0" u="none" strike="noStrike" dirty="0">
                        <a:solidFill>
                          <a:schemeClr val="bg1"/>
                        </a:solidFill>
                        <a:effectLst/>
                        <a:latin typeface="+mj-ea"/>
                        <a:ea typeface="+mj-ea"/>
                      </a:endParaRP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593201">
                <a:tc>
                  <a:txBody>
                    <a:bodyPr/>
                    <a:lstStyle/>
                    <a:p>
                      <a:pPr algn="l" fontAlgn="ctr"/>
                      <a:r>
                        <a:rPr lang="ja-JP" altLang="en-US" sz="800" b="0" i="0" u="none" strike="noStrike" dirty="0">
                          <a:solidFill>
                            <a:srgbClr val="000000"/>
                          </a:solidFill>
                          <a:effectLst/>
                          <a:latin typeface="+mj-ea"/>
                          <a:ea typeface="+mj-ea"/>
                        </a:rPr>
                        <a:t>　</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800" b="0" i="0" u="none" strike="noStrike" dirty="0">
                          <a:solidFill>
                            <a:schemeClr val="tx1">
                              <a:lumMod val="75000"/>
                              <a:lumOff val="25000"/>
                            </a:schemeClr>
                          </a:solidFill>
                          <a:effectLst/>
                          <a:latin typeface="+mj-ea"/>
                          <a:ea typeface="+mj-ea"/>
                        </a:rPr>
                        <a:t>　コンテンツマッチ</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ja-JP" altLang="en-US" sz="800" b="0" i="0" u="none" strike="noStrike" dirty="0">
                          <a:solidFill>
                            <a:schemeClr val="tx1">
                              <a:lumMod val="75000"/>
                              <a:lumOff val="25000"/>
                            </a:schemeClr>
                          </a:solidFill>
                          <a:effectLst/>
                          <a:latin typeface="+mj-ea"/>
                          <a:ea typeface="+mj-ea"/>
                        </a:rPr>
                        <a:t>クリック</a:t>
                      </a:r>
                      <a:endParaRPr lang="en-US" altLang="ja-JP" sz="800" b="0" i="0" u="none" strike="noStrike" dirty="0">
                        <a:solidFill>
                          <a:schemeClr val="tx1">
                            <a:lumMod val="75000"/>
                            <a:lumOff val="25000"/>
                          </a:schemeClr>
                        </a:solidFill>
                        <a:effectLst/>
                        <a:latin typeface="+mj-ea"/>
                        <a:ea typeface="+mj-ea"/>
                      </a:endParaRPr>
                    </a:p>
                    <a:p>
                      <a:pPr algn="ctr" fontAlgn="ctr"/>
                      <a:r>
                        <a:rPr lang="ja-JP" altLang="en-US" sz="800" b="0" i="0" u="none" strike="noStrike" dirty="0">
                          <a:solidFill>
                            <a:schemeClr val="tx1">
                              <a:lumMod val="75000"/>
                              <a:lumOff val="25000"/>
                            </a:schemeClr>
                          </a:solidFill>
                          <a:effectLst/>
                          <a:latin typeface="+mj-ea"/>
                          <a:ea typeface="+mj-ea"/>
                        </a:rPr>
                        <a:t>課金</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800" b="0" i="0" u="none" strike="noStrike" dirty="0">
                          <a:solidFill>
                            <a:schemeClr val="tx1">
                              <a:lumMod val="75000"/>
                              <a:lumOff val="25000"/>
                            </a:schemeClr>
                          </a:solidFill>
                          <a:effectLst/>
                          <a:latin typeface="+mj-ea"/>
                          <a:ea typeface="+mj-ea"/>
                        </a:rPr>
                        <a:t>\50</a:t>
                      </a:r>
                      <a:r>
                        <a:rPr lang="ja-JP" altLang="en-US" sz="800" b="0" i="0" u="none" strike="noStrike" dirty="0">
                          <a:solidFill>
                            <a:schemeClr val="tx1">
                              <a:lumMod val="75000"/>
                              <a:lumOff val="25000"/>
                            </a:schemeClr>
                          </a:solidFill>
                          <a:effectLst/>
                          <a:latin typeface="+mj-ea"/>
                          <a:ea typeface="+mj-ea"/>
                        </a:rPr>
                        <a:t>～</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800" b="0" i="0" u="none" strike="noStrike" dirty="0">
                          <a:solidFill>
                            <a:schemeClr val="tx1">
                              <a:lumMod val="75000"/>
                              <a:lumOff val="25000"/>
                            </a:schemeClr>
                          </a:solidFill>
                          <a:effectLst/>
                          <a:latin typeface="+mj-ea"/>
                          <a:ea typeface="+mj-ea"/>
                        </a:rPr>
                        <a:t>5,000</a:t>
                      </a:r>
                      <a:r>
                        <a:rPr lang="ja-JP" altLang="en-US" sz="800" b="0" i="0" u="none" strike="noStrike" dirty="0">
                          <a:solidFill>
                            <a:schemeClr val="tx1">
                              <a:lumMod val="75000"/>
                              <a:lumOff val="25000"/>
                            </a:schemeClr>
                          </a:solidFill>
                          <a:effectLst/>
                          <a:latin typeface="+mj-ea"/>
                          <a:ea typeface="+mj-ea"/>
                        </a:rPr>
                        <a:t>クリック～</a:t>
                      </a:r>
                      <a:endParaRPr lang="en-US" altLang="ja-JP" sz="800" b="0" i="0" u="none" strike="noStrike" dirty="0">
                        <a:solidFill>
                          <a:schemeClr val="tx1">
                            <a:lumMod val="75000"/>
                            <a:lumOff val="25000"/>
                          </a:schemeClr>
                        </a:solidFill>
                        <a:effectLst/>
                        <a:latin typeface="+mj-ea"/>
                        <a:ea typeface="+mj-ea"/>
                      </a:endParaRP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dirty="0">
                          <a:solidFill>
                            <a:schemeClr val="tx1">
                              <a:lumMod val="75000"/>
                              <a:lumOff val="25000"/>
                            </a:schemeClr>
                          </a:solidFill>
                          <a:effectLst/>
                          <a:latin typeface="+mj-ea"/>
                          <a:ea typeface="+mn-ea"/>
                          <a:cs typeface="+mn-cs"/>
                        </a:rPr>
                        <a:t>2</a:t>
                      </a:r>
                      <a:r>
                        <a:rPr kumimoji="1" lang="ja-JP" altLang="en-US" sz="800" b="0" i="0" u="none" strike="noStrike" kern="1200" dirty="0">
                          <a:solidFill>
                            <a:schemeClr val="tx1">
                              <a:lumMod val="75000"/>
                              <a:lumOff val="25000"/>
                            </a:schemeClr>
                          </a:solidFill>
                          <a:effectLst/>
                          <a:latin typeface="+mj-ea"/>
                          <a:ea typeface="+mn-ea"/>
                          <a:cs typeface="+mn-cs"/>
                        </a:rPr>
                        <a:t>週間～</a:t>
                      </a:r>
                      <a:endParaRPr kumimoji="1" lang="en-US" altLang="ja-JP" sz="800" b="0" i="0" u="none" strike="noStrike" kern="1200" dirty="0">
                        <a:solidFill>
                          <a:schemeClr val="tx1">
                            <a:lumMod val="75000"/>
                            <a:lumOff val="25000"/>
                          </a:schemeClr>
                        </a:solidFill>
                        <a:effectLst/>
                        <a:latin typeface="+mj-ea"/>
                        <a:ea typeface="+mn-ea"/>
                        <a:cs typeface="+mn-cs"/>
                      </a:endParaRP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baseline="0" dirty="0">
                          <a:solidFill>
                            <a:schemeClr val="tx1">
                              <a:lumMod val="75000"/>
                              <a:lumOff val="25000"/>
                            </a:schemeClr>
                          </a:solidFill>
                          <a:latin typeface="+mj-ea"/>
                          <a:ea typeface="+mj-ea"/>
                        </a:rPr>
                        <a:t> ・</a:t>
                      </a:r>
                      <a:r>
                        <a:rPr lang="ja-JP" altLang="en-US" sz="800" dirty="0">
                          <a:solidFill>
                            <a:schemeClr val="tx1">
                              <a:lumMod val="75000"/>
                              <a:lumOff val="25000"/>
                            </a:schemeClr>
                          </a:solidFill>
                          <a:latin typeface="+mj-ea"/>
                          <a:ea typeface="+mj-ea"/>
                        </a:rPr>
                        <a:t>地域（都道府県）</a:t>
                      </a:r>
                      <a:endParaRPr lang="en-US" altLang="ja-JP" sz="800" dirty="0">
                        <a:solidFill>
                          <a:schemeClr val="tx1">
                            <a:lumMod val="75000"/>
                            <a:lumOff val="25000"/>
                          </a:schemeClr>
                        </a:solidFill>
                        <a:latin typeface="+mj-ea"/>
                        <a:ea typeface="+mj-ea"/>
                      </a:endParaRPr>
                    </a:p>
                    <a:p>
                      <a:r>
                        <a:rPr lang="ja-JP" altLang="en-US" sz="800" dirty="0">
                          <a:solidFill>
                            <a:schemeClr val="tx1">
                              <a:lumMod val="75000"/>
                              <a:lumOff val="25000"/>
                            </a:schemeClr>
                          </a:solidFill>
                          <a:latin typeface="+mj-ea"/>
                          <a:ea typeface="+mj-ea"/>
                        </a:rPr>
                        <a:t> ・デバイス（</a:t>
                      </a:r>
                      <a:r>
                        <a:rPr lang="en-US" altLang="ja-JP" sz="800" dirty="0">
                          <a:solidFill>
                            <a:schemeClr val="tx1">
                              <a:lumMod val="75000"/>
                              <a:lumOff val="25000"/>
                            </a:schemeClr>
                          </a:solidFill>
                          <a:latin typeface="+mj-ea"/>
                          <a:ea typeface="+mj-ea"/>
                        </a:rPr>
                        <a:t>PC</a:t>
                      </a:r>
                      <a:r>
                        <a:rPr lang="ja-JP" altLang="en-US" sz="800" dirty="0">
                          <a:solidFill>
                            <a:schemeClr val="tx1">
                              <a:lumMod val="75000"/>
                              <a:lumOff val="25000"/>
                            </a:schemeClr>
                          </a:solidFill>
                          <a:latin typeface="+mj-ea"/>
                          <a:ea typeface="+mj-ea"/>
                        </a:rPr>
                        <a:t>／</a:t>
                      </a:r>
                      <a:r>
                        <a:rPr lang="en-US" altLang="ja-JP" sz="800" dirty="0">
                          <a:solidFill>
                            <a:schemeClr val="tx1">
                              <a:lumMod val="75000"/>
                              <a:lumOff val="25000"/>
                            </a:schemeClr>
                          </a:solidFill>
                          <a:latin typeface="+mj-ea"/>
                          <a:ea typeface="+mj-ea"/>
                        </a:rPr>
                        <a:t>SP</a:t>
                      </a:r>
                      <a:r>
                        <a:rPr lang="ja-JP" altLang="en-US" sz="800" dirty="0">
                          <a:solidFill>
                            <a:schemeClr val="tx1">
                              <a:lumMod val="75000"/>
                              <a:lumOff val="25000"/>
                            </a:schemeClr>
                          </a:solidFill>
                          <a:latin typeface="+mj-ea"/>
                          <a:ea typeface="+mj-ea"/>
                        </a:rPr>
                        <a:t>）</a:t>
                      </a:r>
                      <a:endParaRPr lang="en-US" altLang="ja-JP" sz="800" dirty="0">
                        <a:solidFill>
                          <a:schemeClr val="tx1">
                            <a:lumMod val="75000"/>
                            <a:lumOff val="25000"/>
                          </a:schemeClr>
                        </a:solidFill>
                        <a:latin typeface="+mj-ea"/>
                        <a:ea typeface="+mj-ea"/>
                      </a:endParaRPr>
                    </a:p>
                    <a:p>
                      <a:r>
                        <a:rPr lang="ja-JP" altLang="en-US" sz="800" baseline="0" dirty="0">
                          <a:solidFill>
                            <a:schemeClr val="tx1">
                              <a:lumMod val="75000"/>
                              <a:lumOff val="25000"/>
                            </a:schemeClr>
                          </a:solidFill>
                          <a:latin typeface="+mj-ea"/>
                          <a:ea typeface="+mj-ea"/>
                        </a:rPr>
                        <a:t> ・</a:t>
                      </a:r>
                      <a:r>
                        <a:rPr lang="en-US" altLang="ja-JP" sz="800" dirty="0">
                          <a:solidFill>
                            <a:schemeClr val="tx1">
                              <a:lumMod val="75000"/>
                              <a:lumOff val="25000"/>
                            </a:schemeClr>
                          </a:solidFill>
                          <a:latin typeface="+mj-ea"/>
                          <a:ea typeface="+mj-ea"/>
                        </a:rPr>
                        <a:t>OS</a:t>
                      </a:r>
                      <a:r>
                        <a:rPr lang="ja-JP" altLang="en-US" sz="800" dirty="0">
                          <a:solidFill>
                            <a:schemeClr val="tx1">
                              <a:lumMod val="75000"/>
                              <a:lumOff val="25000"/>
                            </a:schemeClr>
                          </a:solidFill>
                          <a:latin typeface="+mj-ea"/>
                          <a:ea typeface="+mj-ea"/>
                        </a:rPr>
                        <a:t>（</a:t>
                      </a:r>
                      <a:r>
                        <a:rPr lang="en-US" altLang="ja-JP" sz="800" dirty="0">
                          <a:solidFill>
                            <a:schemeClr val="tx1">
                              <a:lumMod val="75000"/>
                              <a:lumOff val="25000"/>
                            </a:schemeClr>
                          </a:solidFill>
                          <a:latin typeface="+mj-ea"/>
                          <a:ea typeface="+mj-ea"/>
                        </a:rPr>
                        <a:t>iOS</a:t>
                      </a:r>
                      <a:r>
                        <a:rPr lang="ja-JP" altLang="en-US" sz="800" dirty="0">
                          <a:solidFill>
                            <a:schemeClr val="tx1">
                              <a:lumMod val="75000"/>
                              <a:lumOff val="25000"/>
                            </a:schemeClr>
                          </a:solidFill>
                          <a:latin typeface="+mj-ea"/>
                          <a:ea typeface="+mj-ea"/>
                        </a:rPr>
                        <a:t>／</a:t>
                      </a:r>
                      <a:r>
                        <a:rPr lang="en-US" altLang="ja-JP" sz="800" dirty="0">
                          <a:solidFill>
                            <a:schemeClr val="tx1">
                              <a:lumMod val="75000"/>
                              <a:lumOff val="25000"/>
                            </a:schemeClr>
                          </a:solidFill>
                          <a:latin typeface="+mj-ea"/>
                          <a:ea typeface="+mj-ea"/>
                        </a:rPr>
                        <a:t>AndroidOS</a:t>
                      </a:r>
                      <a:r>
                        <a:rPr lang="ja-JP" altLang="en-US" sz="800" dirty="0">
                          <a:solidFill>
                            <a:schemeClr val="tx1">
                              <a:lumMod val="75000"/>
                              <a:lumOff val="25000"/>
                            </a:schemeClr>
                          </a:solidFill>
                          <a:latin typeface="+mj-ea"/>
                          <a:ea typeface="+mj-ea"/>
                        </a:rPr>
                        <a:t>）</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27323">
                <a:tc>
                  <a:txBody>
                    <a:bodyPr/>
                    <a:lstStyle/>
                    <a:p>
                      <a:pPr algn="l" fontAlgn="ctr"/>
                      <a:r>
                        <a:rPr lang="ja-JP" altLang="en-US" sz="800" b="0" i="0" u="none" strike="noStrike" dirty="0">
                          <a:solidFill>
                            <a:srgbClr val="000000"/>
                          </a:solidFill>
                          <a:effectLst/>
                          <a:latin typeface="+mj-ea"/>
                          <a:ea typeface="+mj-ea"/>
                        </a:rPr>
                        <a:t>　</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800" b="0" i="0" u="none" strike="noStrike" dirty="0">
                          <a:solidFill>
                            <a:schemeClr val="tx1">
                              <a:lumMod val="75000"/>
                              <a:lumOff val="25000"/>
                            </a:schemeClr>
                          </a:solidFill>
                          <a:effectLst/>
                          <a:latin typeface="+mj-ea"/>
                          <a:ea typeface="+mj-ea"/>
                        </a:rPr>
                        <a:t>　ユーザーマッチ</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dirty="0">
                          <a:solidFill>
                            <a:schemeClr val="tx1">
                              <a:lumMod val="75000"/>
                              <a:lumOff val="25000"/>
                            </a:schemeClr>
                          </a:solidFill>
                        </a:rPr>
                        <a:t>クリック</a:t>
                      </a:r>
                      <a:endParaRPr kumimoji="1" lang="en-US" altLang="ja-JP" sz="800" dirty="0">
                        <a:solidFill>
                          <a:schemeClr val="tx1">
                            <a:lumMod val="75000"/>
                            <a:lumOff val="25000"/>
                          </a:schemeClr>
                        </a:solidFill>
                      </a:endParaRPr>
                    </a:p>
                    <a:p>
                      <a:pPr algn="ctr"/>
                      <a:r>
                        <a:rPr kumimoji="1" lang="ja-JP" altLang="en-US" sz="800" dirty="0">
                          <a:solidFill>
                            <a:schemeClr val="tx1">
                              <a:lumMod val="75000"/>
                              <a:lumOff val="25000"/>
                            </a:schemeClr>
                          </a:solidFill>
                        </a:rPr>
                        <a:t>課金</a:t>
                      </a:r>
                      <a:endParaRPr kumimoji="1" lang="en-US" altLang="ja-JP" sz="800" dirty="0">
                        <a:solidFill>
                          <a:schemeClr val="tx1">
                            <a:lumMod val="75000"/>
                            <a:lumOff val="25000"/>
                          </a:schemeClr>
                        </a:solidFill>
                      </a:endParaRP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800" b="0" i="0" u="none" strike="noStrike" dirty="0">
                          <a:solidFill>
                            <a:schemeClr val="tx1">
                              <a:lumMod val="75000"/>
                              <a:lumOff val="25000"/>
                            </a:schemeClr>
                          </a:solidFill>
                          <a:effectLst/>
                          <a:latin typeface="+mj-ea"/>
                          <a:ea typeface="+mj-ea"/>
                        </a:rPr>
                        <a:t>\50</a:t>
                      </a:r>
                      <a:r>
                        <a:rPr lang="ja-JP" altLang="en-US" sz="800" b="0" i="0" u="none" strike="noStrike" dirty="0">
                          <a:solidFill>
                            <a:schemeClr val="tx1">
                              <a:lumMod val="75000"/>
                              <a:lumOff val="25000"/>
                            </a:schemeClr>
                          </a:solidFill>
                          <a:effectLst/>
                          <a:latin typeface="+mj-ea"/>
                          <a:ea typeface="+mj-ea"/>
                        </a:rPr>
                        <a:t>～</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dirty="0">
                          <a:solidFill>
                            <a:schemeClr val="tx1">
                              <a:lumMod val="75000"/>
                              <a:lumOff val="25000"/>
                            </a:schemeClr>
                          </a:solidFill>
                          <a:effectLst/>
                          <a:latin typeface="+mj-ea"/>
                          <a:ea typeface="+mn-ea"/>
                          <a:cs typeface="+mn-cs"/>
                        </a:rPr>
                        <a:t>5,000</a:t>
                      </a:r>
                      <a:r>
                        <a:rPr kumimoji="1" lang="ja-JP" altLang="en-US" sz="800" b="0" i="0" u="none" strike="noStrike" kern="1200" dirty="0">
                          <a:solidFill>
                            <a:schemeClr val="tx1">
                              <a:lumMod val="75000"/>
                              <a:lumOff val="25000"/>
                            </a:schemeClr>
                          </a:solidFill>
                          <a:effectLst/>
                          <a:latin typeface="+mj-ea"/>
                          <a:ea typeface="+mn-ea"/>
                          <a:cs typeface="+mn-cs"/>
                        </a:rPr>
                        <a:t>クリック～</a:t>
                      </a:r>
                      <a:endParaRPr kumimoji="1" lang="en-US" altLang="ja-JP" sz="800" b="0" i="0" u="none" strike="noStrike" kern="1200" dirty="0">
                        <a:solidFill>
                          <a:schemeClr val="tx1">
                            <a:lumMod val="75000"/>
                            <a:lumOff val="25000"/>
                          </a:schemeClr>
                        </a:solidFill>
                        <a:effectLst/>
                        <a:latin typeface="+mj-ea"/>
                        <a:ea typeface="+mn-ea"/>
                        <a:cs typeface="+mn-cs"/>
                      </a:endParaRPr>
                    </a:p>
                    <a:p>
                      <a:pPr algn="ctr"/>
                      <a:endParaRPr kumimoji="1" lang="ja-JP" altLang="en-US" sz="800" dirty="0"/>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dirty="0">
                          <a:solidFill>
                            <a:schemeClr val="tx1">
                              <a:lumMod val="75000"/>
                              <a:lumOff val="25000"/>
                            </a:schemeClr>
                          </a:solidFill>
                          <a:effectLst/>
                          <a:latin typeface="+mj-ea"/>
                          <a:ea typeface="+mn-ea"/>
                          <a:cs typeface="+mn-cs"/>
                        </a:rPr>
                        <a:t>2</a:t>
                      </a:r>
                      <a:r>
                        <a:rPr kumimoji="1" lang="ja-JP" altLang="en-US" sz="800" b="0" i="0" u="none" strike="noStrike" kern="1200" dirty="0">
                          <a:solidFill>
                            <a:schemeClr val="tx1">
                              <a:lumMod val="75000"/>
                              <a:lumOff val="25000"/>
                            </a:schemeClr>
                          </a:solidFill>
                          <a:effectLst/>
                          <a:latin typeface="+mj-ea"/>
                          <a:ea typeface="+mn-ea"/>
                          <a:cs typeface="+mn-cs"/>
                        </a:rPr>
                        <a:t>週間～</a:t>
                      </a:r>
                      <a:endParaRPr kumimoji="1" lang="en-US" altLang="ja-JP" sz="800" b="0" i="0" u="none" strike="noStrike" kern="1200" dirty="0">
                        <a:solidFill>
                          <a:schemeClr val="tx1">
                            <a:lumMod val="75000"/>
                            <a:lumOff val="25000"/>
                          </a:schemeClr>
                        </a:solidFill>
                        <a:effectLst/>
                        <a:latin typeface="+mj-ea"/>
                        <a:ea typeface="+mn-ea"/>
                        <a:cs typeface="+mn-cs"/>
                      </a:endParaRP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baseline="0" dirty="0">
                          <a:solidFill>
                            <a:schemeClr val="tx1">
                              <a:lumMod val="75000"/>
                              <a:lumOff val="25000"/>
                            </a:schemeClr>
                          </a:solidFill>
                          <a:latin typeface="+mj-ea"/>
                          <a:ea typeface="+mj-ea"/>
                        </a:rPr>
                        <a:t> ・</a:t>
                      </a:r>
                      <a:r>
                        <a:rPr lang="ja-JP" altLang="en-US" sz="800" dirty="0">
                          <a:solidFill>
                            <a:schemeClr val="tx1">
                              <a:lumMod val="75000"/>
                              <a:lumOff val="25000"/>
                            </a:schemeClr>
                          </a:solidFill>
                          <a:latin typeface="+mj-ea"/>
                          <a:ea typeface="+mj-ea"/>
                        </a:rPr>
                        <a:t>性別（男／女）</a:t>
                      </a:r>
                      <a:endParaRPr lang="en-US" altLang="ja-JP" sz="800" dirty="0">
                        <a:solidFill>
                          <a:schemeClr val="tx1">
                            <a:lumMod val="75000"/>
                            <a:lumOff val="25000"/>
                          </a:schemeClr>
                        </a:solidFill>
                        <a:latin typeface="+mj-ea"/>
                        <a:ea typeface="+mj-ea"/>
                      </a:endParaRPr>
                    </a:p>
                    <a:p>
                      <a:r>
                        <a:rPr lang="ja-JP" altLang="en-US" sz="800" dirty="0">
                          <a:solidFill>
                            <a:schemeClr val="tx1">
                              <a:lumMod val="75000"/>
                              <a:lumOff val="25000"/>
                            </a:schemeClr>
                          </a:solidFill>
                          <a:latin typeface="+mj-ea"/>
                          <a:ea typeface="+mj-ea"/>
                        </a:rPr>
                        <a:t> ・デバイス（</a:t>
                      </a:r>
                      <a:r>
                        <a:rPr lang="en-US" altLang="ja-JP" sz="800" dirty="0">
                          <a:solidFill>
                            <a:schemeClr val="tx1">
                              <a:lumMod val="75000"/>
                              <a:lumOff val="25000"/>
                            </a:schemeClr>
                          </a:solidFill>
                          <a:latin typeface="+mj-ea"/>
                          <a:ea typeface="+mj-ea"/>
                        </a:rPr>
                        <a:t>PC</a:t>
                      </a:r>
                      <a:r>
                        <a:rPr lang="ja-JP" altLang="en-US" sz="800" dirty="0">
                          <a:solidFill>
                            <a:schemeClr val="tx1">
                              <a:lumMod val="75000"/>
                              <a:lumOff val="25000"/>
                            </a:schemeClr>
                          </a:solidFill>
                          <a:latin typeface="+mj-ea"/>
                          <a:ea typeface="+mj-ea"/>
                        </a:rPr>
                        <a:t>／</a:t>
                      </a:r>
                      <a:r>
                        <a:rPr lang="en-US" altLang="ja-JP" sz="800" dirty="0">
                          <a:solidFill>
                            <a:schemeClr val="tx1">
                              <a:lumMod val="75000"/>
                              <a:lumOff val="25000"/>
                            </a:schemeClr>
                          </a:solidFill>
                          <a:latin typeface="+mj-ea"/>
                          <a:ea typeface="+mj-ea"/>
                        </a:rPr>
                        <a:t>SP</a:t>
                      </a:r>
                      <a:r>
                        <a:rPr lang="ja-JP" altLang="en-US" sz="800" dirty="0">
                          <a:solidFill>
                            <a:schemeClr val="tx1">
                              <a:lumMod val="75000"/>
                              <a:lumOff val="25000"/>
                            </a:schemeClr>
                          </a:solidFill>
                          <a:latin typeface="+mj-ea"/>
                          <a:ea typeface="+mj-ea"/>
                        </a:rPr>
                        <a:t>）</a:t>
                      </a:r>
                      <a:endParaRPr lang="en-US" altLang="ja-JP" sz="800" dirty="0">
                        <a:solidFill>
                          <a:schemeClr val="tx1">
                            <a:lumMod val="75000"/>
                            <a:lumOff val="25000"/>
                          </a:schemeClr>
                        </a:solidFill>
                        <a:latin typeface="+mj-ea"/>
                        <a:ea typeface="+mj-ea"/>
                      </a:endParaRPr>
                    </a:p>
                    <a:p>
                      <a:r>
                        <a:rPr lang="ja-JP" altLang="en-US" sz="800" dirty="0">
                          <a:solidFill>
                            <a:schemeClr val="tx1">
                              <a:lumMod val="75000"/>
                              <a:lumOff val="25000"/>
                            </a:schemeClr>
                          </a:solidFill>
                          <a:latin typeface="+mj-ea"/>
                          <a:ea typeface="+mj-ea"/>
                        </a:rPr>
                        <a:t> ・ジャンル（</a:t>
                      </a:r>
                      <a:r>
                        <a:rPr lang="en-US" altLang="ja-JP" sz="800" dirty="0">
                          <a:solidFill>
                            <a:schemeClr val="tx1">
                              <a:lumMod val="75000"/>
                              <a:lumOff val="25000"/>
                            </a:schemeClr>
                          </a:solidFill>
                          <a:latin typeface="+mj-ea"/>
                          <a:ea typeface="+mj-ea"/>
                        </a:rPr>
                        <a:t>11</a:t>
                      </a:r>
                      <a:r>
                        <a:rPr lang="ja-JP" altLang="en-US" sz="800" dirty="0">
                          <a:solidFill>
                            <a:schemeClr val="tx1">
                              <a:lumMod val="75000"/>
                              <a:lumOff val="25000"/>
                            </a:schemeClr>
                          </a:solidFill>
                          <a:latin typeface="+mj-ea"/>
                          <a:ea typeface="+mj-ea"/>
                        </a:rPr>
                        <a:t>ジャンル）</a:t>
                      </a:r>
                      <a:endParaRPr lang="en-US" altLang="ja-JP" sz="800" dirty="0">
                        <a:solidFill>
                          <a:schemeClr val="tx1">
                            <a:lumMod val="75000"/>
                            <a:lumOff val="25000"/>
                          </a:schemeClr>
                        </a:solidFill>
                        <a:latin typeface="+mj-ea"/>
                        <a:ea typeface="+mj-ea"/>
                      </a:endParaRPr>
                    </a:p>
                    <a:p>
                      <a:r>
                        <a:rPr lang="ja-JP" altLang="en-US" sz="800" dirty="0">
                          <a:solidFill>
                            <a:schemeClr val="tx1">
                              <a:lumMod val="75000"/>
                              <a:lumOff val="25000"/>
                            </a:schemeClr>
                          </a:solidFill>
                          <a:latin typeface="+mj-ea"/>
                          <a:ea typeface="+mj-ea"/>
                        </a:rPr>
                        <a:t>　　エンタメ</a:t>
                      </a:r>
                      <a:r>
                        <a:rPr lang="en-US" altLang="ja-JP" sz="800" dirty="0">
                          <a:solidFill>
                            <a:schemeClr val="tx1">
                              <a:lumMod val="75000"/>
                              <a:lumOff val="25000"/>
                            </a:schemeClr>
                          </a:solidFill>
                          <a:latin typeface="+mj-ea"/>
                          <a:ea typeface="+mj-ea"/>
                        </a:rPr>
                        <a:t>/</a:t>
                      </a:r>
                      <a:r>
                        <a:rPr lang="ja-JP" altLang="en-US" sz="800" dirty="0">
                          <a:solidFill>
                            <a:schemeClr val="tx1">
                              <a:lumMod val="75000"/>
                              <a:lumOff val="25000"/>
                            </a:schemeClr>
                          </a:solidFill>
                          <a:latin typeface="+mj-ea"/>
                          <a:ea typeface="+mj-ea"/>
                        </a:rPr>
                        <a:t>恋愛結婚</a:t>
                      </a:r>
                      <a:r>
                        <a:rPr lang="en-US" altLang="ja-JP" sz="800" dirty="0">
                          <a:solidFill>
                            <a:schemeClr val="tx1">
                              <a:lumMod val="75000"/>
                              <a:lumOff val="25000"/>
                            </a:schemeClr>
                          </a:solidFill>
                          <a:latin typeface="+mj-ea"/>
                          <a:ea typeface="+mj-ea"/>
                        </a:rPr>
                        <a:t>/</a:t>
                      </a:r>
                      <a:r>
                        <a:rPr lang="ja-JP" altLang="en-US" sz="800" dirty="0">
                          <a:solidFill>
                            <a:schemeClr val="tx1">
                              <a:lumMod val="75000"/>
                              <a:lumOff val="25000"/>
                            </a:schemeClr>
                          </a:solidFill>
                          <a:latin typeface="+mj-ea"/>
                          <a:ea typeface="+mj-ea"/>
                        </a:rPr>
                        <a:t>ビューティ・ファッション</a:t>
                      </a:r>
                      <a:r>
                        <a:rPr lang="en-US" altLang="ja-JP" sz="800" dirty="0">
                          <a:solidFill>
                            <a:schemeClr val="tx1">
                              <a:lumMod val="75000"/>
                              <a:lumOff val="25000"/>
                            </a:schemeClr>
                          </a:solidFill>
                          <a:latin typeface="+mj-ea"/>
                          <a:ea typeface="+mj-ea"/>
                        </a:rPr>
                        <a:t>/</a:t>
                      </a:r>
                      <a:r>
                        <a:rPr lang="ja-JP" altLang="en-US" sz="800" dirty="0">
                          <a:solidFill>
                            <a:schemeClr val="tx1">
                              <a:lumMod val="75000"/>
                              <a:lumOff val="25000"/>
                            </a:schemeClr>
                          </a:solidFill>
                          <a:latin typeface="+mj-ea"/>
                          <a:ea typeface="+mj-ea"/>
                        </a:rPr>
                        <a:t>経済・マネー</a:t>
                      </a:r>
                      <a:r>
                        <a:rPr lang="en-US" altLang="ja-JP" sz="800" dirty="0">
                          <a:solidFill>
                            <a:schemeClr val="tx1">
                              <a:lumMod val="75000"/>
                              <a:lumOff val="25000"/>
                            </a:schemeClr>
                          </a:solidFill>
                          <a:latin typeface="+mj-ea"/>
                          <a:ea typeface="+mj-ea"/>
                        </a:rPr>
                        <a:t>/</a:t>
                      </a:r>
                    </a:p>
                    <a:p>
                      <a:r>
                        <a:rPr lang="ja-JP" altLang="en-US" sz="800" dirty="0">
                          <a:solidFill>
                            <a:schemeClr val="tx1">
                              <a:lumMod val="75000"/>
                              <a:lumOff val="25000"/>
                            </a:schemeClr>
                          </a:solidFill>
                          <a:latin typeface="+mj-ea"/>
                          <a:ea typeface="+mj-ea"/>
                        </a:rPr>
                        <a:t>　　旅行・グルメ</a:t>
                      </a:r>
                      <a:r>
                        <a:rPr lang="en-US" altLang="ja-JP" sz="800" dirty="0">
                          <a:solidFill>
                            <a:schemeClr val="tx1">
                              <a:lumMod val="75000"/>
                              <a:lumOff val="25000"/>
                            </a:schemeClr>
                          </a:solidFill>
                          <a:latin typeface="+mj-ea"/>
                          <a:ea typeface="+mj-ea"/>
                        </a:rPr>
                        <a:t>/</a:t>
                      </a:r>
                      <a:r>
                        <a:rPr lang="ja-JP" altLang="en-US" sz="800" dirty="0">
                          <a:solidFill>
                            <a:schemeClr val="tx1">
                              <a:lumMod val="75000"/>
                              <a:lumOff val="25000"/>
                            </a:schemeClr>
                          </a:solidFill>
                          <a:latin typeface="+mj-ea"/>
                          <a:ea typeface="+mj-ea"/>
                        </a:rPr>
                        <a:t>ヘルスケア</a:t>
                      </a:r>
                      <a:r>
                        <a:rPr lang="en-US" altLang="ja-JP" sz="800" dirty="0">
                          <a:solidFill>
                            <a:schemeClr val="tx1">
                              <a:lumMod val="75000"/>
                              <a:lumOff val="25000"/>
                            </a:schemeClr>
                          </a:solidFill>
                          <a:latin typeface="+mj-ea"/>
                          <a:ea typeface="+mj-ea"/>
                        </a:rPr>
                        <a:t>/</a:t>
                      </a:r>
                      <a:r>
                        <a:rPr lang="ja-JP" altLang="en-US" sz="800" dirty="0">
                          <a:solidFill>
                            <a:schemeClr val="tx1">
                              <a:lumMod val="75000"/>
                              <a:lumOff val="25000"/>
                            </a:schemeClr>
                          </a:solidFill>
                          <a:latin typeface="+mj-ea"/>
                          <a:ea typeface="+mj-ea"/>
                        </a:rPr>
                        <a:t>スポーツ</a:t>
                      </a:r>
                      <a:r>
                        <a:rPr lang="en-US" altLang="ja-JP" sz="800" dirty="0">
                          <a:solidFill>
                            <a:schemeClr val="tx1">
                              <a:lumMod val="75000"/>
                              <a:lumOff val="25000"/>
                            </a:schemeClr>
                          </a:solidFill>
                          <a:latin typeface="+mj-ea"/>
                          <a:ea typeface="+mj-ea"/>
                        </a:rPr>
                        <a:t>/</a:t>
                      </a:r>
                      <a:r>
                        <a:rPr lang="ja-JP" altLang="en-US" sz="800" dirty="0">
                          <a:solidFill>
                            <a:schemeClr val="tx1">
                              <a:lumMod val="75000"/>
                              <a:lumOff val="25000"/>
                            </a:schemeClr>
                          </a:solidFill>
                          <a:latin typeface="+mj-ea"/>
                          <a:ea typeface="+mj-ea"/>
                        </a:rPr>
                        <a:t>住まい・ライフスタイル</a:t>
                      </a:r>
                      <a:r>
                        <a:rPr lang="en-US" altLang="ja-JP" sz="800" dirty="0">
                          <a:solidFill>
                            <a:schemeClr val="tx1">
                              <a:lumMod val="75000"/>
                              <a:lumOff val="25000"/>
                            </a:schemeClr>
                          </a:solidFill>
                          <a:latin typeface="+mj-ea"/>
                          <a:ea typeface="+mj-ea"/>
                        </a:rPr>
                        <a:t>/</a:t>
                      </a:r>
                    </a:p>
                    <a:p>
                      <a:r>
                        <a:rPr lang="ja-JP" altLang="en-US" sz="800" dirty="0">
                          <a:solidFill>
                            <a:schemeClr val="tx1">
                              <a:lumMod val="75000"/>
                              <a:lumOff val="25000"/>
                            </a:schemeClr>
                          </a:solidFill>
                          <a:latin typeface="+mj-ea"/>
                          <a:ea typeface="+mj-ea"/>
                        </a:rPr>
                        <a:t>　　政治・社会</a:t>
                      </a:r>
                      <a:r>
                        <a:rPr lang="en-US" altLang="ja-JP" sz="800" dirty="0">
                          <a:solidFill>
                            <a:schemeClr val="tx1">
                              <a:lumMod val="75000"/>
                              <a:lumOff val="25000"/>
                            </a:schemeClr>
                          </a:solidFill>
                          <a:latin typeface="+mj-ea"/>
                          <a:ea typeface="+mj-ea"/>
                        </a:rPr>
                        <a:t>/</a:t>
                      </a:r>
                      <a:r>
                        <a:rPr lang="ja-JP" altLang="en-US" sz="800" dirty="0">
                          <a:solidFill>
                            <a:schemeClr val="tx1">
                              <a:lumMod val="75000"/>
                              <a:lumOff val="25000"/>
                            </a:schemeClr>
                          </a:solidFill>
                          <a:latin typeface="+mj-ea"/>
                          <a:ea typeface="+mj-ea"/>
                        </a:rPr>
                        <a:t>ガジェット・車</a:t>
                      </a:r>
                      <a:r>
                        <a:rPr lang="en-US" altLang="ja-JP" sz="800" dirty="0">
                          <a:solidFill>
                            <a:schemeClr val="tx1">
                              <a:lumMod val="75000"/>
                              <a:lumOff val="25000"/>
                            </a:schemeClr>
                          </a:solidFill>
                          <a:latin typeface="+mj-ea"/>
                          <a:ea typeface="+mj-ea"/>
                        </a:rPr>
                        <a:t>/ </a:t>
                      </a:r>
                      <a:r>
                        <a:rPr lang="ja-JP" altLang="en-US" sz="800" dirty="0">
                          <a:solidFill>
                            <a:schemeClr val="tx1">
                              <a:lumMod val="75000"/>
                              <a:lumOff val="25000"/>
                            </a:schemeClr>
                          </a:solidFill>
                          <a:latin typeface="+mj-ea"/>
                          <a:ea typeface="+mj-ea"/>
                        </a:rPr>
                        <a:t>ビジネス</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02535">
                <a:tc>
                  <a:txBody>
                    <a:bodyPr/>
                    <a:lstStyle/>
                    <a:p>
                      <a:pPr algn="l" fontAlgn="ctr"/>
                      <a:r>
                        <a:rPr lang="ja-JP" altLang="en-US" sz="800" b="0" i="0" u="none" strike="noStrike" dirty="0">
                          <a:solidFill>
                            <a:srgbClr val="000000"/>
                          </a:solidFill>
                          <a:effectLst/>
                          <a:latin typeface="+mj-ea"/>
                          <a:ea typeface="+mj-ea"/>
                        </a:rPr>
                        <a:t>　</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b="0" i="0" u="none" strike="noStrike" dirty="0">
                          <a:solidFill>
                            <a:schemeClr val="tx1">
                              <a:lumMod val="75000"/>
                              <a:lumOff val="25000"/>
                            </a:schemeClr>
                          </a:solidFill>
                          <a:effectLst/>
                          <a:latin typeface="+mj-ea"/>
                          <a:ea typeface="+mj-ea"/>
                        </a:rPr>
                        <a:t>　コンテンツマッチ</a:t>
                      </a:r>
                      <a:endParaRPr lang="ja-JP" altLang="en-US" sz="800" dirty="0">
                        <a:solidFill>
                          <a:schemeClr val="tx1">
                            <a:lumMod val="75000"/>
                            <a:lumOff val="25000"/>
                          </a:schemeClr>
                        </a:solidFill>
                        <a:latin typeface="+mj-ea"/>
                        <a:ea typeface="+mj-ea"/>
                      </a:endParaRP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dirty="0">
                          <a:solidFill>
                            <a:schemeClr val="tx1">
                              <a:lumMod val="75000"/>
                              <a:lumOff val="25000"/>
                            </a:schemeClr>
                          </a:solidFill>
                        </a:rPr>
                        <a:t>クリック</a:t>
                      </a:r>
                      <a:endParaRPr kumimoji="1" lang="en-US" altLang="ja-JP" sz="800" dirty="0">
                        <a:solidFill>
                          <a:schemeClr val="tx1">
                            <a:lumMod val="75000"/>
                            <a:lumOff val="25000"/>
                          </a:schemeClr>
                        </a:solidFill>
                      </a:endParaRPr>
                    </a:p>
                    <a:p>
                      <a:pPr algn="ctr"/>
                      <a:r>
                        <a:rPr kumimoji="1" lang="ja-JP" altLang="en-US" sz="800" dirty="0">
                          <a:solidFill>
                            <a:schemeClr val="tx1">
                              <a:lumMod val="75000"/>
                              <a:lumOff val="25000"/>
                            </a:schemeClr>
                          </a:solidFill>
                        </a:rPr>
                        <a:t>課金</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ja-JP" sz="800" b="0" i="0" u="none" strike="noStrike" dirty="0">
                          <a:solidFill>
                            <a:schemeClr val="tx1">
                              <a:lumMod val="75000"/>
                              <a:lumOff val="25000"/>
                            </a:schemeClr>
                          </a:solidFill>
                          <a:effectLst/>
                          <a:latin typeface="+mj-ea"/>
                          <a:ea typeface="+mj-ea"/>
                        </a:rPr>
                        <a:t>\50</a:t>
                      </a:r>
                      <a:r>
                        <a:rPr lang="ja-JP" altLang="en-US" sz="800" b="0" i="0" u="none" strike="noStrike" dirty="0">
                          <a:solidFill>
                            <a:schemeClr val="tx1">
                              <a:lumMod val="75000"/>
                              <a:lumOff val="25000"/>
                            </a:schemeClr>
                          </a:solidFill>
                          <a:effectLst/>
                          <a:latin typeface="+mj-ea"/>
                          <a:ea typeface="+mj-ea"/>
                        </a:rPr>
                        <a:t>～</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dirty="0">
                          <a:solidFill>
                            <a:schemeClr val="tx1">
                              <a:lumMod val="75000"/>
                              <a:lumOff val="25000"/>
                            </a:schemeClr>
                          </a:solidFill>
                          <a:effectLst/>
                          <a:latin typeface="+mj-ea"/>
                          <a:ea typeface="+mn-ea"/>
                          <a:cs typeface="+mn-cs"/>
                        </a:rPr>
                        <a:t>5,000</a:t>
                      </a:r>
                      <a:r>
                        <a:rPr kumimoji="1" lang="ja-JP" altLang="en-US" sz="800" b="0" i="0" u="none" strike="noStrike" kern="1200" dirty="0">
                          <a:solidFill>
                            <a:schemeClr val="tx1">
                              <a:lumMod val="75000"/>
                              <a:lumOff val="25000"/>
                            </a:schemeClr>
                          </a:solidFill>
                          <a:effectLst/>
                          <a:latin typeface="+mj-ea"/>
                          <a:ea typeface="+mn-ea"/>
                          <a:cs typeface="+mn-cs"/>
                        </a:rPr>
                        <a:t>クリック～</a:t>
                      </a:r>
                      <a:endParaRPr kumimoji="1" lang="en-US" altLang="ja-JP" sz="800" b="0" i="0" u="none" strike="noStrike" kern="1200" dirty="0">
                        <a:solidFill>
                          <a:schemeClr val="tx1">
                            <a:lumMod val="75000"/>
                            <a:lumOff val="25000"/>
                          </a:schemeClr>
                        </a:solidFill>
                        <a:effectLst/>
                        <a:latin typeface="+mj-ea"/>
                        <a:ea typeface="+mn-ea"/>
                        <a:cs typeface="+mn-cs"/>
                      </a:endParaRPr>
                    </a:p>
                    <a:p>
                      <a:pPr algn="ctr"/>
                      <a:endParaRPr kumimoji="1" lang="ja-JP" altLang="en-US" sz="800" dirty="0"/>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dirty="0">
                          <a:solidFill>
                            <a:schemeClr val="tx1">
                              <a:lumMod val="75000"/>
                              <a:lumOff val="25000"/>
                            </a:schemeClr>
                          </a:solidFill>
                          <a:effectLst/>
                          <a:latin typeface="+mj-ea"/>
                          <a:ea typeface="+mn-ea"/>
                          <a:cs typeface="+mn-cs"/>
                        </a:rPr>
                        <a:t>2</a:t>
                      </a:r>
                      <a:r>
                        <a:rPr kumimoji="1" lang="ja-JP" altLang="en-US" sz="800" b="0" i="0" u="none" strike="noStrike" kern="1200" dirty="0">
                          <a:solidFill>
                            <a:schemeClr val="tx1">
                              <a:lumMod val="75000"/>
                              <a:lumOff val="25000"/>
                            </a:schemeClr>
                          </a:solidFill>
                          <a:effectLst/>
                          <a:latin typeface="+mj-ea"/>
                          <a:ea typeface="+mn-ea"/>
                          <a:cs typeface="+mn-cs"/>
                        </a:rPr>
                        <a:t>週間～</a:t>
                      </a:r>
                      <a:endParaRPr kumimoji="1" lang="en-US" altLang="ja-JP" sz="800" b="0" i="0" u="none" strike="noStrike" kern="1200" dirty="0">
                        <a:solidFill>
                          <a:schemeClr val="tx1">
                            <a:lumMod val="75000"/>
                            <a:lumOff val="25000"/>
                          </a:schemeClr>
                        </a:solidFill>
                        <a:effectLst/>
                        <a:latin typeface="+mj-ea"/>
                        <a:ea typeface="+mn-ea"/>
                        <a:cs typeface="+mn-cs"/>
                      </a:endParaRP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 ・地域（各地方／</a:t>
                      </a:r>
                      <a:r>
                        <a:rPr kumimoji="1" lang="en-US" altLang="ja-JP" sz="800" dirty="0">
                          <a:solidFill>
                            <a:schemeClr val="tx1">
                              <a:lumMod val="75000"/>
                              <a:lumOff val="25000"/>
                            </a:schemeClr>
                          </a:solidFill>
                          <a:latin typeface="+mj-ea"/>
                          <a:ea typeface="+mj-ea"/>
                        </a:rPr>
                        <a:t>PC</a:t>
                      </a:r>
                      <a:r>
                        <a:rPr kumimoji="1" lang="ja-JP" altLang="en-US" sz="800" dirty="0">
                          <a:solidFill>
                            <a:schemeClr val="tx1">
                              <a:lumMod val="75000"/>
                              <a:lumOff val="25000"/>
                            </a:schemeClr>
                          </a:solidFill>
                          <a:latin typeface="+mj-ea"/>
                          <a:ea typeface="+mj-ea"/>
                        </a:rPr>
                        <a:t>のみ）</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 ・デバイス（</a:t>
                      </a:r>
                      <a:r>
                        <a:rPr kumimoji="1" lang="en-US" altLang="ja-JP" sz="800" dirty="0">
                          <a:solidFill>
                            <a:schemeClr val="tx1">
                              <a:lumMod val="75000"/>
                              <a:lumOff val="25000"/>
                            </a:schemeClr>
                          </a:solidFill>
                          <a:latin typeface="+mj-ea"/>
                          <a:ea typeface="+mj-ea"/>
                        </a:rPr>
                        <a:t>PC</a:t>
                      </a:r>
                      <a:r>
                        <a:rPr kumimoji="1" lang="ja-JP" altLang="en-US" sz="800" dirty="0">
                          <a:solidFill>
                            <a:schemeClr val="tx1">
                              <a:lumMod val="75000"/>
                              <a:lumOff val="25000"/>
                            </a:schemeClr>
                          </a:solidFill>
                          <a:latin typeface="+mj-ea"/>
                          <a:ea typeface="+mj-ea"/>
                        </a:rPr>
                        <a:t>（</a:t>
                      </a:r>
                      <a:r>
                        <a:rPr kumimoji="1" lang="en-US" altLang="ja-JP" sz="800" dirty="0">
                          <a:solidFill>
                            <a:schemeClr val="tx1">
                              <a:lumMod val="75000"/>
                              <a:lumOff val="25000"/>
                            </a:schemeClr>
                          </a:solidFill>
                          <a:latin typeface="+mj-ea"/>
                          <a:ea typeface="+mj-ea"/>
                        </a:rPr>
                        <a:t>Widows/ MAC)</a:t>
                      </a:r>
                      <a:r>
                        <a:rPr kumimoji="1" lang="ja-JP" altLang="en-US" sz="800" dirty="0">
                          <a:solidFill>
                            <a:schemeClr val="tx1">
                              <a:lumMod val="75000"/>
                              <a:lumOff val="25000"/>
                            </a:schemeClr>
                          </a:solidFill>
                          <a:latin typeface="+mj-ea"/>
                          <a:ea typeface="+mj-ea"/>
                        </a:rPr>
                        <a:t>／</a:t>
                      </a:r>
                      <a:r>
                        <a:rPr kumimoji="1" lang="en-US" altLang="ja-JP" sz="800" dirty="0">
                          <a:solidFill>
                            <a:schemeClr val="tx1">
                              <a:lumMod val="75000"/>
                              <a:lumOff val="25000"/>
                            </a:schemeClr>
                          </a:solidFill>
                          <a:latin typeface="+mj-ea"/>
                          <a:ea typeface="+mj-ea"/>
                        </a:rPr>
                        <a:t>SP(iOS/AndroidOS)</a:t>
                      </a:r>
                      <a:r>
                        <a:rPr kumimoji="1" lang="ja-JP" altLang="en-US" sz="800" dirty="0">
                          <a:solidFill>
                            <a:schemeClr val="tx1">
                              <a:lumMod val="75000"/>
                              <a:lumOff val="25000"/>
                            </a:schemeClr>
                          </a:solidFill>
                          <a:latin typeface="+mj-ea"/>
                          <a:ea typeface="+mj-ea"/>
                        </a:rPr>
                        <a:t>）</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 ・ブラウザ（</a:t>
                      </a:r>
                      <a:r>
                        <a:rPr kumimoji="1" lang="en-US" altLang="ja-JP" sz="800" dirty="0">
                          <a:solidFill>
                            <a:schemeClr val="tx1">
                              <a:lumMod val="75000"/>
                              <a:lumOff val="25000"/>
                            </a:schemeClr>
                          </a:solidFill>
                          <a:latin typeface="+mj-ea"/>
                          <a:ea typeface="+mj-ea"/>
                        </a:rPr>
                        <a:t>IE/Chrome/Firefox/Opera/Safari</a:t>
                      </a:r>
                      <a:r>
                        <a:rPr kumimoji="1" lang="ja-JP" altLang="en-US" sz="800" dirty="0">
                          <a:solidFill>
                            <a:schemeClr val="tx1">
                              <a:lumMod val="75000"/>
                              <a:lumOff val="25000"/>
                            </a:schemeClr>
                          </a:solidFill>
                          <a:latin typeface="+mj-ea"/>
                          <a:ea typeface="+mj-ea"/>
                        </a:rPr>
                        <a:t>）</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 ・キャリア（</a:t>
                      </a:r>
                      <a:r>
                        <a:rPr kumimoji="1" lang="en-US" altLang="ja-JP" sz="800" dirty="0">
                          <a:solidFill>
                            <a:schemeClr val="tx1">
                              <a:lumMod val="75000"/>
                              <a:lumOff val="25000"/>
                            </a:schemeClr>
                          </a:solidFill>
                          <a:latin typeface="+mj-ea"/>
                          <a:ea typeface="+mj-ea"/>
                        </a:rPr>
                        <a:t>docomo/au/softbank</a:t>
                      </a:r>
                      <a:r>
                        <a:rPr kumimoji="1" lang="ja-JP" altLang="en-US" sz="800" dirty="0">
                          <a:solidFill>
                            <a:schemeClr val="tx1">
                              <a:lumMod val="75000"/>
                              <a:lumOff val="25000"/>
                            </a:schemeClr>
                          </a:solidFill>
                          <a:latin typeface="+mj-ea"/>
                          <a:ea typeface="+mj-ea"/>
                        </a:rPr>
                        <a:t>）</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 ・ジャンル（</a:t>
                      </a:r>
                      <a:r>
                        <a:rPr kumimoji="1" lang="en-US" altLang="ja-JP" sz="800" dirty="0">
                          <a:solidFill>
                            <a:schemeClr val="tx1">
                              <a:lumMod val="75000"/>
                              <a:lumOff val="25000"/>
                            </a:schemeClr>
                          </a:solidFill>
                          <a:latin typeface="+mj-ea"/>
                          <a:ea typeface="+mj-ea"/>
                        </a:rPr>
                        <a:t>5</a:t>
                      </a:r>
                      <a:r>
                        <a:rPr kumimoji="1" lang="ja-JP" altLang="en-US" sz="800" dirty="0">
                          <a:solidFill>
                            <a:schemeClr val="tx1">
                              <a:lumMod val="75000"/>
                              <a:lumOff val="25000"/>
                            </a:schemeClr>
                          </a:solidFill>
                          <a:latin typeface="+mj-ea"/>
                          <a:ea typeface="+mj-ea"/>
                        </a:rPr>
                        <a:t>ジャンル）</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　　ビジネス</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ライフスタイル</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女性</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エンタメ</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スポーツ</a:t>
                      </a:r>
                      <a:endParaRPr kumimoji="1" lang="en-US" altLang="ja-JP" sz="800" dirty="0">
                        <a:solidFill>
                          <a:schemeClr val="tx1">
                            <a:lumMod val="75000"/>
                            <a:lumOff val="25000"/>
                          </a:schemeClr>
                        </a:solidFill>
                        <a:latin typeface="+mj-ea"/>
                        <a:ea typeface="+mj-ea"/>
                      </a:endParaRP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203379">
                <a:tc>
                  <a:txBody>
                    <a:bodyPr/>
                    <a:lstStyle/>
                    <a:p>
                      <a:pPr algn="l" fontAlgn="ctr"/>
                      <a:r>
                        <a:rPr lang="ja-JP" altLang="en-US" sz="800" b="0" i="0" u="none" strike="noStrike" dirty="0">
                          <a:solidFill>
                            <a:srgbClr val="000000"/>
                          </a:solidFill>
                          <a:effectLst/>
                          <a:latin typeface="+mj-ea"/>
                          <a:ea typeface="+mj-ea"/>
                        </a:rPr>
                        <a:t>　</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800" b="0" i="0" u="none" strike="noStrike" dirty="0">
                          <a:solidFill>
                            <a:schemeClr val="tx1">
                              <a:lumMod val="75000"/>
                              <a:lumOff val="25000"/>
                            </a:schemeClr>
                          </a:solidFill>
                          <a:effectLst/>
                          <a:latin typeface="+mj-ea"/>
                          <a:ea typeface="+mj-ea"/>
                        </a:rPr>
                        <a:t>　コンテンツマッチ</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dirty="0">
                          <a:solidFill>
                            <a:schemeClr val="tx1">
                              <a:lumMod val="75000"/>
                              <a:lumOff val="25000"/>
                            </a:schemeClr>
                          </a:solidFill>
                        </a:rPr>
                        <a:t>クリック</a:t>
                      </a:r>
                      <a:endParaRPr kumimoji="1" lang="en-US" altLang="ja-JP" sz="800" dirty="0">
                        <a:solidFill>
                          <a:schemeClr val="tx1">
                            <a:lumMod val="75000"/>
                            <a:lumOff val="25000"/>
                          </a:schemeClr>
                        </a:solidFill>
                      </a:endParaRPr>
                    </a:p>
                    <a:p>
                      <a:pPr algn="ctr"/>
                      <a:r>
                        <a:rPr kumimoji="1" lang="ja-JP" altLang="en-US" sz="800" dirty="0">
                          <a:solidFill>
                            <a:schemeClr val="tx1">
                              <a:lumMod val="75000"/>
                              <a:lumOff val="25000"/>
                            </a:schemeClr>
                          </a:solidFill>
                        </a:rPr>
                        <a:t>課金</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800" dirty="0">
                          <a:solidFill>
                            <a:schemeClr val="tx1">
                              <a:lumMod val="75000"/>
                              <a:lumOff val="25000"/>
                            </a:schemeClr>
                          </a:solidFill>
                          <a:latin typeface="+mj-ea"/>
                          <a:ea typeface="+mj-ea"/>
                        </a:rPr>
                        <a:t>\100</a:t>
                      </a:r>
                      <a:r>
                        <a:rPr kumimoji="1" lang="ja-JP" altLang="en-US" sz="800" dirty="0">
                          <a:solidFill>
                            <a:schemeClr val="tx1">
                              <a:lumMod val="75000"/>
                              <a:lumOff val="25000"/>
                            </a:schemeClr>
                          </a:solidFill>
                          <a:latin typeface="+mj-ea"/>
                          <a:ea typeface="+mj-ea"/>
                        </a:rPr>
                        <a:t>～</a:t>
                      </a: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dirty="0">
                          <a:solidFill>
                            <a:schemeClr val="tx1">
                              <a:lumMod val="75000"/>
                              <a:lumOff val="25000"/>
                            </a:schemeClr>
                          </a:solidFill>
                          <a:effectLst/>
                          <a:latin typeface="+mj-ea"/>
                          <a:ea typeface="+mn-ea"/>
                          <a:cs typeface="+mn-cs"/>
                        </a:rPr>
                        <a:t>5,000</a:t>
                      </a:r>
                      <a:r>
                        <a:rPr kumimoji="1" lang="ja-JP" altLang="en-US" sz="800" b="0" i="0" u="none" strike="noStrike" kern="1200" dirty="0">
                          <a:solidFill>
                            <a:schemeClr val="tx1">
                              <a:lumMod val="75000"/>
                              <a:lumOff val="25000"/>
                            </a:schemeClr>
                          </a:solidFill>
                          <a:effectLst/>
                          <a:latin typeface="+mj-ea"/>
                          <a:ea typeface="+mn-ea"/>
                          <a:cs typeface="+mn-cs"/>
                        </a:rPr>
                        <a:t>クリック～</a:t>
                      </a:r>
                      <a:endParaRPr kumimoji="1" lang="en-US" altLang="ja-JP" sz="800" b="0" i="0" u="none" strike="noStrike" kern="1200" dirty="0">
                        <a:solidFill>
                          <a:schemeClr val="tx1">
                            <a:lumMod val="75000"/>
                            <a:lumOff val="25000"/>
                          </a:schemeClr>
                        </a:solidFill>
                        <a:effectLst/>
                        <a:latin typeface="+mj-ea"/>
                        <a:ea typeface="+mn-ea"/>
                        <a:cs typeface="+mn-cs"/>
                      </a:endParaRPr>
                    </a:p>
                    <a:p>
                      <a:pPr algn="ctr"/>
                      <a:endParaRPr kumimoji="1" lang="ja-JP" altLang="en-US" sz="800" dirty="0"/>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dirty="0">
                          <a:solidFill>
                            <a:schemeClr val="tx1">
                              <a:lumMod val="75000"/>
                              <a:lumOff val="25000"/>
                            </a:schemeClr>
                          </a:solidFill>
                          <a:effectLst/>
                          <a:latin typeface="+mj-ea"/>
                          <a:ea typeface="+mn-ea"/>
                          <a:cs typeface="+mn-cs"/>
                        </a:rPr>
                        <a:t>2</a:t>
                      </a:r>
                      <a:r>
                        <a:rPr kumimoji="1" lang="ja-JP" altLang="en-US" sz="800" b="0" i="0" u="none" strike="noStrike" kern="1200" dirty="0">
                          <a:solidFill>
                            <a:schemeClr val="tx1">
                              <a:lumMod val="75000"/>
                              <a:lumOff val="25000"/>
                            </a:schemeClr>
                          </a:solidFill>
                          <a:effectLst/>
                          <a:latin typeface="+mj-ea"/>
                          <a:ea typeface="+mn-ea"/>
                          <a:cs typeface="+mn-cs"/>
                        </a:rPr>
                        <a:t>週間～</a:t>
                      </a:r>
                      <a:endParaRPr kumimoji="1" lang="en-US" altLang="ja-JP" sz="800" b="0" i="0" u="none" strike="noStrike" kern="1200" dirty="0">
                        <a:solidFill>
                          <a:schemeClr val="tx1">
                            <a:lumMod val="75000"/>
                            <a:lumOff val="25000"/>
                          </a:schemeClr>
                        </a:solidFill>
                        <a:effectLst/>
                        <a:latin typeface="+mj-ea"/>
                        <a:ea typeface="+mn-ea"/>
                        <a:cs typeface="+mn-cs"/>
                      </a:endParaRP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・性別（男／女）</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・年齢（</a:t>
                      </a:r>
                      <a:r>
                        <a:rPr kumimoji="1" lang="en-US" altLang="ja-JP" sz="800" dirty="0">
                          <a:solidFill>
                            <a:schemeClr val="tx1">
                              <a:lumMod val="75000"/>
                              <a:lumOff val="25000"/>
                            </a:schemeClr>
                          </a:solidFill>
                          <a:latin typeface="+mj-ea"/>
                          <a:ea typeface="+mj-ea"/>
                        </a:rPr>
                        <a:t>10</a:t>
                      </a:r>
                      <a:r>
                        <a:rPr kumimoji="1" lang="ja-JP" altLang="en-US" sz="800" dirty="0">
                          <a:solidFill>
                            <a:schemeClr val="tx1">
                              <a:lumMod val="75000"/>
                              <a:lumOff val="25000"/>
                            </a:schemeClr>
                          </a:solidFill>
                          <a:latin typeface="+mj-ea"/>
                          <a:ea typeface="+mj-ea"/>
                        </a:rPr>
                        <a:t>代ごと）</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・デバイス（</a:t>
                      </a:r>
                      <a:r>
                        <a:rPr kumimoji="1" lang="en-US" altLang="ja-JP" sz="800" dirty="0">
                          <a:solidFill>
                            <a:schemeClr val="tx1">
                              <a:lumMod val="75000"/>
                              <a:lumOff val="25000"/>
                            </a:schemeClr>
                          </a:solidFill>
                          <a:latin typeface="+mj-ea"/>
                          <a:ea typeface="+mj-ea"/>
                        </a:rPr>
                        <a:t>PC</a:t>
                      </a:r>
                      <a:r>
                        <a:rPr kumimoji="1" lang="ja-JP" altLang="en-US" sz="800" dirty="0">
                          <a:solidFill>
                            <a:schemeClr val="tx1">
                              <a:lumMod val="75000"/>
                              <a:lumOff val="25000"/>
                            </a:schemeClr>
                          </a:solidFill>
                          <a:latin typeface="+mj-ea"/>
                          <a:ea typeface="+mj-ea"/>
                        </a:rPr>
                        <a:t>／</a:t>
                      </a:r>
                      <a:r>
                        <a:rPr kumimoji="1" lang="en-US" altLang="ja-JP" sz="800" dirty="0">
                          <a:solidFill>
                            <a:schemeClr val="tx1">
                              <a:lumMod val="75000"/>
                              <a:lumOff val="25000"/>
                            </a:schemeClr>
                          </a:solidFill>
                          <a:latin typeface="+mj-ea"/>
                          <a:ea typeface="+mj-ea"/>
                        </a:rPr>
                        <a:t>SP</a:t>
                      </a:r>
                      <a:r>
                        <a:rPr kumimoji="1" lang="ja-JP" altLang="en-US" sz="800" dirty="0">
                          <a:solidFill>
                            <a:schemeClr val="tx1">
                              <a:lumMod val="75000"/>
                              <a:lumOff val="25000"/>
                            </a:schemeClr>
                          </a:solidFill>
                          <a:latin typeface="+mj-ea"/>
                          <a:ea typeface="+mj-ea"/>
                        </a:rPr>
                        <a:t>）</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・ジャンル（</a:t>
                      </a:r>
                      <a:r>
                        <a:rPr kumimoji="1" lang="en-US" altLang="ja-JP" sz="800" dirty="0">
                          <a:solidFill>
                            <a:schemeClr val="tx1">
                              <a:lumMod val="75000"/>
                              <a:lumOff val="25000"/>
                            </a:schemeClr>
                          </a:solidFill>
                          <a:latin typeface="+mj-ea"/>
                          <a:ea typeface="+mj-ea"/>
                        </a:rPr>
                        <a:t>27</a:t>
                      </a:r>
                      <a:r>
                        <a:rPr kumimoji="1" lang="ja-JP" altLang="en-US" sz="800" dirty="0">
                          <a:solidFill>
                            <a:schemeClr val="tx1">
                              <a:lumMod val="75000"/>
                              <a:lumOff val="25000"/>
                            </a:schemeClr>
                          </a:solidFill>
                          <a:latin typeface="+mj-ea"/>
                          <a:ea typeface="+mj-ea"/>
                        </a:rPr>
                        <a:t>ジャンル）</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　　ギャンブル</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グルメ・レシピ</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動物ペット</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キャリア</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政治</a:t>
                      </a:r>
                      <a:r>
                        <a:rPr kumimoji="1" lang="en-US" altLang="ja-JP" sz="800" dirty="0">
                          <a:solidFill>
                            <a:schemeClr val="tx1">
                              <a:lumMod val="75000"/>
                              <a:lumOff val="25000"/>
                            </a:schemeClr>
                          </a:solidFill>
                          <a:latin typeface="+mj-ea"/>
                          <a:ea typeface="+mj-ea"/>
                        </a:rPr>
                        <a:t>/</a:t>
                      </a:r>
                    </a:p>
                    <a:p>
                      <a:r>
                        <a:rPr kumimoji="1" lang="ja-JP" altLang="en-US" sz="800" dirty="0">
                          <a:solidFill>
                            <a:schemeClr val="tx1">
                              <a:lumMod val="75000"/>
                              <a:lumOff val="25000"/>
                            </a:schemeClr>
                          </a:solidFill>
                          <a:latin typeface="+mj-ea"/>
                          <a:ea typeface="+mj-ea"/>
                        </a:rPr>
                        <a:t>　　エンタメ</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ヘルスケア</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不動産</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ママ・子育て</a:t>
                      </a:r>
                      <a:r>
                        <a:rPr kumimoji="1" lang="en-US" altLang="ja-JP" sz="800" dirty="0">
                          <a:solidFill>
                            <a:schemeClr val="tx1">
                              <a:lumMod val="75000"/>
                              <a:lumOff val="25000"/>
                            </a:schemeClr>
                          </a:solidFill>
                          <a:latin typeface="+mj-ea"/>
                          <a:ea typeface="+mj-ea"/>
                        </a:rPr>
                        <a:t>/IT</a:t>
                      </a:r>
                      <a:r>
                        <a:rPr kumimoji="1" lang="ja-JP" altLang="en-US" sz="800" dirty="0">
                          <a:solidFill>
                            <a:schemeClr val="tx1">
                              <a:lumMod val="75000"/>
                              <a:lumOff val="25000"/>
                            </a:schemeClr>
                          </a:solidFill>
                          <a:latin typeface="+mj-ea"/>
                          <a:ea typeface="+mj-ea"/>
                        </a:rPr>
                        <a:t>・</a:t>
                      </a:r>
                      <a:r>
                        <a:rPr kumimoji="1" lang="en-US" altLang="ja-JP" sz="800" dirty="0">
                          <a:solidFill>
                            <a:schemeClr val="tx1">
                              <a:lumMod val="75000"/>
                              <a:lumOff val="25000"/>
                            </a:schemeClr>
                          </a:solidFill>
                          <a:latin typeface="+mj-ea"/>
                          <a:ea typeface="+mj-ea"/>
                        </a:rPr>
                        <a:t>WEB/</a:t>
                      </a:r>
                    </a:p>
                    <a:p>
                      <a:r>
                        <a:rPr kumimoji="1" lang="ja-JP" altLang="en-US" sz="800" dirty="0">
                          <a:solidFill>
                            <a:schemeClr val="tx1">
                              <a:lumMod val="75000"/>
                              <a:lumOff val="25000"/>
                            </a:schemeClr>
                          </a:solidFill>
                          <a:latin typeface="+mj-ea"/>
                          <a:ea typeface="+mj-ea"/>
                        </a:rPr>
                        <a:t>　　インテリア・アート</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美容</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アニメ</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ゲーム</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株証券</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旅行</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本</a:t>
                      </a:r>
                      <a:r>
                        <a:rPr kumimoji="1" lang="en-US" altLang="ja-JP" sz="800" dirty="0">
                          <a:solidFill>
                            <a:schemeClr val="tx1">
                              <a:lumMod val="75000"/>
                              <a:lumOff val="25000"/>
                            </a:schemeClr>
                          </a:solidFill>
                          <a:latin typeface="+mj-ea"/>
                          <a:ea typeface="+mj-ea"/>
                        </a:rPr>
                        <a:t>/</a:t>
                      </a:r>
                    </a:p>
                    <a:p>
                      <a:r>
                        <a:rPr kumimoji="1" lang="ja-JP" altLang="en-US" sz="800" dirty="0">
                          <a:solidFill>
                            <a:schemeClr val="tx1">
                              <a:lumMod val="75000"/>
                              <a:lumOff val="25000"/>
                            </a:schemeClr>
                          </a:solidFill>
                          <a:latin typeface="+mj-ea"/>
                          <a:ea typeface="+mj-ea"/>
                        </a:rPr>
                        <a:t>　　ファッション</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車・バイク</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スポーツ</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経済</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メイクコスメ</a:t>
                      </a:r>
                      <a:r>
                        <a:rPr kumimoji="1" lang="en-US" altLang="ja-JP" sz="800" dirty="0">
                          <a:solidFill>
                            <a:schemeClr val="tx1">
                              <a:lumMod val="75000"/>
                              <a:lumOff val="25000"/>
                            </a:schemeClr>
                          </a:solidFill>
                          <a:latin typeface="+mj-ea"/>
                          <a:ea typeface="+mj-ea"/>
                        </a:rPr>
                        <a:t>/</a:t>
                      </a:r>
                    </a:p>
                    <a:p>
                      <a:r>
                        <a:rPr kumimoji="1" lang="ja-JP" altLang="en-US" sz="800" dirty="0">
                          <a:solidFill>
                            <a:schemeClr val="tx1">
                              <a:lumMod val="75000"/>
                              <a:lumOff val="25000"/>
                            </a:schemeClr>
                          </a:solidFill>
                          <a:latin typeface="+mj-ea"/>
                          <a:ea typeface="+mj-ea"/>
                        </a:rPr>
                        <a:t>　　デザイン</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保険</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恋愛</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ビジネス</a:t>
                      </a:r>
                      <a:endParaRPr kumimoji="1" lang="en-US" altLang="ja-JP" sz="800" dirty="0">
                        <a:solidFill>
                          <a:schemeClr val="tx1">
                            <a:lumMod val="75000"/>
                            <a:lumOff val="25000"/>
                          </a:schemeClr>
                        </a:solidFill>
                        <a:latin typeface="+mj-ea"/>
                        <a:ea typeface="+mj-ea"/>
                      </a:endParaRPr>
                    </a:p>
                  </a:txBody>
                  <a:tcPr marL="9526" marR="9526" marT="9526"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12" name="図 13" descr="logo.001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442" y="2791021"/>
            <a:ext cx="842846" cy="24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0" y="2079057"/>
            <a:ext cx="1048170" cy="29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C:\Users\A13451\Desktop\AJA_logo_0122_fix\ajaren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373" y="4653136"/>
            <a:ext cx="926496" cy="35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956" y="3645024"/>
            <a:ext cx="972124" cy="354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正方形/長方形 50"/>
          <p:cNvSpPr>
            <a:spLocks noChangeArrowheads="1"/>
          </p:cNvSpPr>
          <p:nvPr/>
        </p:nvSpPr>
        <p:spPr bwMode="auto">
          <a:xfrm>
            <a:off x="184986" y="5581428"/>
            <a:ext cx="5256212" cy="72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Clr>
                <a:schemeClr val="bg1">
                  <a:lumMod val="50000"/>
                </a:schemeClr>
              </a:buClr>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注意事項</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rgbClr val="FF5050"/>
                </a:solidFill>
                <a:latin typeface="メイリオ" pitchFamily="50" charset="-128"/>
                <a:ea typeface="メイリオ" pitchFamily="50" charset="-128"/>
                <a:cs typeface="メイリオ" pitchFamily="50" charset="-128"/>
                <a:sym typeface="ＭＳ Ｐゴシック" charset="-128"/>
              </a:rPr>
              <a:t>料金は税抜・ネット表記</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です。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事前に掲載審査、空き枠確認がございます。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各レコメンドネットワークの在庫状況により、単価やセグメント条件を変更させて頂く場合がございます。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開始日は弊社営業日のうち任意でお選びいただくことができます。</a:t>
            </a:r>
          </a:p>
        </p:txBody>
      </p:sp>
      <p:sp>
        <p:nvSpPr>
          <p:cNvPr id="10" name="正方形/長方形 9"/>
          <p:cNvSpPr/>
          <p:nvPr/>
        </p:nvSpPr>
        <p:spPr>
          <a:xfrm>
            <a:off x="4823348" y="5743011"/>
            <a:ext cx="4059417" cy="566309"/>
          </a:xfrm>
          <a:prstGeom prst="rect">
            <a:avLst/>
          </a:prstGeom>
        </p:spPr>
        <p:txBody>
          <a:bodyPr wrap="square">
            <a:spAutoFit/>
          </a:bodyPr>
          <a:lstStyle/>
          <a:p>
            <a:pPr marL="171450" indent="-171450">
              <a:lnSpc>
                <a:spcPct val="110000"/>
              </a:lnSpc>
              <a:spcBef>
                <a:spcPct val="0"/>
              </a:spcBef>
              <a:buClr>
                <a:schemeClr val="bg1">
                  <a:lumMod val="50000"/>
                </a:schemeClr>
              </a:buClr>
              <a:buFont typeface="Arial" panose="020B0604020202020204" pitchFamily="34" charset="0"/>
              <a:buChar cha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期間に関しては基本的には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2</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週間～とさせて頂きます。短期間に掲載を集中させることも</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　　可能ですので、ご希望の場合、営業担当までご相談ください。</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a:lnSpc>
                <a:spcPct val="110000"/>
              </a:lnSpc>
              <a:spcBef>
                <a:spcPct val="0"/>
              </a:spcBef>
              <a:buClr>
                <a:schemeClr val="bg1">
                  <a:lumMod val="50000"/>
                </a:schemeClr>
              </a:buClr>
              <a:buFont typeface="Arial" panose="020B0604020202020204" pitchFamily="34" charset="0"/>
              <a:buChar cha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レポートはクリック数とさせて頂きます。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a:lnSpc>
                <a:spcPct val="110000"/>
              </a:lnSpc>
              <a:spcBef>
                <a:spcPct val="0"/>
              </a:spcBef>
              <a:buClr>
                <a:schemeClr val="bg1">
                  <a:lumMod val="50000"/>
                </a:schemeClr>
              </a:buClr>
              <a:buFont typeface="Arial" panose="020B0604020202020204" pitchFamily="34" charset="0"/>
              <a:buChar cha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上記以外のセグメントをご希望の場合、随時営業担当ご相談ください。</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p:txBody>
      </p:sp>
    </p:spTree>
    <p:extLst>
      <p:ext uri="{BB962C8B-B14F-4D97-AF65-F5344CB8AC3E}">
        <p14:creationId xmlns:p14="http://schemas.microsoft.com/office/powerpoint/2010/main" val="27662073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61</a:t>
            </a:fld>
            <a:endParaRPr lang="ja-JP" altLang="en-US" dirty="0"/>
          </a:p>
        </p:txBody>
      </p:sp>
      <p:sp>
        <p:nvSpPr>
          <p:cNvPr id="3" name="テキスト ボックス 2"/>
          <p:cNvSpPr txBox="1"/>
          <p:nvPr/>
        </p:nvSpPr>
        <p:spPr>
          <a:xfrm>
            <a:off x="179511" y="332656"/>
            <a:ext cx="8237067"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マイナビニュース </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DMP </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ターゲティング（</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DSP</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メニュー）</a:t>
            </a:r>
          </a:p>
        </p:txBody>
      </p:sp>
      <p:graphicFrame>
        <p:nvGraphicFramePr>
          <p:cNvPr id="5" name="Group 63"/>
          <p:cNvGraphicFramePr>
            <a:graphicFrameLocks noGrp="1"/>
          </p:cNvGraphicFramePr>
          <p:nvPr>
            <p:extLst>
              <p:ext uri="{D42A27DB-BD31-4B8C-83A1-F6EECF244321}">
                <p14:modId xmlns:p14="http://schemas.microsoft.com/office/powerpoint/2010/main" val="2640414526"/>
              </p:ext>
            </p:extLst>
          </p:nvPr>
        </p:nvGraphicFramePr>
        <p:xfrm>
          <a:off x="323851" y="5229200"/>
          <a:ext cx="4536181" cy="674764"/>
        </p:xfrm>
        <a:graphic>
          <a:graphicData uri="http://schemas.openxmlformats.org/drawingml/2006/table">
            <a:tbl>
              <a:tblPr/>
              <a:tblGrid>
                <a:gridCol w="1170384">
                  <a:extLst>
                    <a:ext uri="{9D8B030D-6E8A-4147-A177-3AD203B41FA5}">
                      <a16:colId xmlns:a16="http://schemas.microsoft.com/office/drawing/2014/main" val="20000"/>
                    </a:ext>
                  </a:extLst>
                </a:gridCol>
                <a:gridCol w="1024373">
                  <a:extLst>
                    <a:ext uri="{9D8B030D-6E8A-4147-A177-3AD203B41FA5}">
                      <a16:colId xmlns:a16="http://schemas.microsoft.com/office/drawing/2014/main" val="20001"/>
                    </a:ext>
                  </a:extLst>
                </a:gridCol>
                <a:gridCol w="585356">
                  <a:extLst>
                    <a:ext uri="{9D8B030D-6E8A-4147-A177-3AD203B41FA5}">
                      <a16:colId xmlns:a16="http://schemas.microsoft.com/office/drawing/2014/main" val="20002"/>
                    </a:ext>
                  </a:extLst>
                </a:gridCol>
                <a:gridCol w="951204">
                  <a:extLst>
                    <a:ext uri="{9D8B030D-6E8A-4147-A177-3AD203B41FA5}">
                      <a16:colId xmlns:a16="http://schemas.microsoft.com/office/drawing/2014/main" val="20003"/>
                    </a:ext>
                  </a:extLst>
                </a:gridCol>
                <a:gridCol w="804864">
                  <a:extLst>
                    <a:ext uri="{9D8B030D-6E8A-4147-A177-3AD203B41FA5}">
                      <a16:colId xmlns:a16="http://schemas.microsoft.com/office/drawing/2014/main" val="20004"/>
                    </a:ext>
                  </a:extLst>
                </a:gridCol>
              </a:tblGrid>
              <a:tr h="1883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配信先</a:t>
                      </a: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期間</a:t>
                      </a:r>
                    </a:p>
                  </a:txBody>
                  <a:tcPr marL="89980" marR="89980" marT="46782" marB="4678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CPC</a:t>
                      </a: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想定</a:t>
                      </a: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38772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マイナビニュース </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DMP </a:t>
                      </a:r>
                      <a:b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b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ターゲティング</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各種</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DSP</a:t>
                      </a: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89980" marR="89980" marT="46782" marB="4678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\200</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\500,000</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 name="正方形/長方形 5"/>
          <p:cNvSpPr/>
          <p:nvPr/>
        </p:nvSpPr>
        <p:spPr>
          <a:xfrm>
            <a:off x="467544" y="3609429"/>
            <a:ext cx="8211508" cy="13398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0" name="グループ化 46"/>
          <p:cNvGrpSpPr>
            <a:grpSpLocks/>
          </p:cNvGrpSpPr>
          <p:nvPr/>
        </p:nvGrpSpPr>
        <p:grpSpPr bwMode="auto">
          <a:xfrm>
            <a:off x="7092280" y="1673436"/>
            <a:ext cx="1541821" cy="1370843"/>
            <a:chOff x="7043738" y="2116312"/>
            <a:chExt cx="1935410" cy="1719460"/>
          </a:xfrm>
        </p:grpSpPr>
        <p:pic>
          <p:nvPicPr>
            <p:cNvPr id="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6007" y="3034593"/>
              <a:ext cx="282356" cy="785304"/>
            </a:xfrm>
            <a:prstGeom prst="rect">
              <a:avLst/>
            </a:prstGeom>
            <a:noFill/>
            <a:ln>
              <a:noFill/>
            </a:ln>
            <a:extLst>
              <a:ext uri="{909E8E84-426E-40DD-AFC4-6F175D3DCCD1}">
                <a14:hiddenFill xmlns:a14="http://schemas.microsoft.com/office/drawing/2010/main">
                  <a:solidFill>
                    <a:schemeClr val="accent1">
                      <a:alpha val="25098"/>
                    </a:schemeClr>
                  </a:solidFill>
                </a14:hiddenFill>
              </a:ext>
              <a:ext uri="{91240B29-F687-4F45-9708-019B960494DF}">
                <a14:hiddenLine xmlns:a14="http://schemas.microsoft.com/office/drawing/2010/main" w="38100" algn="ctr">
                  <a:solidFill>
                    <a:schemeClr val="tx1"/>
                  </a:solidFill>
                  <a:miter lim="800000"/>
                  <a:headEnd/>
                  <a:tailEnd/>
                </a14:hiddenLine>
              </a:ext>
            </a:extLst>
          </p:spPr>
        </p:pic>
        <p:pic>
          <p:nvPicPr>
            <p:cNvPr id="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5485" y="2954733"/>
              <a:ext cx="619125" cy="800100"/>
            </a:xfrm>
            <a:prstGeom prst="rect">
              <a:avLst/>
            </a:prstGeom>
            <a:noFill/>
            <a:ln>
              <a:noFill/>
            </a:ln>
            <a:extLst>
              <a:ext uri="{909E8E84-426E-40DD-AFC4-6F175D3DCCD1}">
                <a14:hiddenFill xmlns:a14="http://schemas.microsoft.com/office/drawing/2010/main">
                  <a:solidFill>
                    <a:schemeClr val="accent1">
                      <a:alpha val="25098"/>
                    </a:schemeClr>
                  </a:solidFill>
                </a14:hiddenFill>
              </a:ext>
              <a:ext uri="{91240B29-F687-4F45-9708-019B960494DF}">
                <a14:hiddenLine xmlns:a14="http://schemas.microsoft.com/office/drawing/2010/main" w="38100" algn="ctr">
                  <a:solidFill>
                    <a:schemeClr val="tx1"/>
                  </a:solidFill>
                  <a:miter lim="800000"/>
                  <a:headEnd/>
                  <a:tailEnd/>
                </a14:hiddenLine>
              </a:ext>
            </a:extLst>
          </p:spPr>
        </p:pic>
        <p:pic>
          <p:nvPicPr>
            <p:cNvPr id="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6098" y="3065835"/>
              <a:ext cx="273050" cy="769937"/>
            </a:xfrm>
            <a:prstGeom prst="rect">
              <a:avLst/>
            </a:prstGeom>
            <a:noFill/>
            <a:ln>
              <a:noFill/>
            </a:ln>
            <a:extLst>
              <a:ext uri="{909E8E84-426E-40DD-AFC4-6F175D3DCCD1}">
                <a14:hiddenFill xmlns:a14="http://schemas.microsoft.com/office/drawing/2010/main">
                  <a:solidFill>
                    <a:schemeClr val="accent1">
                      <a:alpha val="25098"/>
                    </a:schemeClr>
                  </a:solidFill>
                </a14:hiddenFill>
              </a:ext>
              <a:ext uri="{91240B29-F687-4F45-9708-019B960494DF}">
                <a14:hiddenLine xmlns:a14="http://schemas.microsoft.com/office/drawing/2010/main" w="38100" algn="ctr">
                  <a:solidFill>
                    <a:schemeClr val="tx1"/>
                  </a:solidFill>
                  <a:miter lim="800000"/>
                  <a:headEnd/>
                  <a:tailEnd/>
                </a14:hiddenLine>
              </a:ext>
            </a:extLst>
          </p:spPr>
        </p:pic>
        <p:pic>
          <p:nvPicPr>
            <p:cNvPr id="3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3738" y="3043610"/>
              <a:ext cx="387350" cy="776287"/>
            </a:xfrm>
            <a:prstGeom prst="rect">
              <a:avLst/>
            </a:prstGeom>
            <a:noFill/>
            <a:ln>
              <a:noFill/>
            </a:ln>
            <a:extLst>
              <a:ext uri="{909E8E84-426E-40DD-AFC4-6F175D3DCCD1}">
                <a14:hiddenFill xmlns:a14="http://schemas.microsoft.com/office/drawing/2010/main">
                  <a:solidFill>
                    <a:schemeClr val="accent1">
                      <a:alpha val="25098"/>
                    </a:schemeClr>
                  </a:solidFill>
                </a14:hiddenFill>
              </a:ext>
              <a:ext uri="{91240B29-F687-4F45-9708-019B960494DF}">
                <a14:hiddenLine xmlns:a14="http://schemas.microsoft.com/office/drawing/2010/main" w="38100" algn="ctr">
                  <a:solidFill>
                    <a:schemeClr val="tx1"/>
                  </a:solidFill>
                  <a:miter lim="800000"/>
                  <a:headEnd/>
                  <a:tailEnd/>
                </a14:hiddenLine>
              </a:ext>
            </a:extLst>
          </p:spPr>
        </p:pic>
        <p:pic>
          <p:nvPicPr>
            <p:cNvPr id="3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6870" y="2116312"/>
              <a:ext cx="901700" cy="763587"/>
            </a:xfrm>
            <a:prstGeom prst="rect">
              <a:avLst/>
            </a:prstGeom>
            <a:noFill/>
            <a:ln>
              <a:noFill/>
            </a:ln>
            <a:extLst>
              <a:ext uri="{909E8E84-426E-40DD-AFC4-6F175D3DCCD1}">
                <a14:hiddenFill xmlns:a14="http://schemas.microsoft.com/office/drawing/2010/main">
                  <a:solidFill>
                    <a:schemeClr val="accent1">
                      <a:alpha val="25098"/>
                    </a:schemeClr>
                  </a:solidFill>
                </a14:hiddenFill>
              </a:ext>
              <a:ext uri="{91240B29-F687-4F45-9708-019B960494DF}">
                <a14:hiddenLine xmlns:a14="http://schemas.microsoft.com/office/drawing/2010/main" w="38100" algn="ctr">
                  <a:solidFill>
                    <a:schemeClr val="tx1"/>
                  </a:solidFill>
                  <a:miter lim="800000"/>
                  <a:headEnd/>
                  <a:tailEnd/>
                </a14:hiddenLine>
              </a:ext>
            </a:extLst>
          </p:spPr>
        </p:pic>
        <p:pic>
          <p:nvPicPr>
            <p:cNvPr id="3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8772" y="2138537"/>
              <a:ext cx="460375" cy="776287"/>
            </a:xfrm>
            <a:prstGeom prst="rect">
              <a:avLst/>
            </a:prstGeom>
            <a:noFill/>
            <a:ln>
              <a:noFill/>
            </a:ln>
            <a:extLst>
              <a:ext uri="{909E8E84-426E-40DD-AFC4-6F175D3DCCD1}">
                <a14:hiddenFill xmlns:a14="http://schemas.microsoft.com/office/drawing/2010/main">
                  <a:solidFill>
                    <a:schemeClr val="accent1">
                      <a:alpha val="25098"/>
                    </a:schemeClr>
                  </a:solidFill>
                </a14:hiddenFill>
              </a:ext>
              <a:ext uri="{91240B29-F687-4F45-9708-019B960494DF}">
                <a14:hiddenLine xmlns:a14="http://schemas.microsoft.com/office/drawing/2010/main" w="38100" algn="ctr">
                  <a:solidFill>
                    <a:schemeClr val="tx1"/>
                  </a:solidFill>
                  <a:miter lim="800000"/>
                  <a:headEnd/>
                  <a:tailEnd/>
                </a14:hiddenLine>
              </a:ext>
            </a:extLst>
          </p:spPr>
        </p:pic>
      </p:grpSp>
      <p:sp>
        <p:nvSpPr>
          <p:cNvPr id="38" name="テキスト ボックス 45"/>
          <p:cNvSpPr txBox="1">
            <a:spLocks noChangeArrowheads="1"/>
          </p:cNvSpPr>
          <p:nvPr/>
        </p:nvSpPr>
        <p:spPr bwMode="auto">
          <a:xfrm>
            <a:off x="7020272" y="3134767"/>
            <a:ext cx="1620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400" dirty="0">
                <a:solidFill>
                  <a:schemeClr val="tx1">
                    <a:lumMod val="75000"/>
                    <a:lumOff val="25000"/>
                  </a:schemeClr>
                </a:solidFill>
                <a:latin typeface="+mj-ea"/>
                <a:ea typeface="+mj-ea"/>
                <a:cs typeface="メイリオ" pitchFamily="50" charset="-128"/>
              </a:rPr>
              <a:t>ターゲットへ配信</a:t>
            </a:r>
          </a:p>
        </p:txBody>
      </p:sp>
      <p:sp>
        <p:nvSpPr>
          <p:cNvPr id="39" name="テキスト ボックス 49"/>
          <p:cNvSpPr txBox="1">
            <a:spLocks noChangeArrowheads="1"/>
          </p:cNvSpPr>
          <p:nvPr/>
        </p:nvSpPr>
        <p:spPr bwMode="auto">
          <a:xfrm>
            <a:off x="1016000" y="3455442"/>
            <a:ext cx="197961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400" dirty="0">
                <a:latin typeface="メイリオ" pitchFamily="50" charset="-128"/>
                <a:ea typeface="メイリオ" pitchFamily="50" charset="-128"/>
                <a:cs typeface="メイリオ" pitchFamily="50" charset="-128"/>
              </a:rPr>
              <a:t>セグメント可能データ</a:t>
            </a:r>
          </a:p>
        </p:txBody>
      </p:sp>
      <p:sp>
        <p:nvSpPr>
          <p:cNvPr id="40" name="正方形/長方形 39"/>
          <p:cNvSpPr/>
          <p:nvPr/>
        </p:nvSpPr>
        <p:spPr>
          <a:xfrm>
            <a:off x="635013" y="3771354"/>
            <a:ext cx="3792971" cy="1033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マイナビニュース ビジネス</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オーディエンス データ</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閲覧志向、関心領域</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4809393" y="3771354"/>
            <a:ext cx="3723048" cy="1033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提携他社データ</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50"/>
          <p:cNvSpPr>
            <a:spLocks noChangeArrowheads="1"/>
          </p:cNvSpPr>
          <p:nvPr/>
        </p:nvSpPr>
        <p:spPr bwMode="auto">
          <a:xfrm>
            <a:off x="4967214" y="5107453"/>
            <a:ext cx="4176786" cy="120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Clr>
                <a:schemeClr val="bg1">
                  <a:lumMod val="50000"/>
                </a:schemeClr>
              </a:buClr>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注意事項</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rgbClr val="FF5050"/>
                </a:solidFill>
                <a:latin typeface="メイリオ" pitchFamily="50" charset="-128"/>
                <a:ea typeface="メイリオ" pitchFamily="50" charset="-128"/>
                <a:cs typeface="メイリオ" pitchFamily="50" charset="-128"/>
                <a:sym typeface="ＭＳ Ｐゴシック" charset="-128"/>
              </a:rPr>
              <a:t>料金は税抜・ネット表記</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です。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入稿素材などは配信</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DSP</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により異なるため、都度指示させていただきます</a:t>
            </a: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事前に掲載審査、空き枠確認がございます。</a:t>
            </a: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在庫・セグメント条件などにより、単価やクリック数を変更させて頂く場合がございます。</a:t>
            </a: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期間に関しては基本的には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4</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週間～とさせて頂きます。短期間に掲載を集中させることも</a:t>
            </a:r>
            <a:b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b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可能ですので、ご希望の場合、営業担当までご相談ください。</a:t>
            </a: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レポートは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imp</a:t>
            </a:r>
            <a:r>
              <a:rPr kumimoji="0" lang="ja-JP" altLang="en-US" sz="7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クリック数とさせて頂きます。</a:t>
            </a: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セグメントにより掛け合わせが不可の場合がございます</a:t>
            </a:r>
          </a:p>
        </p:txBody>
      </p:sp>
      <p:grpSp>
        <p:nvGrpSpPr>
          <p:cNvPr id="44" name="グループ化 43">
            <a:extLst>
              <a:ext uri="{FF2B5EF4-FFF2-40B4-BE49-F238E27FC236}">
                <a16:creationId xmlns:a16="http://schemas.microsoft.com/office/drawing/2014/main" id="{42B1109C-58C4-44ED-AABC-FF5F216FE137}"/>
              </a:ext>
            </a:extLst>
          </p:cNvPr>
          <p:cNvGrpSpPr>
            <a:grpSpLocks/>
          </p:cNvGrpSpPr>
          <p:nvPr/>
        </p:nvGrpSpPr>
        <p:grpSpPr bwMode="auto">
          <a:xfrm>
            <a:off x="3311361" y="1901751"/>
            <a:ext cx="854075" cy="971551"/>
            <a:chOff x="8886825" y="645447"/>
            <a:chExt cx="530857" cy="890634"/>
          </a:xfrm>
          <a:solidFill>
            <a:schemeClr val="tx2">
              <a:lumMod val="20000"/>
              <a:lumOff val="80000"/>
            </a:schemeClr>
          </a:solidFill>
        </p:grpSpPr>
        <p:sp>
          <p:nvSpPr>
            <p:cNvPr id="45" name="フローチャート : 磁気ディスク 7">
              <a:extLst>
                <a:ext uri="{FF2B5EF4-FFF2-40B4-BE49-F238E27FC236}">
                  <a16:creationId xmlns:a16="http://schemas.microsoft.com/office/drawing/2014/main" id="{296138FD-B257-44D4-AAAB-E459E21E06C8}"/>
                </a:ext>
              </a:extLst>
            </p:cNvPr>
            <p:cNvSpPr/>
            <p:nvPr/>
          </p:nvSpPr>
          <p:spPr bwMode="auto">
            <a:xfrm>
              <a:off x="8886825" y="1180992"/>
              <a:ext cx="530857" cy="355089"/>
            </a:xfrm>
            <a:prstGeom prst="flowChartMagneticDisk">
              <a:avLst/>
            </a:prstGeom>
            <a:grpFill/>
            <a:ln w="6350" cap="flat" cmpd="sng" algn="ctr">
              <a:solidFill>
                <a:srgbClr val="005EAB"/>
              </a:solidFill>
              <a:prstDash val="solid"/>
              <a:round/>
              <a:headEnd type="none" w="med" len="med"/>
              <a:tailEnd type="none" w="med" len="med"/>
            </a:ln>
            <a:effectLst/>
            <a:extLst/>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フローチャート : 磁気ディスク 8">
              <a:extLst>
                <a:ext uri="{FF2B5EF4-FFF2-40B4-BE49-F238E27FC236}">
                  <a16:creationId xmlns:a16="http://schemas.microsoft.com/office/drawing/2014/main" id="{2E5B03BD-2E9F-4E46-8752-78DDC1944417}"/>
                </a:ext>
              </a:extLst>
            </p:cNvPr>
            <p:cNvSpPr/>
            <p:nvPr/>
          </p:nvSpPr>
          <p:spPr bwMode="auto">
            <a:xfrm>
              <a:off x="8886825" y="913219"/>
              <a:ext cx="530857" cy="355089"/>
            </a:xfrm>
            <a:prstGeom prst="flowChartMagneticDisk">
              <a:avLst/>
            </a:prstGeom>
            <a:grpFill/>
            <a:ln w="6350" cap="flat" cmpd="sng" algn="ctr">
              <a:solidFill>
                <a:srgbClr val="005EAB"/>
              </a:solidFill>
              <a:prstDash val="solid"/>
              <a:round/>
              <a:headEnd type="none" w="med" len="med"/>
              <a:tailEnd type="none" w="med" len="med"/>
            </a:ln>
            <a:effectLst/>
            <a:extLst/>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フローチャート : 磁気ディスク 9">
              <a:extLst>
                <a:ext uri="{FF2B5EF4-FFF2-40B4-BE49-F238E27FC236}">
                  <a16:creationId xmlns:a16="http://schemas.microsoft.com/office/drawing/2014/main" id="{00406A3D-5207-4E0B-A721-F6C7D47EBD2F}"/>
                </a:ext>
              </a:extLst>
            </p:cNvPr>
            <p:cNvSpPr/>
            <p:nvPr/>
          </p:nvSpPr>
          <p:spPr bwMode="auto">
            <a:xfrm>
              <a:off x="8886825" y="645447"/>
              <a:ext cx="530857" cy="355089"/>
            </a:xfrm>
            <a:prstGeom prst="flowChartMagneticDisk">
              <a:avLst/>
            </a:prstGeom>
            <a:grpFill/>
            <a:ln w="6350" cap="flat" cmpd="sng" algn="ctr">
              <a:solidFill>
                <a:srgbClr val="005EAB"/>
              </a:solidFill>
              <a:prstDash val="solid"/>
              <a:round/>
              <a:headEnd type="none" w="med" len="med"/>
              <a:tailEnd type="none" w="med" len="med"/>
            </a:ln>
            <a:effectLst/>
            <a:extLst/>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8" name="四角形吹き出し 10">
            <a:extLst>
              <a:ext uri="{FF2B5EF4-FFF2-40B4-BE49-F238E27FC236}">
                <a16:creationId xmlns:a16="http://schemas.microsoft.com/office/drawing/2014/main" id="{894556E5-F342-4EA4-934F-0D051D046735}"/>
              </a:ext>
            </a:extLst>
          </p:cNvPr>
          <p:cNvSpPr/>
          <p:nvPr/>
        </p:nvSpPr>
        <p:spPr>
          <a:xfrm>
            <a:off x="346077" y="1606004"/>
            <a:ext cx="2296294" cy="1660525"/>
          </a:xfrm>
          <a:prstGeom prst="wedgeRectCallout">
            <a:avLst>
              <a:gd name="adj1" fmla="val 81276"/>
              <a:gd name="adj2" fmla="val 1495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p>
        </p:txBody>
      </p:sp>
      <p:sp>
        <p:nvSpPr>
          <p:cNvPr id="49" name="テキスト ボックス 16">
            <a:extLst>
              <a:ext uri="{FF2B5EF4-FFF2-40B4-BE49-F238E27FC236}">
                <a16:creationId xmlns:a16="http://schemas.microsoft.com/office/drawing/2014/main" id="{60BF21CB-4136-4E83-BF63-98CF305E59B3}"/>
              </a:ext>
            </a:extLst>
          </p:cNvPr>
          <p:cNvSpPr txBox="1">
            <a:spLocks noChangeArrowheads="1"/>
          </p:cNvSpPr>
          <p:nvPr/>
        </p:nvSpPr>
        <p:spPr bwMode="auto">
          <a:xfrm>
            <a:off x="3175972" y="1556792"/>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eaLnBrk="1" hangingPunct="1">
              <a:spcBef>
                <a:spcPct val="0"/>
              </a:spcBef>
              <a:buFontTx/>
              <a:buNone/>
            </a:pPr>
            <a:r>
              <a:rPr lang="ja-JP" altLang="en-US" sz="900" dirty="0">
                <a:solidFill>
                  <a:schemeClr val="tx1">
                    <a:lumMod val="75000"/>
                    <a:lumOff val="25000"/>
                  </a:schemeClr>
                </a:solidFill>
                <a:latin typeface="+mj-ea"/>
                <a:ea typeface="+mj-ea"/>
              </a:rPr>
              <a:t>マイナビニュース</a:t>
            </a:r>
            <a:endParaRPr lang="en-US" altLang="ja-JP" sz="900" dirty="0">
              <a:solidFill>
                <a:schemeClr val="tx1">
                  <a:lumMod val="75000"/>
                  <a:lumOff val="25000"/>
                </a:schemeClr>
              </a:solidFill>
              <a:latin typeface="+mj-ea"/>
              <a:ea typeface="+mj-ea"/>
            </a:endParaRPr>
          </a:p>
          <a:p>
            <a:pPr algn="ctr" eaLnBrk="1" hangingPunct="1">
              <a:spcBef>
                <a:spcPct val="0"/>
              </a:spcBef>
              <a:buFontTx/>
              <a:buNone/>
            </a:pPr>
            <a:r>
              <a:rPr lang="ja-JP" altLang="en-US" sz="1100" dirty="0">
                <a:solidFill>
                  <a:schemeClr val="tx1">
                    <a:lumMod val="75000"/>
                    <a:lumOff val="25000"/>
                  </a:schemeClr>
                </a:solidFill>
                <a:latin typeface="+mj-ea"/>
                <a:ea typeface="+mj-ea"/>
              </a:rPr>
              <a:t>ビジネス </a:t>
            </a:r>
            <a:r>
              <a:rPr lang="en-US" altLang="ja-JP" sz="1100" dirty="0">
                <a:solidFill>
                  <a:schemeClr val="tx1">
                    <a:lumMod val="75000"/>
                    <a:lumOff val="25000"/>
                  </a:schemeClr>
                </a:solidFill>
                <a:latin typeface="+mj-ea"/>
                <a:ea typeface="+mj-ea"/>
              </a:rPr>
              <a:t>DMP</a:t>
            </a:r>
            <a:endParaRPr lang="ja-JP" altLang="en-US" sz="1100" dirty="0">
              <a:solidFill>
                <a:schemeClr val="tx1">
                  <a:lumMod val="75000"/>
                  <a:lumOff val="25000"/>
                </a:schemeClr>
              </a:solidFill>
              <a:latin typeface="+mj-ea"/>
              <a:ea typeface="+mj-ea"/>
            </a:endParaRPr>
          </a:p>
        </p:txBody>
      </p:sp>
      <p:sp>
        <p:nvSpPr>
          <p:cNvPr id="50" name="テキスト ボックス 22">
            <a:extLst>
              <a:ext uri="{FF2B5EF4-FFF2-40B4-BE49-F238E27FC236}">
                <a16:creationId xmlns:a16="http://schemas.microsoft.com/office/drawing/2014/main" id="{105349B5-CF6E-4610-AA3E-63087F9A105B}"/>
              </a:ext>
            </a:extLst>
          </p:cNvPr>
          <p:cNvSpPr txBox="1">
            <a:spLocks noChangeArrowheads="1"/>
          </p:cNvSpPr>
          <p:nvPr/>
        </p:nvSpPr>
        <p:spPr bwMode="auto">
          <a:xfrm>
            <a:off x="1276183" y="1806029"/>
            <a:ext cx="14157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ja-JP" altLang="en-US" sz="1600" dirty="0">
                <a:solidFill>
                  <a:schemeClr val="tx2"/>
                </a:solidFill>
                <a:latin typeface="メイリオ" pitchFamily="50" charset="-128"/>
                <a:ea typeface="メイリオ" pitchFamily="50" charset="-128"/>
                <a:cs typeface="メイリオ" pitchFamily="50" charset="-128"/>
              </a:rPr>
              <a:t>セキュリティ</a:t>
            </a:r>
          </a:p>
        </p:txBody>
      </p:sp>
      <p:grpSp>
        <p:nvGrpSpPr>
          <p:cNvPr id="51" name="グループ化 50">
            <a:extLst>
              <a:ext uri="{FF2B5EF4-FFF2-40B4-BE49-F238E27FC236}">
                <a16:creationId xmlns:a16="http://schemas.microsoft.com/office/drawing/2014/main" id="{412FBC7C-FFD2-4BD8-B153-75E97214C797}"/>
              </a:ext>
            </a:extLst>
          </p:cNvPr>
          <p:cNvGrpSpPr>
            <a:grpSpLocks/>
          </p:cNvGrpSpPr>
          <p:nvPr/>
        </p:nvGrpSpPr>
        <p:grpSpPr bwMode="auto">
          <a:xfrm>
            <a:off x="5337946" y="1901280"/>
            <a:ext cx="854075" cy="971551"/>
            <a:chOff x="8886825" y="645447"/>
            <a:chExt cx="530857" cy="890634"/>
          </a:xfrm>
        </p:grpSpPr>
        <p:sp>
          <p:nvSpPr>
            <p:cNvPr id="52" name="フローチャート : 磁気ディスク 23">
              <a:extLst>
                <a:ext uri="{FF2B5EF4-FFF2-40B4-BE49-F238E27FC236}">
                  <a16:creationId xmlns:a16="http://schemas.microsoft.com/office/drawing/2014/main" id="{30A707B3-B20C-4C77-AD78-8D5CB286A985}"/>
                </a:ext>
              </a:extLst>
            </p:cNvPr>
            <p:cNvSpPr/>
            <p:nvPr/>
          </p:nvSpPr>
          <p:spPr bwMode="auto">
            <a:xfrm>
              <a:off x="8886825" y="1180992"/>
              <a:ext cx="530857" cy="355089"/>
            </a:xfrm>
            <a:prstGeom prst="flowChartMagneticDisk">
              <a:avLst/>
            </a:prstGeom>
            <a:solidFill>
              <a:schemeClr val="bg1">
                <a:lumMod val="95000"/>
              </a:schemeClr>
            </a:solidFill>
            <a:ln w="6350" cap="flat" cmpd="sng" algn="ctr">
              <a:solidFill>
                <a:srgbClr val="005EAB"/>
              </a:solidFill>
              <a:prstDash val="solid"/>
              <a:round/>
              <a:headEnd type="none" w="med" len="med"/>
              <a:tailEnd type="none" w="med" len="med"/>
            </a:ln>
            <a:effectLst/>
            <a:extLst/>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フローチャート : 磁気ディスク 24">
              <a:extLst>
                <a:ext uri="{FF2B5EF4-FFF2-40B4-BE49-F238E27FC236}">
                  <a16:creationId xmlns:a16="http://schemas.microsoft.com/office/drawing/2014/main" id="{356F8DFB-4C18-4075-8496-FEC7A6A5727C}"/>
                </a:ext>
              </a:extLst>
            </p:cNvPr>
            <p:cNvSpPr/>
            <p:nvPr/>
          </p:nvSpPr>
          <p:spPr bwMode="auto">
            <a:xfrm>
              <a:off x="8886825" y="913219"/>
              <a:ext cx="530857" cy="355089"/>
            </a:xfrm>
            <a:prstGeom prst="flowChartMagneticDisk">
              <a:avLst/>
            </a:prstGeom>
            <a:solidFill>
              <a:schemeClr val="bg1">
                <a:lumMod val="95000"/>
              </a:schemeClr>
            </a:solidFill>
            <a:ln w="6350" cap="flat" cmpd="sng" algn="ctr">
              <a:solidFill>
                <a:srgbClr val="005EAB"/>
              </a:solidFill>
              <a:prstDash val="solid"/>
              <a:round/>
              <a:headEnd type="none" w="med" len="med"/>
              <a:tailEnd type="none" w="med" len="med"/>
            </a:ln>
            <a:effectLst/>
            <a:extLst/>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フローチャート : 磁気ディスク 25">
              <a:extLst>
                <a:ext uri="{FF2B5EF4-FFF2-40B4-BE49-F238E27FC236}">
                  <a16:creationId xmlns:a16="http://schemas.microsoft.com/office/drawing/2014/main" id="{5C4E9675-8E70-4BB7-8D93-AE2064D281B8}"/>
                </a:ext>
              </a:extLst>
            </p:cNvPr>
            <p:cNvSpPr/>
            <p:nvPr/>
          </p:nvSpPr>
          <p:spPr bwMode="auto">
            <a:xfrm>
              <a:off x="8886825" y="645447"/>
              <a:ext cx="530857" cy="355089"/>
            </a:xfrm>
            <a:prstGeom prst="flowChartMagneticDisk">
              <a:avLst/>
            </a:prstGeom>
            <a:solidFill>
              <a:schemeClr val="bg1">
                <a:lumMod val="95000"/>
              </a:schemeClr>
            </a:solidFill>
            <a:ln w="6350" cap="flat" cmpd="sng" algn="ctr">
              <a:solidFill>
                <a:srgbClr val="005EAB"/>
              </a:solidFill>
              <a:prstDash val="solid"/>
              <a:round/>
              <a:headEnd type="none" w="med" len="med"/>
              <a:tailEnd type="none" w="med" len="med"/>
            </a:ln>
            <a:effectLst/>
            <a:extLst/>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5" name="テキスト ボックス 34">
            <a:extLst>
              <a:ext uri="{FF2B5EF4-FFF2-40B4-BE49-F238E27FC236}">
                <a16:creationId xmlns:a16="http://schemas.microsoft.com/office/drawing/2014/main" id="{C27541BA-8A35-4B4B-AB29-B8AF1FE9FA44}"/>
              </a:ext>
            </a:extLst>
          </p:cNvPr>
          <p:cNvSpPr txBox="1">
            <a:spLocks noChangeArrowheads="1"/>
          </p:cNvSpPr>
          <p:nvPr/>
        </p:nvSpPr>
        <p:spPr bwMode="auto">
          <a:xfrm>
            <a:off x="5364088" y="1592717"/>
            <a:ext cx="74571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ja-JP" altLang="en-US" sz="1100" dirty="0">
                <a:solidFill>
                  <a:schemeClr val="tx1">
                    <a:lumMod val="75000"/>
                    <a:lumOff val="25000"/>
                  </a:schemeClr>
                </a:solidFill>
                <a:latin typeface="+mj-ea"/>
                <a:ea typeface="+mj-ea"/>
              </a:rPr>
              <a:t>各種</a:t>
            </a:r>
            <a:r>
              <a:rPr lang="en-US" altLang="ja-JP" sz="1100" dirty="0">
                <a:solidFill>
                  <a:schemeClr val="tx1">
                    <a:lumMod val="75000"/>
                    <a:lumOff val="25000"/>
                  </a:schemeClr>
                </a:solidFill>
                <a:latin typeface="+mj-ea"/>
                <a:ea typeface="+mj-ea"/>
              </a:rPr>
              <a:t>DSP</a:t>
            </a:r>
            <a:endParaRPr lang="ja-JP" altLang="en-US" sz="1100" dirty="0">
              <a:solidFill>
                <a:schemeClr val="tx1">
                  <a:lumMod val="75000"/>
                  <a:lumOff val="25000"/>
                </a:schemeClr>
              </a:solidFill>
              <a:latin typeface="+mj-ea"/>
              <a:ea typeface="+mj-ea"/>
            </a:endParaRPr>
          </a:p>
        </p:txBody>
      </p:sp>
      <p:sp>
        <p:nvSpPr>
          <p:cNvPr id="56" name="加算記号 55">
            <a:extLst>
              <a:ext uri="{FF2B5EF4-FFF2-40B4-BE49-F238E27FC236}">
                <a16:creationId xmlns:a16="http://schemas.microsoft.com/office/drawing/2014/main" id="{C7E5E260-1F0F-440E-95F4-F08FB3D6123E}"/>
              </a:ext>
            </a:extLst>
          </p:cNvPr>
          <p:cNvSpPr/>
          <p:nvPr/>
        </p:nvSpPr>
        <p:spPr bwMode="auto">
          <a:xfrm rot="2700000">
            <a:off x="4249714" y="1894136"/>
            <a:ext cx="1039813" cy="1003300"/>
          </a:xfrm>
          <a:prstGeom prst="mathPlus">
            <a:avLst>
              <a:gd name="adj1" fmla="val 0"/>
            </a:avLst>
          </a:prstGeom>
          <a:solidFill>
            <a:schemeClr val="bg1"/>
          </a:solidFill>
          <a:ln w="6350" cap="flat" cmpd="sng" algn="ctr">
            <a:solidFill>
              <a:srgbClr val="005EAB"/>
            </a:solidFill>
            <a:prstDash val="solid"/>
            <a:round/>
            <a:headEnd type="none" w="med" len="med"/>
            <a:tailEnd type="none" w="med" len="med"/>
          </a:ln>
          <a:effectLst/>
          <a:extLst/>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36">
            <a:extLst>
              <a:ext uri="{FF2B5EF4-FFF2-40B4-BE49-F238E27FC236}">
                <a16:creationId xmlns:a16="http://schemas.microsoft.com/office/drawing/2014/main" id="{87276A30-2F07-4ADC-9A00-BC74E6AE471F}"/>
              </a:ext>
            </a:extLst>
          </p:cNvPr>
          <p:cNvSpPr txBox="1">
            <a:spLocks noChangeArrowheads="1"/>
          </p:cNvSpPr>
          <p:nvPr/>
        </p:nvSpPr>
        <p:spPr bwMode="auto">
          <a:xfrm>
            <a:off x="3355158" y="2972842"/>
            <a:ext cx="2730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eaLnBrk="1" hangingPunct="1">
              <a:spcBef>
                <a:spcPct val="0"/>
              </a:spcBef>
              <a:buFontTx/>
              <a:buNone/>
            </a:pPr>
            <a:r>
              <a:rPr lang="ja-JP" altLang="en-US" sz="1400" dirty="0">
                <a:solidFill>
                  <a:schemeClr val="tx1">
                    <a:lumMod val="75000"/>
                    <a:lumOff val="25000"/>
                  </a:schemeClr>
                </a:solidFill>
                <a:latin typeface="+mj-ea"/>
                <a:ea typeface="+mj-ea"/>
                <a:cs typeface="メイリオ" pitchFamily="50" charset="-128"/>
              </a:rPr>
              <a:t>マイナビのプライベート</a:t>
            </a:r>
            <a:r>
              <a:rPr lang="en-US" altLang="ja-JP" sz="1400" dirty="0">
                <a:solidFill>
                  <a:schemeClr val="tx1">
                    <a:lumMod val="75000"/>
                    <a:lumOff val="25000"/>
                  </a:schemeClr>
                </a:solidFill>
                <a:latin typeface="+mj-ea"/>
                <a:ea typeface="+mj-ea"/>
                <a:cs typeface="メイリオ" pitchFamily="50" charset="-128"/>
              </a:rPr>
              <a:t>DMP</a:t>
            </a:r>
            <a:r>
              <a:rPr lang="ja-JP" altLang="en-US" sz="1400" dirty="0">
                <a:solidFill>
                  <a:schemeClr val="tx1">
                    <a:lumMod val="75000"/>
                    <a:lumOff val="25000"/>
                  </a:schemeClr>
                </a:solidFill>
                <a:latin typeface="+mj-ea"/>
                <a:ea typeface="+mj-ea"/>
                <a:cs typeface="メイリオ" pitchFamily="50" charset="-128"/>
              </a:rPr>
              <a:t>と</a:t>
            </a:r>
            <a:endParaRPr lang="en-US" altLang="ja-JP" sz="1400" dirty="0">
              <a:solidFill>
                <a:schemeClr val="tx1">
                  <a:lumMod val="75000"/>
                  <a:lumOff val="25000"/>
                </a:schemeClr>
              </a:solidFill>
              <a:latin typeface="+mj-ea"/>
              <a:ea typeface="+mj-ea"/>
              <a:cs typeface="メイリオ" pitchFamily="50" charset="-128"/>
            </a:endParaRPr>
          </a:p>
          <a:p>
            <a:pPr algn="ctr" eaLnBrk="1" hangingPunct="1">
              <a:spcBef>
                <a:spcPct val="0"/>
              </a:spcBef>
              <a:buFontTx/>
              <a:buNone/>
            </a:pPr>
            <a:r>
              <a:rPr lang="ja-JP" altLang="en-US" sz="1400" dirty="0">
                <a:solidFill>
                  <a:schemeClr val="tx1">
                    <a:lumMod val="75000"/>
                    <a:lumOff val="25000"/>
                  </a:schemeClr>
                </a:solidFill>
                <a:latin typeface="+mj-ea"/>
                <a:ea typeface="+mj-ea"/>
                <a:cs typeface="メイリオ" pitchFamily="50" charset="-128"/>
              </a:rPr>
              <a:t>各種</a:t>
            </a:r>
            <a:r>
              <a:rPr lang="en-US" altLang="ja-JP" sz="1400" dirty="0">
                <a:solidFill>
                  <a:schemeClr val="tx1">
                    <a:lumMod val="75000"/>
                    <a:lumOff val="25000"/>
                  </a:schemeClr>
                </a:solidFill>
                <a:latin typeface="+mj-ea"/>
                <a:ea typeface="+mj-ea"/>
                <a:cs typeface="メイリオ" pitchFamily="50" charset="-128"/>
              </a:rPr>
              <a:t>DSP</a:t>
            </a:r>
            <a:r>
              <a:rPr lang="ja-JP" altLang="en-US" sz="1400" dirty="0">
                <a:solidFill>
                  <a:schemeClr val="tx1">
                    <a:lumMod val="75000"/>
                    <a:lumOff val="25000"/>
                  </a:schemeClr>
                </a:solidFill>
                <a:latin typeface="+mj-ea"/>
                <a:ea typeface="+mj-ea"/>
                <a:cs typeface="メイリオ" pitchFamily="50" charset="-128"/>
              </a:rPr>
              <a:t>を連携</a:t>
            </a:r>
          </a:p>
        </p:txBody>
      </p:sp>
      <p:sp>
        <p:nvSpPr>
          <p:cNvPr id="58" name="右矢印 36">
            <a:extLst>
              <a:ext uri="{FF2B5EF4-FFF2-40B4-BE49-F238E27FC236}">
                <a16:creationId xmlns:a16="http://schemas.microsoft.com/office/drawing/2014/main" id="{BB8D2DC0-1F4E-4BAE-A633-504585F947F7}"/>
              </a:ext>
            </a:extLst>
          </p:cNvPr>
          <p:cNvSpPr/>
          <p:nvPr/>
        </p:nvSpPr>
        <p:spPr>
          <a:xfrm>
            <a:off x="6322196" y="2193379"/>
            <a:ext cx="504825" cy="48577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p>
        </p:txBody>
      </p:sp>
      <p:sp>
        <p:nvSpPr>
          <p:cNvPr id="59" name="テキスト ボックス 22">
            <a:extLst>
              <a:ext uri="{FF2B5EF4-FFF2-40B4-BE49-F238E27FC236}">
                <a16:creationId xmlns:a16="http://schemas.microsoft.com/office/drawing/2014/main" id="{F6BC2957-1B06-4A1A-AABE-8E3722BAD277}"/>
              </a:ext>
            </a:extLst>
          </p:cNvPr>
          <p:cNvSpPr txBox="1">
            <a:spLocks noChangeArrowheads="1"/>
          </p:cNvSpPr>
          <p:nvPr/>
        </p:nvSpPr>
        <p:spPr bwMode="auto">
          <a:xfrm>
            <a:off x="467544" y="2114272"/>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ja-JP" altLang="en-US" sz="1200" dirty="0">
                <a:solidFill>
                  <a:schemeClr val="tx2"/>
                </a:solidFill>
                <a:latin typeface="メイリオ" pitchFamily="50" charset="-128"/>
                <a:ea typeface="メイリオ" pitchFamily="50" charset="-128"/>
                <a:cs typeface="メイリオ" pitchFamily="50" charset="-128"/>
              </a:rPr>
              <a:t>クラウド</a:t>
            </a:r>
          </a:p>
        </p:txBody>
      </p:sp>
      <p:sp>
        <p:nvSpPr>
          <p:cNvPr id="60" name="テキスト ボックス 22">
            <a:extLst>
              <a:ext uri="{FF2B5EF4-FFF2-40B4-BE49-F238E27FC236}">
                <a16:creationId xmlns:a16="http://schemas.microsoft.com/office/drawing/2014/main" id="{D87B3117-07C6-47B2-B564-BEB08B7BABF8}"/>
              </a:ext>
            </a:extLst>
          </p:cNvPr>
          <p:cNvSpPr txBox="1">
            <a:spLocks noChangeArrowheads="1"/>
          </p:cNvSpPr>
          <p:nvPr/>
        </p:nvSpPr>
        <p:spPr bwMode="auto">
          <a:xfrm>
            <a:off x="1094114" y="2309492"/>
            <a:ext cx="599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000" dirty="0">
                <a:solidFill>
                  <a:schemeClr val="tx2"/>
                </a:solidFill>
                <a:latin typeface="メイリオ" pitchFamily="50" charset="-128"/>
                <a:ea typeface="メイリオ" pitchFamily="50" charset="-128"/>
                <a:cs typeface="メイリオ" pitchFamily="50" charset="-128"/>
              </a:rPr>
              <a:t>IoT</a:t>
            </a:r>
            <a:endParaRPr lang="ja-JP" altLang="en-US" sz="2000" dirty="0">
              <a:solidFill>
                <a:schemeClr val="tx2"/>
              </a:solidFill>
              <a:latin typeface="メイリオ" pitchFamily="50" charset="-128"/>
              <a:ea typeface="メイリオ" pitchFamily="50" charset="-128"/>
              <a:cs typeface="メイリオ" pitchFamily="50" charset="-128"/>
            </a:endParaRPr>
          </a:p>
        </p:txBody>
      </p:sp>
      <p:sp>
        <p:nvSpPr>
          <p:cNvPr id="61" name="テキスト ボックス 22">
            <a:extLst>
              <a:ext uri="{FF2B5EF4-FFF2-40B4-BE49-F238E27FC236}">
                <a16:creationId xmlns:a16="http://schemas.microsoft.com/office/drawing/2014/main" id="{9FB45C07-AB2B-431C-B486-0492A7D2CAA8}"/>
              </a:ext>
            </a:extLst>
          </p:cNvPr>
          <p:cNvSpPr txBox="1">
            <a:spLocks noChangeArrowheads="1"/>
          </p:cNvSpPr>
          <p:nvPr/>
        </p:nvSpPr>
        <p:spPr bwMode="auto">
          <a:xfrm>
            <a:off x="336325" y="2663065"/>
            <a:ext cx="17235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ja-JP" altLang="en-US" sz="1200" dirty="0">
                <a:solidFill>
                  <a:schemeClr val="tx2"/>
                </a:solidFill>
                <a:latin typeface="メイリオ" pitchFamily="50" charset="-128"/>
                <a:ea typeface="メイリオ" pitchFamily="50" charset="-128"/>
                <a:cs typeface="メイリオ" pitchFamily="50" charset="-128"/>
              </a:rPr>
              <a:t>カーエレクトロニクス</a:t>
            </a:r>
          </a:p>
        </p:txBody>
      </p:sp>
      <p:sp>
        <p:nvSpPr>
          <p:cNvPr id="62" name="テキスト ボックス 22">
            <a:extLst>
              <a:ext uri="{FF2B5EF4-FFF2-40B4-BE49-F238E27FC236}">
                <a16:creationId xmlns:a16="http://schemas.microsoft.com/office/drawing/2014/main" id="{DF0FF04E-A426-4126-BEA8-59F82B9318E0}"/>
              </a:ext>
            </a:extLst>
          </p:cNvPr>
          <p:cNvSpPr txBox="1">
            <a:spLocks noChangeArrowheads="1"/>
          </p:cNvSpPr>
          <p:nvPr/>
        </p:nvSpPr>
        <p:spPr bwMode="auto">
          <a:xfrm>
            <a:off x="1619672" y="3017461"/>
            <a:ext cx="9925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ja-JP" altLang="en-US" sz="900" dirty="0">
                <a:solidFill>
                  <a:schemeClr val="tx2"/>
                </a:solidFill>
                <a:latin typeface="メイリオ" pitchFamily="50" charset="-128"/>
                <a:ea typeface="メイリオ" pitchFamily="50" charset="-128"/>
                <a:cs typeface="メイリオ" pitchFamily="50" charset="-128"/>
              </a:rPr>
              <a:t>マーケティング</a:t>
            </a:r>
          </a:p>
        </p:txBody>
      </p:sp>
      <p:sp>
        <p:nvSpPr>
          <p:cNvPr id="63" name="テキスト ボックス 22">
            <a:extLst>
              <a:ext uri="{FF2B5EF4-FFF2-40B4-BE49-F238E27FC236}">
                <a16:creationId xmlns:a16="http://schemas.microsoft.com/office/drawing/2014/main" id="{BDCA5989-6925-4A69-ABAB-D576E9A98928}"/>
              </a:ext>
            </a:extLst>
          </p:cNvPr>
          <p:cNvSpPr txBox="1">
            <a:spLocks noChangeArrowheads="1"/>
          </p:cNvSpPr>
          <p:nvPr/>
        </p:nvSpPr>
        <p:spPr bwMode="auto">
          <a:xfrm>
            <a:off x="467544" y="1701716"/>
            <a:ext cx="7665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900" dirty="0">
                <a:solidFill>
                  <a:schemeClr val="tx2"/>
                </a:solidFill>
                <a:latin typeface="メイリオ" pitchFamily="50" charset="-128"/>
                <a:ea typeface="メイリオ" pitchFamily="50" charset="-128"/>
                <a:cs typeface="メイリオ" pitchFamily="50" charset="-128"/>
              </a:rPr>
              <a:t>IT</a:t>
            </a:r>
            <a:r>
              <a:rPr lang="ja-JP" altLang="en-US" sz="900" dirty="0">
                <a:solidFill>
                  <a:schemeClr val="tx2"/>
                </a:solidFill>
                <a:latin typeface="メイリオ" pitchFamily="50" charset="-128"/>
                <a:ea typeface="メイリオ" pitchFamily="50" charset="-128"/>
                <a:cs typeface="メイリオ" pitchFamily="50" charset="-128"/>
              </a:rPr>
              <a:t>インフラ</a:t>
            </a:r>
          </a:p>
        </p:txBody>
      </p:sp>
      <p:sp>
        <p:nvSpPr>
          <p:cNvPr id="64" name="テキスト ボックス 22">
            <a:extLst>
              <a:ext uri="{FF2B5EF4-FFF2-40B4-BE49-F238E27FC236}">
                <a16:creationId xmlns:a16="http://schemas.microsoft.com/office/drawing/2014/main" id="{28B32963-57DD-4B5B-B88C-8CB7C359006C}"/>
              </a:ext>
            </a:extLst>
          </p:cNvPr>
          <p:cNvSpPr txBox="1">
            <a:spLocks noChangeArrowheads="1"/>
          </p:cNvSpPr>
          <p:nvPr/>
        </p:nvSpPr>
        <p:spPr bwMode="auto">
          <a:xfrm>
            <a:off x="1763688" y="2247255"/>
            <a:ext cx="8130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ja-JP" altLang="en-US" sz="900" dirty="0">
                <a:solidFill>
                  <a:schemeClr val="tx2"/>
                </a:solidFill>
                <a:latin typeface="メイリオ" pitchFamily="50" charset="-128"/>
                <a:ea typeface="メイリオ" pitchFamily="50" charset="-128"/>
                <a:cs typeface="メイリオ" pitchFamily="50" charset="-128"/>
              </a:rPr>
              <a:t>医療</a:t>
            </a:r>
            <a:r>
              <a:rPr lang="en-US" altLang="ja-JP" sz="900" dirty="0">
                <a:solidFill>
                  <a:schemeClr val="tx2"/>
                </a:solidFill>
                <a:latin typeface="メイリオ" pitchFamily="50" charset="-128"/>
                <a:ea typeface="メイリオ" pitchFamily="50" charset="-128"/>
                <a:cs typeface="メイリオ" pitchFamily="50" charset="-128"/>
              </a:rPr>
              <a:t>/</a:t>
            </a:r>
            <a:r>
              <a:rPr lang="ja-JP" altLang="en-US" sz="900" dirty="0">
                <a:solidFill>
                  <a:schemeClr val="tx2"/>
                </a:solidFill>
                <a:latin typeface="メイリオ" pitchFamily="50" charset="-128"/>
                <a:ea typeface="メイリオ" pitchFamily="50" charset="-128"/>
                <a:cs typeface="メイリオ" pitchFamily="50" charset="-128"/>
              </a:rPr>
              <a:t>バイオ</a:t>
            </a:r>
          </a:p>
        </p:txBody>
      </p:sp>
      <p:sp>
        <p:nvSpPr>
          <p:cNvPr id="65" name="テキスト ボックス 22">
            <a:extLst>
              <a:ext uri="{FF2B5EF4-FFF2-40B4-BE49-F238E27FC236}">
                <a16:creationId xmlns:a16="http://schemas.microsoft.com/office/drawing/2014/main" id="{F65CC0D3-786E-4555-8E3B-BA42A9E3FB36}"/>
              </a:ext>
            </a:extLst>
          </p:cNvPr>
          <p:cNvSpPr txBox="1">
            <a:spLocks noChangeArrowheads="1"/>
          </p:cNvSpPr>
          <p:nvPr/>
        </p:nvSpPr>
        <p:spPr bwMode="auto">
          <a:xfrm>
            <a:off x="611560" y="2944689"/>
            <a:ext cx="6463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ja-JP" altLang="en-US" sz="900" dirty="0">
                <a:solidFill>
                  <a:schemeClr val="tx2"/>
                </a:solidFill>
                <a:latin typeface="メイリオ" pitchFamily="50" charset="-128"/>
                <a:ea typeface="メイリオ" pitchFamily="50" charset="-128"/>
                <a:cs typeface="メイリオ" pitchFamily="50" charset="-128"/>
              </a:rPr>
              <a:t>機械学習</a:t>
            </a:r>
          </a:p>
        </p:txBody>
      </p:sp>
      <p:sp>
        <p:nvSpPr>
          <p:cNvPr id="66" name="正方形/長方形 65">
            <a:extLst>
              <a:ext uri="{FF2B5EF4-FFF2-40B4-BE49-F238E27FC236}">
                <a16:creationId xmlns:a16="http://schemas.microsoft.com/office/drawing/2014/main" id="{75C695D9-293F-4B85-AB6E-194AEF3055A2}"/>
              </a:ext>
            </a:extLst>
          </p:cNvPr>
          <p:cNvSpPr/>
          <p:nvPr/>
        </p:nvSpPr>
        <p:spPr>
          <a:xfrm>
            <a:off x="121467" y="980728"/>
            <a:ext cx="8712968" cy="46166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 ビジネスのユーザーデータを活用した</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DSP</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運用メニューです。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興味・関心やビジネステーマ軸でのターゲティングが可能です。</a:t>
            </a:r>
          </a:p>
        </p:txBody>
      </p:sp>
    </p:spTree>
    <p:extLst>
      <p:ext uri="{BB962C8B-B14F-4D97-AF65-F5344CB8AC3E}">
        <p14:creationId xmlns:p14="http://schemas.microsoft.com/office/powerpoint/2010/main" val="14382435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正方形/長方形 164"/>
          <p:cNvSpPr/>
          <p:nvPr/>
        </p:nvSpPr>
        <p:spPr>
          <a:xfrm>
            <a:off x="7308304" y="1989084"/>
            <a:ext cx="1463943" cy="28523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8" name="正方形/長方形 157"/>
          <p:cNvSpPr/>
          <p:nvPr/>
        </p:nvSpPr>
        <p:spPr>
          <a:xfrm>
            <a:off x="276846" y="1989084"/>
            <a:ext cx="2810258" cy="28523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7" name="正方形/長方形 156"/>
          <p:cNvSpPr/>
          <p:nvPr/>
        </p:nvSpPr>
        <p:spPr>
          <a:xfrm>
            <a:off x="3664132" y="1989084"/>
            <a:ext cx="3128068" cy="28523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62</a:t>
            </a:fld>
            <a:endParaRPr lang="ja-JP" altLang="en-US" dirty="0"/>
          </a:p>
        </p:txBody>
      </p:sp>
      <p:sp>
        <p:nvSpPr>
          <p:cNvPr id="3" name="テキスト ボックス 2"/>
          <p:cNvSpPr txBox="1"/>
          <p:nvPr/>
        </p:nvSpPr>
        <p:spPr>
          <a:xfrm>
            <a:off x="179512" y="332656"/>
            <a:ext cx="7848872" cy="400110"/>
          </a:xfrm>
          <a:prstGeom prst="rect">
            <a:avLst/>
          </a:prstGeom>
          <a:noFill/>
        </p:spPr>
        <p:txBody>
          <a:bodyPr wrap="square" rtlCol="0">
            <a:spAutoFit/>
          </a:bodyPr>
          <a:lstStyle/>
          <a:p>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DSP</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追加メニュー </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特徴量分析（新規ユーザーの獲得施策）</a:t>
            </a:r>
          </a:p>
        </p:txBody>
      </p:sp>
      <p:sp>
        <p:nvSpPr>
          <p:cNvPr id="4" name="正方形/長方形 3"/>
          <p:cNvSpPr/>
          <p:nvPr/>
        </p:nvSpPr>
        <p:spPr>
          <a:xfrm>
            <a:off x="242934" y="1023119"/>
            <a:ext cx="8712968" cy="646331"/>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貴社サイトを訪れるユーザー、貴社サイトで</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CV</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するユーザー、マイナビニュースのユーザーを対象とした特徴量分析を実施。</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「既存ユーザーと類似の</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Web</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行動特徴を持つ人」＝「貴社ユーザーになり得る人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訴求すべき対象</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」という仮説の下、</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同ユーザーに対して</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DSP</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による広告を配信いたします。</a:t>
            </a:r>
          </a:p>
        </p:txBody>
      </p:sp>
      <p:graphicFrame>
        <p:nvGraphicFramePr>
          <p:cNvPr id="5" name="Group 63"/>
          <p:cNvGraphicFramePr>
            <a:graphicFrameLocks noGrp="1"/>
          </p:cNvGraphicFramePr>
          <p:nvPr>
            <p:extLst/>
          </p:nvPr>
        </p:nvGraphicFramePr>
        <p:xfrm>
          <a:off x="323851" y="5174366"/>
          <a:ext cx="4536181" cy="603211"/>
        </p:xfrm>
        <a:graphic>
          <a:graphicData uri="http://schemas.openxmlformats.org/drawingml/2006/table">
            <a:tbl>
              <a:tblPr/>
              <a:tblGrid>
                <a:gridCol w="1170384">
                  <a:extLst>
                    <a:ext uri="{9D8B030D-6E8A-4147-A177-3AD203B41FA5}">
                      <a16:colId xmlns:a16="http://schemas.microsoft.com/office/drawing/2014/main" val="20000"/>
                    </a:ext>
                  </a:extLst>
                </a:gridCol>
                <a:gridCol w="1024373">
                  <a:extLst>
                    <a:ext uri="{9D8B030D-6E8A-4147-A177-3AD203B41FA5}">
                      <a16:colId xmlns:a16="http://schemas.microsoft.com/office/drawing/2014/main" val="20001"/>
                    </a:ext>
                  </a:extLst>
                </a:gridCol>
                <a:gridCol w="585356">
                  <a:extLst>
                    <a:ext uri="{9D8B030D-6E8A-4147-A177-3AD203B41FA5}">
                      <a16:colId xmlns:a16="http://schemas.microsoft.com/office/drawing/2014/main" val="20002"/>
                    </a:ext>
                  </a:extLst>
                </a:gridCol>
                <a:gridCol w="747956">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tblGrid>
              <a:tr h="1883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配信先</a:t>
                      </a: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期間</a:t>
                      </a:r>
                    </a:p>
                  </a:txBody>
                  <a:tcPr marL="89980" marR="89980" marT="46782" marB="4678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CPC</a:t>
                      </a: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想定</a:t>
                      </a: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38772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トライアルプラン</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セグメントまで）</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DSP</a:t>
                      </a:r>
                    </a:p>
                  </a:txBody>
                  <a:tcPr marL="67479" marR="67479" marT="35070" marB="350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a:t>
                      </a:r>
                      <a:r>
                        <a:rPr kumimoji="1" lang="ja-JP" altLang="en-US"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67485" marR="67485" marT="35087" marB="350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\265</a:t>
                      </a:r>
                      <a:r>
                        <a:rPr kumimoji="1" lang="ja-JP" altLang="en-US"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p>
                  </a:txBody>
                  <a:tcPr marL="67479" marR="67479" marT="35070" marB="350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\1,200,000</a:t>
                      </a:r>
                      <a:r>
                        <a:rPr kumimoji="1" lang="ja-JP" altLang="en-US"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endParaRPr kumimoji="1" lang="en-US" altLang="ja-JP"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67479" marR="67479" marT="35070" marB="350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3" name="正方形/長方形 50"/>
          <p:cNvSpPr>
            <a:spLocks noChangeArrowheads="1"/>
          </p:cNvSpPr>
          <p:nvPr/>
        </p:nvSpPr>
        <p:spPr bwMode="auto">
          <a:xfrm>
            <a:off x="4967214" y="5054717"/>
            <a:ext cx="4176786" cy="132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Clr>
                <a:schemeClr val="bg1">
                  <a:lumMod val="50000"/>
                </a:schemeClr>
              </a:buClr>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注意事項</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rgbClr val="FF5050"/>
                </a:solidFill>
                <a:latin typeface="メイリオ" pitchFamily="50" charset="-128"/>
                <a:ea typeface="メイリオ" pitchFamily="50" charset="-128"/>
                <a:cs typeface="メイリオ" pitchFamily="50" charset="-128"/>
                <a:sym typeface="ＭＳ Ｐゴシック" charset="-128"/>
              </a:rPr>
              <a:t>料金は税抜・ネット表記</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です。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分析の際に貴社サイトへ分析用のタグを設置させていただく場合がございます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入稿素材などは配信</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DSP</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により異なるため、都度指示させていただきます</a:t>
            </a: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事前に掲載審査、空き枠確認がございます。</a:t>
            </a: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在庫・セグメント条件などにより、単価やクリック数を変更させて頂く場合がございます。</a:t>
            </a: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期間に関しては基本的には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4</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週間～とさせて頂きます。短期間に掲載を集中させることも</a:t>
            </a:r>
            <a:b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b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可能ですので、ご希望の場合、営業担当までご相談ください。</a:t>
            </a: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レポートは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imp</a:t>
            </a:r>
            <a:r>
              <a:rPr kumimoji="0" lang="ja-JP" altLang="en-US" sz="700" dirty="0" err="1">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クリック数とさせて頂きます。</a:t>
            </a: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セグメントにより掛け合わせが不可の場合がございます</a:t>
            </a:r>
          </a:p>
        </p:txBody>
      </p:sp>
      <p:graphicFrame>
        <p:nvGraphicFramePr>
          <p:cNvPr id="44" name="Group 63"/>
          <p:cNvGraphicFramePr>
            <a:graphicFrameLocks noGrp="1"/>
          </p:cNvGraphicFramePr>
          <p:nvPr>
            <p:extLst/>
          </p:nvPr>
        </p:nvGraphicFramePr>
        <p:xfrm>
          <a:off x="323528" y="5777577"/>
          <a:ext cx="4536181" cy="387727"/>
        </p:xfrm>
        <a:graphic>
          <a:graphicData uri="http://schemas.openxmlformats.org/drawingml/2006/table">
            <a:tbl>
              <a:tblPr/>
              <a:tblGrid>
                <a:gridCol w="1170384">
                  <a:extLst>
                    <a:ext uri="{9D8B030D-6E8A-4147-A177-3AD203B41FA5}">
                      <a16:colId xmlns:a16="http://schemas.microsoft.com/office/drawing/2014/main" val="20000"/>
                    </a:ext>
                  </a:extLst>
                </a:gridCol>
                <a:gridCol w="1024373">
                  <a:extLst>
                    <a:ext uri="{9D8B030D-6E8A-4147-A177-3AD203B41FA5}">
                      <a16:colId xmlns:a16="http://schemas.microsoft.com/office/drawing/2014/main" val="20001"/>
                    </a:ext>
                  </a:extLst>
                </a:gridCol>
                <a:gridCol w="585356">
                  <a:extLst>
                    <a:ext uri="{9D8B030D-6E8A-4147-A177-3AD203B41FA5}">
                      <a16:colId xmlns:a16="http://schemas.microsoft.com/office/drawing/2014/main" val="20002"/>
                    </a:ext>
                  </a:extLst>
                </a:gridCol>
                <a:gridCol w="747956">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tblGrid>
              <a:tr h="38772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スタンダードプラン</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セグメントまで）</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72" marR="89972" marT="46760" marB="4676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altLang="ja-JP" sz="900" dirty="0">
                          <a:solidFill>
                            <a:schemeClr val="tx1">
                              <a:lumMod val="75000"/>
                              <a:lumOff val="25000"/>
                            </a:schemeClr>
                          </a:solidFill>
                          <a:latin typeface="メイリオ" pitchFamily="50" charset="-128"/>
                          <a:ea typeface="メイリオ" pitchFamily="50" charset="-128"/>
                          <a:cs typeface="メイリオ" pitchFamily="50" charset="-128"/>
                        </a:rPr>
                        <a:t>DSP</a:t>
                      </a:r>
                    </a:p>
                  </a:txBody>
                  <a:tcPr marL="67479" marR="67479" marT="35070" marB="350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a:t>
                      </a:r>
                      <a:r>
                        <a:rPr kumimoji="1" lang="ja-JP" altLang="en-US"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67485" marR="67485" marT="35087" marB="350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\200</a:t>
                      </a:r>
                      <a:r>
                        <a:rPr kumimoji="1" lang="ja-JP" altLang="en-US"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p>
                  </a:txBody>
                  <a:tcPr marL="67479" marR="67479" marT="35070" marB="350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\3,000,000</a:t>
                      </a:r>
                      <a:r>
                        <a:rPr kumimoji="1" lang="ja-JP" altLang="en-US"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endParaRPr kumimoji="1" lang="en-US" altLang="ja-JP" sz="9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67479" marR="67479" marT="35070" marB="350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2" name="正方形/長方形 50"/>
          <p:cNvSpPr>
            <a:spLocks noChangeArrowheads="1"/>
          </p:cNvSpPr>
          <p:nvPr/>
        </p:nvSpPr>
        <p:spPr bwMode="auto">
          <a:xfrm>
            <a:off x="3379193" y="6165304"/>
            <a:ext cx="15802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eaLnBrk="1" hangingPunct="1">
              <a:lnSpc>
                <a:spcPct val="150000"/>
              </a:lnSpc>
              <a:spcBef>
                <a:spcPct val="0"/>
              </a:spcBef>
              <a:buClr>
                <a:schemeClr val="bg1">
                  <a:lumMod val="50000"/>
                </a:schemeClr>
              </a:buClr>
              <a:buNone/>
            </a:pP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態度変容調査込みの価格です</a:t>
            </a:r>
          </a:p>
        </p:txBody>
      </p:sp>
      <p:sp>
        <p:nvSpPr>
          <p:cNvPr id="95" name="テキスト ボックス 23">
            <a:extLst/>
          </p:cNvPr>
          <p:cNvSpPr txBox="1"/>
          <p:nvPr/>
        </p:nvSpPr>
        <p:spPr>
          <a:xfrm>
            <a:off x="242934" y="4952201"/>
            <a:ext cx="2589408" cy="27699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DSP</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追加メニュー </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 </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特徴量分析</a:t>
            </a:r>
            <a:endParaRPr lang="ja-JP" altLang="en-US" sz="12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03" name="楕円 60">
            <a:extLst/>
          </p:cNvPr>
          <p:cNvSpPr/>
          <p:nvPr/>
        </p:nvSpPr>
        <p:spPr>
          <a:xfrm>
            <a:off x="3832031" y="2963905"/>
            <a:ext cx="469232" cy="68700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104" name="楕円 86">
            <a:extLst/>
          </p:cNvPr>
          <p:cNvSpPr/>
          <p:nvPr/>
        </p:nvSpPr>
        <p:spPr>
          <a:xfrm>
            <a:off x="4637488" y="2979145"/>
            <a:ext cx="469232" cy="68700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pic>
        <p:nvPicPr>
          <p:cNvPr id="111" name="図 110">
            <a:extLst/>
          </p:cNvPr>
          <p:cNvPicPr>
            <a:picLocks noChangeAspect="1"/>
          </p:cNvPicPr>
          <p:nvPr/>
        </p:nvPicPr>
        <p:blipFill rotWithShape="1">
          <a:blip r:embed="rId2" cstate="screen">
            <a:extLst>
              <a:ext uri="{28A0092B-C50C-407E-A947-70E740481C1C}">
                <a14:useLocalDpi xmlns:a14="http://schemas.microsoft.com/office/drawing/2010/main"/>
              </a:ext>
            </a:extLst>
          </a:blip>
          <a:srcRect b="51794"/>
          <a:stretch/>
        </p:blipFill>
        <p:spPr>
          <a:xfrm>
            <a:off x="612342" y="2216078"/>
            <a:ext cx="1650615" cy="1165661"/>
          </a:xfrm>
          <a:prstGeom prst="rect">
            <a:avLst/>
          </a:prstGeom>
          <a:ln>
            <a:solidFill>
              <a:schemeClr val="bg1">
                <a:lumMod val="75000"/>
              </a:schemeClr>
            </a:solidFill>
          </a:ln>
          <a:effectLst>
            <a:outerShdw blurRad="50800" dist="38100" dir="8100000" algn="tr" rotWithShape="0">
              <a:prstClr val="black">
                <a:alpha val="40000"/>
              </a:prstClr>
            </a:outerShdw>
          </a:effectLst>
        </p:spPr>
      </p:pic>
      <p:sp>
        <p:nvSpPr>
          <p:cNvPr id="113" name="テキスト ボックス 112">
            <a:extLst/>
          </p:cNvPr>
          <p:cNvSpPr txBox="1"/>
          <p:nvPr/>
        </p:nvSpPr>
        <p:spPr>
          <a:xfrm>
            <a:off x="819403" y="1844824"/>
            <a:ext cx="1736373" cy="261610"/>
          </a:xfrm>
          <a:prstGeom prst="rect">
            <a:avLst/>
          </a:prstGeom>
          <a:solidFill>
            <a:schemeClr val="bg1"/>
          </a:solidFill>
          <a:ln>
            <a:noFill/>
          </a:ln>
        </p:spPr>
        <p:txBody>
          <a:bodyPr wrap="none" rtlCol="0">
            <a:spAutoFit/>
          </a:bodyPr>
          <a:lstStyle/>
          <a:p>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既存ユーザーの分析</a:t>
            </a:r>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121" name="図 120">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2154" y="2256591"/>
            <a:ext cx="1537374" cy="135681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22" name="二等辺三角形 8">
            <a:extLst/>
          </p:cNvPr>
          <p:cNvSpPr/>
          <p:nvPr/>
        </p:nvSpPr>
        <p:spPr>
          <a:xfrm>
            <a:off x="4292488" y="2576378"/>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bg1"/>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23" name="二等辺三角形 8">
            <a:extLst/>
          </p:cNvPr>
          <p:cNvSpPr/>
          <p:nvPr/>
        </p:nvSpPr>
        <p:spPr>
          <a:xfrm>
            <a:off x="3923210" y="3078464"/>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accent1"/>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24" name="二等辺三角形 8">
            <a:extLst/>
          </p:cNvPr>
          <p:cNvSpPr/>
          <p:nvPr/>
        </p:nvSpPr>
        <p:spPr>
          <a:xfrm>
            <a:off x="4297856" y="3274036"/>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bg1"/>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25" name="二等辺三角形 8">
            <a:extLst/>
          </p:cNvPr>
          <p:cNvSpPr/>
          <p:nvPr/>
        </p:nvSpPr>
        <p:spPr>
          <a:xfrm>
            <a:off x="4660632" y="2322015"/>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bg1"/>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26" name="テキスト ボックス 125">
            <a:extLst/>
          </p:cNvPr>
          <p:cNvSpPr txBox="1"/>
          <p:nvPr/>
        </p:nvSpPr>
        <p:spPr>
          <a:xfrm>
            <a:off x="3635896" y="3863370"/>
            <a:ext cx="3156304" cy="861774"/>
          </a:xfrm>
          <a:prstGeom prst="rect">
            <a:avLst/>
          </a:prstGeom>
          <a:noFill/>
          <a:ln>
            <a:noFill/>
          </a:ln>
        </p:spPr>
        <p:txBody>
          <a:bodyPr wrap="square" rtlCol="0">
            <a:spAutoFit/>
          </a:bodyPr>
          <a:lstStyle/>
          <a:p>
            <a:pPr algn="ctr"/>
            <a:r>
              <a:rPr lang="ja-JP" altLang="en-US" sz="1100" b="1" dirty="0">
                <a:solidFill>
                  <a:schemeClr val="tx1">
                    <a:lumMod val="75000"/>
                    <a:lumOff val="25000"/>
                  </a:schemeClr>
                </a:solidFill>
                <a:latin typeface="メイリオ" pitchFamily="50" charset="-128"/>
                <a:ea typeface="メイリオ" pitchFamily="50" charset="-128"/>
                <a:cs typeface="メイリオ" pitchFamily="50" charset="-128"/>
              </a:rPr>
              <a:t>特徴量を分析して</a:t>
            </a:r>
            <a:endParaRPr lang="en-US" altLang="ja-JP" sz="1100" b="1" dirty="0">
              <a:solidFill>
                <a:schemeClr val="tx1">
                  <a:lumMod val="75000"/>
                  <a:lumOff val="25000"/>
                </a:schemeClr>
              </a:solidFill>
              <a:latin typeface="メイリオ" pitchFamily="50" charset="-128"/>
              <a:ea typeface="メイリオ" pitchFamily="50" charset="-128"/>
              <a:cs typeface="メイリオ" pitchFamily="50" charset="-128"/>
            </a:endParaRPr>
          </a:p>
          <a:p>
            <a:pPr algn="ctr"/>
            <a:r>
              <a:rPr lang="ja-JP" altLang="en-US" sz="1100" b="1" dirty="0">
                <a:solidFill>
                  <a:schemeClr val="tx1">
                    <a:lumMod val="75000"/>
                    <a:lumOff val="25000"/>
                  </a:schemeClr>
                </a:solidFill>
                <a:latin typeface="メイリオ" pitchFamily="50" charset="-128"/>
                <a:ea typeface="メイリオ" pitchFamily="50" charset="-128"/>
                <a:cs typeface="メイリオ" pitchFamily="50" charset="-128"/>
              </a:rPr>
              <a:t>「貴社ユーザーになり得る人」</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を可視化</a:t>
            </a:r>
            <a:endPar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endParaRPr>
          </a:p>
          <a:p>
            <a:endParaRPr lang="en-US" altLang="ja-JP" sz="600"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既存ユーザー</a:t>
            </a: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と同様の</a:t>
            </a:r>
            <a:r>
              <a:rPr kumimoji="1" lang="ja-JP" altLang="en-US" sz="1000" u="sng" dirty="0">
                <a:solidFill>
                  <a:schemeClr val="tx1">
                    <a:lumMod val="75000"/>
                    <a:lumOff val="25000"/>
                  </a:schemeClr>
                </a:solidFill>
                <a:latin typeface="メイリオ" panose="020B0604030504040204" pitchFamily="50" charset="-128"/>
                <a:ea typeface="メイリオ" panose="020B0604030504040204" pitchFamily="50" charset="-128"/>
              </a:rPr>
              <a:t>行動特徴をもつユーザー</a:t>
            </a: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が</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a:t>
            </a:r>
            <a:endPar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マイナビニュースの</a:t>
            </a:r>
            <a:r>
              <a:rPr kumimoji="1" lang="ja-JP" altLang="en-US" sz="1000" u="sng" dirty="0">
                <a:solidFill>
                  <a:schemeClr val="tx1">
                    <a:lumMod val="75000"/>
                    <a:lumOff val="25000"/>
                  </a:schemeClr>
                </a:solidFill>
                <a:latin typeface="メイリオ" panose="020B0604030504040204" pitchFamily="50" charset="-128"/>
                <a:ea typeface="メイリオ" panose="020B0604030504040204" pitchFamily="50" charset="-128"/>
              </a:rPr>
              <a:t>どの</a:t>
            </a:r>
            <a:r>
              <a:rPr kumimoji="1" lang="en-US" altLang="ja-JP" sz="1000" u="sng"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000" u="sng" dirty="0" err="1">
                <a:solidFill>
                  <a:schemeClr val="tx1">
                    <a:lumMod val="75000"/>
                    <a:lumOff val="25000"/>
                  </a:schemeClr>
                </a:solidFill>
                <a:latin typeface="メイリオ" panose="020B0604030504040204" pitchFamily="50" charset="-128"/>
                <a:ea typeface="メイリオ" panose="020B0604030504040204" pitchFamily="50" charset="-128"/>
              </a:rPr>
              <a:t>ch</a:t>
            </a:r>
            <a:r>
              <a:rPr kumimoji="1" lang="ja-JP" altLang="en-US" sz="1000" u="sng"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en-US" altLang="ja-JP" sz="1000" u="sng"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u="sng"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en-US" altLang="ja-JP" sz="1000" u="sng" dirty="0">
                <a:solidFill>
                  <a:schemeClr val="tx1">
                    <a:lumMod val="75000"/>
                    <a:lumOff val="25000"/>
                  </a:schemeClr>
                </a:solidFill>
                <a:latin typeface="メイリオ" panose="020B0604030504040204" pitchFamily="50" charset="-128"/>
                <a:ea typeface="メイリオ" panose="020B0604030504040204" pitchFamily="50" charset="-128"/>
              </a:rPr>
              <a:t>cat]</a:t>
            </a:r>
            <a:r>
              <a:rPr kumimoji="1" lang="ja-JP" altLang="en-US" sz="1000" u="sng" dirty="0">
                <a:solidFill>
                  <a:schemeClr val="tx1">
                    <a:lumMod val="75000"/>
                    <a:lumOff val="25000"/>
                  </a:schemeClr>
                </a:solidFill>
                <a:latin typeface="メイリオ" panose="020B0604030504040204" pitchFamily="50" charset="-128"/>
                <a:ea typeface="メイリオ" panose="020B0604030504040204" pitchFamily="50" charset="-128"/>
              </a:rPr>
              <a:t>にいるか</a:t>
            </a: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を</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分析</a:t>
            </a:r>
            <a:endPar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27" name="二等辺三角形 8">
            <a:extLst/>
          </p:cNvPr>
          <p:cNvSpPr/>
          <p:nvPr/>
        </p:nvSpPr>
        <p:spPr>
          <a:xfrm>
            <a:off x="4718390" y="3097343"/>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accent5">
              <a:lumMod val="40000"/>
              <a:lumOff val="60000"/>
            </a:schemeClr>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28" name="二等辺三角形 8">
            <a:extLst/>
          </p:cNvPr>
          <p:cNvSpPr/>
          <p:nvPr/>
        </p:nvSpPr>
        <p:spPr>
          <a:xfrm>
            <a:off x="3910539" y="2290649"/>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accent1"/>
          </a:solidFill>
          <a:ln w="6350" cap="flat" cmpd="sng" algn="ctr">
            <a:solidFill>
              <a:schemeClr val="bg1">
                <a:lumMod val="50000"/>
              </a:schemeClr>
            </a:solidFill>
            <a:prstDash val="solid"/>
          </a:ln>
          <a:effectLst/>
        </p:spPr>
        <p:txBody>
          <a:bodyPr anchor="ctr"/>
          <a:lstStyle/>
          <a:p>
            <a:pPr algn="ctr">
              <a:defRPr/>
            </a:pPr>
            <a:endParaRPr lang="ja-JP" altLang="en-US" sz="1350" kern="0" dirty="0">
              <a:latin typeface="メイリオ" panose="020B0604030504040204" pitchFamily="50" charset="-128"/>
              <a:ea typeface="メイリオ" panose="020B0604030504040204" pitchFamily="50" charset="-128"/>
            </a:endParaRPr>
          </a:p>
        </p:txBody>
      </p:sp>
      <p:sp>
        <p:nvSpPr>
          <p:cNvPr id="129" name="テキスト ボックス 128">
            <a:extLst/>
          </p:cNvPr>
          <p:cNvSpPr txBox="1"/>
          <p:nvPr/>
        </p:nvSpPr>
        <p:spPr>
          <a:xfrm>
            <a:off x="4281691" y="1844824"/>
            <a:ext cx="2018501" cy="261610"/>
          </a:xfrm>
          <a:prstGeom prst="rect">
            <a:avLst/>
          </a:prstGeom>
          <a:solidFill>
            <a:schemeClr val="bg1"/>
          </a:solidFill>
          <a:ln>
            <a:noFill/>
          </a:ln>
        </p:spPr>
        <p:txBody>
          <a:bodyPr wrap="none" rtlCol="0">
            <a:spAutoFit/>
          </a:bodyPr>
          <a:lstStyle/>
          <a:p>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訴求すべき対象の可視化</a:t>
            </a:r>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30" name="テキスト ボックス 129">
            <a:extLst/>
          </p:cNvPr>
          <p:cNvSpPr txBox="1"/>
          <p:nvPr/>
        </p:nvSpPr>
        <p:spPr>
          <a:xfrm>
            <a:off x="3925257" y="2314700"/>
            <a:ext cx="246221" cy="400110"/>
          </a:xfrm>
          <a:prstGeom prst="rect">
            <a:avLst/>
          </a:prstGeom>
          <a:noFill/>
        </p:spPr>
        <p:txBody>
          <a:bodyPr vert="eaVert" wrap="none" rtlCol="0">
            <a:spAutoFit/>
          </a:bodyPr>
          <a:lstStyle/>
          <a:p>
            <a:r>
              <a:rPr kumimoji="1" lang="ja-JP" altLang="en-US" sz="400" b="1" dirty="0">
                <a:solidFill>
                  <a:schemeClr val="bg1"/>
                </a:solidFill>
                <a:latin typeface="メイリオ" panose="020B0604030504040204" pitchFamily="50" charset="-128"/>
                <a:ea typeface="メイリオ" panose="020B0604030504040204" pitchFamily="50" charset="-128"/>
              </a:rPr>
              <a:t>顕在ユーザー</a:t>
            </a:r>
          </a:p>
        </p:txBody>
      </p:sp>
      <p:sp>
        <p:nvSpPr>
          <p:cNvPr id="131" name="テキスト ボックス 130">
            <a:extLst/>
          </p:cNvPr>
          <p:cNvSpPr txBox="1"/>
          <p:nvPr/>
        </p:nvSpPr>
        <p:spPr>
          <a:xfrm>
            <a:off x="4286180" y="2650508"/>
            <a:ext cx="276999" cy="323165"/>
          </a:xfrm>
          <a:prstGeom prst="rect">
            <a:avLst/>
          </a:prstGeom>
          <a:noFill/>
        </p:spPr>
        <p:txBody>
          <a:bodyPr vert="eaVert" wrap="none" rtlCol="0">
            <a:spAutoFit/>
          </a:bodyPr>
          <a:lstStyle/>
          <a:p>
            <a:r>
              <a:rPr kumimoji="1" lang="ja-JP" altLang="en-US" sz="600" b="1" dirty="0">
                <a:solidFill>
                  <a:schemeClr val="bg1">
                    <a:lumMod val="50000"/>
                  </a:schemeClr>
                </a:solidFill>
                <a:latin typeface="メイリオ" panose="020B0604030504040204" pitchFamily="50" charset="-128"/>
                <a:ea typeface="メイリオ" panose="020B0604030504040204" pitchFamily="50" charset="-128"/>
              </a:rPr>
              <a:t>ライフ</a:t>
            </a:r>
          </a:p>
        </p:txBody>
      </p:sp>
      <p:sp>
        <p:nvSpPr>
          <p:cNvPr id="132" name="テキスト ボックス 131">
            <a:extLst/>
          </p:cNvPr>
          <p:cNvSpPr txBox="1"/>
          <p:nvPr/>
        </p:nvSpPr>
        <p:spPr>
          <a:xfrm>
            <a:off x="4655026" y="2342106"/>
            <a:ext cx="276999" cy="400110"/>
          </a:xfrm>
          <a:prstGeom prst="rect">
            <a:avLst/>
          </a:prstGeom>
          <a:noFill/>
        </p:spPr>
        <p:txBody>
          <a:bodyPr vert="eaVert" wrap="none" rtlCol="0">
            <a:spAutoFit/>
          </a:bodyPr>
          <a:lstStyle/>
          <a:p>
            <a:r>
              <a:rPr kumimoji="1" lang="ja-JP" altLang="en-US" sz="600" b="1" dirty="0">
                <a:solidFill>
                  <a:schemeClr val="bg1">
                    <a:lumMod val="50000"/>
                  </a:schemeClr>
                </a:solidFill>
                <a:latin typeface="メイリオ" panose="020B0604030504040204" pitchFamily="50" charset="-128"/>
                <a:ea typeface="メイリオ" panose="020B0604030504040204" pitchFamily="50" charset="-128"/>
              </a:rPr>
              <a:t>エンタメ</a:t>
            </a:r>
          </a:p>
        </p:txBody>
      </p:sp>
      <p:sp>
        <p:nvSpPr>
          <p:cNvPr id="133" name="テキスト ボックス 132">
            <a:extLst/>
          </p:cNvPr>
          <p:cNvSpPr txBox="1"/>
          <p:nvPr/>
        </p:nvSpPr>
        <p:spPr>
          <a:xfrm>
            <a:off x="3918553" y="3143324"/>
            <a:ext cx="276999" cy="335989"/>
          </a:xfrm>
          <a:prstGeom prst="rect">
            <a:avLst/>
          </a:prstGeom>
          <a:noFill/>
        </p:spPr>
        <p:txBody>
          <a:bodyPr vert="eaVert" wrap="none" rtlCol="0">
            <a:spAutoFit/>
          </a:bodyPr>
          <a:lstStyle/>
          <a:p>
            <a:r>
              <a:rPr kumimoji="1" lang="ja-JP" altLang="en-US" sz="600" b="1" dirty="0">
                <a:solidFill>
                  <a:schemeClr val="bg1"/>
                </a:solidFill>
                <a:latin typeface="メイリオ" panose="020B0604030504040204" pitchFamily="50" charset="-128"/>
                <a:ea typeface="メイリオ" panose="020B0604030504040204" pitchFamily="50" charset="-128"/>
              </a:rPr>
              <a:t>企業</a:t>
            </a:r>
            <a:r>
              <a:rPr kumimoji="1" lang="en-US" altLang="ja-JP" sz="600" b="1" dirty="0">
                <a:solidFill>
                  <a:schemeClr val="bg1"/>
                </a:solidFill>
                <a:latin typeface="メイリオ" panose="020B0604030504040204" pitchFamily="50" charset="-128"/>
                <a:ea typeface="メイリオ" panose="020B0604030504040204" pitchFamily="50" charset="-128"/>
              </a:rPr>
              <a:t>IT</a:t>
            </a:r>
            <a:endParaRPr kumimoji="1" lang="ja-JP" altLang="en-US" sz="600" b="1" dirty="0">
              <a:solidFill>
                <a:schemeClr val="bg1"/>
              </a:solidFill>
              <a:latin typeface="メイリオ" panose="020B0604030504040204" pitchFamily="50" charset="-128"/>
              <a:ea typeface="メイリオ" panose="020B0604030504040204" pitchFamily="50" charset="-128"/>
            </a:endParaRPr>
          </a:p>
        </p:txBody>
      </p:sp>
      <p:sp>
        <p:nvSpPr>
          <p:cNvPr id="134" name="テキスト ボックス 133">
            <a:extLst/>
          </p:cNvPr>
          <p:cNvSpPr txBox="1"/>
          <p:nvPr/>
        </p:nvSpPr>
        <p:spPr>
          <a:xfrm>
            <a:off x="4296130" y="3346171"/>
            <a:ext cx="276999" cy="400110"/>
          </a:xfrm>
          <a:prstGeom prst="rect">
            <a:avLst/>
          </a:prstGeom>
          <a:noFill/>
        </p:spPr>
        <p:txBody>
          <a:bodyPr vert="eaVert" wrap="none" rtlCol="0">
            <a:spAutoFit/>
          </a:bodyPr>
          <a:lstStyle/>
          <a:p>
            <a:r>
              <a:rPr kumimoji="1" lang="ja-JP" altLang="en-US" sz="600" b="1" dirty="0">
                <a:solidFill>
                  <a:schemeClr val="bg1">
                    <a:lumMod val="50000"/>
                  </a:schemeClr>
                </a:solidFill>
                <a:latin typeface="メイリオ" panose="020B0604030504040204" pitchFamily="50" charset="-128"/>
                <a:ea typeface="メイリオ" panose="020B0604030504040204" pitchFamily="50" charset="-128"/>
              </a:rPr>
              <a:t>ビジネス</a:t>
            </a:r>
          </a:p>
        </p:txBody>
      </p:sp>
      <p:sp>
        <p:nvSpPr>
          <p:cNvPr id="135" name="テキスト ボックス 134">
            <a:extLst/>
          </p:cNvPr>
          <p:cNvSpPr txBox="1"/>
          <p:nvPr/>
        </p:nvSpPr>
        <p:spPr>
          <a:xfrm>
            <a:off x="4718328" y="3139279"/>
            <a:ext cx="276999" cy="323165"/>
          </a:xfrm>
          <a:prstGeom prst="rect">
            <a:avLst/>
          </a:prstGeom>
          <a:noFill/>
        </p:spPr>
        <p:txBody>
          <a:bodyPr vert="eaVert" wrap="none" rtlCol="0">
            <a:spAutoFit/>
          </a:bodyPr>
          <a:lstStyle/>
          <a:p>
            <a:r>
              <a:rPr lang="ja-JP" altLang="en-US" sz="600" b="1" dirty="0">
                <a:solidFill>
                  <a:schemeClr val="bg1">
                    <a:lumMod val="50000"/>
                  </a:schemeClr>
                </a:solidFill>
                <a:latin typeface="メイリオ" panose="020B0604030504040204" pitchFamily="50" charset="-128"/>
                <a:ea typeface="メイリオ" panose="020B0604030504040204" pitchFamily="50" charset="-128"/>
              </a:rPr>
              <a:t>ホビー</a:t>
            </a:r>
            <a:endParaRPr kumimoji="1" lang="en-US" altLang="ja-JP" sz="600" b="1"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36" name="テキスト ボックス 135">
            <a:extLst/>
          </p:cNvPr>
          <p:cNvSpPr txBox="1"/>
          <p:nvPr/>
        </p:nvSpPr>
        <p:spPr>
          <a:xfrm rot="610980">
            <a:off x="3973438" y="2936536"/>
            <a:ext cx="415498" cy="369332"/>
          </a:xfrm>
          <a:prstGeom prst="rect">
            <a:avLst/>
          </a:prstGeom>
          <a:noFill/>
        </p:spPr>
        <p:txBody>
          <a:bodyPr wrap="none" rtlCol="0">
            <a:spAutoFit/>
          </a:bodyPr>
          <a:lstStyle/>
          <a:p>
            <a:r>
              <a:rPr kumimoji="1" lang="ja-JP" altLang="en-US" b="1" dirty="0">
                <a:solidFill>
                  <a:srgbClr val="FF0000"/>
                </a:solidFill>
                <a:latin typeface="メイリオ" panose="020B0604030504040204" pitchFamily="50" charset="-128"/>
                <a:ea typeface="メイリオ" panose="020B0604030504040204" pitchFamily="50" charset="-128"/>
              </a:rPr>
              <a:t>！</a:t>
            </a:r>
          </a:p>
        </p:txBody>
      </p:sp>
      <p:sp>
        <p:nvSpPr>
          <p:cNvPr id="137" name="二等辺三角形 136">
            <a:extLst/>
          </p:cNvPr>
          <p:cNvSpPr/>
          <p:nvPr/>
        </p:nvSpPr>
        <p:spPr>
          <a:xfrm rot="5400000">
            <a:off x="3114854" y="3389942"/>
            <a:ext cx="550605" cy="2286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38" name="二等辺三角形 137">
            <a:extLst/>
          </p:cNvPr>
          <p:cNvSpPr/>
          <p:nvPr/>
        </p:nvSpPr>
        <p:spPr>
          <a:xfrm rot="5400000">
            <a:off x="6787262" y="3389942"/>
            <a:ext cx="550605" cy="2286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0" name="テキスト ボックス 18">
            <a:extLst/>
          </p:cNvPr>
          <p:cNvSpPr txBox="1"/>
          <p:nvPr/>
        </p:nvSpPr>
        <p:spPr>
          <a:xfrm>
            <a:off x="7444820" y="2401991"/>
            <a:ext cx="1234901" cy="261610"/>
          </a:xfrm>
          <a:prstGeom prst="rect">
            <a:avLst/>
          </a:prstGeom>
          <a:solidFill>
            <a:schemeClr val="accent1"/>
          </a:solidFill>
          <a:ln>
            <a:solidFill>
              <a:schemeClr val="tx1"/>
            </a:solidFill>
          </a:ln>
        </p:spPr>
        <p:txBody>
          <a:bodyPr wrap="square"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セグメント①</a:t>
            </a:r>
            <a:endParaRPr lang="en-US" altLang="ja-JP" sz="11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41" name="テキスト ボックス 19">
            <a:extLst/>
          </p:cNvPr>
          <p:cNvSpPr txBox="1"/>
          <p:nvPr/>
        </p:nvSpPr>
        <p:spPr>
          <a:xfrm>
            <a:off x="7444819" y="3605757"/>
            <a:ext cx="1234901" cy="261610"/>
          </a:xfrm>
          <a:prstGeom prst="rect">
            <a:avLst/>
          </a:prstGeom>
          <a:solidFill>
            <a:schemeClr val="accent1">
              <a:lumMod val="20000"/>
              <a:lumOff val="80000"/>
            </a:schemeClr>
          </a:solidFill>
          <a:ln>
            <a:solidFill>
              <a:schemeClr val="tx1"/>
            </a:solidFill>
          </a:ln>
        </p:spPr>
        <p:txBody>
          <a:bodyPr wrap="square"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100" b="1" dirty="0">
                <a:solidFill>
                  <a:schemeClr val="bg2">
                    <a:lumMod val="25000"/>
                  </a:schemeClr>
                </a:solidFill>
                <a:latin typeface="メイリオ" panose="020B0604030504040204" pitchFamily="50" charset="-128"/>
                <a:ea typeface="メイリオ" panose="020B0604030504040204" pitchFamily="50" charset="-128"/>
                <a:cs typeface="Meiryo UI" panose="020B0604030504040204" pitchFamily="50" charset="-128"/>
              </a:rPr>
              <a:t>セグメント②</a:t>
            </a:r>
            <a:endParaRPr lang="en-US" altLang="ja-JP" sz="1100" b="1" dirty="0">
              <a:solidFill>
                <a:schemeClr val="bg2">
                  <a:lumMod val="2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45" name="テキスト ボックス 144">
            <a:extLst/>
          </p:cNvPr>
          <p:cNvSpPr txBox="1"/>
          <p:nvPr/>
        </p:nvSpPr>
        <p:spPr>
          <a:xfrm>
            <a:off x="3736140" y="2030651"/>
            <a:ext cx="373820" cy="246221"/>
          </a:xfrm>
          <a:prstGeom prst="rect">
            <a:avLst/>
          </a:prstGeom>
          <a:noFill/>
        </p:spPr>
        <p:txBody>
          <a:bodyPr wrap="none" rtlCol="0">
            <a:spAutoFit/>
          </a:bodyPr>
          <a:lstStyle/>
          <a:p>
            <a:r>
              <a:rPr kumimoji="1" lang="en-US" altLang="ja-JP" sz="1000" dirty="0">
                <a:solidFill>
                  <a:schemeClr val="bg1">
                    <a:lumMod val="50000"/>
                  </a:schemeClr>
                </a:solidFill>
                <a:latin typeface="メイリオ" panose="020B0604030504040204" pitchFamily="50" charset="-128"/>
                <a:ea typeface="メイリオ" panose="020B0604030504040204" pitchFamily="50" charset="-128"/>
              </a:rPr>
              <a:t>ex.</a:t>
            </a:r>
            <a:endParaRPr kumimoji="1" lang="ja-JP" altLang="en-US" sz="10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47" name="テキスト ボックス 146">
            <a:extLst/>
          </p:cNvPr>
          <p:cNvSpPr txBox="1"/>
          <p:nvPr/>
        </p:nvSpPr>
        <p:spPr>
          <a:xfrm rot="610980">
            <a:off x="4828722" y="3069858"/>
            <a:ext cx="274434" cy="200055"/>
          </a:xfrm>
          <a:prstGeom prst="rect">
            <a:avLst/>
          </a:prstGeom>
          <a:noFill/>
        </p:spPr>
        <p:txBody>
          <a:bodyPr wrap="none" rtlCol="0">
            <a:spAutoFit/>
          </a:bodyPr>
          <a:lstStyle/>
          <a:p>
            <a:r>
              <a:rPr kumimoji="1" lang="ja-JP" altLang="en-US" sz="700" b="1" dirty="0">
                <a:solidFill>
                  <a:srgbClr val="FF0000"/>
                </a:solidFill>
                <a:latin typeface="メイリオ" panose="020B0604030504040204" pitchFamily="50" charset="-128"/>
                <a:ea typeface="メイリオ" panose="020B0604030504040204" pitchFamily="50" charset="-128"/>
              </a:rPr>
              <a:t>！</a:t>
            </a:r>
          </a:p>
        </p:txBody>
      </p:sp>
      <p:sp>
        <p:nvSpPr>
          <p:cNvPr id="148" name="テキスト ボックス 147">
            <a:extLst/>
          </p:cNvPr>
          <p:cNvSpPr txBox="1"/>
          <p:nvPr/>
        </p:nvSpPr>
        <p:spPr>
          <a:xfrm>
            <a:off x="7442141" y="2768029"/>
            <a:ext cx="1210588" cy="584775"/>
          </a:xfrm>
          <a:prstGeom prst="rect">
            <a:avLst/>
          </a:prstGeom>
          <a:noFill/>
        </p:spPr>
        <p:txBody>
          <a:bodyPr wrap="none" rtlCol="0">
            <a:spAutoFit/>
          </a:bodyPr>
          <a:lstStyle/>
          <a:p>
            <a:r>
              <a:rPr kumimoji="1" lang="ja-JP" altLang="en-US" sz="1000" dirty="0">
                <a:solidFill>
                  <a:schemeClr val="bg2">
                    <a:lumMod val="25000"/>
                  </a:schemeClr>
                </a:solidFill>
                <a:latin typeface="メイリオ" panose="020B0604030504040204" pitchFamily="50" charset="-128"/>
                <a:ea typeface="メイリオ" panose="020B0604030504040204" pitchFamily="50" charset="-128"/>
              </a:rPr>
              <a:t>最も特徴量の高い</a:t>
            </a:r>
            <a:endParaRPr kumimoji="1" lang="en-US" altLang="ja-JP" sz="1000" dirty="0">
              <a:solidFill>
                <a:schemeClr val="bg2">
                  <a:lumMod val="25000"/>
                </a:schemeClr>
              </a:solidFill>
              <a:latin typeface="メイリオ" panose="020B0604030504040204" pitchFamily="50" charset="-128"/>
              <a:ea typeface="メイリオ" panose="020B0604030504040204" pitchFamily="50" charset="-128"/>
            </a:endParaRPr>
          </a:p>
          <a:p>
            <a:r>
              <a:rPr kumimoji="1" lang="ja-JP" altLang="en-US" sz="1000" dirty="0">
                <a:solidFill>
                  <a:schemeClr val="bg2">
                    <a:lumMod val="25000"/>
                  </a:schemeClr>
                </a:solidFill>
                <a:latin typeface="メイリオ" panose="020B0604030504040204" pitchFamily="50" charset="-128"/>
                <a:ea typeface="メイリオ" panose="020B0604030504040204" pitchFamily="50" charset="-128"/>
              </a:rPr>
              <a:t>カテゴリ</a:t>
            </a:r>
            <a:endParaRPr kumimoji="1" lang="en-US" altLang="ja-JP" sz="1000" dirty="0">
              <a:solidFill>
                <a:schemeClr val="bg2">
                  <a:lumMod val="25000"/>
                </a:schemeClr>
              </a:solidFill>
              <a:latin typeface="メイリオ" panose="020B0604030504040204" pitchFamily="50" charset="-128"/>
              <a:ea typeface="メイリオ" panose="020B0604030504040204" pitchFamily="50" charset="-128"/>
            </a:endParaRPr>
          </a:p>
          <a:p>
            <a:r>
              <a:rPr kumimoji="1" lang="ja-JP" altLang="en-US" sz="1200" b="1" dirty="0">
                <a:solidFill>
                  <a:schemeClr val="bg2">
                    <a:lumMod val="25000"/>
                  </a:schemeClr>
                </a:solidFill>
                <a:latin typeface="メイリオ" panose="020B0604030504040204" pitchFamily="50" charset="-128"/>
                <a:ea typeface="メイリオ" panose="020B0604030504040204" pitchFamily="50" charset="-128"/>
              </a:rPr>
              <a:t>⇒</a:t>
            </a:r>
            <a:r>
              <a:rPr kumimoji="1" lang="ja-JP" altLang="en-US" sz="1200" b="1" u="sng" dirty="0">
                <a:solidFill>
                  <a:schemeClr val="bg2">
                    <a:lumMod val="25000"/>
                  </a:schemeClr>
                </a:solidFill>
                <a:latin typeface="メイリオ" panose="020B0604030504040204" pitchFamily="50" charset="-128"/>
                <a:ea typeface="メイリオ" panose="020B0604030504040204" pitchFamily="50" charset="-128"/>
              </a:rPr>
              <a:t>企業</a:t>
            </a:r>
            <a:r>
              <a:rPr kumimoji="1" lang="en-US" altLang="ja-JP" sz="1200" b="1" u="sng" dirty="0">
                <a:solidFill>
                  <a:schemeClr val="bg2">
                    <a:lumMod val="25000"/>
                  </a:schemeClr>
                </a:solidFill>
                <a:latin typeface="メイリオ" panose="020B0604030504040204" pitchFamily="50" charset="-128"/>
                <a:ea typeface="メイリオ" panose="020B0604030504040204" pitchFamily="50" charset="-128"/>
              </a:rPr>
              <a:t>IT</a:t>
            </a:r>
            <a:endParaRPr kumimoji="1" lang="ja-JP" altLang="en-US" sz="1200" b="1" u="sng" dirty="0">
              <a:solidFill>
                <a:schemeClr val="bg2">
                  <a:lumMod val="25000"/>
                </a:schemeClr>
              </a:solidFill>
              <a:latin typeface="メイリオ" panose="020B0604030504040204" pitchFamily="50" charset="-128"/>
              <a:ea typeface="メイリオ" panose="020B0604030504040204" pitchFamily="50" charset="-128"/>
            </a:endParaRPr>
          </a:p>
        </p:txBody>
      </p:sp>
      <p:sp>
        <p:nvSpPr>
          <p:cNvPr id="149" name="テキスト ボックス 148">
            <a:extLst/>
          </p:cNvPr>
          <p:cNvSpPr txBox="1"/>
          <p:nvPr/>
        </p:nvSpPr>
        <p:spPr>
          <a:xfrm>
            <a:off x="7442140" y="3945916"/>
            <a:ext cx="1184940" cy="584775"/>
          </a:xfrm>
          <a:prstGeom prst="rect">
            <a:avLst/>
          </a:prstGeom>
          <a:noFill/>
        </p:spPr>
        <p:txBody>
          <a:bodyPr wrap="none" rtlCol="0">
            <a:spAutoFit/>
          </a:bodyPr>
          <a:lstStyle/>
          <a:p>
            <a:r>
              <a:rPr kumimoji="1" lang="ja-JP" altLang="en-US" sz="1000" dirty="0">
                <a:solidFill>
                  <a:schemeClr val="bg2">
                    <a:lumMod val="25000"/>
                  </a:schemeClr>
                </a:solidFill>
                <a:latin typeface="メイリオ" panose="020B0604030504040204" pitchFamily="50" charset="-128"/>
                <a:ea typeface="メイリオ" panose="020B0604030504040204" pitchFamily="50" charset="-128"/>
              </a:rPr>
              <a:t>特徴量の高い</a:t>
            </a:r>
            <a:endParaRPr kumimoji="1" lang="en-US" altLang="ja-JP" sz="1000" dirty="0">
              <a:solidFill>
                <a:schemeClr val="bg2">
                  <a:lumMod val="25000"/>
                </a:schemeClr>
              </a:solidFill>
              <a:latin typeface="メイリオ" panose="020B0604030504040204" pitchFamily="50" charset="-128"/>
              <a:ea typeface="メイリオ" panose="020B0604030504040204" pitchFamily="50" charset="-128"/>
            </a:endParaRPr>
          </a:p>
          <a:p>
            <a:r>
              <a:rPr kumimoji="1" lang="ja-JP" altLang="en-US" sz="1000" dirty="0">
                <a:solidFill>
                  <a:schemeClr val="bg2">
                    <a:lumMod val="25000"/>
                  </a:schemeClr>
                </a:solidFill>
                <a:latin typeface="メイリオ" panose="020B0604030504040204" pitchFamily="50" charset="-128"/>
                <a:ea typeface="メイリオ" panose="020B0604030504040204" pitchFamily="50" charset="-128"/>
              </a:rPr>
              <a:t>カテゴリ（次点</a:t>
            </a:r>
            <a:r>
              <a:rPr kumimoji="1" lang="ja-JP" altLang="en-US" sz="800" dirty="0">
                <a:solidFill>
                  <a:schemeClr val="bg2">
                    <a:lumMod val="25000"/>
                  </a:schemeClr>
                </a:solidFill>
                <a:latin typeface="メイリオ" panose="020B0604030504040204" pitchFamily="50" charset="-128"/>
                <a:ea typeface="メイリオ" panose="020B0604030504040204" pitchFamily="50" charset="-128"/>
              </a:rPr>
              <a:t>）</a:t>
            </a:r>
            <a:endParaRPr kumimoji="1" lang="en-US" altLang="ja-JP" sz="800" dirty="0">
              <a:solidFill>
                <a:schemeClr val="bg2">
                  <a:lumMod val="25000"/>
                </a:schemeClr>
              </a:solidFill>
              <a:latin typeface="メイリオ" panose="020B0604030504040204" pitchFamily="50" charset="-128"/>
              <a:ea typeface="メイリオ" panose="020B0604030504040204" pitchFamily="50" charset="-128"/>
            </a:endParaRPr>
          </a:p>
          <a:p>
            <a:r>
              <a:rPr kumimoji="1" lang="ja-JP" altLang="en-US" sz="1200" b="1" dirty="0">
                <a:solidFill>
                  <a:schemeClr val="bg2">
                    <a:lumMod val="25000"/>
                  </a:schemeClr>
                </a:solidFill>
                <a:latin typeface="メイリオ" panose="020B0604030504040204" pitchFamily="50" charset="-128"/>
                <a:ea typeface="メイリオ" panose="020B0604030504040204" pitchFamily="50" charset="-128"/>
              </a:rPr>
              <a:t>⇒</a:t>
            </a:r>
            <a:r>
              <a:rPr lang="ja-JP" altLang="en-US" sz="1200" b="1" u="sng" dirty="0">
                <a:solidFill>
                  <a:schemeClr val="bg2">
                    <a:lumMod val="25000"/>
                  </a:schemeClr>
                </a:solidFill>
                <a:latin typeface="メイリオ" panose="020B0604030504040204" pitchFamily="50" charset="-128"/>
                <a:ea typeface="メイリオ" panose="020B0604030504040204" pitchFamily="50" charset="-128"/>
              </a:rPr>
              <a:t>ホビー</a:t>
            </a:r>
            <a:endParaRPr kumimoji="1" lang="ja-JP" altLang="en-US" sz="1200" b="1" u="sng" dirty="0">
              <a:solidFill>
                <a:schemeClr val="bg2">
                  <a:lumMod val="25000"/>
                </a:schemeClr>
              </a:solidFill>
              <a:latin typeface="メイリオ" panose="020B0604030504040204" pitchFamily="50" charset="-128"/>
              <a:ea typeface="メイリオ" panose="020B0604030504040204" pitchFamily="50" charset="-128"/>
            </a:endParaRPr>
          </a:p>
        </p:txBody>
      </p:sp>
      <p:sp>
        <p:nvSpPr>
          <p:cNvPr id="150" name="テキスト ボックス 149">
            <a:extLst/>
          </p:cNvPr>
          <p:cNvSpPr txBox="1"/>
          <p:nvPr/>
        </p:nvSpPr>
        <p:spPr>
          <a:xfrm>
            <a:off x="7310279" y="2044328"/>
            <a:ext cx="394660" cy="261610"/>
          </a:xfrm>
          <a:prstGeom prst="rect">
            <a:avLst/>
          </a:prstGeom>
          <a:noFill/>
        </p:spPr>
        <p:txBody>
          <a:bodyPr wrap="none" rtlCol="0">
            <a:spAutoFit/>
          </a:bodyPr>
          <a:lstStyle/>
          <a:p>
            <a:r>
              <a:rPr kumimoji="1" lang="en-US" altLang="ja-JP" sz="1050" dirty="0">
                <a:solidFill>
                  <a:schemeClr val="bg1">
                    <a:lumMod val="50000"/>
                  </a:schemeClr>
                </a:solidFill>
                <a:latin typeface="メイリオ" panose="020B0604030504040204" pitchFamily="50" charset="-128"/>
                <a:ea typeface="メイリオ" panose="020B0604030504040204" pitchFamily="50" charset="-128"/>
              </a:rPr>
              <a:t>ex.</a:t>
            </a:r>
            <a:endParaRPr kumimoji="1" lang="ja-JP" altLang="en-US" sz="105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51" name="テキスト ボックス 150">
            <a:extLst/>
          </p:cNvPr>
          <p:cNvSpPr txBox="1"/>
          <p:nvPr/>
        </p:nvSpPr>
        <p:spPr>
          <a:xfrm rot="610980">
            <a:off x="3948334" y="2154849"/>
            <a:ext cx="415498" cy="369332"/>
          </a:xfrm>
          <a:prstGeom prst="rect">
            <a:avLst/>
          </a:prstGeom>
          <a:noFill/>
        </p:spPr>
        <p:txBody>
          <a:bodyPr wrap="none" rtlCol="0">
            <a:spAutoFit/>
          </a:bodyPr>
          <a:lstStyle/>
          <a:p>
            <a:r>
              <a:rPr kumimoji="1" lang="ja-JP" altLang="en-US" b="1" dirty="0">
                <a:solidFill>
                  <a:srgbClr val="FF0000"/>
                </a:solidFill>
                <a:latin typeface="メイリオ" panose="020B0604030504040204" pitchFamily="50" charset="-128"/>
                <a:ea typeface="メイリオ" panose="020B0604030504040204" pitchFamily="50" charset="-128"/>
              </a:rPr>
              <a:t>！</a:t>
            </a:r>
          </a:p>
        </p:txBody>
      </p:sp>
      <p:grpSp>
        <p:nvGrpSpPr>
          <p:cNvPr id="6" name="グループ化 5"/>
          <p:cNvGrpSpPr/>
          <p:nvPr/>
        </p:nvGrpSpPr>
        <p:grpSpPr>
          <a:xfrm>
            <a:off x="2109244" y="2823197"/>
            <a:ext cx="378346" cy="632163"/>
            <a:chOff x="2556429" y="2346099"/>
            <a:chExt cx="254631" cy="425453"/>
          </a:xfrm>
        </p:grpSpPr>
        <p:sp>
          <p:nvSpPr>
            <p:cNvPr id="108" name="二等辺三角形 8">
              <a:extLst/>
            </p:cNvPr>
            <p:cNvSpPr/>
            <p:nvPr/>
          </p:nvSpPr>
          <p:spPr>
            <a:xfrm>
              <a:off x="2556429" y="2346099"/>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accent1"/>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52" name="テキスト ボックス 151">
              <a:extLst/>
            </p:cNvPr>
            <p:cNvSpPr txBox="1"/>
            <p:nvPr/>
          </p:nvSpPr>
          <p:spPr>
            <a:xfrm>
              <a:off x="2586945" y="2386871"/>
              <a:ext cx="186423" cy="372847"/>
            </a:xfrm>
            <a:prstGeom prst="rect">
              <a:avLst/>
            </a:prstGeom>
            <a:noFill/>
          </p:spPr>
          <p:txBody>
            <a:bodyPr vert="eaVert" wrap="none" rtlCol="0">
              <a:spAutoFit/>
            </a:bodyPr>
            <a:lstStyle/>
            <a:p>
              <a:r>
                <a:rPr lang="ja-JP" altLang="en-US" sz="600" b="1" dirty="0">
                  <a:solidFill>
                    <a:schemeClr val="bg1"/>
                  </a:solidFill>
                  <a:latin typeface="メイリオ" panose="020B0604030504040204" pitchFamily="50" charset="-128"/>
                  <a:ea typeface="メイリオ" panose="020B0604030504040204" pitchFamily="50" charset="-128"/>
                </a:rPr>
                <a:t>顕在</a:t>
              </a:r>
              <a:r>
                <a:rPr kumimoji="1" lang="ja-JP" altLang="en-US" sz="600" b="1" dirty="0">
                  <a:solidFill>
                    <a:schemeClr val="bg1"/>
                  </a:solidFill>
                  <a:latin typeface="メイリオ" panose="020B0604030504040204" pitchFamily="50" charset="-128"/>
                  <a:ea typeface="メイリオ" panose="020B0604030504040204" pitchFamily="50" charset="-128"/>
                </a:rPr>
                <a:t>ユーザー</a:t>
              </a:r>
            </a:p>
          </p:txBody>
        </p:sp>
      </p:grpSp>
      <p:cxnSp>
        <p:nvCxnSpPr>
          <p:cNvPr id="156" name="直線矢印コネクタ 155">
            <a:extLst/>
          </p:cNvPr>
          <p:cNvCxnSpPr/>
          <p:nvPr/>
        </p:nvCxnSpPr>
        <p:spPr>
          <a:xfrm>
            <a:off x="2937359" y="2514755"/>
            <a:ext cx="10188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4"/>
          <a:stretch>
            <a:fillRect/>
          </a:stretch>
        </p:blipFill>
        <p:spPr>
          <a:xfrm>
            <a:off x="1337225" y="3649581"/>
            <a:ext cx="1495117" cy="1043706"/>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160" name="グループ化 159"/>
          <p:cNvGrpSpPr/>
          <p:nvPr/>
        </p:nvGrpSpPr>
        <p:grpSpPr>
          <a:xfrm>
            <a:off x="1043869" y="4111418"/>
            <a:ext cx="378346" cy="632163"/>
            <a:chOff x="2556429" y="2346099"/>
            <a:chExt cx="254631" cy="425453"/>
          </a:xfrm>
        </p:grpSpPr>
        <p:sp>
          <p:nvSpPr>
            <p:cNvPr id="161" name="二等辺三角形 8">
              <a:extLst/>
            </p:cNvPr>
            <p:cNvSpPr/>
            <p:nvPr/>
          </p:nvSpPr>
          <p:spPr>
            <a:xfrm>
              <a:off x="2556429" y="2346099"/>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accent1"/>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62" name="テキスト ボックス 161">
              <a:extLst/>
            </p:cNvPr>
            <p:cNvSpPr txBox="1"/>
            <p:nvPr/>
          </p:nvSpPr>
          <p:spPr>
            <a:xfrm>
              <a:off x="2586945" y="2386871"/>
              <a:ext cx="186423" cy="372847"/>
            </a:xfrm>
            <a:prstGeom prst="rect">
              <a:avLst/>
            </a:prstGeom>
            <a:noFill/>
          </p:spPr>
          <p:txBody>
            <a:bodyPr vert="eaVert" wrap="none" rtlCol="0">
              <a:spAutoFit/>
            </a:bodyPr>
            <a:lstStyle/>
            <a:p>
              <a:r>
                <a:rPr kumimoji="1" lang="ja-JP" altLang="en-US" sz="600" b="1" dirty="0">
                  <a:solidFill>
                    <a:schemeClr val="bg1"/>
                  </a:solidFill>
                  <a:latin typeface="メイリオ" panose="020B0604030504040204" pitchFamily="50" charset="-128"/>
                  <a:ea typeface="メイリオ" panose="020B0604030504040204" pitchFamily="50" charset="-128"/>
                </a:rPr>
                <a:t>購買ユーザー</a:t>
              </a:r>
            </a:p>
          </p:txBody>
        </p:sp>
      </p:grpSp>
      <p:sp>
        <p:nvSpPr>
          <p:cNvPr id="163" name="テキスト ボックス 162">
            <a:extLst/>
          </p:cNvPr>
          <p:cNvSpPr txBox="1"/>
          <p:nvPr/>
        </p:nvSpPr>
        <p:spPr>
          <a:xfrm rot="900000">
            <a:off x="1943496" y="2421215"/>
            <a:ext cx="1172117" cy="430887"/>
          </a:xfrm>
          <a:prstGeom prst="rect">
            <a:avLst/>
          </a:prstGeom>
          <a:noFill/>
          <a:ln>
            <a:noFill/>
          </a:ln>
        </p:spPr>
        <p:txBody>
          <a:bodyPr wrap="none" rtlCol="0">
            <a:spAutoFit/>
          </a:bodyP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貴社サイト閲覧</a:t>
            </a:r>
            <a:endPar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ユーザー</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64" name="テキスト ボックス 163">
            <a:extLst/>
          </p:cNvPr>
          <p:cNvSpPr txBox="1"/>
          <p:nvPr/>
        </p:nvSpPr>
        <p:spPr>
          <a:xfrm rot="20700000">
            <a:off x="435124" y="3877329"/>
            <a:ext cx="949299" cy="430887"/>
          </a:xfrm>
          <a:prstGeom prst="rect">
            <a:avLst/>
          </a:prstGeom>
          <a:noFill/>
          <a:ln>
            <a:noFill/>
          </a:ln>
        </p:spPr>
        <p:txBody>
          <a:bodyPr wrap="none" rtlCol="0">
            <a:spAutoFit/>
          </a:bodyP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貴社での</a:t>
            </a:r>
            <a:endPar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CV</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ユーザー</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44" name="テキスト ボックス 143">
            <a:extLst/>
          </p:cNvPr>
          <p:cNvSpPr txBox="1"/>
          <p:nvPr/>
        </p:nvSpPr>
        <p:spPr>
          <a:xfrm>
            <a:off x="7516425" y="1844824"/>
            <a:ext cx="1031051" cy="261610"/>
          </a:xfrm>
          <a:prstGeom prst="rect">
            <a:avLst/>
          </a:prstGeom>
          <a:solidFill>
            <a:schemeClr val="bg1"/>
          </a:solidFill>
          <a:ln>
            <a:noFill/>
          </a:ln>
        </p:spPr>
        <p:txBody>
          <a:bodyPr wrap="none" rtlCol="0">
            <a:spAutoFit/>
          </a:bodyPr>
          <a:lstStyle/>
          <a:p>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広告配信</a:t>
            </a:r>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873387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正方形/長方形 164"/>
          <p:cNvSpPr/>
          <p:nvPr/>
        </p:nvSpPr>
        <p:spPr>
          <a:xfrm>
            <a:off x="7308304" y="1989084"/>
            <a:ext cx="1463943" cy="30999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8" name="正方形/長方形 157"/>
          <p:cNvSpPr/>
          <p:nvPr/>
        </p:nvSpPr>
        <p:spPr>
          <a:xfrm>
            <a:off x="276846" y="1989084"/>
            <a:ext cx="2810258" cy="30999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7" name="正方形/長方形 156"/>
          <p:cNvSpPr/>
          <p:nvPr/>
        </p:nvSpPr>
        <p:spPr>
          <a:xfrm>
            <a:off x="3664132" y="1989084"/>
            <a:ext cx="3128068" cy="30999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63</a:t>
            </a:fld>
            <a:endParaRPr lang="ja-JP" altLang="en-US" dirty="0"/>
          </a:p>
        </p:txBody>
      </p:sp>
      <p:sp>
        <p:nvSpPr>
          <p:cNvPr id="3" name="テキスト ボックス 2"/>
          <p:cNvSpPr txBox="1"/>
          <p:nvPr/>
        </p:nvSpPr>
        <p:spPr>
          <a:xfrm>
            <a:off x="179512" y="332656"/>
            <a:ext cx="7848872" cy="400110"/>
          </a:xfrm>
          <a:prstGeom prst="rect">
            <a:avLst/>
          </a:prstGeom>
          <a:noFill/>
        </p:spPr>
        <p:txBody>
          <a:bodyPr wrap="square" rtlCol="0">
            <a:spAutoFit/>
          </a:bodyPr>
          <a:lstStyle/>
          <a:p>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DSP</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追加メニュー </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特徴量分析（潜在顧客可視化分析）</a:t>
            </a:r>
          </a:p>
        </p:txBody>
      </p:sp>
      <p:sp>
        <p:nvSpPr>
          <p:cNvPr id="4" name="正方形/長方形 3"/>
          <p:cNvSpPr/>
          <p:nvPr/>
        </p:nvSpPr>
        <p:spPr>
          <a:xfrm>
            <a:off x="242934" y="1023119"/>
            <a:ext cx="8712968" cy="646331"/>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貴社サイトの指定ページに来訪しているユーザーをマイナビ</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DMP</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で分析、「貴社サイトのユーザーは、マイナビニュースのどのようなジャンルの記事を閲覧しているユーザーに似ているか？ 」を可視化します。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分析結果で抽出できた、</a:t>
            </a:r>
            <a:r>
              <a:rPr lang="ja-JP" altLang="en-US" sz="1200" b="1" u="sng" dirty="0">
                <a:solidFill>
                  <a:schemeClr val="tx1">
                    <a:lumMod val="75000"/>
                    <a:lumOff val="25000"/>
                  </a:schemeClr>
                </a:solidFill>
                <a:latin typeface="メイリオ" pitchFamily="50" charset="-128"/>
                <a:ea typeface="メイリオ" pitchFamily="50" charset="-128"/>
                <a:cs typeface="メイリオ" pitchFamily="50" charset="-128"/>
              </a:rPr>
              <a:t>貴社オリジナルの潜在顧客セグメント</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を元に、広告配信がご実施頂けます。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43" name="正方形/長方形 50"/>
          <p:cNvSpPr>
            <a:spLocks noChangeArrowheads="1"/>
          </p:cNvSpPr>
          <p:nvPr/>
        </p:nvSpPr>
        <p:spPr bwMode="auto">
          <a:xfrm>
            <a:off x="5880841" y="5293770"/>
            <a:ext cx="4176786" cy="96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Clr>
                <a:schemeClr val="bg1">
                  <a:lumMod val="50000"/>
                </a:schemeClr>
              </a:buClr>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注意事項</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貴社サイトへのタグ設置が必要となります。</a:t>
            </a: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事前に掲載審査、空き枠確認がございます。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広告配信費は別途お見積りとなります。</a:t>
            </a: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分析期間に関しては基本的には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4</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週間～とさせて頂きます。</a:t>
            </a: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レポートサンプルに関しましては、営業担当にお問い合わせください。</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171450" indent="-171450" eaLnBrk="1" hangingPunct="1">
              <a:lnSpc>
                <a:spcPct val="11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金額は</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2020</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年</a:t>
            </a:r>
            <a:r>
              <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7-9</a:t>
            </a: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月限定の価格になります。</a:t>
            </a:r>
          </a:p>
        </p:txBody>
      </p:sp>
      <p:sp>
        <p:nvSpPr>
          <p:cNvPr id="103" name="楕円 60">
            <a:extLst/>
          </p:cNvPr>
          <p:cNvSpPr/>
          <p:nvPr/>
        </p:nvSpPr>
        <p:spPr>
          <a:xfrm>
            <a:off x="3832031" y="2963905"/>
            <a:ext cx="469232" cy="68700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104" name="楕円 86">
            <a:extLst/>
          </p:cNvPr>
          <p:cNvSpPr/>
          <p:nvPr/>
        </p:nvSpPr>
        <p:spPr>
          <a:xfrm>
            <a:off x="4637488" y="2979145"/>
            <a:ext cx="469232" cy="68700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pic>
        <p:nvPicPr>
          <p:cNvPr id="111" name="図 110">
            <a:extLst/>
          </p:cNvPr>
          <p:cNvPicPr>
            <a:picLocks noChangeAspect="1"/>
          </p:cNvPicPr>
          <p:nvPr/>
        </p:nvPicPr>
        <p:blipFill rotWithShape="1">
          <a:blip r:embed="rId2" cstate="screen">
            <a:extLst>
              <a:ext uri="{28A0092B-C50C-407E-A947-70E740481C1C}">
                <a14:useLocalDpi xmlns:a14="http://schemas.microsoft.com/office/drawing/2010/main"/>
              </a:ext>
            </a:extLst>
          </a:blip>
          <a:srcRect b="51794"/>
          <a:stretch/>
        </p:blipFill>
        <p:spPr>
          <a:xfrm>
            <a:off x="612342" y="2216078"/>
            <a:ext cx="1650615" cy="1165661"/>
          </a:xfrm>
          <a:prstGeom prst="rect">
            <a:avLst/>
          </a:prstGeom>
          <a:ln>
            <a:solidFill>
              <a:schemeClr val="bg1">
                <a:lumMod val="75000"/>
              </a:schemeClr>
            </a:solidFill>
          </a:ln>
          <a:effectLst>
            <a:outerShdw blurRad="50800" dist="38100" dir="8100000" algn="tr" rotWithShape="0">
              <a:prstClr val="black">
                <a:alpha val="40000"/>
              </a:prstClr>
            </a:outerShdw>
          </a:effectLst>
        </p:spPr>
      </p:pic>
      <p:sp>
        <p:nvSpPr>
          <p:cNvPr id="113" name="テキスト ボックス 112">
            <a:extLst/>
          </p:cNvPr>
          <p:cNvSpPr txBox="1"/>
          <p:nvPr/>
        </p:nvSpPr>
        <p:spPr>
          <a:xfrm>
            <a:off x="819403" y="1844824"/>
            <a:ext cx="1736373" cy="261610"/>
          </a:xfrm>
          <a:prstGeom prst="rect">
            <a:avLst/>
          </a:prstGeom>
          <a:solidFill>
            <a:schemeClr val="bg1"/>
          </a:solidFill>
          <a:ln>
            <a:noFill/>
          </a:ln>
        </p:spPr>
        <p:txBody>
          <a:bodyPr wrap="none" rtlCol="0">
            <a:spAutoFit/>
          </a:bodyPr>
          <a:lstStyle/>
          <a:p>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既存ユーザーの分析</a:t>
            </a:r>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121" name="図 120">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2154" y="2256591"/>
            <a:ext cx="1537374" cy="135681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22" name="二等辺三角形 8">
            <a:extLst/>
          </p:cNvPr>
          <p:cNvSpPr/>
          <p:nvPr/>
        </p:nvSpPr>
        <p:spPr>
          <a:xfrm>
            <a:off x="4292488" y="2576378"/>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bg1"/>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23" name="二等辺三角形 8">
            <a:extLst/>
          </p:cNvPr>
          <p:cNvSpPr/>
          <p:nvPr/>
        </p:nvSpPr>
        <p:spPr>
          <a:xfrm>
            <a:off x="3923210" y="3078464"/>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accent1"/>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24" name="二等辺三角形 8">
            <a:extLst/>
          </p:cNvPr>
          <p:cNvSpPr/>
          <p:nvPr/>
        </p:nvSpPr>
        <p:spPr>
          <a:xfrm>
            <a:off x="4297856" y="3274036"/>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bg1"/>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25" name="二等辺三角形 8">
            <a:extLst/>
          </p:cNvPr>
          <p:cNvSpPr/>
          <p:nvPr/>
        </p:nvSpPr>
        <p:spPr>
          <a:xfrm>
            <a:off x="4660632" y="2322015"/>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bg1"/>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26" name="テキスト ボックス 125">
            <a:extLst/>
          </p:cNvPr>
          <p:cNvSpPr txBox="1"/>
          <p:nvPr/>
        </p:nvSpPr>
        <p:spPr>
          <a:xfrm>
            <a:off x="3635896" y="3995248"/>
            <a:ext cx="3156304" cy="861774"/>
          </a:xfrm>
          <a:prstGeom prst="rect">
            <a:avLst/>
          </a:prstGeom>
          <a:noFill/>
          <a:ln>
            <a:noFill/>
          </a:ln>
        </p:spPr>
        <p:txBody>
          <a:bodyPr wrap="square" rtlCol="0">
            <a:spAutoFit/>
          </a:bodyPr>
          <a:lstStyle/>
          <a:p>
            <a:pPr algn="ctr"/>
            <a:r>
              <a:rPr lang="ja-JP" altLang="en-US" sz="1100" b="1" dirty="0">
                <a:solidFill>
                  <a:schemeClr val="tx1">
                    <a:lumMod val="75000"/>
                    <a:lumOff val="25000"/>
                  </a:schemeClr>
                </a:solidFill>
                <a:latin typeface="メイリオ" pitchFamily="50" charset="-128"/>
                <a:ea typeface="メイリオ" pitchFamily="50" charset="-128"/>
                <a:cs typeface="メイリオ" pitchFamily="50" charset="-128"/>
              </a:rPr>
              <a:t>特徴量を分析して</a:t>
            </a:r>
            <a:endParaRPr lang="en-US" altLang="ja-JP" sz="1100" b="1" dirty="0">
              <a:solidFill>
                <a:schemeClr val="tx1">
                  <a:lumMod val="75000"/>
                  <a:lumOff val="25000"/>
                </a:schemeClr>
              </a:solidFill>
              <a:latin typeface="メイリオ" pitchFamily="50" charset="-128"/>
              <a:ea typeface="メイリオ" pitchFamily="50" charset="-128"/>
              <a:cs typeface="メイリオ" pitchFamily="50" charset="-128"/>
            </a:endParaRPr>
          </a:p>
          <a:p>
            <a:pPr algn="ctr"/>
            <a:r>
              <a:rPr lang="ja-JP" altLang="en-US" sz="1100" b="1" dirty="0">
                <a:solidFill>
                  <a:schemeClr val="tx1">
                    <a:lumMod val="75000"/>
                    <a:lumOff val="25000"/>
                  </a:schemeClr>
                </a:solidFill>
                <a:latin typeface="メイリオ" pitchFamily="50" charset="-128"/>
                <a:ea typeface="メイリオ" pitchFamily="50" charset="-128"/>
                <a:cs typeface="メイリオ" pitchFamily="50" charset="-128"/>
              </a:rPr>
              <a:t>「貴社ユーザーになり得る人」</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を可視化</a:t>
            </a:r>
            <a:endPar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endParaRPr>
          </a:p>
          <a:p>
            <a:endParaRPr lang="en-US" altLang="ja-JP" sz="600"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既存ユーザー</a:t>
            </a: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と同様の</a:t>
            </a:r>
            <a:r>
              <a:rPr kumimoji="1" lang="ja-JP" altLang="en-US" sz="1000" u="sng" dirty="0">
                <a:solidFill>
                  <a:schemeClr val="tx1">
                    <a:lumMod val="75000"/>
                    <a:lumOff val="25000"/>
                  </a:schemeClr>
                </a:solidFill>
                <a:latin typeface="メイリオ" panose="020B0604030504040204" pitchFamily="50" charset="-128"/>
                <a:ea typeface="メイリオ" panose="020B0604030504040204" pitchFamily="50" charset="-128"/>
              </a:rPr>
              <a:t>行動特徴をもつユーザー</a:t>
            </a: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が</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a:t>
            </a:r>
            <a:endPar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マイナビニュースの</a:t>
            </a:r>
            <a:r>
              <a:rPr kumimoji="1" lang="ja-JP" altLang="en-US" sz="1000" u="sng" dirty="0">
                <a:solidFill>
                  <a:schemeClr val="tx1">
                    <a:lumMod val="75000"/>
                    <a:lumOff val="25000"/>
                  </a:schemeClr>
                </a:solidFill>
                <a:latin typeface="メイリオ" panose="020B0604030504040204" pitchFamily="50" charset="-128"/>
                <a:ea typeface="メイリオ" panose="020B0604030504040204" pitchFamily="50" charset="-128"/>
              </a:rPr>
              <a:t>どの</a:t>
            </a:r>
            <a:r>
              <a:rPr kumimoji="1" lang="en-US" altLang="ja-JP" sz="1000" u="sng"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000" u="sng" dirty="0" err="1">
                <a:solidFill>
                  <a:schemeClr val="tx1">
                    <a:lumMod val="75000"/>
                    <a:lumOff val="25000"/>
                  </a:schemeClr>
                </a:solidFill>
                <a:latin typeface="メイリオ" panose="020B0604030504040204" pitchFamily="50" charset="-128"/>
                <a:ea typeface="メイリオ" panose="020B0604030504040204" pitchFamily="50" charset="-128"/>
              </a:rPr>
              <a:t>ch</a:t>
            </a:r>
            <a:r>
              <a:rPr kumimoji="1" lang="ja-JP" altLang="en-US" sz="1000" u="sng"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en-US" altLang="ja-JP" sz="1000" u="sng"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00" u="sng"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en-US" altLang="ja-JP" sz="1000" u="sng" dirty="0">
                <a:solidFill>
                  <a:schemeClr val="tx1">
                    <a:lumMod val="75000"/>
                    <a:lumOff val="25000"/>
                  </a:schemeClr>
                </a:solidFill>
                <a:latin typeface="メイリオ" panose="020B0604030504040204" pitchFamily="50" charset="-128"/>
                <a:ea typeface="メイリオ" panose="020B0604030504040204" pitchFamily="50" charset="-128"/>
              </a:rPr>
              <a:t>cat]</a:t>
            </a:r>
            <a:r>
              <a:rPr kumimoji="1" lang="ja-JP" altLang="en-US" sz="1000" u="sng" dirty="0">
                <a:solidFill>
                  <a:schemeClr val="tx1">
                    <a:lumMod val="75000"/>
                    <a:lumOff val="25000"/>
                  </a:schemeClr>
                </a:solidFill>
                <a:latin typeface="メイリオ" panose="020B0604030504040204" pitchFamily="50" charset="-128"/>
                <a:ea typeface="メイリオ" panose="020B0604030504040204" pitchFamily="50" charset="-128"/>
              </a:rPr>
              <a:t>にいるか</a:t>
            </a:r>
            <a:r>
              <a:rPr kumimoji="1"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を</a:t>
            </a:r>
            <a:r>
              <a:rPr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分析</a:t>
            </a:r>
            <a:endParaRPr kumimoji="1" lang="en-US"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27" name="二等辺三角形 8">
            <a:extLst/>
          </p:cNvPr>
          <p:cNvSpPr/>
          <p:nvPr/>
        </p:nvSpPr>
        <p:spPr>
          <a:xfrm>
            <a:off x="4718390" y="3097343"/>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accent5">
              <a:lumMod val="40000"/>
              <a:lumOff val="60000"/>
            </a:schemeClr>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28" name="二等辺三角形 8">
            <a:extLst/>
          </p:cNvPr>
          <p:cNvSpPr/>
          <p:nvPr/>
        </p:nvSpPr>
        <p:spPr>
          <a:xfrm>
            <a:off x="3910539" y="2290649"/>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accent1"/>
          </a:solidFill>
          <a:ln w="6350" cap="flat" cmpd="sng" algn="ctr">
            <a:solidFill>
              <a:schemeClr val="bg1">
                <a:lumMod val="50000"/>
              </a:schemeClr>
            </a:solidFill>
            <a:prstDash val="solid"/>
          </a:ln>
          <a:effectLst/>
        </p:spPr>
        <p:txBody>
          <a:bodyPr anchor="ctr"/>
          <a:lstStyle/>
          <a:p>
            <a:pPr algn="ctr">
              <a:defRPr/>
            </a:pPr>
            <a:endParaRPr lang="ja-JP" altLang="en-US" sz="1350" kern="0" dirty="0">
              <a:latin typeface="メイリオ" panose="020B0604030504040204" pitchFamily="50" charset="-128"/>
              <a:ea typeface="メイリオ" panose="020B0604030504040204" pitchFamily="50" charset="-128"/>
            </a:endParaRPr>
          </a:p>
        </p:txBody>
      </p:sp>
      <p:sp>
        <p:nvSpPr>
          <p:cNvPr id="129" name="テキスト ボックス 128">
            <a:extLst/>
          </p:cNvPr>
          <p:cNvSpPr txBox="1"/>
          <p:nvPr/>
        </p:nvSpPr>
        <p:spPr>
          <a:xfrm>
            <a:off x="4281691" y="1844824"/>
            <a:ext cx="2018501" cy="261610"/>
          </a:xfrm>
          <a:prstGeom prst="rect">
            <a:avLst/>
          </a:prstGeom>
          <a:solidFill>
            <a:schemeClr val="bg1"/>
          </a:solidFill>
          <a:ln>
            <a:noFill/>
          </a:ln>
        </p:spPr>
        <p:txBody>
          <a:bodyPr wrap="none" rtlCol="0">
            <a:spAutoFit/>
          </a:bodyPr>
          <a:lstStyle/>
          <a:p>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訴求すべき対象の可視化</a:t>
            </a:r>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30" name="テキスト ボックス 129">
            <a:extLst/>
          </p:cNvPr>
          <p:cNvSpPr txBox="1"/>
          <p:nvPr/>
        </p:nvSpPr>
        <p:spPr>
          <a:xfrm>
            <a:off x="3925257" y="2314700"/>
            <a:ext cx="246221" cy="400110"/>
          </a:xfrm>
          <a:prstGeom prst="rect">
            <a:avLst/>
          </a:prstGeom>
          <a:noFill/>
        </p:spPr>
        <p:txBody>
          <a:bodyPr vert="eaVert" wrap="none" rtlCol="0">
            <a:spAutoFit/>
          </a:bodyPr>
          <a:lstStyle/>
          <a:p>
            <a:r>
              <a:rPr kumimoji="1" lang="ja-JP" altLang="en-US" sz="400" b="1" dirty="0">
                <a:solidFill>
                  <a:schemeClr val="bg1"/>
                </a:solidFill>
                <a:latin typeface="メイリオ" panose="020B0604030504040204" pitchFamily="50" charset="-128"/>
                <a:ea typeface="メイリオ" panose="020B0604030504040204" pitchFamily="50" charset="-128"/>
              </a:rPr>
              <a:t>顕在ユーザー</a:t>
            </a:r>
          </a:p>
        </p:txBody>
      </p:sp>
      <p:sp>
        <p:nvSpPr>
          <p:cNvPr id="131" name="テキスト ボックス 130">
            <a:extLst/>
          </p:cNvPr>
          <p:cNvSpPr txBox="1"/>
          <p:nvPr/>
        </p:nvSpPr>
        <p:spPr>
          <a:xfrm>
            <a:off x="4286180" y="2650508"/>
            <a:ext cx="276999" cy="323165"/>
          </a:xfrm>
          <a:prstGeom prst="rect">
            <a:avLst/>
          </a:prstGeom>
          <a:noFill/>
        </p:spPr>
        <p:txBody>
          <a:bodyPr vert="eaVert" wrap="none" rtlCol="0">
            <a:spAutoFit/>
          </a:bodyPr>
          <a:lstStyle/>
          <a:p>
            <a:r>
              <a:rPr kumimoji="1" lang="ja-JP" altLang="en-US" sz="600" b="1" dirty="0">
                <a:solidFill>
                  <a:schemeClr val="bg1">
                    <a:lumMod val="50000"/>
                  </a:schemeClr>
                </a:solidFill>
                <a:latin typeface="メイリオ" panose="020B0604030504040204" pitchFamily="50" charset="-128"/>
                <a:ea typeface="メイリオ" panose="020B0604030504040204" pitchFamily="50" charset="-128"/>
              </a:rPr>
              <a:t>ライフ</a:t>
            </a:r>
          </a:p>
        </p:txBody>
      </p:sp>
      <p:sp>
        <p:nvSpPr>
          <p:cNvPr id="132" name="テキスト ボックス 131">
            <a:extLst/>
          </p:cNvPr>
          <p:cNvSpPr txBox="1"/>
          <p:nvPr/>
        </p:nvSpPr>
        <p:spPr>
          <a:xfrm>
            <a:off x="4655026" y="2342106"/>
            <a:ext cx="276999" cy="400110"/>
          </a:xfrm>
          <a:prstGeom prst="rect">
            <a:avLst/>
          </a:prstGeom>
          <a:noFill/>
        </p:spPr>
        <p:txBody>
          <a:bodyPr vert="eaVert" wrap="none" rtlCol="0">
            <a:spAutoFit/>
          </a:bodyPr>
          <a:lstStyle/>
          <a:p>
            <a:r>
              <a:rPr kumimoji="1" lang="ja-JP" altLang="en-US" sz="600" b="1" dirty="0">
                <a:solidFill>
                  <a:schemeClr val="bg1">
                    <a:lumMod val="50000"/>
                  </a:schemeClr>
                </a:solidFill>
                <a:latin typeface="メイリオ" panose="020B0604030504040204" pitchFamily="50" charset="-128"/>
                <a:ea typeface="メイリオ" panose="020B0604030504040204" pitchFamily="50" charset="-128"/>
              </a:rPr>
              <a:t>エンタメ</a:t>
            </a:r>
          </a:p>
        </p:txBody>
      </p:sp>
      <p:sp>
        <p:nvSpPr>
          <p:cNvPr id="133" name="テキスト ボックス 132">
            <a:extLst/>
          </p:cNvPr>
          <p:cNvSpPr txBox="1"/>
          <p:nvPr/>
        </p:nvSpPr>
        <p:spPr>
          <a:xfrm>
            <a:off x="3918553" y="3143324"/>
            <a:ext cx="276999" cy="323165"/>
          </a:xfrm>
          <a:prstGeom prst="rect">
            <a:avLst/>
          </a:prstGeom>
          <a:noFill/>
        </p:spPr>
        <p:txBody>
          <a:bodyPr vert="eaVert" wrap="none" rtlCol="0">
            <a:spAutoFit/>
          </a:bodyPr>
          <a:lstStyle/>
          <a:p>
            <a:r>
              <a:rPr kumimoji="1" lang="ja-JP" altLang="en-US" sz="600" b="1" dirty="0">
                <a:solidFill>
                  <a:schemeClr val="bg1"/>
                </a:solidFill>
                <a:latin typeface="メイリオ" panose="020B0604030504040204" pitchFamily="50" charset="-128"/>
                <a:ea typeface="メイリオ" panose="020B0604030504040204" pitchFamily="50" charset="-128"/>
              </a:rPr>
              <a:t>ホビー</a:t>
            </a:r>
          </a:p>
        </p:txBody>
      </p:sp>
      <p:sp>
        <p:nvSpPr>
          <p:cNvPr id="134" name="テキスト ボックス 133">
            <a:extLst/>
          </p:cNvPr>
          <p:cNvSpPr txBox="1"/>
          <p:nvPr/>
        </p:nvSpPr>
        <p:spPr>
          <a:xfrm>
            <a:off x="4296130" y="3346171"/>
            <a:ext cx="276999" cy="335989"/>
          </a:xfrm>
          <a:prstGeom prst="rect">
            <a:avLst/>
          </a:prstGeom>
          <a:noFill/>
        </p:spPr>
        <p:txBody>
          <a:bodyPr vert="eaVert" wrap="none" rtlCol="0">
            <a:spAutoFit/>
          </a:bodyPr>
          <a:lstStyle/>
          <a:p>
            <a:r>
              <a:rPr kumimoji="1" lang="ja-JP" altLang="en-US" sz="600" b="1" dirty="0">
                <a:solidFill>
                  <a:schemeClr val="bg1">
                    <a:lumMod val="50000"/>
                  </a:schemeClr>
                </a:solidFill>
                <a:latin typeface="メイリオ" panose="020B0604030504040204" pitchFamily="50" charset="-128"/>
                <a:ea typeface="メイリオ" panose="020B0604030504040204" pitchFamily="50" charset="-128"/>
              </a:rPr>
              <a:t>企業</a:t>
            </a:r>
            <a:r>
              <a:rPr kumimoji="1" lang="en-US" altLang="ja-JP" sz="600" b="1" dirty="0">
                <a:solidFill>
                  <a:schemeClr val="bg1">
                    <a:lumMod val="50000"/>
                  </a:schemeClr>
                </a:solidFill>
                <a:latin typeface="メイリオ" panose="020B0604030504040204" pitchFamily="50" charset="-128"/>
                <a:ea typeface="メイリオ" panose="020B0604030504040204" pitchFamily="50" charset="-128"/>
              </a:rPr>
              <a:t>IT</a:t>
            </a:r>
            <a:endParaRPr kumimoji="1" lang="ja-JP" altLang="en-US" sz="600" b="1"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35" name="テキスト ボックス 134">
            <a:extLst/>
          </p:cNvPr>
          <p:cNvSpPr txBox="1"/>
          <p:nvPr/>
        </p:nvSpPr>
        <p:spPr>
          <a:xfrm>
            <a:off x="4718328" y="3139279"/>
            <a:ext cx="276999" cy="400110"/>
          </a:xfrm>
          <a:prstGeom prst="rect">
            <a:avLst/>
          </a:prstGeom>
          <a:noFill/>
        </p:spPr>
        <p:txBody>
          <a:bodyPr vert="eaVert" wrap="none" rtlCol="0">
            <a:spAutoFit/>
          </a:bodyPr>
          <a:lstStyle/>
          <a:p>
            <a:r>
              <a:rPr kumimoji="1" lang="ja-JP" altLang="en-US" sz="600" b="1" dirty="0">
                <a:solidFill>
                  <a:schemeClr val="bg1">
                    <a:lumMod val="50000"/>
                  </a:schemeClr>
                </a:solidFill>
                <a:latin typeface="メイリオ" panose="020B0604030504040204" pitchFamily="50" charset="-128"/>
                <a:ea typeface="メイリオ" panose="020B0604030504040204" pitchFamily="50" charset="-128"/>
              </a:rPr>
              <a:t>ビジネス</a:t>
            </a:r>
          </a:p>
        </p:txBody>
      </p:sp>
      <p:sp>
        <p:nvSpPr>
          <p:cNvPr id="136" name="テキスト ボックス 135">
            <a:extLst/>
          </p:cNvPr>
          <p:cNvSpPr txBox="1"/>
          <p:nvPr/>
        </p:nvSpPr>
        <p:spPr>
          <a:xfrm rot="610980">
            <a:off x="3973438" y="2936536"/>
            <a:ext cx="415498" cy="369332"/>
          </a:xfrm>
          <a:prstGeom prst="rect">
            <a:avLst/>
          </a:prstGeom>
          <a:noFill/>
        </p:spPr>
        <p:txBody>
          <a:bodyPr wrap="none" rtlCol="0">
            <a:spAutoFit/>
          </a:bodyPr>
          <a:lstStyle/>
          <a:p>
            <a:r>
              <a:rPr kumimoji="1" lang="ja-JP" altLang="en-US" b="1" dirty="0">
                <a:solidFill>
                  <a:srgbClr val="FF0000"/>
                </a:solidFill>
                <a:latin typeface="メイリオ" panose="020B0604030504040204" pitchFamily="50" charset="-128"/>
                <a:ea typeface="メイリオ" panose="020B0604030504040204" pitchFamily="50" charset="-128"/>
              </a:rPr>
              <a:t>！</a:t>
            </a:r>
          </a:p>
        </p:txBody>
      </p:sp>
      <p:sp>
        <p:nvSpPr>
          <p:cNvPr id="137" name="二等辺三角形 136">
            <a:extLst/>
          </p:cNvPr>
          <p:cNvSpPr/>
          <p:nvPr/>
        </p:nvSpPr>
        <p:spPr>
          <a:xfrm rot="5400000">
            <a:off x="3114854" y="3389942"/>
            <a:ext cx="550605" cy="2286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38" name="二等辺三角形 137">
            <a:extLst/>
          </p:cNvPr>
          <p:cNvSpPr/>
          <p:nvPr/>
        </p:nvSpPr>
        <p:spPr>
          <a:xfrm rot="5400000">
            <a:off x="6787262" y="3389942"/>
            <a:ext cx="550605" cy="2286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40" name="テキスト ボックス 18">
            <a:extLst/>
          </p:cNvPr>
          <p:cNvSpPr txBox="1"/>
          <p:nvPr/>
        </p:nvSpPr>
        <p:spPr>
          <a:xfrm>
            <a:off x="7444820" y="2576799"/>
            <a:ext cx="1234901" cy="261610"/>
          </a:xfrm>
          <a:prstGeom prst="rect">
            <a:avLst/>
          </a:prstGeom>
          <a:solidFill>
            <a:schemeClr val="accent1"/>
          </a:solidFill>
          <a:ln>
            <a:solidFill>
              <a:schemeClr val="tx1"/>
            </a:solidFill>
          </a:ln>
        </p:spPr>
        <p:txBody>
          <a:bodyPr wrap="square"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セグメント①</a:t>
            </a:r>
            <a:endParaRPr lang="en-US" altLang="ja-JP" sz="11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41" name="テキスト ボックス 19">
            <a:extLst/>
          </p:cNvPr>
          <p:cNvSpPr txBox="1"/>
          <p:nvPr/>
        </p:nvSpPr>
        <p:spPr>
          <a:xfrm>
            <a:off x="7444819" y="3780565"/>
            <a:ext cx="1234901" cy="261610"/>
          </a:xfrm>
          <a:prstGeom prst="rect">
            <a:avLst/>
          </a:prstGeom>
          <a:solidFill>
            <a:schemeClr val="accent1">
              <a:lumMod val="20000"/>
              <a:lumOff val="80000"/>
            </a:schemeClr>
          </a:solidFill>
          <a:ln>
            <a:solidFill>
              <a:schemeClr val="tx1"/>
            </a:solidFill>
          </a:ln>
        </p:spPr>
        <p:txBody>
          <a:bodyPr wrap="square"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100" b="1" dirty="0">
                <a:latin typeface="メイリオ" panose="020B0604030504040204" pitchFamily="50" charset="-128"/>
                <a:ea typeface="メイリオ" panose="020B0604030504040204" pitchFamily="50" charset="-128"/>
                <a:cs typeface="Meiryo UI" panose="020B0604030504040204" pitchFamily="50" charset="-128"/>
              </a:rPr>
              <a:t>セグメント②</a:t>
            </a:r>
            <a:endParaRPr lang="en-US" altLang="ja-JP" sz="1100" b="1"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45" name="テキスト ボックス 144">
            <a:extLst/>
          </p:cNvPr>
          <p:cNvSpPr txBox="1"/>
          <p:nvPr/>
        </p:nvSpPr>
        <p:spPr>
          <a:xfrm>
            <a:off x="3736140" y="2030651"/>
            <a:ext cx="373820" cy="246221"/>
          </a:xfrm>
          <a:prstGeom prst="rect">
            <a:avLst/>
          </a:prstGeom>
          <a:noFill/>
        </p:spPr>
        <p:txBody>
          <a:bodyPr wrap="none" rtlCol="0">
            <a:spAutoFit/>
          </a:bodyPr>
          <a:lstStyle/>
          <a:p>
            <a:r>
              <a:rPr kumimoji="1" lang="en-US" altLang="ja-JP" sz="1000" dirty="0">
                <a:solidFill>
                  <a:schemeClr val="bg1">
                    <a:lumMod val="50000"/>
                  </a:schemeClr>
                </a:solidFill>
                <a:latin typeface="メイリオ" panose="020B0604030504040204" pitchFamily="50" charset="-128"/>
                <a:ea typeface="メイリオ" panose="020B0604030504040204" pitchFamily="50" charset="-128"/>
              </a:rPr>
              <a:t>ex.</a:t>
            </a:r>
            <a:endParaRPr kumimoji="1" lang="ja-JP" altLang="en-US" sz="10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47" name="テキスト ボックス 146">
            <a:extLst/>
          </p:cNvPr>
          <p:cNvSpPr txBox="1"/>
          <p:nvPr/>
        </p:nvSpPr>
        <p:spPr>
          <a:xfrm rot="610980">
            <a:off x="4828722" y="3069858"/>
            <a:ext cx="274434" cy="200055"/>
          </a:xfrm>
          <a:prstGeom prst="rect">
            <a:avLst/>
          </a:prstGeom>
          <a:noFill/>
        </p:spPr>
        <p:txBody>
          <a:bodyPr wrap="none" rtlCol="0">
            <a:spAutoFit/>
          </a:bodyPr>
          <a:lstStyle/>
          <a:p>
            <a:r>
              <a:rPr kumimoji="1" lang="ja-JP" altLang="en-US" sz="700" b="1" dirty="0">
                <a:solidFill>
                  <a:srgbClr val="FF0000"/>
                </a:solidFill>
                <a:latin typeface="メイリオ" panose="020B0604030504040204" pitchFamily="50" charset="-128"/>
                <a:ea typeface="メイリオ" panose="020B0604030504040204" pitchFamily="50" charset="-128"/>
              </a:rPr>
              <a:t>！</a:t>
            </a:r>
          </a:p>
        </p:txBody>
      </p:sp>
      <p:sp>
        <p:nvSpPr>
          <p:cNvPr id="148" name="テキスト ボックス 147">
            <a:extLst/>
          </p:cNvPr>
          <p:cNvSpPr txBox="1"/>
          <p:nvPr/>
        </p:nvSpPr>
        <p:spPr>
          <a:xfrm>
            <a:off x="7442141" y="2942837"/>
            <a:ext cx="1210588" cy="584775"/>
          </a:xfrm>
          <a:prstGeom prst="rect">
            <a:avLst/>
          </a:prstGeom>
          <a:noFill/>
        </p:spPr>
        <p:txBody>
          <a:bodyPr wrap="none" rtlCol="0">
            <a:spAutoFit/>
          </a:bodyPr>
          <a:lstStyle/>
          <a:p>
            <a:r>
              <a:rPr kumimoji="1" lang="ja-JP" altLang="en-US" sz="1000" dirty="0">
                <a:latin typeface="メイリオ" panose="020B0604030504040204" pitchFamily="50" charset="-128"/>
                <a:ea typeface="メイリオ" panose="020B0604030504040204" pitchFamily="50" charset="-128"/>
              </a:rPr>
              <a:t>最も特徴量の高い</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カテゴリ</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200" b="1" dirty="0">
                <a:latin typeface="メイリオ" panose="020B0604030504040204" pitchFamily="50" charset="-128"/>
                <a:ea typeface="メイリオ" panose="020B0604030504040204" pitchFamily="50" charset="-128"/>
              </a:rPr>
              <a:t>⇒</a:t>
            </a:r>
            <a:r>
              <a:rPr kumimoji="1" lang="ja-JP" altLang="en-US" sz="1200" b="1" u="sng" dirty="0">
                <a:latin typeface="メイリオ" panose="020B0604030504040204" pitchFamily="50" charset="-128"/>
                <a:ea typeface="メイリオ" panose="020B0604030504040204" pitchFamily="50" charset="-128"/>
              </a:rPr>
              <a:t>ホビー</a:t>
            </a:r>
          </a:p>
        </p:txBody>
      </p:sp>
      <p:sp>
        <p:nvSpPr>
          <p:cNvPr id="149" name="テキスト ボックス 148">
            <a:extLst/>
          </p:cNvPr>
          <p:cNvSpPr txBox="1"/>
          <p:nvPr/>
        </p:nvSpPr>
        <p:spPr>
          <a:xfrm>
            <a:off x="7442140" y="4120724"/>
            <a:ext cx="1184940" cy="584775"/>
          </a:xfrm>
          <a:prstGeom prst="rect">
            <a:avLst/>
          </a:prstGeom>
          <a:noFill/>
        </p:spPr>
        <p:txBody>
          <a:bodyPr wrap="none" rtlCol="0">
            <a:spAutoFit/>
          </a:bodyPr>
          <a:lstStyle/>
          <a:p>
            <a:r>
              <a:rPr kumimoji="1" lang="ja-JP" altLang="en-US" sz="1000" dirty="0">
                <a:latin typeface="メイリオ" panose="020B0604030504040204" pitchFamily="50" charset="-128"/>
                <a:ea typeface="メイリオ" panose="020B0604030504040204" pitchFamily="50" charset="-128"/>
              </a:rPr>
              <a:t>特徴量の高い</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カテゴリ（次点</a:t>
            </a:r>
            <a:r>
              <a:rPr kumimoji="1" lang="ja-JP" altLang="en-US" sz="800" dirty="0">
                <a:latin typeface="メイリオ" panose="020B0604030504040204" pitchFamily="50" charset="-128"/>
                <a:ea typeface="メイリオ" panose="020B0604030504040204" pitchFamily="50" charset="-128"/>
              </a:rPr>
              <a:t>）</a:t>
            </a:r>
            <a:endParaRPr kumimoji="1" lang="en-US" altLang="ja-JP" sz="800" dirty="0">
              <a:latin typeface="メイリオ" panose="020B0604030504040204" pitchFamily="50" charset="-128"/>
              <a:ea typeface="メイリオ" panose="020B0604030504040204" pitchFamily="50" charset="-128"/>
            </a:endParaRPr>
          </a:p>
          <a:p>
            <a:r>
              <a:rPr kumimoji="1" lang="ja-JP" altLang="en-US" sz="1200" b="1" dirty="0">
                <a:latin typeface="メイリオ" panose="020B0604030504040204" pitchFamily="50" charset="-128"/>
                <a:ea typeface="メイリオ" panose="020B0604030504040204" pitchFamily="50" charset="-128"/>
              </a:rPr>
              <a:t>⇒</a:t>
            </a:r>
            <a:r>
              <a:rPr kumimoji="1" lang="ja-JP" altLang="en-US" sz="1200" b="1" u="sng" dirty="0">
                <a:latin typeface="メイリオ" panose="020B0604030504040204" pitchFamily="50" charset="-128"/>
                <a:ea typeface="メイリオ" panose="020B0604030504040204" pitchFamily="50" charset="-128"/>
              </a:rPr>
              <a:t>ビジネス</a:t>
            </a:r>
          </a:p>
        </p:txBody>
      </p:sp>
      <p:sp>
        <p:nvSpPr>
          <p:cNvPr id="150" name="テキスト ボックス 149">
            <a:extLst/>
          </p:cNvPr>
          <p:cNvSpPr txBox="1"/>
          <p:nvPr/>
        </p:nvSpPr>
        <p:spPr>
          <a:xfrm>
            <a:off x="7310279" y="2243059"/>
            <a:ext cx="394660" cy="261610"/>
          </a:xfrm>
          <a:prstGeom prst="rect">
            <a:avLst/>
          </a:prstGeom>
          <a:noFill/>
        </p:spPr>
        <p:txBody>
          <a:bodyPr wrap="none" rtlCol="0">
            <a:spAutoFit/>
          </a:bodyPr>
          <a:lstStyle/>
          <a:p>
            <a:r>
              <a:rPr kumimoji="1" lang="en-US" altLang="ja-JP" sz="1050" dirty="0">
                <a:solidFill>
                  <a:schemeClr val="bg1">
                    <a:lumMod val="50000"/>
                  </a:schemeClr>
                </a:solidFill>
                <a:latin typeface="メイリオ" panose="020B0604030504040204" pitchFamily="50" charset="-128"/>
                <a:ea typeface="メイリオ" panose="020B0604030504040204" pitchFamily="50" charset="-128"/>
              </a:rPr>
              <a:t>ex.</a:t>
            </a:r>
            <a:endParaRPr kumimoji="1" lang="ja-JP" altLang="en-US" sz="105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51" name="テキスト ボックス 150">
            <a:extLst/>
          </p:cNvPr>
          <p:cNvSpPr txBox="1"/>
          <p:nvPr/>
        </p:nvSpPr>
        <p:spPr>
          <a:xfrm rot="610980">
            <a:off x="3948334" y="2154849"/>
            <a:ext cx="415498" cy="369332"/>
          </a:xfrm>
          <a:prstGeom prst="rect">
            <a:avLst/>
          </a:prstGeom>
          <a:noFill/>
        </p:spPr>
        <p:txBody>
          <a:bodyPr wrap="none" rtlCol="0">
            <a:spAutoFit/>
          </a:bodyPr>
          <a:lstStyle/>
          <a:p>
            <a:r>
              <a:rPr kumimoji="1" lang="ja-JP" altLang="en-US" b="1" dirty="0">
                <a:solidFill>
                  <a:srgbClr val="FF0000"/>
                </a:solidFill>
                <a:latin typeface="メイリオ" panose="020B0604030504040204" pitchFamily="50" charset="-128"/>
                <a:ea typeface="メイリオ" panose="020B0604030504040204" pitchFamily="50" charset="-128"/>
              </a:rPr>
              <a:t>！</a:t>
            </a:r>
          </a:p>
        </p:txBody>
      </p:sp>
      <p:grpSp>
        <p:nvGrpSpPr>
          <p:cNvPr id="6" name="グループ化 5"/>
          <p:cNvGrpSpPr/>
          <p:nvPr/>
        </p:nvGrpSpPr>
        <p:grpSpPr>
          <a:xfrm>
            <a:off x="2109244" y="2823197"/>
            <a:ext cx="378346" cy="632163"/>
            <a:chOff x="2556429" y="2346099"/>
            <a:chExt cx="254631" cy="425453"/>
          </a:xfrm>
        </p:grpSpPr>
        <p:sp>
          <p:nvSpPr>
            <p:cNvPr id="108" name="二等辺三角形 8">
              <a:extLst/>
            </p:cNvPr>
            <p:cNvSpPr/>
            <p:nvPr/>
          </p:nvSpPr>
          <p:spPr>
            <a:xfrm>
              <a:off x="2556429" y="2346099"/>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accent1"/>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52" name="テキスト ボックス 151">
              <a:extLst/>
            </p:cNvPr>
            <p:cNvSpPr txBox="1"/>
            <p:nvPr/>
          </p:nvSpPr>
          <p:spPr>
            <a:xfrm>
              <a:off x="2586945" y="2386871"/>
              <a:ext cx="186423" cy="372847"/>
            </a:xfrm>
            <a:prstGeom prst="rect">
              <a:avLst/>
            </a:prstGeom>
            <a:noFill/>
          </p:spPr>
          <p:txBody>
            <a:bodyPr vert="eaVert" wrap="none" rtlCol="0">
              <a:spAutoFit/>
            </a:bodyPr>
            <a:lstStyle/>
            <a:p>
              <a:r>
                <a:rPr lang="ja-JP" altLang="en-US" sz="600" b="1" dirty="0">
                  <a:solidFill>
                    <a:schemeClr val="bg1"/>
                  </a:solidFill>
                  <a:latin typeface="メイリオ" panose="020B0604030504040204" pitchFamily="50" charset="-128"/>
                  <a:ea typeface="メイリオ" panose="020B0604030504040204" pitchFamily="50" charset="-128"/>
                </a:rPr>
                <a:t>顕在</a:t>
              </a:r>
              <a:r>
                <a:rPr kumimoji="1" lang="ja-JP" altLang="en-US" sz="600" b="1" dirty="0">
                  <a:solidFill>
                    <a:schemeClr val="bg1"/>
                  </a:solidFill>
                  <a:latin typeface="メイリオ" panose="020B0604030504040204" pitchFamily="50" charset="-128"/>
                  <a:ea typeface="メイリオ" panose="020B0604030504040204" pitchFamily="50" charset="-128"/>
                </a:rPr>
                <a:t>ユーザー</a:t>
              </a:r>
            </a:p>
          </p:txBody>
        </p:sp>
      </p:grpSp>
      <p:cxnSp>
        <p:nvCxnSpPr>
          <p:cNvPr id="156" name="直線矢印コネクタ 155">
            <a:extLst/>
          </p:cNvPr>
          <p:cNvCxnSpPr/>
          <p:nvPr/>
        </p:nvCxnSpPr>
        <p:spPr>
          <a:xfrm>
            <a:off x="2937359" y="2514755"/>
            <a:ext cx="10188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4"/>
          <a:stretch>
            <a:fillRect/>
          </a:stretch>
        </p:blipFill>
        <p:spPr>
          <a:xfrm>
            <a:off x="1337225" y="3699489"/>
            <a:ext cx="1495117" cy="1043706"/>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160" name="グループ化 159"/>
          <p:cNvGrpSpPr/>
          <p:nvPr/>
        </p:nvGrpSpPr>
        <p:grpSpPr>
          <a:xfrm>
            <a:off x="1043869" y="4161326"/>
            <a:ext cx="378346" cy="632163"/>
            <a:chOff x="2556429" y="2346099"/>
            <a:chExt cx="254631" cy="425453"/>
          </a:xfrm>
        </p:grpSpPr>
        <p:sp>
          <p:nvSpPr>
            <p:cNvPr id="161" name="二等辺三角形 8">
              <a:extLst/>
            </p:cNvPr>
            <p:cNvSpPr/>
            <p:nvPr/>
          </p:nvSpPr>
          <p:spPr>
            <a:xfrm>
              <a:off x="2556429" y="2346099"/>
              <a:ext cx="254631" cy="425453"/>
            </a:xfrm>
            <a:custGeom>
              <a:avLst/>
              <a:gdLst/>
              <a:ahLst/>
              <a:cxnLst/>
              <a:rect l="l" t="t" r="r" b="b"/>
              <a:pathLst>
                <a:path w="360040" h="612068">
                  <a:moveTo>
                    <a:pt x="180020" y="0"/>
                  </a:moveTo>
                  <a:cubicBezTo>
                    <a:pt x="279442" y="0"/>
                    <a:pt x="360040" y="80598"/>
                    <a:pt x="360040" y="180020"/>
                  </a:cubicBezTo>
                  <a:cubicBezTo>
                    <a:pt x="360040" y="254900"/>
                    <a:pt x="314322" y="319102"/>
                    <a:pt x="249244" y="346157"/>
                  </a:cubicBezTo>
                  <a:lnTo>
                    <a:pt x="360040" y="612068"/>
                  </a:lnTo>
                  <a:lnTo>
                    <a:pt x="0" y="612068"/>
                  </a:lnTo>
                  <a:lnTo>
                    <a:pt x="110797" y="346157"/>
                  </a:lnTo>
                  <a:cubicBezTo>
                    <a:pt x="45718" y="319102"/>
                    <a:pt x="0" y="254900"/>
                    <a:pt x="0" y="180020"/>
                  </a:cubicBezTo>
                  <a:cubicBezTo>
                    <a:pt x="0" y="80598"/>
                    <a:pt x="80598" y="0"/>
                    <a:pt x="180020" y="0"/>
                  </a:cubicBezTo>
                  <a:close/>
                </a:path>
              </a:pathLst>
            </a:custGeom>
            <a:solidFill>
              <a:schemeClr val="accent1"/>
            </a:solidFill>
            <a:ln w="6350" cap="flat" cmpd="sng" algn="ctr">
              <a:solidFill>
                <a:schemeClr val="bg1">
                  <a:lumMod val="50000"/>
                </a:schemeClr>
              </a:solidFill>
              <a:prstDash val="solid"/>
            </a:ln>
            <a:effectLst/>
          </p:spPr>
          <p:txBody>
            <a:bodyPr anchor="ctr"/>
            <a:lstStyle/>
            <a:p>
              <a:pPr algn="ctr">
                <a:defRPr/>
              </a:pPr>
              <a:endParaRPr lang="ja-JP" altLang="en-US" sz="1350" kern="0">
                <a:latin typeface="メイリオ" panose="020B0604030504040204" pitchFamily="50" charset="-128"/>
                <a:ea typeface="メイリオ" panose="020B0604030504040204" pitchFamily="50" charset="-128"/>
              </a:endParaRPr>
            </a:p>
          </p:txBody>
        </p:sp>
        <p:sp>
          <p:nvSpPr>
            <p:cNvPr id="162" name="テキスト ボックス 161">
              <a:extLst/>
            </p:cNvPr>
            <p:cNvSpPr txBox="1"/>
            <p:nvPr/>
          </p:nvSpPr>
          <p:spPr>
            <a:xfrm>
              <a:off x="2586945" y="2386871"/>
              <a:ext cx="186423" cy="372847"/>
            </a:xfrm>
            <a:prstGeom prst="rect">
              <a:avLst/>
            </a:prstGeom>
            <a:noFill/>
          </p:spPr>
          <p:txBody>
            <a:bodyPr vert="eaVert" wrap="none" rtlCol="0">
              <a:spAutoFit/>
            </a:bodyPr>
            <a:lstStyle/>
            <a:p>
              <a:r>
                <a:rPr kumimoji="1" lang="ja-JP" altLang="en-US" sz="600" b="1" dirty="0">
                  <a:solidFill>
                    <a:schemeClr val="bg1"/>
                  </a:solidFill>
                  <a:latin typeface="メイリオ" panose="020B0604030504040204" pitchFamily="50" charset="-128"/>
                  <a:ea typeface="メイリオ" panose="020B0604030504040204" pitchFamily="50" charset="-128"/>
                </a:rPr>
                <a:t>購買ユーザー</a:t>
              </a:r>
            </a:p>
          </p:txBody>
        </p:sp>
      </p:grpSp>
      <p:sp>
        <p:nvSpPr>
          <p:cNvPr id="163" name="テキスト ボックス 162">
            <a:extLst/>
          </p:cNvPr>
          <p:cNvSpPr txBox="1"/>
          <p:nvPr/>
        </p:nvSpPr>
        <p:spPr>
          <a:xfrm rot="900000">
            <a:off x="1943496" y="2421215"/>
            <a:ext cx="1172117" cy="430887"/>
          </a:xfrm>
          <a:prstGeom prst="rect">
            <a:avLst/>
          </a:prstGeom>
          <a:noFill/>
          <a:ln>
            <a:noFill/>
          </a:ln>
        </p:spPr>
        <p:txBody>
          <a:bodyPr wrap="none" rtlCol="0">
            <a:spAutoFit/>
          </a:bodyP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貴社サイト閲覧</a:t>
            </a:r>
            <a:endPar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ユーザー</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64" name="テキスト ボックス 163">
            <a:extLst/>
          </p:cNvPr>
          <p:cNvSpPr txBox="1"/>
          <p:nvPr/>
        </p:nvSpPr>
        <p:spPr>
          <a:xfrm rot="20700000">
            <a:off x="435124" y="3927237"/>
            <a:ext cx="949299" cy="430887"/>
          </a:xfrm>
          <a:prstGeom prst="rect">
            <a:avLst/>
          </a:prstGeom>
          <a:noFill/>
          <a:ln>
            <a:noFill/>
          </a:ln>
        </p:spPr>
        <p:txBody>
          <a:bodyPr wrap="none" rtlCol="0">
            <a:spAutoFit/>
          </a:bodyP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貴社</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サイト</a:t>
            </a:r>
            <a:endPar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CV</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ユーザー</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44" name="テキスト ボックス 143">
            <a:extLst/>
          </p:cNvPr>
          <p:cNvSpPr txBox="1"/>
          <p:nvPr/>
        </p:nvSpPr>
        <p:spPr>
          <a:xfrm>
            <a:off x="7516425" y="1844824"/>
            <a:ext cx="1031051" cy="261610"/>
          </a:xfrm>
          <a:prstGeom prst="rect">
            <a:avLst/>
          </a:prstGeom>
          <a:solidFill>
            <a:schemeClr val="bg1"/>
          </a:solidFill>
          <a:ln>
            <a:noFill/>
          </a:ln>
        </p:spPr>
        <p:txBody>
          <a:bodyPr wrap="none" rtlCol="0">
            <a:spAutoFit/>
          </a:bodyPr>
          <a:lstStyle/>
          <a:p>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広告配信</a:t>
            </a:r>
            <a:r>
              <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t>】</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aphicFrame>
        <p:nvGraphicFramePr>
          <p:cNvPr id="51" name="Group 63"/>
          <p:cNvGraphicFramePr>
            <a:graphicFrameLocks noGrp="1"/>
          </p:cNvGraphicFramePr>
          <p:nvPr>
            <p:extLst/>
          </p:nvPr>
        </p:nvGraphicFramePr>
        <p:xfrm>
          <a:off x="277846" y="5206619"/>
          <a:ext cx="3632694" cy="1022681"/>
        </p:xfrm>
        <a:graphic>
          <a:graphicData uri="http://schemas.openxmlformats.org/drawingml/2006/table">
            <a:tbl>
              <a:tblPr/>
              <a:tblGrid>
                <a:gridCol w="1491224">
                  <a:extLst>
                    <a:ext uri="{9D8B030D-6E8A-4147-A177-3AD203B41FA5}">
                      <a16:colId xmlns:a16="http://schemas.microsoft.com/office/drawing/2014/main" val="20000"/>
                    </a:ext>
                  </a:extLst>
                </a:gridCol>
                <a:gridCol w="2141470">
                  <a:extLst>
                    <a:ext uri="{9D8B030D-6E8A-4147-A177-3AD203B41FA5}">
                      <a16:colId xmlns:a16="http://schemas.microsoft.com/office/drawing/2014/main" val="20003"/>
                    </a:ext>
                  </a:extLst>
                </a:gridCol>
              </a:tblGrid>
              <a:tr h="47912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54355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特徴量分析</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sng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\300,000</a:t>
                      </a:r>
                      <a:endParaRPr kumimoji="1" lang="ja-JP" altLang="en-US" sz="800" b="0" i="0" u="none" strike="sng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89990" marR="89990"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 name="吹き出し: 円形 4"/>
          <p:cNvSpPr/>
          <p:nvPr/>
        </p:nvSpPr>
        <p:spPr>
          <a:xfrm>
            <a:off x="3191175" y="5259064"/>
            <a:ext cx="2679274" cy="880283"/>
          </a:xfrm>
          <a:prstGeom prst="wedgeEllipseCallout">
            <a:avLst>
              <a:gd name="adj1" fmla="val -53377"/>
              <a:gd name="adj2" fmla="val 3214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tx1">
                    <a:lumMod val="75000"/>
                    <a:lumOff val="25000"/>
                  </a:schemeClr>
                </a:solidFill>
              </a:rPr>
              <a:t>7-9</a:t>
            </a:r>
            <a:r>
              <a:rPr lang="ja-JP" altLang="en-US" sz="1400" b="1" dirty="0">
                <a:solidFill>
                  <a:schemeClr val="tx1">
                    <a:lumMod val="75000"/>
                    <a:lumOff val="25000"/>
                  </a:schemeClr>
                </a:solidFill>
              </a:rPr>
              <a:t>月限定</a:t>
            </a:r>
            <a:r>
              <a:rPr lang="ja-JP" altLang="en-US" sz="1050" b="1" dirty="0">
                <a:solidFill>
                  <a:schemeClr val="tx1">
                    <a:lumMod val="75000"/>
                    <a:lumOff val="25000"/>
                  </a:schemeClr>
                </a:solidFill>
              </a:rPr>
              <a:t>（</a:t>
            </a:r>
            <a:r>
              <a:rPr lang="en-US" altLang="ja-JP" sz="1050" b="1" dirty="0">
                <a:solidFill>
                  <a:schemeClr val="tx1">
                    <a:lumMod val="75000"/>
                    <a:lumOff val="25000"/>
                  </a:schemeClr>
                </a:solidFill>
              </a:rPr>
              <a:t>6</a:t>
            </a:r>
            <a:r>
              <a:rPr lang="ja-JP" altLang="en-US" sz="1050" b="1" dirty="0">
                <a:solidFill>
                  <a:schemeClr val="tx1">
                    <a:lumMod val="75000"/>
                    <a:lumOff val="25000"/>
                  </a:schemeClr>
                </a:solidFill>
              </a:rPr>
              <a:t>社</a:t>
            </a:r>
            <a:r>
              <a:rPr lang="en-US" altLang="ja-JP" sz="1050" b="1" dirty="0">
                <a:solidFill>
                  <a:schemeClr val="tx1">
                    <a:lumMod val="75000"/>
                    <a:lumOff val="25000"/>
                  </a:schemeClr>
                </a:solidFill>
              </a:rPr>
              <a:t>/</a:t>
            </a:r>
            <a:r>
              <a:rPr lang="ja-JP" altLang="en-US" sz="1050" b="1" dirty="0">
                <a:solidFill>
                  <a:schemeClr val="tx1">
                    <a:lumMod val="75000"/>
                    <a:lumOff val="25000"/>
                  </a:schemeClr>
                </a:solidFill>
              </a:rPr>
              <a:t>月限定）</a:t>
            </a:r>
            <a:endParaRPr lang="en-US" altLang="ja-JP" sz="1050" b="1" dirty="0">
              <a:solidFill>
                <a:schemeClr val="tx1">
                  <a:lumMod val="75000"/>
                  <a:lumOff val="25000"/>
                </a:schemeClr>
              </a:solidFill>
            </a:endParaRPr>
          </a:p>
          <a:p>
            <a:pPr algn="ctr"/>
            <a:r>
              <a:rPr lang="ja-JP" altLang="en-US" b="1" u="sng" dirty="0">
                <a:solidFill>
                  <a:schemeClr val="tx1">
                    <a:lumMod val="75000"/>
                    <a:lumOff val="25000"/>
                  </a:schemeClr>
                </a:solidFill>
              </a:rPr>
              <a:t>￥</a:t>
            </a:r>
            <a:r>
              <a:rPr lang="en-US" altLang="ja-JP" b="1" u="sng" dirty="0">
                <a:solidFill>
                  <a:schemeClr val="tx1">
                    <a:lumMod val="75000"/>
                    <a:lumOff val="25000"/>
                  </a:schemeClr>
                </a:solidFill>
              </a:rPr>
              <a:t>150,000</a:t>
            </a:r>
          </a:p>
        </p:txBody>
      </p:sp>
    </p:spTree>
    <p:extLst>
      <p:ext uri="{BB962C8B-B14F-4D97-AF65-F5344CB8AC3E}">
        <p14:creationId xmlns:p14="http://schemas.microsoft.com/office/powerpoint/2010/main" val="3396319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64</a:t>
            </a:fld>
            <a:endParaRPr lang="ja-JP" altLang="en-US" dirty="0"/>
          </a:p>
        </p:txBody>
      </p:sp>
      <p:sp>
        <p:nvSpPr>
          <p:cNvPr id="3" name="正方形/長方形 2"/>
          <p:cNvSpPr/>
          <p:nvPr/>
        </p:nvSpPr>
        <p:spPr>
          <a:xfrm>
            <a:off x="905896" y="2621912"/>
            <a:ext cx="7338511" cy="914400"/>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905895" y="2852936"/>
            <a:ext cx="7338511" cy="523220"/>
          </a:xfrm>
          <a:prstGeom prst="rect">
            <a:avLst/>
          </a:prstGeom>
          <a:noFill/>
        </p:spPr>
        <p:txBody>
          <a:bodyPr wrap="square" rtlCol="0">
            <a:spAutoFit/>
          </a:bodyPr>
          <a:lstStyle/>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セミナー企画・運用</a:t>
            </a:r>
          </a:p>
        </p:txBody>
      </p:sp>
      <p:sp>
        <p:nvSpPr>
          <p:cNvPr id="5" name="正方形/長方形 4"/>
          <p:cNvSpPr/>
          <p:nvPr/>
        </p:nvSpPr>
        <p:spPr>
          <a:xfrm>
            <a:off x="107504" y="692696"/>
            <a:ext cx="8928992" cy="36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17232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1187624" y="1668043"/>
            <a:ext cx="7489527"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kumimoji="1" sz="1000" u="sng">
                <a:solidFill>
                  <a:schemeClr val="tx1"/>
                </a:solidFill>
                <a:latin typeface="Arial" pitchFamily="34" charset="0"/>
                <a:ea typeface="ＭＳ Ｐゴシック" pitchFamily="50" charset="-128"/>
              </a:defRPr>
            </a:lvl1pPr>
            <a:lvl2pPr marL="742950" indent="-285750" eaLnBrk="0" hangingPunct="0">
              <a:defRPr kumimoji="1" sz="1000" u="sng">
                <a:solidFill>
                  <a:schemeClr val="tx1"/>
                </a:solidFill>
                <a:latin typeface="Arial" pitchFamily="34" charset="0"/>
                <a:ea typeface="ＭＳ Ｐゴシック" pitchFamily="50" charset="-128"/>
              </a:defRPr>
            </a:lvl2pPr>
            <a:lvl3pPr marL="1143000" indent="-228600" eaLnBrk="0" hangingPunct="0">
              <a:defRPr kumimoji="1" sz="1000" u="sng">
                <a:solidFill>
                  <a:schemeClr val="tx1"/>
                </a:solidFill>
                <a:latin typeface="Arial" pitchFamily="34" charset="0"/>
                <a:ea typeface="ＭＳ Ｐゴシック" pitchFamily="50" charset="-128"/>
              </a:defRPr>
            </a:lvl3pPr>
            <a:lvl4pPr marL="1600200" indent="-228600" eaLnBrk="0" hangingPunct="0">
              <a:defRPr kumimoji="1" sz="1000" u="sng">
                <a:solidFill>
                  <a:schemeClr val="tx1"/>
                </a:solidFill>
                <a:latin typeface="Arial" pitchFamily="34" charset="0"/>
                <a:ea typeface="ＭＳ Ｐゴシック" pitchFamily="50" charset="-128"/>
              </a:defRPr>
            </a:lvl4pPr>
            <a:lvl5pPr marL="2057400" indent="-228600" eaLnBrk="0" hangingPunct="0">
              <a:defRPr kumimoji="1" sz="1000" u="sng">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000" u="sng">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000" u="sng">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000" u="sng">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000" u="sng">
                <a:solidFill>
                  <a:schemeClr val="tx1"/>
                </a:solidFill>
                <a:latin typeface="Arial" pitchFamily="34" charset="0"/>
                <a:ea typeface="ＭＳ Ｐゴシック" pitchFamily="50" charset="-128"/>
              </a:defRPr>
            </a:lvl9pPr>
          </a:lstStyle>
          <a:p>
            <a:pPr fontAlgn="auto">
              <a:spcBef>
                <a:spcPct val="20000"/>
              </a:spcBef>
              <a:spcAft>
                <a:spcPts val="0"/>
              </a:spcAft>
              <a:buClr>
                <a:srgbClr val="009DD6"/>
              </a:buClr>
              <a:buFont typeface="Arial" pitchFamily="34" charset="0"/>
              <a:buNone/>
              <a:defRPr/>
            </a:pPr>
            <a:r>
              <a:rPr lang="ja-JP" altLang="en-US" b="1" u="none" dirty="0">
                <a:solidFill>
                  <a:schemeClr val="tx1">
                    <a:lumMod val="75000"/>
                    <a:lumOff val="25000"/>
                  </a:schemeClr>
                </a:solidFill>
                <a:latin typeface="+mj-ea"/>
                <a:ea typeface="+mj-ea"/>
                <a:cs typeface="メイリオ" pitchFamily="50" charset="-128"/>
              </a:rPr>
              <a:t>　セミナー告知・応募ページ： 掲載期間</a:t>
            </a:r>
            <a:r>
              <a:rPr lang="en-US" altLang="ja-JP" b="1" u="none" dirty="0">
                <a:solidFill>
                  <a:schemeClr val="tx1">
                    <a:lumMod val="75000"/>
                    <a:lumOff val="25000"/>
                  </a:schemeClr>
                </a:solidFill>
                <a:latin typeface="+mj-ea"/>
                <a:ea typeface="+mj-ea"/>
                <a:cs typeface="メイリオ" pitchFamily="50" charset="-128"/>
              </a:rPr>
              <a:t>6</a:t>
            </a:r>
            <a:r>
              <a:rPr lang="ja-JP" altLang="en-US" b="1" u="none" dirty="0">
                <a:solidFill>
                  <a:schemeClr val="tx1">
                    <a:lumMod val="75000"/>
                    <a:lumOff val="25000"/>
                  </a:schemeClr>
                </a:solidFill>
                <a:latin typeface="+mj-ea"/>
                <a:ea typeface="+mj-ea"/>
                <a:cs typeface="メイリオ" pitchFamily="50" charset="-128"/>
              </a:rPr>
              <a:t>週間</a:t>
            </a:r>
          </a:p>
          <a:p>
            <a:pPr fontAlgn="auto">
              <a:spcBef>
                <a:spcPct val="20000"/>
              </a:spcBef>
              <a:spcAft>
                <a:spcPts val="0"/>
              </a:spcAft>
              <a:buClr>
                <a:srgbClr val="009DD6"/>
              </a:buClr>
              <a:buFont typeface="Arial" pitchFamily="34" charset="0"/>
              <a:buNone/>
              <a:defRPr/>
            </a:pPr>
            <a:r>
              <a:rPr lang="ja-JP" altLang="en-US" b="1" u="none" dirty="0">
                <a:solidFill>
                  <a:schemeClr val="tx1">
                    <a:lumMod val="75000"/>
                    <a:lumOff val="25000"/>
                  </a:schemeClr>
                </a:solidFill>
                <a:latin typeface="+mj-ea"/>
                <a:ea typeface="+mj-ea"/>
                <a:cs typeface="メイリオ" pitchFamily="50" charset="-128"/>
              </a:rPr>
              <a:t>　</a:t>
            </a:r>
            <a:r>
              <a:rPr lang="ja-JP" altLang="en-US" u="none" dirty="0">
                <a:solidFill>
                  <a:schemeClr val="tx1">
                    <a:lumMod val="75000"/>
                    <a:lumOff val="25000"/>
                  </a:schemeClr>
                </a:solidFill>
                <a:latin typeface="+mj-ea"/>
                <a:ea typeface="+mj-ea"/>
                <a:cs typeface="メイリオ" pitchFamily="50" charset="-128"/>
              </a:rPr>
              <a:t>セミナーの概要やプログラムなどを紹介します。</a:t>
            </a:r>
            <a:endParaRPr lang="en-US" altLang="ja-JP" u="none" dirty="0">
              <a:solidFill>
                <a:schemeClr val="tx1">
                  <a:lumMod val="75000"/>
                  <a:lumOff val="25000"/>
                </a:schemeClr>
              </a:solidFill>
              <a:latin typeface="+mj-ea"/>
              <a:ea typeface="+mj-ea"/>
              <a:cs typeface="メイリオ" pitchFamily="50" charset="-128"/>
            </a:endParaRPr>
          </a:p>
          <a:p>
            <a:pPr fontAlgn="auto">
              <a:spcBef>
                <a:spcPct val="20000"/>
              </a:spcBef>
              <a:spcAft>
                <a:spcPts val="0"/>
              </a:spcAft>
              <a:buClr>
                <a:srgbClr val="009DD6"/>
              </a:buClr>
              <a:buFont typeface="Arial" pitchFamily="34" charset="0"/>
              <a:buNone/>
              <a:defRPr/>
            </a:pPr>
            <a:r>
              <a:rPr lang="ja-JP" altLang="en-US" u="none" dirty="0">
                <a:solidFill>
                  <a:schemeClr val="tx1">
                    <a:lumMod val="75000"/>
                    <a:lumOff val="25000"/>
                  </a:schemeClr>
                </a:solidFill>
                <a:latin typeface="+mj-ea"/>
                <a:ea typeface="+mj-ea"/>
                <a:cs typeface="メイリオ" pitchFamily="50" charset="-128"/>
              </a:rPr>
              <a:t>　また、応募ページもマイナビで作成。個人情報を弊社で管理し、収集したリストをご報告します。</a:t>
            </a:r>
            <a:endParaRPr lang="en-US" altLang="ja-JP" u="none" dirty="0">
              <a:solidFill>
                <a:schemeClr val="tx1">
                  <a:lumMod val="75000"/>
                  <a:lumOff val="25000"/>
                </a:schemeClr>
              </a:solidFill>
              <a:latin typeface="+mj-ea"/>
              <a:ea typeface="+mj-ea"/>
              <a:cs typeface="メイリオ" pitchFamily="50" charset="-128"/>
            </a:endParaRPr>
          </a:p>
          <a:p>
            <a:pPr fontAlgn="auto">
              <a:spcBef>
                <a:spcPct val="20000"/>
              </a:spcBef>
              <a:spcAft>
                <a:spcPts val="0"/>
              </a:spcAft>
              <a:buClr>
                <a:srgbClr val="009DD6"/>
              </a:buClr>
              <a:buFont typeface="Arial" pitchFamily="34" charset="0"/>
              <a:buNone/>
              <a:defRPr/>
            </a:pPr>
            <a:endParaRPr lang="ja-JP" altLang="en-US" b="1" u="none" dirty="0">
              <a:solidFill>
                <a:schemeClr val="tx1">
                  <a:lumMod val="75000"/>
                  <a:lumOff val="25000"/>
                </a:schemeClr>
              </a:solidFill>
              <a:latin typeface="+mj-ea"/>
              <a:ea typeface="+mj-ea"/>
              <a:cs typeface="メイリオ" pitchFamily="50" charset="-128"/>
            </a:endParaRPr>
          </a:p>
          <a:p>
            <a:pPr fontAlgn="auto">
              <a:spcBef>
                <a:spcPct val="20000"/>
              </a:spcBef>
              <a:spcAft>
                <a:spcPts val="0"/>
              </a:spcAft>
              <a:buClr>
                <a:srgbClr val="009DD6"/>
              </a:buClr>
              <a:buFont typeface="Arial" pitchFamily="34" charset="0"/>
              <a:buNone/>
              <a:defRPr/>
            </a:pPr>
            <a:r>
              <a:rPr lang="ja-JP" altLang="en-US" b="1" u="none" dirty="0">
                <a:solidFill>
                  <a:schemeClr val="tx1">
                    <a:lumMod val="75000"/>
                    <a:lumOff val="25000"/>
                  </a:schemeClr>
                </a:solidFill>
                <a:latin typeface="+mj-ea"/>
                <a:ea typeface="+mj-ea"/>
                <a:cs typeface="メイリオ" pitchFamily="50" charset="-128"/>
              </a:rPr>
              <a:t>　マイナビニュース各種誘導枠</a:t>
            </a:r>
            <a:endParaRPr lang="en-US" altLang="ja-JP" b="1" u="none" dirty="0">
              <a:solidFill>
                <a:schemeClr val="tx1">
                  <a:lumMod val="75000"/>
                  <a:lumOff val="25000"/>
                </a:schemeClr>
              </a:solidFill>
              <a:latin typeface="+mj-ea"/>
              <a:ea typeface="+mj-ea"/>
              <a:cs typeface="メイリオ" pitchFamily="50" charset="-128"/>
            </a:endParaRPr>
          </a:p>
          <a:p>
            <a:pPr fontAlgn="auto">
              <a:spcBef>
                <a:spcPct val="20000"/>
              </a:spcBef>
              <a:spcAft>
                <a:spcPts val="0"/>
              </a:spcAft>
              <a:buClr>
                <a:srgbClr val="009DD6"/>
              </a:buClr>
              <a:buFont typeface="Arial" pitchFamily="34" charset="0"/>
              <a:buNone/>
              <a:defRPr/>
            </a:pPr>
            <a:r>
              <a:rPr lang="ja-JP" altLang="en-US" b="1" u="none" dirty="0">
                <a:solidFill>
                  <a:schemeClr val="tx1">
                    <a:lumMod val="75000"/>
                    <a:lumOff val="25000"/>
                  </a:schemeClr>
                </a:solidFill>
                <a:latin typeface="+mj-ea"/>
                <a:ea typeface="+mj-ea"/>
                <a:cs typeface="メイリオ" pitchFamily="50" charset="-128"/>
              </a:rPr>
              <a:t>　</a:t>
            </a:r>
            <a:r>
              <a:rPr lang="ja-JP" altLang="en-US" u="none" dirty="0">
                <a:solidFill>
                  <a:schemeClr val="tx1">
                    <a:lumMod val="75000"/>
                    <a:lumOff val="25000"/>
                  </a:schemeClr>
                </a:solidFill>
                <a:latin typeface="+mj-ea"/>
                <a:ea typeface="+mj-ea"/>
                <a:cs typeface="メイリオ" pitchFamily="50" charset="-128"/>
              </a:rPr>
              <a:t>メールマガジンやテキスト広告等の弊誌内広告メニュー・施策を用いて、集客目標を達成するべく広告投下を実施します。</a:t>
            </a:r>
            <a:endParaRPr lang="en-US" altLang="ja-JP" u="none" dirty="0">
              <a:solidFill>
                <a:schemeClr val="tx1">
                  <a:lumMod val="75000"/>
                  <a:lumOff val="25000"/>
                </a:schemeClr>
              </a:solidFill>
              <a:latin typeface="+mj-ea"/>
              <a:ea typeface="+mj-ea"/>
              <a:cs typeface="メイリオ" pitchFamily="50" charset="-128"/>
            </a:endParaRPr>
          </a:p>
          <a:p>
            <a:pPr fontAlgn="auto">
              <a:spcBef>
                <a:spcPct val="20000"/>
              </a:spcBef>
              <a:spcAft>
                <a:spcPts val="0"/>
              </a:spcAft>
              <a:buClr>
                <a:srgbClr val="009DD6"/>
              </a:buClr>
              <a:buFont typeface="Arial" pitchFamily="34" charset="0"/>
              <a:buNone/>
              <a:defRPr/>
            </a:pPr>
            <a:r>
              <a:rPr lang="ja-JP" altLang="en-US" u="none" dirty="0">
                <a:solidFill>
                  <a:schemeClr val="tx1">
                    <a:lumMod val="75000"/>
                    <a:lumOff val="25000"/>
                  </a:schemeClr>
                </a:solidFill>
                <a:latin typeface="+mj-ea"/>
                <a:ea typeface="+mj-ea"/>
                <a:cs typeface="メイリオ" pitchFamily="50" charset="-128"/>
              </a:rPr>
              <a:t>　</a:t>
            </a:r>
            <a:r>
              <a:rPr lang="en-US" altLang="ja-JP" u="none" dirty="0">
                <a:solidFill>
                  <a:schemeClr val="tx1">
                    <a:lumMod val="75000"/>
                    <a:lumOff val="25000"/>
                  </a:schemeClr>
                </a:solidFill>
                <a:latin typeface="+mj-ea"/>
                <a:ea typeface="+mj-ea"/>
                <a:cs typeface="メイリオ" pitchFamily="50" charset="-128"/>
              </a:rPr>
              <a:t>※</a:t>
            </a:r>
            <a:r>
              <a:rPr lang="ja-JP" altLang="en-US" u="none" dirty="0">
                <a:solidFill>
                  <a:schemeClr val="tx1">
                    <a:lumMod val="75000"/>
                    <a:lumOff val="25000"/>
                  </a:schemeClr>
                </a:solidFill>
                <a:latin typeface="+mj-ea"/>
                <a:ea typeface="+mj-ea"/>
                <a:cs typeface="メイリオ" pitchFamily="50" charset="-128"/>
              </a:rPr>
              <a:t>掲載面はお打ち合わせの上、決定させていただきます。担当営業にお問い合わせください。</a:t>
            </a:r>
            <a:endParaRPr lang="en-US" altLang="ja-JP" b="1" u="none" dirty="0">
              <a:solidFill>
                <a:schemeClr val="tx1">
                  <a:lumMod val="75000"/>
                  <a:lumOff val="25000"/>
                </a:schemeClr>
              </a:solidFill>
              <a:latin typeface="+mj-ea"/>
              <a:ea typeface="+mj-ea"/>
              <a:cs typeface="メイリオ" pitchFamily="50" charset="-128"/>
            </a:endParaRPr>
          </a:p>
          <a:p>
            <a:pPr fontAlgn="auto">
              <a:spcBef>
                <a:spcPct val="20000"/>
              </a:spcBef>
              <a:spcAft>
                <a:spcPts val="0"/>
              </a:spcAft>
              <a:buClr>
                <a:srgbClr val="009DD6"/>
              </a:buClr>
              <a:buFont typeface="Arial" pitchFamily="34" charset="0"/>
              <a:buNone/>
              <a:defRPr/>
            </a:pPr>
            <a:endParaRPr lang="en-US" altLang="ja-JP" b="1" u="none" dirty="0">
              <a:solidFill>
                <a:schemeClr val="tx1">
                  <a:lumMod val="75000"/>
                  <a:lumOff val="25000"/>
                </a:schemeClr>
              </a:solidFill>
              <a:latin typeface="+mj-ea"/>
              <a:ea typeface="+mj-ea"/>
              <a:cs typeface="メイリオ" pitchFamily="50" charset="-128"/>
            </a:endParaRPr>
          </a:p>
          <a:p>
            <a:pPr fontAlgn="auto">
              <a:spcBef>
                <a:spcPct val="20000"/>
              </a:spcBef>
              <a:spcAft>
                <a:spcPts val="0"/>
              </a:spcAft>
              <a:buClr>
                <a:srgbClr val="009DD6"/>
              </a:buClr>
              <a:buFont typeface="Arial" pitchFamily="34" charset="0"/>
              <a:buNone/>
              <a:defRPr/>
            </a:pPr>
            <a:r>
              <a:rPr lang="ja-JP" altLang="en-US" b="1" u="none" dirty="0">
                <a:solidFill>
                  <a:schemeClr val="tx1">
                    <a:lumMod val="75000"/>
                    <a:lumOff val="25000"/>
                  </a:schemeClr>
                </a:solidFill>
                <a:latin typeface="+mj-ea"/>
                <a:ea typeface="+mj-ea"/>
                <a:cs typeface="メイリオ" pitchFamily="50" charset="-128"/>
              </a:rPr>
              <a:t>　セミナープレビュー記事（タイアップ記事）</a:t>
            </a:r>
            <a:r>
              <a:rPr lang="en-US" altLang="ja-JP" b="1" u="none" dirty="0">
                <a:solidFill>
                  <a:schemeClr val="tx1">
                    <a:lumMod val="75000"/>
                    <a:lumOff val="25000"/>
                  </a:schemeClr>
                </a:solidFill>
                <a:latin typeface="+mj-ea"/>
                <a:ea typeface="+mj-ea"/>
                <a:cs typeface="メイリオ" pitchFamily="50" charset="-128"/>
              </a:rPr>
              <a:t>1,500</a:t>
            </a:r>
            <a:r>
              <a:rPr lang="ja-JP" altLang="en-US" b="1" u="none" dirty="0">
                <a:solidFill>
                  <a:schemeClr val="tx1">
                    <a:lumMod val="75000"/>
                    <a:lumOff val="25000"/>
                  </a:schemeClr>
                </a:solidFill>
                <a:latin typeface="+mj-ea"/>
                <a:ea typeface="+mj-ea"/>
                <a:cs typeface="メイリオ" pitchFamily="50" charset="-128"/>
              </a:rPr>
              <a:t>～</a:t>
            </a:r>
            <a:r>
              <a:rPr lang="en-US" altLang="ja-JP" b="1" u="none" dirty="0">
                <a:solidFill>
                  <a:schemeClr val="tx1">
                    <a:lumMod val="75000"/>
                    <a:lumOff val="25000"/>
                  </a:schemeClr>
                </a:solidFill>
                <a:latin typeface="+mj-ea"/>
                <a:ea typeface="+mj-ea"/>
                <a:cs typeface="メイリオ" pitchFamily="50" charset="-128"/>
              </a:rPr>
              <a:t>2,000</a:t>
            </a:r>
            <a:r>
              <a:rPr lang="ja-JP" altLang="en-US" b="1" u="none" dirty="0">
                <a:solidFill>
                  <a:schemeClr val="tx1">
                    <a:lumMod val="75000"/>
                    <a:lumOff val="25000"/>
                  </a:schemeClr>
                </a:solidFill>
                <a:latin typeface="+mj-ea"/>
                <a:ea typeface="+mj-ea"/>
                <a:cs typeface="メイリオ" pitchFamily="50" charset="-128"/>
              </a:rPr>
              <a:t>字程度 ：</a:t>
            </a:r>
            <a:r>
              <a:rPr lang="en-US" altLang="ja-JP" b="1" u="none" dirty="0">
                <a:solidFill>
                  <a:schemeClr val="tx1">
                    <a:lumMod val="75000"/>
                    <a:lumOff val="25000"/>
                  </a:schemeClr>
                </a:solidFill>
                <a:latin typeface="+mj-ea"/>
                <a:ea typeface="+mj-ea"/>
                <a:cs typeface="メイリオ" pitchFamily="50" charset="-128"/>
              </a:rPr>
              <a:t>3</a:t>
            </a:r>
            <a:r>
              <a:rPr lang="ja-JP" altLang="en-US" b="1" u="none" dirty="0">
                <a:solidFill>
                  <a:schemeClr val="tx1">
                    <a:lumMod val="75000"/>
                    <a:lumOff val="25000"/>
                  </a:schemeClr>
                </a:solidFill>
                <a:latin typeface="+mj-ea"/>
                <a:ea typeface="+mj-ea"/>
                <a:cs typeface="メイリオ" pitchFamily="50" charset="-128"/>
              </a:rPr>
              <a:t>本</a:t>
            </a:r>
            <a:endParaRPr lang="en-US" altLang="ja-JP" b="1" u="none" dirty="0">
              <a:solidFill>
                <a:schemeClr val="tx1">
                  <a:lumMod val="75000"/>
                  <a:lumOff val="25000"/>
                </a:schemeClr>
              </a:solidFill>
              <a:latin typeface="+mj-ea"/>
              <a:ea typeface="+mj-ea"/>
              <a:cs typeface="メイリオ" pitchFamily="50" charset="-128"/>
            </a:endParaRPr>
          </a:p>
          <a:p>
            <a:pPr fontAlgn="auto">
              <a:spcBef>
                <a:spcPct val="20000"/>
              </a:spcBef>
              <a:spcAft>
                <a:spcPts val="0"/>
              </a:spcAft>
              <a:buClr>
                <a:srgbClr val="009DD6"/>
              </a:buClr>
              <a:buFont typeface="Arial" pitchFamily="34" charset="0"/>
              <a:buNone/>
              <a:defRPr/>
            </a:pPr>
            <a:r>
              <a:rPr lang="ja-JP" altLang="en-US" u="none" dirty="0">
                <a:solidFill>
                  <a:schemeClr val="tx1">
                    <a:lumMod val="75000"/>
                    <a:lumOff val="25000"/>
                  </a:schemeClr>
                </a:solidFill>
                <a:latin typeface="+mj-ea"/>
                <a:ea typeface="+mj-ea"/>
                <a:cs typeface="メイリオ" pitchFamily="50" charset="-128"/>
              </a:rPr>
              <a:t>　</a:t>
            </a:r>
            <a:r>
              <a:rPr kumimoji="0" lang="ja-JP" altLang="en-US" u="none" kern="0" dirty="0">
                <a:solidFill>
                  <a:schemeClr val="tx1">
                    <a:lumMod val="75000"/>
                    <a:lumOff val="25000"/>
                  </a:schemeClr>
                </a:solidFill>
                <a:latin typeface="+mj-ea"/>
                <a:ea typeface="+mj-ea"/>
                <a:cs typeface="メイリオ" pitchFamily="50" charset="-128"/>
              </a:rPr>
              <a:t>セミナーが行われる前段階にて、頂いている情報や画像を基にイベントの紹介記事を掲載いたします。</a:t>
            </a:r>
            <a:endParaRPr kumimoji="0" lang="en-US" altLang="ja-JP" u="none" kern="0" dirty="0">
              <a:solidFill>
                <a:schemeClr val="tx1">
                  <a:lumMod val="75000"/>
                  <a:lumOff val="25000"/>
                </a:schemeClr>
              </a:solidFill>
              <a:latin typeface="+mj-ea"/>
              <a:ea typeface="+mj-ea"/>
              <a:cs typeface="メイリオ" pitchFamily="50" charset="-128"/>
            </a:endParaRPr>
          </a:p>
          <a:p>
            <a:pPr fontAlgn="auto">
              <a:spcBef>
                <a:spcPts val="0"/>
              </a:spcBef>
              <a:spcAft>
                <a:spcPts val="0"/>
              </a:spcAft>
              <a:defRPr/>
            </a:pPr>
            <a:r>
              <a:rPr kumimoji="0" lang="ja-JP" altLang="en-US" u="none" kern="0" dirty="0">
                <a:solidFill>
                  <a:schemeClr val="tx1">
                    <a:lumMod val="75000"/>
                    <a:lumOff val="25000"/>
                  </a:schemeClr>
                </a:solidFill>
                <a:latin typeface="+mj-ea"/>
                <a:ea typeface="+mj-ea"/>
                <a:cs typeface="メイリオ" pitchFamily="50" charset="-128"/>
              </a:rPr>
              <a:t>　来場を予定されている方の興味関心を集めたり、事前に貴社製品の知識をもってご来場いただくことはもちろん、</a:t>
            </a:r>
            <a:endParaRPr kumimoji="0" lang="en-US" altLang="ja-JP" u="none" kern="0" dirty="0">
              <a:solidFill>
                <a:schemeClr val="tx1">
                  <a:lumMod val="75000"/>
                  <a:lumOff val="25000"/>
                </a:schemeClr>
              </a:solidFill>
              <a:latin typeface="+mj-ea"/>
              <a:ea typeface="+mj-ea"/>
              <a:cs typeface="メイリオ" pitchFamily="50" charset="-128"/>
            </a:endParaRPr>
          </a:p>
          <a:p>
            <a:pPr fontAlgn="auto">
              <a:spcBef>
                <a:spcPts val="0"/>
              </a:spcBef>
              <a:spcAft>
                <a:spcPts val="0"/>
              </a:spcAft>
              <a:defRPr/>
            </a:pPr>
            <a:r>
              <a:rPr kumimoji="0" lang="ja-JP" altLang="en-US" u="none" kern="0" dirty="0">
                <a:solidFill>
                  <a:schemeClr val="tx1">
                    <a:lumMod val="75000"/>
                    <a:lumOff val="25000"/>
                  </a:schemeClr>
                </a:solidFill>
                <a:latin typeface="+mj-ea"/>
                <a:ea typeface="+mj-ea"/>
                <a:cs typeface="メイリオ" pitchFamily="50" charset="-128"/>
              </a:rPr>
              <a:t>　来場を予定されていない読者の方にも、リーチすることが出来ます。記事ページから告知ページへの誘導も行います。</a:t>
            </a:r>
          </a:p>
          <a:p>
            <a:pPr fontAlgn="auto">
              <a:spcBef>
                <a:spcPct val="20000"/>
              </a:spcBef>
              <a:spcAft>
                <a:spcPts val="0"/>
              </a:spcAft>
              <a:buClr>
                <a:srgbClr val="009DD6"/>
              </a:buClr>
              <a:buFont typeface="Arial" pitchFamily="34" charset="0"/>
              <a:buNone/>
              <a:defRPr/>
            </a:pPr>
            <a:endParaRPr lang="en-US" altLang="ja-JP" u="none" dirty="0">
              <a:solidFill>
                <a:schemeClr val="tx1">
                  <a:lumMod val="75000"/>
                  <a:lumOff val="25000"/>
                </a:schemeClr>
              </a:solidFill>
              <a:latin typeface="+mj-ea"/>
              <a:ea typeface="+mj-ea"/>
              <a:cs typeface="メイリオ" pitchFamily="50" charset="-128"/>
            </a:endParaRPr>
          </a:p>
          <a:p>
            <a:pPr fontAlgn="auto">
              <a:spcBef>
                <a:spcPct val="20000"/>
              </a:spcBef>
              <a:spcAft>
                <a:spcPts val="0"/>
              </a:spcAft>
              <a:buClr>
                <a:srgbClr val="009DD6"/>
              </a:buClr>
              <a:defRPr/>
            </a:pPr>
            <a:r>
              <a:rPr lang="ja-JP" altLang="en-US" u="none" dirty="0">
                <a:solidFill>
                  <a:schemeClr val="tx1">
                    <a:lumMod val="75000"/>
                    <a:lumOff val="25000"/>
                  </a:schemeClr>
                </a:solidFill>
                <a:latin typeface="+mj-ea"/>
                <a:ea typeface="+mj-ea"/>
                <a:cs typeface="メイリオ" pitchFamily="50" charset="-128"/>
              </a:rPr>
              <a:t>　</a:t>
            </a:r>
            <a:r>
              <a:rPr lang="ja-JP" altLang="en-US" b="1" u="none" dirty="0">
                <a:solidFill>
                  <a:schemeClr val="tx1">
                    <a:lumMod val="75000"/>
                    <a:lumOff val="25000"/>
                  </a:schemeClr>
                </a:solidFill>
                <a:latin typeface="+mj-ea"/>
                <a:ea typeface="+mj-ea"/>
                <a:cs typeface="メイリオ" pitchFamily="50" charset="-128"/>
              </a:rPr>
              <a:t>セミナーアフターレポート</a:t>
            </a:r>
            <a:r>
              <a:rPr lang="en-US" altLang="ja-JP" b="1" u="none" dirty="0">
                <a:solidFill>
                  <a:schemeClr val="tx1">
                    <a:lumMod val="75000"/>
                    <a:lumOff val="25000"/>
                  </a:schemeClr>
                </a:solidFill>
                <a:latin typeface="+mj-ea"/>
                <a:ea typeface="+mj-ea"/>
                <a:cs typeface="メイリオ" pitchFamily="50" charset="-128"/>
              </a:rPr>
              <a:t>(</a:t>
            </a:r>
            <a:r>
              <a:rPr lang="ja-JP" altLang="en-US" b="1" u="none" dirty="0">
                <a:solidFill>
                  <a:schemeClr val="tx1">
                    <a:lumMod val="75000"/>
                    <a:lumOff val="25000"/>
                  </a:schemeClr>
                </a:solidFill>
                <a:latin typeface="+mj-ea"/>
                <a:ea typeface="+mj-ea"/>
                <a:cs typeface="メイリオ" pitchFamily="50" charset="-128"/>
              </a:rPr>
              <a:t>タイアップ記事</a:t>
            </a:r>
            <a:r>
              <a:rPr lang="en-US" altLang="ja-JP" b="1" u="none" dirty="0">
                <a:solidFill>
                  <a:schemeClr val="tx1">
                    <a:lumMod val="75000"/>
                    <a:lumOff val="25000"/>
                  </a:schemeClr>
                </a:solidFill>
                <a:latin typeface="+mj-ea"/>
                <a:ea typeface="+mj-ea"/>
                <a:cs typeface="メイリオ" pitchFamily="50" charset="-128"/>
              </a:rPr>
              <a:t>)</a:t>
            </a:r>
            <a:r>
              <a:rPr lang="ja-JP" altLang="en-US" b="1" u="none" dirty="0">
                <a:solidFill>
                  <a:schemeClr val="tx1">
                    <a:lumMod val="75000"/>
                    <a:lumOff val="25000"/>
                  </a:schemeClr>
                </a:solidFill>
                <a:latin typeface="+mj-ea"/>
                <a:ea typeface="+mj-ea"/>
                <a:cs typeface="メイリオ" pitchFamily="50" charset="-128"/>
              </a:rPr>
              <a:t>　</a:t>
            </a:r>
            <a:r>
              <a:rPr lang="en-US" altLang="ja-JP" b="1" u="none" dirty="0">
                <a:solidFill>
                  <a:schemeClr val="tx1">
                    <a:lumMod val="75000"/>
                    <a:lumOff val="25000"/>
                  </a:schemeClr>
                </a:solidFill>
                <a:latin typeface="+mj-ea"/>
                <a:ea typeface="+mj-ea"/>
                <a:cs typeface="メイリオ" pitchFamily="50" charset="-128"/>
              </a:rPr>
              <a:t>1,500</a:t>
            </a:r>
            <a:r>
              <a:rPr lang="ja-JP" altLang="en-US" b="1" u="none" dirty="0">
                <a:solidFill>
                  <a:schemeClr val="tx1">
                    <a:lumMod val="75000"/>
                    <a:lumOff val="25000"/>
                  </a:schemeClr>
                </a:solidFill>
                <a:latin typeface="+mj-ea"/>
                <a:ea typeface="+mj-ea"/>
                <a:cs typeface="メイリオ" pitchFamily="50" charset="-128"/>
              </a:rPr>
              <a:t>～</a:t>
            </a:r>
            <a:r>
              <a:rPr lang="en-US" altLang="ja-JP" b="1" u="none" dirty="0">
                <a:solidFill>
                  <a:schemeClr val="tx1">
                    <a:lumMod val="75000"/>
                    <a:lumOff val="25000"/>
                  </a:schemeClr>
                </a:solidFill>
                <a:latin typeface="+mj-ea"/>
                <a:ea typeface="+mj-ea"/>
                <a:cs typeface="メイリオ" pitchFamily="50" charset="-128"/>
              </a:rPr>
              <a:t>2,000</a:t>
            </a:r>
            <a:r>
              <a:rPr lang="ja-JP" altLang="en-US" b="1" u="none" dirty="0">
                <a:solidFill>
                  <a:schemeClr val="tx1">
                    <a:lumMod val="75000"/>
                    <a:lumOff val="25000"/>
                  </a:schemeClr>
                </a:solidFill>
                <a:latin typeface="+mj-ea"/>
                <a:ea typeface="+mj-ea"/>
                <a:cs typeface="メイリオ" pitchFamily="50" charset="-128"/>
              </a:rPr>
              <a:t>字程度 ：</a:t>
            </a:r>
            <a:r>
              <a:rPr lang="en-US" altLang="ja-JP" b="1" u="none" dirty="0">
                <a:solidFill>
                  <a:schemeClr val="tx1">
                    <a:lumMod val="75000"/>
                    <a:lumOff val="25000"/>
                  </a:schemeClr>
                </a:solidFill>
                <a:latin typeface="+mj-ea"/>
                <a:ea typeface="+mj-ea"/>
                <a:cs typeface="メイリオ" pitchFamily="50" charset="-128"/>
              </a:rPr>
              <a:t>1</a:t>
            </a:r>
            <a:r>
              <a:rPr lang="ja-JP" altLang="en-US" b="1" u="none" dirty="0">
                <a:solidFill>
                  <a:schemeClr val="tx1">
                    <a:lumMod val="75000"/>
                    <a:lumOff val="25000"/>
                  </a:schemeClr>
                </a:solidFill>
                <a:latin typeface="+mj-ea"/>
                <a:ea typeface="+mj-ea"/>
                <a:cs typeface="メイリオ" pitchFamily="50" charset="-128"/>
              </a:rPr>
              <a:t>本</a:t>
            </a:r>
          </a:p>
          <a:p>
            <a:pPr fontAlgn="auto">
              <a:spcBef>
                <a:spcPts val="0"/>
              </a:spcBef>
              <a:spcAft>
                <a:spcPts val="0"/>
              </a:spcAft>
              <a:defRPr/>
            </a:pPr>
            <a:r>
              <a:rPr lang="ja-JP" altLang="en-US" u="none" dirty="0">
                <a:solidFill>
                  <a:schemeClr val="tx1">
                    <a:lumMod val="75000"/>
                    <a:lumOff val="25000"/>
                  </a:schemeClr>
                </a:solidFill>
                <a:latin typeface="+mj-ea"/>
                <a:ea typeface="+mj-ea"/>
                <a:cs typeface="メイリオ" pitchFamily="50" charset="-128"/>
              </a:rPr>
              <a:t>　</a:t>
            </a:r>
            <a:r>
              <a:rPr kumimoji="0" lang="ja-JP" altLang="en-US" u="none" kern="0" dirty="0">
                <a:solidFill>
                  <a:schemeClr val="tx1">
                    <a:lumMod val="75000"/>
                    <a:lumOff val="25000"/>
                  </a:schemeClr>
                </a:solidFill>
                <a:latin typeface="+mj-ea"/>
                <a:ea typeface="+mj-ea"/>
                <a:cs typeface="メイリオ" pitchFamily="50" charset="-128"/>
              </a:rPr>
              <a:t>実際のセミナーなどを取材させて頂き、来場された方が後日商品・サービスを検討される際に更に関心を高められるような</a:t>
            </a:r>
            <a:endParaRPr kumimoji="0" lang="en-US" altLang="ja-JP" u="none" kern="0" dirty="0">
              <a:solidFill>
                <a:schemeClr val="tx1">
                  <a:lumMod val="75000"/>
                  <a:lumOff val="25000"/>
                </a:schemeClr>
              </a:solidFill>
              <a:latin typeface="+mj-ea"/>
              <a:ea typeface="+mj-ea"/>
              <a:cs typeface="メイリオ" pitchFamily="50" charset="-128"/>
            </a:endParaRPr>
          </a:p>
          <a:p>
            <a:pPr fontAlgn="auto">
              <a:spcBef>
                <a:spcPts val="0"/>
              </a:spcBef>
              <a:spcAft>
                <a:spcPts val="0"/>
              </a:spcAft>
              <a:defRPr/>
            </a:pPr>
            <a:r>
              <a:rPr kumimoji="0" lang="ja-JP" altLang="en-US" u="none" kern="0" dirty="0">
                <a:solidFill>
                  <a:schemeClr val="tx1">
                    <a:lumMod val="75000"/>
                    <a:lumOff val="25000"/>
                  </a:schemeClr>
                </a:solidFill>
                <a:latin typeface="+mj-ea"/>
                <a:ea typeface="+mj-ea"/>
                <a:cs typeface="メイリオ" pitchFamily="50" charset="-128"/>
              </a:rPr>
              <a:t>　内容を編集記事として紹介致します。</a:t>
            </a:r>
            <a:endParaRPr kumimoji="0" lang="en-US" altLang="ja-JP" u="none" kern="0" dirty="0">
              <a:solidFill>
                <a:schemeClr val="tx1">
                  <a:lumMod val="75000"/>
                  <a:lumOff val="25000"/>
                </a:schemeClr>
              </a:solidFill>
              <a:latin typeface="+mj-ea"/>
              <a:ea typeface="+mj-ea"/>
              <a:cs typeface="メイリオ" pitchFamily="50" charset="-128"/>
            </a:endParaRPr>
          </a:p>
          <a:p>
            <a:pPr fontAlgn="auto">
              <a:spcBef>
                <a:spcPts val="0"/>
              </a:spcBef>
              <a:spcAft>
                <a:spcPts val="0"/>
              </a:spcAft>
              <a:defRPr/>
            </a:pPr>
            <a:r>
              <a:rPr kumimoji="0" lang="ja-JP" altLang="en-US" u="none" kern="0" dirty="0">
                <a:solidFill>
                  <a:schemeClr val="tx1">
                    <a:lumMod val="75000"/>
                    <a:lumOff val="25000"/>
                  </a:schemeClr>
                </a:solidFill>
                <a:latin typeface="+mj-ea"/>
                <a:ea typeface="+mj-ea"/>
                <a:cs typeface="メイリオ" pitchFamily="50" charset="-128"/>
              </a:rPr>
              <a:t>　セミナーに来場することが出来なかった人への認知拡大も可能となっております。</a:t>
            </a:r>
            <a:endParaRPr kumimoji="0" lang="en-US" altLang="ja-JP" u="none" kern="0" dirty="0">
              <a:solidFill>
                <a:schemeClr val="tx1">
                  <a:lumMod val="75000"/>
                  <a:lumOff val="25000"/>
                </a:schemeClr>
              </a:solidFill>
              <a:latin typeface="+mj-ea"/>
              <a:ea typeface="+mj-ea"/>
              <a:cs typeface="メイリオ" pitchFamily="50" charset="-128"/>
            </a:endParaRPr>
          </a:p>
          <a:p>
            <a:pPr fontAlgn="auto">
              <a:spcBef>
                <a:spcPts val="0"/>
              </a:spcBef>
              <a:spcAft>
                <a:spcPts val="0"/>
              </a:spcAft>
              <a:defRPr/>
            </a:pPr>
            <a:endParaRPr kumimoji="0" lang="en-US" altLang="ja-JP" u="none" kern="0" dirty="0">
              <a:solidFill>
                <a:schemeClr val="tx1">
                  <a:lumMod val="75000"/>
                  <a:lumOff val="25000"/>
                </a:schemeClr>
              </a:solidFill>
              <a:latin typeface="+mj-ea"/>
              <a:ea typeface="+mj-ea"/>
              <a:cs typeface="メイリオ" pitchFamily="50" charset="-128"/>
            </a:endParaRPr>
          </a:p>
          <a:p>
            <a:pPr fontAlgn="auto">
              <a:spcBef>
                <a:spcPts val="0"/>
              </a:spcBef>
              <a:spcAft>
                <a:spcPts val="0"/>
              </a:spcAft>
              <a:defRPr/>
            </a:pPr>
            <a:r>
              <a:rPr lang="ja-JP" altLang="en-US" u="none" dirty="0">
                <a:solidFill>
                  <a:schemeClr val="tx1">
                    <a:lumMod val="75000"/>
                    <a:lumOff val="25000"/>
                  </a:schemeClr>
                </a:solidFill>
                <a:latin typeface="+mj-ea"/>
                <a:ea typeface="+mj-ea"/>
              </a:rPr>
              <a:t>　</a:t>
            </a:r>
            <a:r>
              <a:rPr lang="ja-JP" altLang="en-US" b="1" u="none" dirty="0">
                <a:solidFill>
                  <a:schemeClr val="tx1">
                    <a:lumMod val="75000"/>
                    <a:lumOff val="25000"/>
                  </a:schemeClr>
                </a:solidFill>
                <a:latin typeface="+mj-ea"/>
                <a:ea typeface="+mj-ea"/>
                <a:cs typeface="メイリオ" pitchFamily="50" charset="-128"/>
              </a:rPr>
              <a:t>セミナースペース貸し出し：</a:t>
            </a:r>
            <a:r>
              <a:rPr lang="ja-JP" altLang="en-US" b="1" u="none" dirty="0">
                <a:solidFill>
                  <a:schemeClr val="tx1">
                    <a:lumMod val="75000"/>
                    <a:lumOff val="25000"/>
                  </a:schemeClr>
                </a:solidFill>
                <a:latin typeface="+mj-ea"/>
                <a:ea typeface="+mj-ea"/>
                <a:cs typeface="メイリオ" pitchFamily="50" charset="-128"/>
                <a:sym typeface="Wingdings" pitchFamily="2" charset="2"/>
              </a:rPr>
              <a:t>地下鉄東西線竹橋駅直結、収容人数：最大</a:t>
            </a:r>
            <a:r>
              <a:rPr lang="en-US" altLang="ja-JP" b="1" u="none" dirty="0">
                <a:solidFill>
                  <a:schemeClr val="tx1">
                    <a:lumMod val="75000"/>
                    <a:lumOff val="25000"/>
                  </a:schemeClr>
                </a:solidFill>
                <a:latin typeface="+mj-ea"/>
                <a:ea typeface="+mj-ea"/>
                <a:cs typeface="メイリオ" pitchFamily="50" charset="-128"/>
                <a:sym typeface="Wingdings" pitchFamily="2" charset="2"/>
              </a:rPr>
              <a:t>150</a:t>
            </a:r>
            <a:r>
              <a:rPr lang="ja-JP" altLang="en-US" b="1" u="none" dirty="0">
                <a:solidFill>
                  <a:schemeClr val="tx1">
                    <a:lumMod val="75000"/>
                    <a:lumOff val="25000"/>
                  </a:schemeClr>
                </a:solidFill>
                <a:latin typeface="+mj-ea"/>
                <a:ea typeface="+mj-ea"/>
                <a:cs typeface="メイリオ" pitchFamily="50" charset="-128"/>
                <a:sym typeface="Wingdings" pitchFamily="2" charset="2"/>
              </a:rPr>
              <a:t>名</a:t>
            </a:r>
            <a:endParaRPr lang="en-US" altLang="ja-JP" b="1" u="none" dirty="0">
              <a:solidFill>
                <a:schemeClr val="tx1">
                  <a:lumMod val="75000"/>
                  <a:lumOff val="25000"/>
                </a:schemeClr>
              </a:solidFill>
              <a:latin typeface="+mj-ea"/>
              <a:ea typeface="+mj-ea"/>
              <a:cs typeface="メイリオ" pitchFamily="50" charset="-128"/>
              <a:sym typeface="Wingdings" pitchFamily="2" charset="2"/>
            </a:endParaRPr>
          </a:p>
          <a:p>
            <a:pPr fontAlgn="auto">
              <a:spcBef>
                <a:spcPts val="0"/>
              </a:spcBef>
              <a:spcAft>
                <a:spcPts val="0"/>
              </a:spcAft>
              <a:defRPr/>
            </a:pPr>
            <a:r>
              <a:rPr lang="ja-JP" altLang="en-US" b="1" u="none" dirty="0">
                <a:solidFill>
                  <a:schemeClr val="tx1">
                    <a:lumMod val="75000"/>
                    <a:lumOff val="25000"/>
                  </a:schemeClr>
                </a:solidFill>
                <a:latin typeface="+mj-ea"/>
                <a:ea typeface="+mj-ea"/>
                <a:cs typeface="メイリオ" pitchFamily="50" charset="-128"/>
                <a:sym typeface="Wingdings" pitchFamily="2" charset="2"/>
              </a:rPr>
              <a:t>　</a:t>
            </a:r>
            <a:r>
              <a:rPr lang="ja-JP" altLang="en-US" u="none" dirty="0">
                <a:solidFill>
                  <a:schemeClr val="tx1">
                    <a:lumMod val="75000"/>
                    <a:lumOff val="25000"/>
                  </a:schemeClr>
                </a:solidFill>
                <a:latin typeface="+mj-ea"/>
                <a:ea typeface="+mj-ea"/>
                <a:cs typeface="メイリオ" pitchFamily="50" charset="-128"/>
                <a:sym typeface="Wingdings" pitchFamily="2" charset="2"/>
              </a:rPr>
              <a:t>セミナースペースの空き状況によりご対応しかねる場合がございます。</a:t>
            </a:r>
            <a:endParaRPr lang="en-US" altLang="ja-JP" u="none" dirty="0">
              <a:solidFill>
                <a:schemeClr val="tx1">
                  <a:lumMod val="75000"/>
                  <a:lumOff val="25000"/>
                </a:schemeClr>
              </a:solidFill>
              <a:latin typeface="+mj-ea"/>
              <a:ea typeface="+mj-ea"/>
              <a:cs typeface="メイリオ" pitchFamily="50" charset="-128"/>
              <a:sym typeface="Wingdings" pitchFamily="2" charset="2"/>
            </a:endParaRPr>
          </a:p>
          <a:p>
            <a:pPr fontAlgn="auto">
              <a:spcBef>
                <a:spcPts val="0"/>
              </a:spcBef>
              <a:spcAft>
                <a:spcPts val="0"/>
              </a:spcAft>
              <a:defRPr/>
            </a:pPr>
            <a:r>
              <a:rPr lang="ja-JP" altLang="en-US" u="none" dirty="0">
                <a:solidFill>
                  <a:schemeClr val="tx1">
                    <a:lumMod val="75000"/>
                    <a:lumOff val="25000"/>
                  </a:schemeClr>
                </a:solidFill>
                <a:latin typeface="+mj-ea"/>
                <a:ea typeface="+mj-ea"/>
                <a:cs typeface="メイリオ" pitchFamily="50" charset="-128"/>
                <a:sym typeface="Wingdings" pitchFamily="2" charset="2"/>
              </a:rPr>
              <a:t>　担当営業にお問い合わせください。</a:t>
            </a:r>
            <a:endParaRPr kumimoji="0" lang="en-US" altLang="ja-JP" u="none" kern="0" dirty="0">
              <a:solidFill>
                <a:schemeClr val="tx1">
                  <a:lumMod val="75000"/>
                  <a:lumOff val="25000"/>
                </a:schemeClr>
              </a:solidFill>
              <a:latin typeface="+mj-ea"/>
              <a:ea typeface="+mj-ea"/>
              <a:cs typeface="メイリオ" pitchFamily="50" charset="-128"/>
            </a:endParaRPr>
          </a:p>
          <a:p>
            <a:pPr fontAlgn="auto">
              <a:spcBef>
                <a:spcPts val="0"/>
              </a:spcBef>
              <a:spcAft>
                <a:spcPts val="0"/>
              </a:spcAft>
              <a:defRPr/>
            </a:pPr>
            <a:endParaRPr lang="en-US" altLang="ja-JP" u="none" dirty="0">
              <a:solidFill>
                <a:schemeClr val="tx1">
                  <a:lumMod val="75000"/>
                  <a:lumOff val="25000"/>
                </a:schemeClr>
              </a:solidFill>
              <a:latin typeface="+mj-ea"/>
              <a:ea typeface="+mj-ea"/>
            </a:endParaRPr>
          </a:p>
          <a:p>
            <a:pPr fontAlgn="auto">
              <a:spcBef>
                <a:spcPts val="0"/>
              </a:spcBef>
              <a:spcAft>
                <a:spcPts val="0"/>
              </a:spcAft>
              <a:defRPr/>
            </a:pPr>
            <a:r>
              <a:rPr lang="ja-JP" altLang="en-US" u="none" dirty="0">
                <a:solidFill>
                  <a:schemeClr val="tx1">
                    <a:lumMod val="75000"/>
                    <a:lumOff val="25000"/>
                  </a:schemeClr>
                </a:solidFill>
                <a:latin typeface="+mj-ea"/>
                <a:ea typeface="+mj-ea"/>
              </a:rPr>
              <a:t>　</a:t>
            </a:r>
            <a:r>
              <a:rPr lang="ja-JP" altLang="en-US" b="1" u="none" dirty="0">
                <a:solidFill>
                  <a:schemeClr val="tx1">
                    <a:lumMod val="75000"/>
                    <a:lumOff val="25000"/>
                  </a:schemeClr>
                </a:solidFill>
                <a:latin typeface="+mj-ea"/>
                <a:ea typeface="+mj-ea"/>
                <a:cs typeface="メイリオ" pitchFamily="50" charset="-128"/>
              </a:rPr>
              <a:t>セミナー基調講演設定・当日運営お手伝い</a:t>
            </a:r>
            <a:endParaRPr lang="en-US" altLang="ja-JP" b="1" u="none" dirty="0">
              <a:solidFill>
                <a:schemeClr val="tx1">
                  <a:lumMod val="75000"/>
                  <a:lumOff val="25000"/>
                </a:schemeClr>
              </a:solidFill>
              <a:latin typeface="+mj-ea"/>
              <a:ea typeface="+mj-ea"/>
              <a:cs typeface="メイリオ" pitchFamily="50" charset="-128"/>
            </a:endParaRPr>
          </a:p>
          <a:p>
            <a:pPr fontAlgn="auto">
              <a:spcBef>
                <a:spcPts val="0"/>
              </a:spcBef>
              <a:spcAft>
                <a:spcPts val="0"/>
              </a:spcAft>
              <a:defRPr/>
            </a:pPr>
            <a:r>
              <a:rPr lang="ja-JP" altLang="en-US" u="none" dirty="0">
                <a:solidFill>
                  <a:schemeClr val="tx1">
                    <a:lumMod val="75000"/>
                    <a:lumOff val="25000"/>
                  </a:schemeClr>
                </a:solidFill>
                <a:latin typeface="+mj-ea"/>
                <a:ea typeface="+mj-ea"/>
                <a:cs typeface="メイリオ" pitchFamily="50" charset="-128"/>
                <a:sym typeface="Wingdings" pitchFamily="2" charset="2"/>
              </a:rPr>
              <a:t>　お打ち合わせの上、決定させていただきます。</a:t>
            </a:r>
            <a:endParaRPr lang="en-US" altLang="ja-JP" u="none" dirty="0">
              <a:solidFill>
                <a:schemeClr val="tx1">
                  <a:lumMod val="75000"/>
                  <a:lumOff val="25000"/>
                </a:schemeClr>
              </a:solidFill>
              <a:latin typeface="+mj-ea"/>
              <a:ea typeface="+mj-ea"/>
              <a:cs typeface="メイリオ" pitchFamily="50" charset="-128"/>
              <a:sym typeface="Wingdings" pitchFamily="2" charset="2"/>
            </a:endParaRPr>
          </a:p>
          <a:p>
            <a:pPr fontAlgn="auto">
              <a:spcBef>
                <a:spcPts val="0"/>
              </a:spcBef>
              <a:spcAft>
                <a:spcPts val="0"/>
              </a:spcAft>
              <a:defRPr/>
            </a:pPr>
            <a:r>
              <a:rPr lang="ja-JP" altLang="en-US" u="none" dirty="0">
                <a:solidFill>
                  <a:schemeClr val="tx1">
                    <a:lumMod val="75000"/>
                    <a:lumOff val="25000"/>
                  </a:schemeClr>
                </a:solidFill>
                <a:latin typeface="+mj-ea"/>
                <a:ea typeface="+mj-ea"/>
                <a:cs typeface="メイリオ" pitchFamily="50" charset="-128"/>
                <a:sym typeface="Wingdings" pitchFamily="2" charset="2"/>
              </a:rPr>
              <a:t>　担当営業にお問い合わせください。</a:t>
            </a:r>
            <a:endParaRPr lang="en-US" altLang="ja-JP" u="none" dirty="0">
              <a:solidFill>
                <a:schemeClr val="tx1">
                  <a:lumMod val="75000"/>
                  <a:lumOff val="25000"/>
                </a:schemeClr>
              </a:solidFill>
              <a:latin typeface="+mj-ea"/>
              <a:ea typeface="+mj-ea"/>
              <a:cs typeface="メイリオ" pitchFamily="50" charset="-128"/>
              <a:sym typeface="Wingdings" pitchFamily="2" charset="2"/>
            </a:endParaRPr>
          </a:p>
          <a:p>
            <a:pPr fontAlgn="auto">
              <a:spcBef>
                <a:spcPts val="0"/>
              </a:spcBef>
              <a:spcAft>
                <a:spcPts val="0"/>
              </a:spcAft>
              <a:defRPr/>
            </a:pPr>
            <a:endParaRPr lang="en-US" altLang="ja-JP" b="1" u="none" dirty="0">
              <a:solidFill>
                <a:schemeClr val="tx1">
                  <a:lumMod val="75000"/>
                  <a:lumOff val="25000"/>
                </a:schemeClr>
              </a:solidFill>
              <a:latin typeface="+mj-ea"/>
              <a:ea typeface="+mj-ea"/>
              <a:cs typeface="メイリオ" pitchFamily="50" charset="-128"/>
            </a:endParaRPr>
          </a:p>
          <a:p>
            <a:pPr fontAlgn="auto">
              <a:spcBef>
                <a:spcPts val="0"/>
              </a:spcBef>
              <a:spcAft>
                <a:spcPts val="0"/>
              </a:spcAft>
              <a:defRPr/>
            </a:pPr>
            <a:r>
              <a:rPr lang="ja-JP" altLang="en-US" u="none" dirty="0">
                <a:solidFill>
                  <a:srgbClr val="FF5050"/>
                </a:solidFill>
                <a:latin typeface="+mj-ea"/>
                <a:ea typeface="+mj-ea"/>
                <a:cs typeface="メイリオ" pitchFamily="50" charset="-128"/>
              </a:rPr>
              <a:t>　</a:t>
            </a:r>
            <a:r>
              <a:rPr lang="en-US" altLang="ja-JP" u="none" dirty="0">
                <a:solidFill>
                  <a:srgbClr val="FF5050"/>
                </a:solidFill>
                <a:latin typeface="+mj-ea"/>
                <a:ea typeface="+mj-ea"/>
                <a:cs typeface="メイリオ" pitchFamily="50" charset="-128"/>
              </a:rPr>
              <a:t>※</a:t>
            </a:r>
            <a:r>
              <a:rPr lang="ja-JP" altLang="en-US" u="none" dirty="0">
                <a:solidFill>
                  <a:srgbClr val="FF5050"/>
                </a:solidFill>
                <a:latin typeface="+mj-ea"/>
                <a:ea typeface="+mj-ea"/>
                <a:cs typeface="メイリオ" pitchFamily="50" charset="-128"/>
              </a:rPr>
              <a:t>その他セミナーでの商品サンプリングやセミナー後のオンデマンド等も対応可能です。ご相談ください。</a:t>
            </a:r>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65</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セミナー企画：実施概要</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5" name="正方形/長方形 4"/>
          <p:cNvSpPr/>
          <p:nvPr/>
        </p:nvSpPr>
        <p:spPr>
          <a:xfrm>
            <a:off x="242934" y="1023119"/>
            <a:ext cx="8649545" cy="461665"/>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貴社</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マイナビニュースのコラボセミナーとして、セミナー基調講演の設定、事前告知、</a:t>
            </a: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応募者募集管理、当日運営のお手伝いからアフターレポート掲載までをワンストップで実現します。</a:t>
            </a:r>
          </a:p>
        </p:txBody>
      </p:sp>
      <p:pic>
        <p:nvPicPr>
          <p:cNvPr id="22530" name="Picture 2" descr="C:\Users\s0113300\Downloads\応援メガホンの無料アイコン素材 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59725" flipH="1">
            <a:off x="732775" y="1665138"/>
            <a:ext cx="523748" cy="522819"/>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437466" y="1875303"/>
            <a:ext cx="649654" cy="401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534" name="Picture 6" descr="C:\Users\s0113300\Downloads\NEWSペーパー、サービスのアイコン素材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918" y="3212976"/>
            <a:ext cx="501588" cy="501588"/>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C:\Users\s0113300\Downloads\メールフリーアイコン 5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634" y="2515393"/>
            <a:ext cx="454126" cy="454126"/>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C:\Users\s0113300\Downloads\応援メガホンの無料アイコン素材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96715" flipH="1">
            <a:off x="691775" y="1833526"/>
            <a:ext cx="432048" cy="423232"/>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9" descr="C:\Users\s0113300\Downloads\セミナー・発表会の無料アイコン素材 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305" y="4746650"/>
            <a:ext cx="443311" cy="443311"/>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C:\Users\s0113300\Downloads\演説アイコン3.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371" y="5445224"/>
            <a:ext cx="528856" cy="528856"/>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827584" y="5769851"/>
            <a:ext cx="167065" cy="17242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554" name="Picture 2" descr="C:\Users\s0113300\Downloads\NEWSペーパー、サービスのイラストアイコン素材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4450" y="4005064"/>
            <a:ext cx="504056" cy="50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984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正方形/長方形 21510"/>
          <p:cNvSpPr/>
          <p:nvPr/>
        </p:nvSpPr>
        <p:spPr>
          <a:xfrm>
            <a:off x="539552" y="1348599"/>
            <a:ext cx="3888432" cy="34563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66</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セミナー企画：誘導イメージ</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1" name="正方形/長方形 10"/>
          <p:cNvSpPr/>
          <p:nvPr/>
        </p:nvSpPr>
        <p:spPr>
          <a:xfrm>
            <a:off x="446297" y="4941168"/>
            <a:ext cx="6336704" cy="1338828"/>
          </a:xfrm>
          <a:prstGeom prst="rect">
            <a:avLst/>
          </a:prstGeom>
        </p:spPr>
        <p:txBody>
          <a:bodyPr wrap="square">
            <a:spAutoFit/>
          </a:bodyPr>
          <a:lstStyle/>
          <a:p>
            <a:r>
              <a:rPr lang="en-US" altLang="ja-JP" sz="900" dirty="0">
                <a:solidFill>
                  <a:schemeClr val="tx1">
                    <a:lumMod val="75000"/>
                    <a:lumOff val="25000"/>
                  </a:schemeClr>
                </a:solidFill>
                <a:latin typeface="+mj-ea"/>
                <a:ea typeface="+mj-ea"/>
              </a:rPr>
              <a:t>【</a:t>
            </a:r>
            <a:r>
              <a:rPr lang="ja-JP" altLang="en-US" sz="900" dirty="0">
                <a:solidFill>
                  <a:schemeClr val="tx1">
                    <a:lumMod val="75000"/>
                    <a:lumOff val="25000"/>
                  </a:schemeClr>
                </a:solidFill>
                <a:latin typeface="+mj-ea"/>
                <a:ea typeface="+mj-ea"/>
              </a:rPr>
              <a:t>掲載期間</a:t>
            </a:r>
            <a:r>
              <a:rPr lang="en-US" altLang="ja-JP" sz="900" dirty="0">
                <a:solidFill>
                  <a:schemeClr val="tx1">
                    <a:lumMod val="75000"/>
                    <a:lumOff val="25000"/>
                  </a:schemeClr>
                </a:solidFill>
                <a:latin typeface="+mj-ea"/>
                <a:ea typeface="+mj-ea"/>
              </a:rPr>
              <a:t>】6</a:t>
            </a:r>
            <a:r>
              <a:rPr lang="ja-JP" altLang="en-US" sz="900" dirty="0">
                <a:solidFill>
                  <a:schemeClr val="tx1">
                    <a:lumMod val="75000"/>
                    <a:lumOff val="25000"/>
                  </a:schemeClr>
                </a:solidFill>
                <a:latin typeface="+mj-ea"/>
                <a:ea typeface="+mj-ea"/>
              </a:rPr>
              <a:t>週間</a:t>
            </a:r>
          </a:p>
          <a:p>
            <a:r>
              <a:rPr lang="en-US" altLang="ja-JP" sz="900" dirty="0">
                <a:solidFill>
                  <a:schemeClr val="tx1">
                    <a:lumMod val="75000"/>
                    <a:lumOff val="25000"/>
                  </a:schemeClr>
                </a:solidFill>
                <a:latin typeface="+mj-ea"/>
                <a:ea typeface="+mj-ea"/>
              </a:rPr>
              <a:t>【</a:t>
            </a:r>
            <a:r>
              <a:rPr lang="ja-JP" altLang="en-US" sz="900" dirty="0">
                <a:solidFill>
                  <a:schemeClr val="tx1">
                    <a:lumMod val="75000"/>
                    <a:lumOff val="25000"/>
                  </a:schemeClr>
                </a:solidFill>
                <a:latin typeface="+mj-ea"/>
                <a:ea typeface="+mj-ea"/>
              </a:rPr>
              <a:t>実施内容</a:t>
            </a:r>
            <a:r>
              <a:rPr lang="en-US" altLang="ja-JP" sz="900" dirty="0">
                <a:solidFill>
                  <a:schemeClr val="tx1">
                    <a:lumMod val="75000"/>
                    <a:lumOff val="25000"/>
                  </a:schemeClr>
                </a:solidFill>
                <a:latin typeface="+mj-ea"/>
                <a:ea typeface="+mj-ea"/>
              </a:rPr>
              <a:t>】</a:t>
            </a:r>
            <a:r>
              <a:rPr lang="ja-JP" altLang="en-US" sz="900" dirty="0">
                <a:solidFill>
                  <a:schemeClr val="tx1">
                    <a:lumMod val="75000"/>
                    <a:lumOff val="25000"/>
                  </a:schemeClr>
                </a:solidFill>
                <a:latin typeface="+mj-ea"/>
                <a:ea typeface="+mj-ea"/>
              </a:rPr>
              <a:t>告知ページ、セミナーレビュー、アフターレポートの制作・掲載</a:t>
            </a:r>
          </a:p>
          <a:p>
            <a:r>
              <a:rPr lang="en-US" altLang="ja-JP" sz="900" dirty="0">
                <a:solidFill>
                  <a:schemeClr val="tx1">
                    <a:lumMod val="75000"/>
                    <a:lumOff val="25000"/>
                  </a:schemeClr>
                </a:solidFill>
                <a:latin typeface="+mj-ea"/>
                <a:ea typeface="+mj-ea"/>
              </a:rPr>
              <a:t>【</a:t>
            </a:r>
            <a:r>
              <a:rPr lang="ja-JP" altLang="en-US" sz="900" dirty="0">
                <a:solidFill>
                  <a:schemeClr val="tx1">
                    <a:lumMod val="75000"/>
                    <a:lumOff val="25000"/>
                  </a:schemeClr>
                </a:solidFill>
                <a:latin typeface="+mj-ea"/>
                <a:ea typeface="+mj-ea"/>
              </a:rPr>
              <a:t>告知ページへの誘導</a:t>
            </a:r>
            <a:r>
              <a:rPr lang="en-US" altLang="ja-JP" sz="900" dirty="0">
                <a:solidFill>
                  <a:schemeClr val="tx1">
                    <a:lumMod val="75000"/>
                    <a:lumOff val="25000"/>
                  </a:schemeClr>
                </a:solidFill>
                <a:latin typeface="+mj-ea"/>
                <a:ea typeface="+mj-ea"/>
              </a:rPr>
              <a:t>】</a:t>
            </a:r>
          </a:p>
          <a:p>
            <a:r>
              <a:rPr lang="ja-JP" altLang="en-US" sz="900" dirty="0">
                <a:solidFill>
                  <a:schemeClr val="tx1">
                    <a:lumMod val="75000"/>
                    <a:lumOff val="25000"/>
                  </a:schemeClr>
                </a:solidFill>
                <a:latin typeface="+mj-ea"/>
                <a:ea typeface="+mj-ea"/>
              </a:rPr>
              <a:t>　①マイナビニュース純広告　</a:t>
            </a:r>
            <a:r>
              <a:rPr lang="en-US" altLang="ja-JP" sz="900" dirty="0">
                <a:solidFill>
                  <a:schemeClr val="tx1">
                    <a:lumMod val="75000"/>
                    <a:lumOff val="25000"/>
                  </a:schemeClr>
                </a:solidFill>
                <a:latin typeface="+mj-ea"/>
                <a:ea typeface="+mj-ea"/>
              </a:rPr>
              <a:t>※</a:t>
            </a:r>
            <a:r>
              <a:rPr lang="ja-JP" altLang="en-US" sz="900" dirty="0">
                <a:solidFill>
                  <a:schemeClr val="tx1">
                    <a:lumMod val="75000"/>
                    <a:lumOff val="25000"/>
                  </a:schemeClr>
                </a:solidFill>
                <a:latin typeface="+mj-ea"/>
                <a:ea typeface="+mj-ea"/>
              </a:rPr>
              <a:t>掲載面は都度ご相談させて頂きます</a:t>
            </a:r>
          </a:p>
          <a:p>
            <a:r>
              <a:rPr lang="ja-JP" altLang="en-US" sz="900" dirty="0">
                <a:solidFill>
                  <a:schemeClr val="tx1">
                    <a:lumMod val="75000"/>
                    <a:lumOff val="25000"/>
                  </a:schemeClr>
                </a:solidFill>
                <a:latin typeface="+mj-ea"/>
                <a:ea typeface="+mj-ea"/>
              </a:rPr>
              <a:t>　②セミナープレビュー記事（</a:t>
            </a:r>
            <a:r>
              <a:rPr lang="en-US" altLang="ja-JP" sz="900" dirty="0">
                <a:solidFill>
                  <a:schemeClr val="tx1">
                    <a:lumMod val="75000"/>
                    <a:lumOff val="25000"/>
                  </a:schemeClr>
                </a:solidFill>
                <a:latin typeface="+mj-ea"/>
                <a:ea typeface="+mj-ea"/>
              </a:rPr>
              <a:t>1,500</a:t>
            </a:r>
            <a:r>
              <a:rPr lang="ja-JP" altLang="en-US" sz="900" dirty="0">
                <a:solidFill>
                  <a:schemeClr val="tx1">
                    <a:lumMod val="75000"/>
                    <a:lumOff val="25000"/>
                  </a:schemeClr>
                </a:solidFill>
                <a:latin typeface="+mj-ea"/>
                <a:ea typeface="+mj-ea"/>
              </a:rPr>
              <a:t>～</a:t>
            </a:r>
            <a:r>
              <a:rPr lang="en-US" altLang="ja-JP" sz="900" dirty="0">
                <a:solidFill>
                  <a:schemeClr val="tx1">
                    <a:lumMod val="75000"/>
                    <a:lumOff val="25000"/>
                  </a:schemeClr>
                </a:solidFill>
                <a:latin typeface="+mj-ea"/>
                <a:ea typeface="+mj-ea"/>
              </a:rPr>
              <a:t>2,000</a:t>
            </a:r>
            <a:r>
              <a:rPr lang="ja-JP" altLang="en-US" sz="900" dirty="0">
                <a:solidFill>
                  <a:schemeClr val="tx1">
                    <a:lumMod val="75000"/>
                    <a:lumOff val="25000"/>
                  </a:schemeClr>
                </a:solidFill>
                <a:latin typeface="+mj-ea"/>
                <a:ea typeface="+mj-ea"/>
              </a:rPr>
              <a:t>字程度）</a:t>
            </a:r>
            <a:r>
              <a:rPr lang="en-US" altLang="ja-JP" sz="900" dirty="0">
                <a:solidFill>
                  <a:schemeClr val="tx1">
                    <a:lumMod val="75000"/>
                    <a:lumOff val="25000"/>
                  </a:schemeClr>
                </a:solidFill>
                <a:latin typeface="+mj-ea"/>
                <a:ea typeface="+mj-ea"/>
              </a:rPr>
              <a:t>×</a:t>
            </a:r>
            <a:r>
              <a:rPr lang="ja-JP" altLang="en-US" sz="900" dirty="0">
                <a:solidFill>
                  <a:schemeClr val="tx1">
                    <a:lumMod val="75000"/>
                    <a:lumOff val="25000"/>
                  </a:schemeClr>
                </a:solidFill>
                <a:latin typeface="+mj-ea"/>
                <a:ea typeface="+mj-ea"/>
              </a:rPr>
              <a:t> </a:t>
            </a:r>
            <a:r>
              <a:rPr lang="en-US" altLang="ja-JP" sz="900" dirty="0">
                <a:solidFill>
                  <a:schemeClr val="tx1">
                    <a:lumMod val="75000"/>
                    <a:lumOff val="25000"/>
                  </a:schemeClr>
                </a:solidFill>
                <a:latin typeface="+mj-ea"/>
                <a:ea typeface="+mj-ea"/>
              </a:rPr>
              <a:t>3</a:t>
            </a:r>
            <a:r>
              <a:rPr lang="ja-JP" altLang="en-US" sz="900" dirty="0">
                <a:solidFill>
                  <a:schemeClr val="tx1">
                    <a:lumMod val="75000"/>
                    <a:lumOff val="25000"/>
                  </a:schemeClr>
                </a:solidFill>
                <a:latin typeface="+mj-ea"/>
                <a:ea typeface="+mj-ea"/>
              </a:rPr>
              <a:t>本</a:t>
            </a:r>
          </a:p>
          <a:p>
            <a:r>
              <a:rPr lang="ja-JP" altLang="en-US" sz="900" dirty="0">
                <a:solidFill>
                  <a:schemeClr val="tx1">
                    <a:lumMod val="75000"/>
                    <a:lumOff val="25000"/>
                  </a:schemeClr>
                </a:solidFill>
                <a:latin typeface="+mj-ea"/>
                <a:ea typeface="+mj-ea"/>
              </a:rPr>
              <a:t>　</a:t>
            </a:r>
            <a:r>
              <a:rPr lang="en-US" altLang="ja-JP" sz="900" dirty="0">
                <a:solidFill>
                  <a:schemeClr val="tx1">
                    <a:lumMod val="75000"/>
                    <a:lumOff val="25000"/>
                  </a:schemeClr>
                </a:solidFill>
                <a:latin typeface="+mj-ea"/>
                <a:ea typeface="+mj-ea"/>
              </a:rPr>
              <a:t>※</a:t>
            </a:r>
            <a:r>
              <a:rPr lang="ja-JP" altLang="en-US" sz="900" dirty="0">
                <a:solidFill>
                  <a:schemeClr val="tx1">
                    <a:lumMod val="75000"/>
                    <a:lumOff val="25000"/>
                  </a:schemeClr>
                </a:solidFill>
                <a:latin typeface="+mj-ea"/>
                <a:ea typeface="+mj-ea"/>
              </a:rPr>
              <a:t>アフターレポート（</a:t>
            </a:r>
            <a:r>
              <a:rPr lang="en-US" altLang="ja-JP" sz="900" dirty="0">
                <a:solidFill>
                  <a:schemeClr val="tx1">
                    <a:lumMod val="75000"/>
                    <a:lumOff val="25000"/>
                  </a:schemeClr>
                </a:solidFill>
                <a:latin typeface="+mj-ea"/>
                <a:ea typeface="+mj-ea"/>
              </a:rPr>
              <a:t>1</a:t>
            </a:r>
            <a:r>
              <a:rPr lang="ja-JP" altLang="en-US" sz="900" dirty="0">
                <a:solidFill>
                  <a:schemeClr val="tx1">
                    <a:lumMod val="75000"/>
                    <a:lumOff val="25000"/>
                  </a:schemeClr>
                </a:solidFill>
                <a:latin typeface="+mj-ea"/>
                <a:ea typeface="+mj-ea"/>
              </a:rPr>
              <a:t>本）からは貴社</a:t>
            </a:r>
            <a:r>
              <a:rPr lang="en-US" altLang="ja-JP" sz="900" dirty="0">
                <a:solidFill>
                  <a:schemeClr val="tx1">
                    <a:lumMod val="75000"/>
                    <a:lumOff val="25000"/>
                  </a:schemeClr>
                </a:solidFill>
                <a:latin typeface="+mj-ea"/>
                <a:ea typeface="+mj-ea"/>
              </a:rPr>
              <a:t>HP</a:t>
            </a:r>
            <a:r>
              <a:rPr lang="ja-JP" altLang="en-US" sz="900" dirty="0">
                <a:solidFill>
                  <a:schemeClr val="tx1">
                    <a:lumMod val="75000"/>
                    <a:lumOff val="25000"/>
                  </a:schemeClr>
                </a:solidFill>
                <a:latin typeface="+mj-ea"/>
                <a:ea typeface="+mj-ea"/>
              </a:rPr>
              <a:t>や商品ページへ誘導します。</a:t>
            </a:r>
          </a:p>
          <a:p>
            <a:r>
              <a:rPr lang="ja-JP" altLang="en-US" sz="900" dirty="0">
                <a:solidFill>
                  <a:schemeClr val="tx1">
                    <a:lumMod val="75000"/>
                    <a:lumOff val="25000"/>
                  </a:schemeClr>
                </a:solidFill>
                <a:latin typeface="+mj-ea"/>
                <a:ea typeface="+mj-ea"/>
              </a:rPr>
              <a:t>　</a:t>
            </a:r>
            <a:r>
              <a:rPr lang="en-US" altLang="ja-JP" sz="900" dirty="0">
                <a:solidFill>
                  <a:schemeClr val="tx1">
                    <a:lumMod val="75000"/>
                    <a:lumOff val="25000"/>
                  </a:schemeClr>
                </a:solidFill>
                <a:latin typeface="+mj-ea"/>
                <a:ea typeface="+mj-ea"/>
              </a:rPr>
              <a:t>※</a:t>
            </a:r>
            <a:r>
              <a:rPr lang="ja-JP" altLang="en-US" sz="900" dirty="0">
                <a:solidFill>
                  <a:schemeClr val="tx1">
                    <a:lumMod val="75000"/>
                    <a:lumOff val="25000"/>
                  </a:schemeClr>
                </a:solidFill>
                <a:latin typeface="+mj-ea"/>
                <a:ea typeface="+mj-ea"/>
              </a:rPr>
              <a:t>セミナー基調講演の設定や当日運営等のお手伝いもさせていただきます。</a:t>
            </a:r>
            <a:endParaRPr lang="en-US" altLang="ja-JP" sz="900" dirty="0">
              <a:solidFill>
                <a:schemeClr val="tx1">
                  <a:lumMod val="75000"/>
                  <a:lumOff val="25000"/>
                </a:schemeClr>
              </a:solidFill>
              <a:latin typeface="+mj-ea"/>
              <a:ea typeface="+mj-ea"/>
            </a:endParaRPr>
          </a:p>
          <a:p>
            <a:r>
              <a:rPr lang="en-US" altLang="ja-JP" sz="900" dirty="0">
                <a:solidFill>
                  <a:schemeClr val="tx1">
                    <a:lumMod val="75000"/>
                    <a:lumOff val="25000"/>
                  </a:schemeClr>
                </a:solidFill>
              </a:rPr>
              <a:t>【</a:t>
            </a:r>
            <a:r>
              <a:rPr lang="ja-JP" altLang="en-US" sz="900" dirty="0">
                <a:solidFill>
                  <a:schemeClr val="tx1">
                    <a:lumMod val="75000"/>
                    <a:lumOff val="25000"/>
                  </a:schemeClr>
                </a:solidFill>
              </a:rPr>
              <a:t>ご用意いただく素材</a:t>
            </a:r>
            <a:r>
              <a:rPr lang="en-US" altLang="ja-JP" sz="900" dirty="0">
                <a:solidFill>
                  <a:schemeClr val="tx1">
                    <a:lumMod val="75000"/>
                    <a:lumOff val="25000"/>
                  </a:schemeClr>
                </a:solidFill>
              </a:rPr>
              <a:t>】</a:t>
            </a:r>
          </a:p>
          <a:p>
            <a:r>
              <a:rPr lang="ja-JP" altLang="en-US" sz="900" dirty="0">
                <a:solidFill>
                  <a:schemeClr val="tx1">
                    <a:lumMod val="75000"/>
                    <a:lumOff val="25000"/>
                  </a:schemeClr>
                </a:solidFill>
              </a:rPr>
              <a:t>・セミナーの製品・サービスに関する資料・素材</a:t>
            </a:r>
            <a:r>
              <a:rPr lang="ja-JP" altLang="en-US" sz="900" dirty="0">
                <a:solidFill>
                  <a:schemeClr val="tx1">
                    <a:lumMod val="75000"/>
                    <a:lumOff val="25000"/>
                  </a:schemeClr>
                </a:solidFill>
                <a:latin typeface="+mj-ea"/>
                <a:ea typeface="+mj-ea"/>
              </a:rPr>
              <a:t>　</a:t>
            </a:r>
          </a:p>
        </p:txBody>
      </p:sp>
      <p:cxnSp>
        <p:nvCxnSpPr>
          <p:cNvPr id="17" name="直線コネクタ 16"/>
          <p:cNvCxnSpPr/>
          <p:nvPr/>
        </p:nvCxnSpPr>
        <p:spPr>
          <a:xfrm>
            <a:off x="4572000" y="1564623"/>
            <a:ext cx="0" cy="2952328"/>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4492848" y="1346218"/>
            <a:ext cx="2079402" cy="34563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542" name="Picture 14" descr="http://news.mynavi.jp/kikaku/2017/06/15/002/images/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682" y="1559181"/>
            <a:ext cx="1759162" cy="81361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7" name="Picture 12" descr="https://news.mynavi.jp/itsearch/2016/05/31/0526waki_0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97" r="14755"/>
          <a:stretch/>
        </p:blipFill>
        <p:spPr bwMode="auto">
          <a:xfrm>
            <a:off x="4665682" y="2589676"/>
            <a:ext cx="1759163" cy="80939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59" name="正方形/長方形 58"/>
          <p:cNvSpPr/>
          <p:nvPr/>
        </p:nvSpPr>
        <p:spPr>
          <a:xfrm>
            <a:off x="6639097" y="1346218"/>
            <a:ext cx="1897960" cy="34563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ホームベース 19"/>
          <p:cNvSpPr/>
          <p:nvPr/>
        </p:nvSpPr>
        <p:spPr>
          <a:xfrm>
            <a:off x="539552" y="1060567"/>
            <a:ext cx="4032448" cy="288032"/>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lumMod val="75000"/>
                    <a:lumOff val="25000"/>
                  </a:schemeClr>
                </a:solidFill>
              </a:rPr>
              <a:t>セミナー前</a:t>
            </a:r>
          </a:p>
        </p:txBody>
      </p:sp>
      <p:sp>
        <p:nvSpPr>
          <p:cNvPr id="41" name="山形 40"/>
          <p:cNvSpPr/>
          <p:nvPr/>
        </p:nvSpPr>
        <p:spPr>
          <a:xfrm>
            <a:off x="6639097" y="1060567"/>
            <a:ext cx="2041976" cy="288032"/>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lumMod val="75000"/>
                    <a:lumOff val="25000"/>
                  </a:schemeClr>
                </a:solidFill>
              </a:rPr>
              <a:t>セミナー後</a:t>
            </a:r>
          </a:p>
        </p:txBody>
      </p:sp>
      <p:sp>
        <p:nvSpPr>
          <p:cNvPr id="60" name="テキスト ボックス 46"/>
          <p:cNvSpPr txBox="1">
            <a:spLocks noChangeArrowheads="1"/>
          </p:cNvSpPr>
          <p:nvPr/>
        </p:nvSpPr>
        <p:spPr bwMode="auto">
          <a:xfrm>
            <a:off x="4860747" y="3548770"/>
            <a:ext cx="14935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セミナー当日の運営も　</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弊社スタッフで行います</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9" name="山形 18"/>
          <p:cNvSpPr/>
          <p:nvPr/>
        </p:nvSpPr>
        <p:spPr>
          <a:xfrm>
            <a:off x="4499992" y="1060567"/>
            <a:ext cx="2215088" cy="288032"/>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lumMod val="75000"/>
                    <a:lumOff val="25000"/>
                  </a:schemeClr>
                </a:solidFill>
              </a:rPr>
              <a:t>セミナー当日</a:t>
            </a:r>
          </a:p>
        </p:txBody>
      </p:sp>
      <p:sp>
        <p:nvSpPr>
          <p:cNvPr id="21512" name="正方形/長方形 21511"/>
          <p:cNvSpPr/>
          <p:nvPr/>
        </p:nvSpPr>
        <p:spPr>
          <a:xfrm>
            <a:off x="755576" y="1492615"/>
            <a:ext cx="1438214" cy="215444"/>
          </a:xfrm>
          <a:prstGeom prst="rect">
            <a:avLst/>
          </a:prstGeom>
        </p:spPr>
        <p:txBody>
          <a:bodyPr wrap="none">
            <a:spAutoFit/>
          </a:bodyPr>
          <a:lstStyle/>
          <a:p>
            <a:r>
              <a:rPr lang="ja-JP" altLang="en-US" sz="800" dirty="0">
                <a:solidFill>
                  <a:schemeClr val="tx1">
                    <a:lumMod val="75000"/>
                    <a:lumOff val="25000"/>
                  </a:schemeClr>
                </a:solidFill>
              </a:rPr>
              <a:t>① マイナビニュース純広告</a:t>
            </a:r>
          </a:p>
        </p:txBody>
      </p:sp>
      <p:sp>
        <p:nvSpPr>
          <p:cNvPr id="66" name="正方形/長方形 65"/>
          <p:cNvSpPr/>
          <p:nvPr/>
        </p:nvSpPr>
        <p:spPr>
          <a:xfrm>
            <a:off x="748031" y="3005363"/>
            <a:ext cx="1438215" cy="215444"/>
          </a:xfrm>
          <a:prstGeom prst="rect">
            <a:avLst/>
          </a:prstGeom>
        </p:spPr>
        <p:txBody>
          <a:bodyPr wrap="none">
            <a:spAutoFit/>
          </a:bodyPr>
          <a:lstStyle/>
          <a:p>
            <a:pPr algn="ctr"/>
            <a:r>
              <a:rPr lang="ja-JP" altLang="en-US" sz="800" dirty="0">
                <a:solidFill>
                  <a:schemeClr val="tx1">
                    <a:lumMod val="75000"/>
                    <a:lumOff val="25000"/>
                  </a:schemeClr>
                </a:solidFill>
              </a:rPr>
              <a:t>② セミナープレビュー記事</a:t>
            </a:r>
          </a:p>
        </p:txBody>
      </p:sp>
      <p:pic>
        <p:nvPicPr>
          <p:cNvPr id="21513" name="図 21512"/>
          <p:cNvPicPr>
            <a:picLocks noChangeAspect="1"/>
          </p:cNvPicPr>
          <p:nvPr/>
        </p:nvPicPr>
        <p:blipFill rotWithShape="1">
          <a:blip r:embed="rId4" cstate="print">
            <a:extLst>
              <a:ext uri="{28A0092B-C50C-407E-A947-70E740481C1C}">
                <a14:useLocalDpi xmlns:a14="http://schemas.microsoft.com/office/drawing/2010/main" val="0"/>
              </a:ext>
            </a:extLst>
          </a:blip>
          <a:srcRect t="-1" b="45139"/>
          <a:stretch/>
        </p:blipFill>
        <p:spPr>
          <a:xfrm>
            <a:off x="3162312" y="1758748"/>
            <a:ext cx="1084082" cy="1994563"/>
          </a:xfrm>
          <a:prstGeom prst="rect">
            <a:avLst/>
          </a:prstGeom>
          <a:ln>
            <a:solidFill>
              <a:schemeClr val="bg1">
                <a:lumMod val="50000"/>
              </a:schemeClr>
            </a:solidFill>
          </a:ln>
        </p:spPr>
      </p:pic>
      <p:sp>
        <p:nvSpPr>
          <p:cNvPr id="69" name="正方形/長方形 68"/>
          <p:cNvSpPr/>
          <p:nvPr/>
        </p:nvSpPr>
        <p:spPr>
          <a:xfrm>
            <a:off x="3355540" y="1492615"/>
            <a:ext cx="697627" cy="215444"/>
          </a:xfrm>
          <a:prstGeom prst="rect">
            <a:avLst/>
          </a:prstGeom>
        </p:spPr>
        <p:txBody>
          <a:bodyPr wrap="none">
            <a:spAutoFit/>
          </a:bodyPr>
          <a:lstStyle/>
          <a:p>
            <a:r>
              <a:rPr lang="ja-JP" altLang="en-US" sz="800" dirty="0">
                <a:solidFill>
                  <a:schemeClr val="tx1">
                    <a:lumMod val="75000"/>
                    <a:lumOff val="25000"/>
                  </a:schemeClr>
                </a:solidFill>
              </a:rPr>
              <a:t>告知ページ</a:t>
            </a:r>
          </a:p>
        </p:txBody>
      </p:sp>
      <p:sp>
        <p:nvSpPr>
          <p:cNvPr id="67" name="Rectangle 54"/>
          <p:cNvSpPr>
            <a:spLocks noChangeArrowheads="1"/>
          </p:cNvSpPr>
          <p:nvPr/>
        </p:nvSpPr>
        <p:spPr bwMode="auto">
          <a:xfrm>
            <a:off x="3167851" y="1965987"/>
            <a:ext cx="1070774" cy="1773816"/>
          </a:xfrm>
          <a:prstGeom prst="rect">
            <a:avLst/>
          </a:prstGeom>
          <a:solidFill>
            <a:schemeClr val="accent5">
              <a:alpha val="70000"/>
            </a:schemeClr>
          </a:solidFill>
          <a:ln w="28575">
            <a:noFill/>
            <a:miter lim="800000"/>
            <a:headEnd/>
            <a:tailEnd/>
          </a:ln>
          <a:effectLst/>
        </p:spPr>
        <p:txBody>
          <a:bodyPr wrap="none" anchor="ctr"/>
          <a:lstStyle/>
          <a:p>
            <a:pPr algn="ctr">
              <a:defRPr/>
            </a:pPr>
            <a:r>
              <a:rPr lang="ja-JP" altLang="en-US" sz="800" b="1" dirty="0">
                <a:solidFill>
                  <a:schemeClr val="bg1"/>
                </a:solidFill>
                <a:latin typeface="メイリオ" pitchFamily="50" charset="-128"/>
                <a:ea typeface="メイリオ" pitchFamily="50" charset="-128"/>
                <a:cs typeface="メイリオ" pitchFamily="50" charset="-128"/>
              </a:rPr>
              <a:t>告知</a:t>
            </a:r>
            <a:br>
              <a:rPr lang="en-US" altLang="ja-JP" sz="800" b="1" dirty="0">
                <a:solidFill>
                  <a:schemeClr val="bg1"/>
                </a:solidFill>
                <a:latin typeface="メイリオ" pitchFamily="50" charset="-128"/>
                <a:ea typeface="メイリオ" pitchFamily="50" charset="-128"/>
                <a:cs typeface="メイリオ" pitchFamily="50" charset="-128"/>
              </a:rPr>
            </a:br>
            <a:r>
              <a:rPr lang="ja-JP" altLang="en-US" sz="800" b="1" dirty="0">
                <a:solidFill>
                  <a:schemeClr val="bg1"/>
                </a:solidFill>
                <a:latin typeface="メイリオ" pitchFamily="50" charset="-128"/>
                <a:ea typeface="メイリオ" pitchFamily="50" charset="-128"/>
                <a:cs typeface="メイリオ" pitchFamily="50" charset="-128"/>
              </a:rPr>
              <a:t>ページ</a:t>
            </a:r>
            <a:endParaRPr lang="en-US" altLang="ja-JP" sz="800" b="1" dirty="0">
              <a:solidFill>
                <a:schemeClr val="bg1"/>
              </a:solidFill>
              <a:latin typeface="メイリオ" pitchFamily="50" charset="-128"/>
              <a:ea typeface="メイリオ" pitchFamily="50" charset="-128"/>
              <a:cs typeface="メイリオ" pitchFamily="50" charset="-128"/>
            </a:endParaRPr>
          </a:p>
          <a:p>
            <a:pPr algn="ctr">
              <a:defRPr/>
            </a:pPr>
            <a:endParaRPr lang="ja-JP" altLang="en-US" sz="800" b="1" dirty="0">
              <a:solidFill>
                <a:schemeClr val="bg1"/>
              </a:solidFill>
              <a:latin typeface="メイリオ" pitchFamily="50" charset="-128"/>
              <a:ea typeface="メイリオ" pitchFamily="50" charset="-128"/>
              <a:cs typeface="メイリオ" pitchFamily="50" charset="-128"/>
            </a:endParaRPr>
          </a:p>
        </p:txBody>
      </p:sp>
      <p:sp>
        <p:nvSpPr>
          <p:cNvPr id="71" name="二等辺三角形 70"/>
          <p:cNvSpPr/>
          <p:nvPr/>
        </p:nvSpPr>
        <p:spPr>
          <a:xfrm rot="10800000">
            <a:off x="3299144" y="3876283"/>
            <a:ext cx="808188" cy="25668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Rectangle 54"/>
          <p:cNvSpPr>
            <a:spLocks noChangeArrowheads="1"/>
          </p:cNvSpPr>
          <p:nvPr/>
        </p:nvSpPr>
        <p:spPr bwMode="auto">
          <a:xfrm>
            <a:off x="3167851" y="4228919"/>
            <a:ext cx="1070774" cy="411300"/>
          </a:xfrm>
          <a:prstGeom prst="rect">
            <a:avLst/>
          </a:prstGeom>
          <a:solidFill>
            <a:schemeClr val="accent5">
              <a:alpha val="70000"/>
            </a:schemeClr>
          </a:solidFill>
          <a:ln w="28575">
            <a:noFill/>
            <a:miter lim="800000"/>
            <a:headEnd/>
            <a:tailEnd/>
          </a:ln>
          <a:effectLst/>
        </p:spPr>
        <p:txBody>
          <a:bodyPr wrap="none" anchor="ctr"/>
          <a:lstStyle/>
          <a:p>
            <a:pPr algn="ctr">
              <a:defRPr/>
            </a:pPr>
            <a:r>
              <a:rPr lang="ja-JP" altLang="en-US" sz="800" b="1" dirty="0">
                <a:solidFill>
                  <a:schemeClr val="bg1"/>
                </a:solidFill>
                <a:latin typeface="メイリオ" pitchFamily="50" charset="-128"/>
                <a:ea typeface="メイリオ" pitchFamily="50" charset="-128"/>
                <a:cs typeface="メイリオ" pitchFamily="50" charset="-128"/>
              </a:rPr>
              <a:t>応募</a:t>
            </a:r>
            <a:br>
              <a:rPr lang="en-US" altLang="ja-JP" sz="800" b="1" dirty="0">
                <a:solidFill>
                  <a:schemeClr val="bg1"/>
                </a:solidFill>
                <a:latin typeface="メイリオ" pitchFamily="50" charset="-128"/>
                <a:ea typeface="メイリオ" pitchFamily="50" charset="-128"/>
                <a:cs typeface="メイリオ" pitchFamily="50" charset="-128"/>
              </a:rPr>
            </a:br>
            <a:r>
              <a:rPr lang="ja-JP" altLang="en-US" sz="800" b="1" dirty="0">
                <a:solidFill>
                  <a:schemeClr val="bg1"/>
                </a:solidFill>
                <a:latin typeface="メイリオ" pitchFamily="50" charset="-128"/>
                <a:ea typeface="メイリオ" pitchFamily="50" charset="-128"/>
                <a:cs typeface="メイリオ" pitchFamily="50" charset="-128"/>
              </a:rPr>
              <a:t>ページ</a:t>
            </a:r>
            <a:endParaRPr lang="en-US" altLang="ja-JP" sz="800" b="1" dirty="0">
              <a:solidFill>
                <a:schemeClr val="bg1"/>
              </a:solidFill>
              <a:latin typeface="メイリオ" pitchFamily="50" charset="-128"/>
              <a:ea typeface="メイリオ" pitchFamily="50" charset="-128"/>
              <a:cs typeface="メイリオ" pitchFamily="50" charset="-128"/>
            </a:endParaRPr>
          </a:p>
        </p:txBody>
      </p:sp>
      <p:cxnSp>
        <p:nvCxnSpPr>
          <p:cNvPr id="80" name="直線矢印コネクタ 79"/>
          <p:cNvCxnSpPr/>
          <p:nvPr/>
        </p:nvCxnSpPr>
        <p:spPr>
          <a:xfrm>
            <a:off x="2363039" y="2372794"/>
            <a:ext cx="552777" cy="216882"/>
          </a:xfrm>
          <a:prstGeom prst="straightConnector1">
            <a:avLst/>
          </a:prstGeom>
          <a:ln w="63500" cap="rnd">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flipV="1">
            <a:off x="2363039" y="3404460"/>
            <a:ext cx="552777" cy="195110"/>
          </a:xfrm>
          <a:prstGeom prst="straightConnector1">
            <a:avLst/>
          </a:prstGeom>
          <a:ln w="63500" cap="rnd">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85" name="二等辺三角形 84"/>
          <p:cNvSpPr/>
          <p:nvPr/>
        </p:nvSpPr>
        <p:spPr>
          <a:xfrm rot="14400000">
            <a:off x="4181905" y="4205121"/>
            <a:ext cx="184579" cy="41489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5"/>
          <p:cNvSpPr txBox="1">
            <a:spLocks noChangeArrowheads="1"/>
          </p:cNvSpPr>
          <p:nvPr/>
        </p:nvSpPr>
        <p:spPr bwMode="auto">
          <a:xfrm>
            <a:off x="4338101" y="4004623"/>
            <a:ext cx="2016224" cy="728352"/>
          </a:xfrm>
          <a:prstGeom prst="rect">
            <a:avLst/>
          </a:prstGeom>
          <a:solidFill>
            <a:schemeClr val="tx1">
              <a:lumMod val="75000"/>
              <a:lumOff val="25000"/>
            </a:schemeClr>
          </a:solidFill>
          <a:ln>
            <a:noFill/>
          </a:ln>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None/>
              <a:defRPr/>
            </a:pPr>
            <a:r>
              <a:rPr lang="ja-JP" altLang="en-US" sz="600" kern="0" dirty="0">
                <a:solidFill>
                  <a:schemeClr val="bg1"/>
                </a:solidFill>
                <a:latin typeface="+mj-ea"/>
                <a:ea typeface="+mj-ea"/>
                <a:cs typeface="メイリオ" pitchFamily="50" charset="-128"/>
              </a:rPr>
              <a:t>設問項目</a:t>
            </a:r>
          </a:p>
          <a:p>
            <a:pPr eaLnBrk="1" fontAlgn="base" hangingPunct="1">
              <a:spcBef>
                <a:spcPct val="0"/>
              </a:spcBef>
              <a:spcAft>
                <a:spcPct val="0"/>
              </a:spcAft>
              <a:buNone/>
              <a:defRPr/>
            </a:pPr>
            <a:r>
              <a:rPr lang="ja-JP" altLang="en-US" sz="600" kern="0" dirty="0">
                <a:solidFill>
                  <a:schemeClr val="bg1"/>
                </a:solidFill>
                <a:latin typeface="+mj-ea"/>
                <a:ea typeface="+mj-ea"/>
                <a:cs typeface="メイリオ" pitchFamily="50" charset="-128"/>
              </a:rPr>
              <a:t>氏名、職業、業種、職種、勤務先名、勤務先住所、</a:t>
            </a:r>
            <a:endParaRPr lang="en-US" altLang="ja-JP" sz="600" kern="0" dirty="0">
              <a:solidFill>
                <a:schemeClr val="bg1"/>
              </a:solidFill>
              <a:latin typeface="+mj-ea"/>
              <a:ea typeface="+mj-ea"/>
              <a:cs typeface="メイリオ" pitchFamily="50" charset="-128"/>
            </a:endParaRPr>
          </a:p>
          <a:p>
            <a:pPr eaLnBrk="1" fontAlgn="base" hangingPunct="1">
              <a:spcBef>
                <a:spcPct val="0"/>
              </a:spcBef>
              <a:spcAft>
                <a:spcPct val="0"/>
              </a:spcAft>
              <a:buNone/>
              <a:defRPr/>
            </a:pPr>
            <a:r>
              <a:rPr lang="ja-JP" altLang="en-US" sz="600" kern="0" dirty="0">
                <a:solidFill>
                  <a:schemeClr val="bg1"/>
                </a:solidFill>
                <a:latin typeface="+mj-ea"/>
                <a:ea typeface="+mj-ea"/>
                <a:cs typeface="メイリオ" pitchFamily="50" charset="-128"/>
              </a:rPr>
              <a:t>勤務先電話番号、メールアドレス、勤務先部署、</a:t>
            </a:r>
            <a:endParaRPr lang="en-US" altLang="ja-JP" sz="600" kern="0" dirty="0">
              <a:solidFill>
                <a:schemeClr val="bg1"/>
              </a:solidFill>
              <a:latin typeface="+mj-ea"/>
              <a:ea typeface="+mj-ea"/>
              <a:cs typeface="メイリオ" pitchFamily="50" charset="-128"/>
            </a:endParaRPr>
          </a:p>
          <a:p>
            <a:pPr eaLnBrk="1" fontAlgn="base" hangingPunct="1">
              <a:spcBef>
                <a:spcPct val="0"/>
              </a:spcBef>
              <a:spcAft>
                <a:spcPct val="0"/>
              </a:spcAft>
              <a:buNone/>
              <a:defRPr/>
            </a:pPr>
            <a:r>
              <a:rPr lang="ja-JP" altLang="en-US" sz="600" kern="0" dirty="0">
                <a:solidFill>
                  <a:schemeClr val="bg1"/>
                </a:solidFill>
                <a:latin typeface="+mj-ea"/>
                <a:ea typeface="+mj-ea"/>
                <a:cs typeface="メイリオ" pitchFamily="50" charset="-128"/>
              </a:rPr>
              <a:t>勤務先職位、勤務先年商</a:t>
            </a:r>
          </a:p>
          <a:p>
            <a:pPr eaLnBrk="1" fontAlgn="base" hangingPunct="1">
              <a:spcBef>
                <a:spcPct val="0"/>
              </a:spcBef>
              <a:spcAft>
                <a:spcPct val="0"/>
              </a:spcAft>
              <a:buNone/>
              <a:defRPr/>
            </a:pPr>
            <a:r>
              <a:rPr lang="en-US" altLang="ja-JP" sz="600" kern="0" dirty="0">
                <a:solidFill>
                  <a:schemeClr val="bg1"/>
                </a:solidFill>
                <a:latin typeface="+mj-ea"/>
                <a:ea typeface="+mj-ea"/>
                <a:cs typeface="メイリオ" pitchFamily="50" charset="-128"/>
              </a:rPr>
              <a:t>※</a:t>
            </a:r>
            <a:r>
              <a:rPr lang="ja-JP" altLang="en-US" sz="600" kern="0" dirty="0">
                <a:solidFill>
                  <a:schemeClr val="bg1"/>
                </a:solidFill>
                <a:latin typeface="+mj-ea"/>
                <a:ea typeface="+mj-ea"/>
                <a:cs typeface="メイリオ" pitchFamily="50" charset="-128"/>
              </a:rPr>
              <a:t>上記以外をご希望の場合は営業担当まで</a:t>
            </a:r>
            <a:br>
              <a:rPr lang="en-US" altLang="ja-JP" sz="600" kern="0" dirty="0">
                <a:solidFill>
                  <a:schemeClr val="bg1"/>
                </a:solidFill>
                <a:latin typeface="+mj-ea"/>
                <a:ea typeface="+mj-ea"/>
                <a:cs typeface="メイリオ" pitchFamily="50" charset="-128"/>
              </a:rPr>
            </a:br>
            <a:r>
              <a:rPr lang="ja-JP" altLang="en-US" sz="600" kern="0" dirty="0">
                <a:solidFill>
                  <a:schemeClr val="bg1"/>
                </a:solidFill>
                <a:latin typeface="+mj-ea"/>
                <a:ea typeface="+mj-ea"/>
                <a:cs typeface="メイリオ" pitchFamily="50" charset="-128"/>
              </a:rPr>
              <a:t>お問い合わせください。</a:t>
            </a:r>
          </a:p>
        </p:txBody>
      </p:sp>
      <p:sp>
        <p:nvSpPr>
          <p:cNvPr id="94" name="正方形/長方形 93"/>
          <p:cNvSpPr/>
          <p:nvPr/>
        </p:nvSpPr>
        <p:spPr>
          <a:xfrm>
            <a:off x="6983638" y="1492615"/>
            <a:ext cx="1210588" cy="215444"/>
          </a:xfrm>
          <a:prstGeom prst="rect">
            <a:avLst/>
          </a:prstGeom>
        </p:spPr>
        <p:txBody>
          <a:bodyPr wrap="none">
            <a:spAutoFit/>
          </a:bodyPr>
          <a:lstStyle/>
          <a:p>
            <a:pPr algn="ctr"/>
            <a:r>
              <a:rPr lang="ja-JP" altLang="en-US" sz="800" dirty="0">
                <a:solidFill>
                  <a:schemeClr val="tx1">
                    <a:lumMod val="75000"/>
                    <a:lumOff val="25000"/>
                  </a:schemeClr>
                </a:solidFill>
              </a:rPr>
              <a:t>アフターレポート記事</a:t>
            </a:r>
          </a:p>
        </p:txBody>
      </p:sp>
      <p:sp>
        <p:nvSpPr>
          <p:cNvPr id="95" name="二等辺三角形 94"/>
          <p:cNvSpPr/>
          <p:nvPr/>
        </p:nvSpPr>
        <p:spPr>
          <a:xfrm rot="10800000">
            <a:off x="7183982" y="3876283"/>
            <a:ext cx="808188" cy="25668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Rectangle 54"/>
          <p:cNvSpPr>
            <a:spLocks noChangeArrowheads="1"/>
          </p:cNvSpPr>
          <p:nvPr/>
        </p:nvSpPr>
        <p:spPr bwMode="auto">
          <a:xfrm>
            <a:off x="7049920" y="4228919"/>
            <a:ext cx="1070774" cy="411300"/>
          </a:xfrm>
          <a:prstGeom prst="rect">
            <a:avLst/>
          </a:prstGeom>
          <a:solidFill>
            <a:srgbClr val="FF5050">
              <a:alpha val="70000"/>
            </a:srgbClr>
          </a:solidFill>
          <a:ln w="28575">
            <a:noFill/>
            <a:miter lim="800000"/>
            <a:headEnd/>
            <a:tailEnd/>
          </a:ln>
          <a:effectLst/>
        </p:spPr>
        <p:txBody>
          <a:bodyPr wrap="none" anchor="ctr"/>
          <a:lstStyle/>
          <a:p>
            <a:pPr algn="ctr">
              <a:defRPr/>
            </a:pPr>
            <a:r>
              <a:rPr lang="ja-JP" altLang="en-US" sz="800" b="1" dirty="0">
                <a:solidFill>
                  <a:schemeClr val="bg1"/>
                </a:solidFill>
                <a:latin typeface="メイリオ" pitchFamily="50" charset="-128"/>
                <a:ea typeface="メイリオ" pitchFamily="50" charset="-128"/>
                <a:cs typeface="メイリオ" pitchFamily="50" charset="-128"/>
              </a:rPr>
              <a:t>貴社</a:t>
            </a:r>
            <a:r>
              <a:rPr lang="en-US" altLang="ja-JP" sz="800" b="1" dirty="0">
                <a:solidFill>
                  <a:schemeClr val="bg1"/>
                </a:solidFill>
                <a:latin typeface="メイリオ" pitchFamily="50" charset="-128"/>
                <a:ea typeface="メイリオ" pitchFamily="50" charset="-128"/>
                <a:cs typeface="メイリオ" pitchFamily="50" charset="-128"/>
              </a:rPr>
              <a:t>HP</a:t>
            </a:r>
            <a:r>
              <a:rPr lang="ja-JP" altLang="en-US" sz="800" b="1" dirty="0">
                <a:solidFill>
                  <a:schemeClr val="bg1"/>
                </a:solidFill>
                <a:latin typeface="メイリオ" pitchFamily="50" charset="-128"/>
                <a:ea typeface="メイリオ" pitchFamily="50" charset="-128"/>
                <a:cs typeface="メイリオ" pitchFamily="50" charset="-128"/>
              </a:rPr>
              <a:t>や</a:t>
            </a:r>
            <a:endParaRPr lang="en-US" altLang="ja-JP" sz="800" b="1" dirty="0">
              <a:solidFill>
                <a:schemeClr val="bg1"/>
              </a:solidFill>
              <a:latin typeface="メイリオ" pitchFamily="50" charset="-128"/>
              <a:ea typeface="メイリオ" pitchFamily="50" charset="-128"/>
              <a:cs typeface="メイリオ" pitchFamily="50" charset="-128"/>
            </a:endParaRPr>
          </a:p>
          <a:p>
            <a:pPr algn="ctr">
              <a:defRPr/>
            </a:pPr>
            <a:r>
              <a:rPr lang="ja-JP" altLang="en-US" sz="800" b="1" dirty="0">
                <a:solidFill>
                  <a:schemeClr val="bg1"/>
                </a:solidFill>
                <a:latin typeface="メイリオ" pitchFamily="50" charset="-128"/>
                <a:ea typeface="メイリオ" pitchFamily="50" charset="-128"/>
                <a:cs typeface="メイリオ" pitchFamily="50" charset="-128"/>
              </a:rPr>
              <a:t>製品ページへ</a:t>
            </a:r>
            <a:endParaRPr lang="en-US" altLang="ja-JP" sz="800" b="1" dirty="0">
              <a:solidFill>
                <a:schemeClr val="bg1"/>
              </a:solidFill>
              <a:latin typeface="メイリオ" pitchFamily="50" charset="-128"/>
              <a:ea typeface="メイリオ" pitchFamily="50" charset="-128"/>
              <a:cs typeface="メイリオ" pitchFamily="50" charset="-128"/>
            </a:endParaRPr>
          </a:p>
        </p:txBody>
      </p:sp>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31" y="1795132"/>
            <a:ext cx="1364914" cy="108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21363"/>
          <a:stretch/>
        </p:blipFill>
        <p:spPr bwMode="auto">
          <a:xfrm>
            <a:off x="1047415" y="3385659"/>
            <a:ext cx="1076313" cy="121012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21363"/>
          <a:stretch/>
        </p:blipFill>
        <p:spPr bwMode="auto">
          <a:xfrm>
            <a:off x="988304" y="3333331"/>
            <a:ext cx="1076313" cy="121012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21363"/>
          <a:stretch/>
        </p:blipFill>
        <p:spPr bwMode="auto">
          <a:xfrm>
            <a:off x="938649" y="3284984"/>
            <a:ext cx="1076313" cy="121012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9" name="Rectangle 54"/>
          <p:cNvSpPr>
            <a:spLocks noChangeArrowheads="1"/>
          </p:cNvSpPr>
          <p:nvPr/>
        </p:nvSpPr>
        <p:spPr bwMode="auto">
          <a:xfrm>
            <a:off x="909696" y="3474705"/>
            <a:ext cx="1105266" cy="1006688"/>
          </a:xfrm>
          <a:prstGeom prst="rect">
            <a:avLst/>
          </a:prstGeom>
          <a:solidFill>
            <a:schemeClr val="accent5">
              <a:alpha val="70000"/>
            </a:schemeClr>
          </a:solidFill>
          <a:ln w="28575">
            <a:noFill/>
            <a:miter lim="800000"/>
            <a:headEnd/>
            <a:tailEnd/>
          </a:ln>
          <a:effectLst/>
        </p:spPr>
        <p:txBody>
          <a:bodyPr wrap="none" anchor="ctr"/>
          <a:lstStyle/>
          <a:p>
            <a:pPr algn="ctr">
              <a:defRPr/>
            </a:pPr>
            <a:r>
              <a:rPr lang="ja-JP" altLang="en-US" sz="800" b="1" dirty="0">
                <a:solidFill>
                  <a:schemeClr val="bg1"/>
                </a:solidFill>
                <a:latin typeface="メイリオ" pitchFamily="50" charset="-128"/>
                <a:ea typeface="メイリオ" pitchFamily="50" charset="-128"/>
                <a:cs typeface="メイリオ" pitchFamily="50" charset="-128"/>
              </a:rPr>
              <a:t>セミナー</a:t>
            </a:r>
            <a:endParaRPr lang="en-US" altLang="ja-JP" sz="800" b="1" dirty="0">
              <a:solidFill>
                <a:schemeClr val="bg1"/>
              </a:solidFill>
              <a:latin typeface="メイリオ" pitchFamily="50" charset="-128"/>
              <a:ea typeface="メイリオ" pitchFamily="50" charset="-128"/>
              <a:cs typeface="メイリオ" pitchFamily="50" charset="-128"/>
            </a:endParaRPr>
          </a:p>
          <a:p>
            <a:pPr algn="ctr">
              <a:defRPr/>
            </a:pPr>
            <a:r>
              <a:rPr lang="ja-JP" altLang="en-US" sz="800" b="1" dirty="0">
                <a:solidFill>
                  <a:schemeClr val="bg1"/>
                </a:solidFill>
                <a:latin typeface="メイリオ" pitchFamily="50" charset="-128"/>
                <a:ea typeface="メイリオ" pitchFamily="50" charset="-128"/>
                <a:cs typeface="メイリオ" pitchFamily="50" charset="-128"/>
              </a:rPr>
              <a:t>プレビュー記事</a:t>
            </a:r>
          </a:p>
        </p:txBody>
      </p:sp>
      <p:pic>
        <p:nvPicPr>
          <p:cNvPr id="50"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930"/>
          <a:stretch/>
        </p:blipFill>
        <p:spPr bwMode="auto">
          <a:xfrm>
            <a:off x="7049920" y="1758748"/>
            <a:ext cx="1078217" cy="198105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8" name="Rectangle 54"/>
          <p:cNvSpPr>
            <a:spLocks noChangeArrowheads="1"/>
          </p:cNvSpPr>
          <p:nvPr/>
        </p:nvSpPr>
        <p:spPr bwMode="auto">
          <a:xfrm>
            <a:off x="7060024" y="1943990"/>
            <a:ext cx="1057816" cy="1774569"/>
          </a:xfrm>
          <a:prstGeom prst="rect">
            <a:avLst/>
          </a:prstGeom>
          <a:solidFill>
            <a:schemeClr val="accent5">
              <a:alpha val="70000"/>
            </a:schemeClr>
          </a:solidFill>
          <a:ln w="28575">
            <a:noFill/>
            <a:miter lim="800000"/>
            <a:headEnd/>
            <a:tailEnd/>
          </a:ln>
          <a:effectLst/>
        </p:spPr>
        <p:txBody>
          <a:bodyPr wrap="none" anchor="ctr"/>
          <a:lstStyle/>
          <a:p>
            <a:pPr algn="ctr">
              <a:defRPr/>
            </a:pPr>
            <a:r>
              <a:rPr lang="ja-JP" altLang="en-US" sz="800" b="1" dirty="0">
                <a:solidFill>
                  <a:schemeClr val="bg1"/>
                </a:solidFill>
                <a:latin typeface="メイリオ" pitchFamily="50" charset="-128"/>
                <a:ea typeface="メイリオ" pitchFamily="50" charset="-128"/>
                <a:cs typeface="メイリオ" pitchFamily="50" charset="-128"/>
              </a:rPr>
              <a:t>アフターレポート</a:t>
            </a:r>
            <a:endParaRPr lang="en-US" altLang="ja-JP" sz="800" b="1" dirty="0">
              <a:solidFill>
                <a:schemeClr val="bg1"/>
              </a:solidFill>
              <a:latin typeface="メイリオ" pitchFamily="50" charset="-128"/>
              <a:ea typeface="メイリオ" pitchFamily="50" charset="-128"/>
              <a:cs typeface="メイリオ" pitchFamily="50" charset="-128"/>
            </a:endParaRPr>
          </a:p>
          <a:p>
            <a:pPr algn="ctr">
              <a:defRPr/>
            </a:pPr>
            <a:r>
              <a:rPr lang="ja-JP" altLang="en-US" sz="800" b="1" dirty="0">
                <a:solidFill>
                  <a:schemeClr val="bg1"/>
                </a:solidFill>
                <a:latin typeface="メイリオ" pitchFamily="50" charset="-128"/>
                <a:ea typeface="メイリオ" pitchFamily="50" charset="-128"/>
                <a:cs typeface="メイリオ" pitchFamily="50" charset="-128"/>
              </a:rPr>
              <a:t>記事</a:t>
            </a:r>
          </a:p>
        </p:txBody>
      </p:sp>
    </p:spTree>
    <p:extLst>
      <p:ext uri="{BB962C8B-B14F-4D97-AF65-F5344CB8AC3E}">
        <p14:creationId xmlns:p14="http://schemas.microsoft.com/office/powerpoint/2010/main" val="3722531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67</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セミナー企画：実施金額について</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5" name="正方形/長方形 4"/>
          <p:cNvSpPr/>
          <p:nvPr/>
        </p:nvSpPr>
        <p:spPr>
          <a:xfrm>
            <a:off x="242934" y="1023119"/>
            <a:ext cx="8649545" cy="461665"/>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テーマ、ターゲット、集客人数などによって、実施金額が変動いたします。</a:t>
            </a: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ご希望をお伺いさせていただき、都度お見積を作成させて頂きますので、詳細は営業担当までお問い合わせください。</a:t>
            </a:r>
          </a:p>
        </p:txBody>
      </p:sp>
      <p:sp>
        <p:nvSpPr>
          <p:cNvPr id="3" name="正方形/長方形 2"/>
          <p:cNvSpPr/>
          <p:nvPr/>
        </p:nvSpPr>
        <p:spPr>
          <a:xfrm>
            <a:off x="702444" y="2060848"/>
            <a:ext cx="2441694" cy="261610"/>
          </a:xfrm>
          <a:prstGeom prst="rect">
            <a:avLst/>
          </a:prstGeom>
        </p:spPr>
        <p:txBody>
          <a:bodyPr wrap="none">
            <a:spAutoFit/>
          </a:bodyPr>
          <a:lstStyle/>
          <a:p>
            <a:r>
              <a:rPr lang="en-US" altLang="ja-JP" sz="1100" b="1" dirty="0">
                <a:solidFill>
                  <a:schemeClr val="tx1">
                    <a:lumMod val="75000"/>
                    <a:lumOff val="25000"/>
                  </a:schemeClr>
                </a:solidFill>
              </a:rPr>
              <a:t>【</a:t>
            </a:r>
            <a:r>
              <a:rPr lang="ja-JP" altLang="en-US" sz="1100" b="1" dirty="0">
                <a:solidFill>
                  <a:schemeClr val="tx1">
                    <a:lumMod val="75000"/>
                    <a:lumOff val="25000"/>
                  </a:schemeClr>
                </a:solidFill>
              </a:rPr>
              <a:t>例１</a:t>
            </a:r>
            <a:r>
              <a:rPr lang="en-US" altLang="ja-JP" sz="1100" b="1" dirty="0">
                <a:solidFill>
                  <a:schemeClr val="tx1">
                    <a:lumMod val="75000"/>
                    <a:lumOff val="25000"/>
                  </a:schemeClr>
                </a:solidFill>
              </a:rPr>
              <a:t>】</a:t>
            </a:r>
            <a:r>
              <a:rPr lang="ja-JP" altLang="en-US" sz="1100" b="1" dirty="0">
                <a:solidFill>
                  <a:schemeClr val="tx1">
                    <a:lumMod val="75000"/>
                    <a:lumOff val="25000"/>
                  </a:schemeClr>
                </a:solidFill>
              </a:rPr>
              <a:t>セキュリティー系セミナー</a:t>
            </a:r>
          </a:p>
        </p:txBody>
      </p:sp>
      <p:sp>
        <p:nvSpPr>
          <p:cNvPr id="9" name="正方形/長方形 8"/>
          <p:cNvSpPr/>
          <p:nvPr/>
        </p:nvSpPr>
        <p:spPr>
          <a:xfrm>
            <a:off x="846460" y="2420889"/>
            <a:ext cx="2664296" cy="667875"/>
          </a:xfrm>
          <a:prstGeom prst="rect">
            <a:avLst/>
          </a:prstGeom>
        </p:spPr>
        <p:txBody>
          <a:bodyPr wrap="square">
            <a:spAutoFit/>
          </a:bodyPr>
          <a:lstStyle/>
          <a:p>
            <a:pPr eaLnBrk="0" fontAlgn="auto" hangingPunct="0">
              <a:spcBef>
                <a:spcPct val="20000"/>
              </a:spcBef>
              <a:spcAft>
                <a:spcPts val="0"/>
              </a:spcAft>
              <a:buClr>
                <a:srgbClr val="009DD6"/>
              </a:buClr>
              <a:defRPr/>
            </a:pPr>
            <a:r>
              <a:rPr lang="ja-JP" altLang="en-US"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・ターゲット：情報システム部門</a:t>
            </a:r>
            <a:endParaRPr lang="en-US" altLang="ja-JP"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0" fontAlgn="auto" hangingPunct="0">
              <a:spcBef>
                <a:spcPct val="20000"/>
              </a:spcBef>
              <a:spcAft>
                <a:spcPts val="0"/>
              </a:spcAft>
              <a:buClr>
                <a:srgbClr val="009DD6"/>
              </a:buClr>
              <a:defRPr/>
            </a:pPr>
            <a:r>
              <a:rPr lang="ja-JP" altLang="en-US"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・目標集客人数：</a:t>
            </a:r>
            <a:r>
              <a:rPr lang="en-US" altLang="ja-JP"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名集客</a:t>
            </a:r>
            <a:r>
              <a:rPr lang="en-US" altLang="ja-JP"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名来場</a:t>
            </a:r>
            <a:endParaRPr lang="en-US" altLang="ja-JP"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0" fontAlgn="auto" hangingPunct="0">
              <a:spcBef>
                <a:spcPct val="20000"/>
              </a:spcBef>
              <a:spcAft>
                <a:spcPts val="0"/>
              </a:spcAft>
              <a:buClr>
                <a:srgbClr val="009DD6"/>
              </a:buClr>
              <a:defRPr/>
            </a:pPr>
            <a:r>
              <a:rPr lang="ja-JP" altLang="en-US"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・セッション数：</a:t>
            </a:r>
            <a:r>
              <a:rPr lang="en-US" altLang="ja-JP"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セッション</a:t>
            </a:r>
            <a:endParaRPr lang="en-US" altLang="ja-JP"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 name="Picture 14" descr="http://news.mynavi.jp/kikaku/2017/06/15/002/images/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03" y="3184024"/>
            <a:ext cx="2909496" cy="134564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994703" y="4725144"/>
            <a:ext cx="2664296" cy="446276"/>
          </a:xfrm>
          <a:prstGeom prst="rect">
            <a:avLst/>
          </a:prstGeom>
        </p:spPr>
        <p:txBody>
          <a:bodyPr wrap="square">
            <a:spAutoFit/>
          </a:bodyPr>
          <a:lstStyle/>
          <a:p>
            <a:pPr eaLnBrk="0" fontAlgn="auto" hangingPunct="0">
              <a:spcBef>
                <a:spcPct val="20000"/>
              </a:spcBef>
              <a:spcAft>
                <a:spcPts val="0"/>
              </a:spcAft>
              <a:buClr>
                <a:srgbClr val="009DD6"/>
              </a:buClr>
              <a:defRPr/>
            </a:pPr>
            <a:r>
              <a:rPr lang="zh-TW" altLang="en-US" sz="11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実施金額：￥</a:t>
            </a:r>
            <a:r>
              <a:rPr lang="en-US" altLang="zh-TW" sz="11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2,500,000</a:t>
            </a:r>
            <a:r>
              <a:rPr lang="zh-TW" altLang="en-US" sz="11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（税別）</a:t>
            </a:r>
            <a:endParaRPr lang="en-US" altLang="zh-TW" sz="11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0" fontAlgn="auto" hangingPunct="0">
              <a:spcBef>
                <a:spcPct val="20000"/>
              </a:spcBef>
              <a:spcAft>
                <a:spcPts val="0"/>
              </a:spcAft>
              <a:buClr>
                <a:srgbClr val="009DD6"/>
              </a:buClr>
              <a:defRPr/>
            </a:pPr>
            <a:r>
              <a:rPr lang="ja-JP" altLang="en-US" sz="10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うち制作費（ネット）</a:t>
            </a:r>
            <a:r>
              <a:rPr lang="en-US" altLang="ja-JP" sz="10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\1,000,000</a:t>
            </a:r>
            <a:endParaRPr lang="zh-TW" altLang="en-US" sz="10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5004048" y="2060848"/>
            <a:ext cx="2441694" cy="261610"/>
          </a:xfrm>
          <a:prstGeom prst="rect">
            <a:avLst/>
          </a:prstGeom>
        </p:spPr>
        <p:txBody>
          <a:bodyPr wrap="none">
            <a:spAutoFit/>
          </a:bodyPr>
          <a:lstStyle/>
          <a:p>
            <a:r>
              <a:rPr lang="en-US" altLang="ja-JP" sz="1100" b="1" dirty="0">
                <a:solidFill>
                  <a:schemeClr val="tx1">
                    <a:lumMod val="75000"/>
                    <a:lumOff val="25000"/>
                  </a:schemeClr>
                </a:solidFill>
              </a:rPr>
              <a:t>【</a:t>
            </a:r>
            <a:r>
              <a:rPr lang="ja-JP" altLang="en-US" sz="1100" b="1" dirty="0">
                <a:solidFill>
                  <a:schemeClr val="tx1">
                    <a:lumMod val="75000"/>
                    <a:lumOff val="25000"/>
                  </a:schemeClr>
                </a:solidFill>
              </a:rPr>
              <a:t>例２</a:t>
            </a:r>
            <a:r>
              <a:rPr lang="en-US" altLang="ja-JP" sz="1100" b="1" dirty="0">
                <a:solidFill>
                  <a:schemeClr val="tx1">
                    <a:lumMod val="75000"/>
                    <a:lumOff val="25000"/>
                  </a:schemeClr>
                </a:solidFill>
              </a:rPr>
              <a:t>】</a:t>
            </a:r>
            <a:r>
              <a:rPr lang="ja-JP" altLang="en-US" sz="1100" b="1" dirty="0">
                <a:solidFill>
                  <a:schemeClr val="tx1">
                    <a:lumMod val="75000"/>
                    <a:lumOff val="25000"/>
                  </a:schemeClr>
                </a:solidFill>
              </a:rPr>
              <a:t>マーケティング系セミナー</a:t>
            </a:r>
          </a:p>
        </p:txBody>
      </p:sp>
      <p:sp>
        <p:nvSpPr>
          <p:cNvPr id="13" name="正方形/長方形 12"/>
          <p:cNvSpPr/>
          <p:nvPr/>
        </p:nvSpPr>
        <p:spPr>
          <a:xfrm>
            <a:off x="5004048" y="2420889"/>
            <a:ext cx="3528392" cy="667875"/>
          </a:xfrm>
          <a:prstGeom prst="rect">
            <a:avLst/>
          </a:prstGeom>
        </p:spPr>
        <p:txBody>
          <a:bodyPr wrap="square">
            <a:spAutoFit/>
          </a:bodyPr>
          <a:lstStyle/>
          <a:p>
            <a:pPr eaLnBrk="0" fontAlgn="auto" hangingPunct="0">
              <a:spcBef>
                <a:spcPct val="20000"/>
              </a:spcBef>
              <a:spcAft>
                <a:spcPts val="0"/>
              </a:spcAft>
              <a:buClr>
                <a:srgbClr val="009DD6"/>
              </a:buClr>
              <a:defRPr/>
            </a:pPr>
            <a:r>
              <a:rPr lang="ja-JP" altLang="en-US"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・ターゲット：マーケティング部門、経営企画部門</a:t>
            </a:r>
          </a:p>
          <a:p>
            <a:pPr eaLnBrk="0" fontAlgn="auto" hangingPunct="0">
              <a:spcBef>
                <a:spcPct val="20000"/>
              </a:spcBef>
              <a:spcAft>
                <a:spcPts val="0"/>
              </a:spcAft>
              <a:buClr>
                <a:srgbClr val="009DD6"/>
              </a:buClr>
              <a:defRPr/>
            </a:pPr>
            <a:r>
              <a:rPr lang="ja-JP" altLang="en-US"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・目標集客人数：</a:t>
            </a:r>
            <a:r>
              <a:rPr lang="en-US" altLang="ja-JP"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160</a:t>
            </a:r>
            <a:r>
              <a:rPr lang="ja-JP" altLang="en-US"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名集客</a:t>
            </a:r>
            <a:r>
              <a:rPr lang="en-US" altLang="ja-JP"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名来場</a:t>
            </a:r>
          </a:p>
          <a:p>
            <a:pPr eaLnBrk="0" fontAlgn="auto" hangingPunct="0">
              <a:spcBef>
                <a:spcPct val="20000"/>
              </a:spcBef>
              <a:spcAft>
                <a:spcPts val="0"/>
              </a:spcAft>
              <a:buClr>
                <a:srgbClr val="009DD6"/>
              </a:buClr>
              <a:defRPr/>
            </a:pPr>
            <a:r>
              <a:rPr lang="ja-JP" altLang="en-US"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・セッション数：</a:t>
            </a:r>
            <a:r>
              <a:rPr lang="en-US" altLang="ja-JP"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セッション</a:t>
            </a:r>
          </a:p>
        </p:txBody>
      </p:sp>
      <p:sp>
        <p:nvSpPr>
          <p:cNvPr id="15" name="正方形/長方形 14"/>
          <p:cNvSpPr/>
          <p:nvPr/>
        </p:nvSpPr>
        <p:spPr>
          <a:xfrm>
            <a:off x="5309260" y="4714799"/>
            <a:ext cx="2664296" cy="446276"/>
          </a:xfrm>
          <a:prstGeom prst="rect">
            <a:avLst/>
          </a:prstGeom>
        </p:spPr>
        <p:txBody>
          <a:bodyPr wrap="square">
            <a:spAutoFit/>
          </a:bodyPr>
          <a:lstStyle/>
          <a:p>
            <a:pPr eaLnBrk="0" fontAlgn="auto" hangingPunct="0">
              <a:spcBef>
                <a:spcPct val="20000"/>
              </a:spcBef>
              <a:spcAft>
                <a:spcPts val="0"/>
              </a:spcAft>
              <a:buClr>
                <a:srgbClr val="009DD6"/>
              </a:buClr>
              <a:defRPr/>
            </a:pPr>
            <a:r>
              <a:rPr lang="zh-TW" altLang="en-US" sz="11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実施金額：￥</a:t>
            </a:r>
            <a:r>
              <a:rPr lang="en-US" altLang="ja-JP" sz="11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a:t>
            </a:r>
            <a:r>
              <a:rPr lang="en-US" altLang="zh-TW" sz="11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0</a:t>
            </a:r>
            <a:r>
              <a:rPr lang="en-US" altLang="zh-TW" sz="11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00,000</a:t>
            </a:r>
            <a:r>
              <a:rPr lang="zh-TW" altLang="en-US" sz="11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（税別）</a:t>
            </a:r>
            <a:endParaRPr lang="en-US" altLang="zh-TW" sz="11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eaLnBrk="0" fontAlgn="auto" hangingPunct="0">
              <a:spcBef>
                <a:spcPct val="20000"/>
              </a:spcBef>
              <a:spcAft>
                <a:spcPts val="0"/>
              </a:spcAft>
              <a:buClr>
                <a:srgbClr val="009DD6"/>
              </a:buClr>
              <a:defRPr/>
            </a:pPr>
            <a:r>
              <a:rPr lang="ja-JP" altLang="en-US" sz="10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うち制作費（ネット）</a:t>
            </a:r>
            <a:r>
              <a:rPr lang="en-US" altLang="ja-JP" sz="10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\1,200,000</a:t>
            </a:r>
            <a:endParaRPr lang="zh-TW" altLang="en-US" sz="1000" b="1"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433181" y="1817834"/>
            <a:ext cx="3994803" cy="3771406"/>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p:cNvSpPr/>
          <p:nvPr/>
        </p:nvSpPr>
        <p:spPr>
          <a:xfrm>
            <a:off x="4716016" y="1817834"/>
            <a:ext cx="3994803" cy="3771406"/>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8" name="Picture 12" descr="https://news.mynavi.jp/itsearch/2016/05/31/0526waki_0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97" r="14755"/>
          <a:stretch/>
        </p:blipFill>
        <p:spPr bwMode="auto">
          <a:xfrm>
            <a:off x="5247733" y="3184024"/>
            <a:ext cx="2924667" cy="134564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8315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68</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セミナー企画：スケジュールについて</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5" name="正方形/長方形 4"/>
          <p:cNvSpPr/>
          <p:nvPr/>
        </p:nvSpPr>
        <p:spPr>
          <a:xfrm>
            <a:off x="242934" y="1023119"/>
            <a:ext cx="8649545" cy="461665"/>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セミナー実施までのスケジュールの一例となります。テーマ等によって変動いたしますので、</a:t>
            </a: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詳細は営業担当までご相談ください。</a:t>
            </a:r>
          </a:p>
        </p:txBody>
      </p:sp>
      <p:sp>
        <p:nvSpPr>
          <p:cNvPr id="6" name="ホームベース 5"/>
          <p:cNvSpPr/>
          <p:nvPr/>
        </p:nvSpPr>
        <p:spPr>
          <a:xfrm rot="5400000">
            <a:off x="1051256" y="1735056"/>
            <a:ext cx="1004600" cy="1080120"/>
          </a:xfrm>
          <a:prstGeom prst="homePlate">
            <a:avLst>
              <a:gd name="adj" fmla="val 2536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dirty="0"/>
          </a:p>
        </p:txBody>
      </p:sp>
      <p:sp>
        <p:nvSpPr>
          <p:cNvPr id="7" name="山形 6"/>
          <p:cNvSpPr/>
          <p:nvPr/>
        </p:nvSpPr>
        <p:spPr>
          <a:xfrm rot="5400000">
            <a:off x="1049500" y="2551199"/>
            <a:ext cx="1008112" cy="1080120"/>
          </a:xfrm>
          <a:prstGeom prst="chevron">
            <a:avLst>
              <a:gd name="adj" fmla="val 2535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山形 23"/>
          <p:cNvSpPr/>
          <p:nvPr/>
        </p:nvSpPr>
        <p:spPr>
          <a:xfrm rot="5400000">
            <a:off x="1049500" y="3375802"/>
            <a:ext cx="1008112" cy="1080120"/>
          </a:xfrm>
          <a:prstGeom prst="chevron">
            <a:avLst>
              <a:gd name="adj" fmla="val 2535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山形 24"/>
          <p:cNvSpPr/>
          <p:nvPr/>
        </p:nvSpPr>
        <p:spPr>
          <a:xfrm rot="5400000">
            <a:off x="1049500" y="4197734"/>
            <a:ext cx="1008112" cy="1080120"/>
          </a:xfrm>
          <a:prstGeom prst="chevron">
            <a:avLst>
              <a:gd name="adj" fmla="val 2535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山形 25"/>
          <p:cNvSpPr/>
          <p:nvPr/>
        </p:nvSpPr>
        <p:spPr>
          <a:xfrm rot="5400000">
            <a:off x="1049500" y="5019667"/>
            <a:ext cx="1008112" cy="1080120"/>
          </a:xfrm>
          <a:prstGeom prst="chevron">
            <a:avLst>
              <a:gd name="adj" fmla="val 2535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正方形/長方形 26"/>
          <p:cNvSpPr/>
          <p:nvPr/>
        </p:nvSpPr>
        <p:spPr>
          <a:xfrm>
            <a:off x="2093616" y="2587203"/>
            <a:ext cx="5943353" cy="752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093616" y="1772816"/>
            <a:ext cx="5943353" cy="752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093616" y="3411116"/>
            <a:ext cx="5943353" cy="752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2093616" y="4235028"/>
            <a:ext cx="5943353" cy="752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2093616" y="5049415"/>
            <a:ext cx="5943353" cy="752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827584" y="2024604"/>
            <a:ext cx="1448746" cy="400110"/>
          </a:xfrm>
          <a:prstGeom prst="rect">
            <a:avLst/>
          </a:prstGeom>
        </p:spPr>
        <p:txBody>
          <a:bodyPr wrap="square">
            <a:spAutoFit/>
          </a:bodyPr>
          <a:lstStyle/>
          <a:p>
            <a:pPr algn="ctr"/>
            <a:r>
              <a:rPr lang="ja-JP" altLang="en-US" sz="1000" dirty="0">
                <a:solidFill>
                  <a:schemeClr val="bg1"/>
                </a:solidFill>
                <a:latin typeface="+mj-ea"/>
                <a:ea typeface="+mj-ea"/>
              </a:rPr>
              <a:t>セミナー実施</a:t>
            </a:r>
            <a:br>
              <a:rPr lang="en-US" altLang="ja-JP" sz="1000" dirty="0">
                <a:solidFill>
                  <a:schemeClr val="bg1"/>
                </a:solidFill>
                <a:latin typeface="+mj-ea"/>
                <a:ea typeface="+mj-ea"/>
              </a:rPr>
            </a:br>
            <a:r>
              <a:rPr lang="en-US" altLang="ja-JP" sz="1000" dirty="0">
                <a:solidFill>
                  <a:schemeClr val="bg1"/>
                </a:solidFill>
                <a:latin typeface="+mj-ea"/>
                <a:ea typeface="+mj-ea"/>
              </a:rPr>
              <a:t>3</a:t>
            </a:r>
            <a:r>
              <a:rPr lang="ja-JP" altLang="en-US" sz="1000" dirty="0">
                <a:solidFill>
                  <a:schemeClr val="bg1"/>
                </a:solidFill>
                <a:latin typeface="+mj-ea"/>
                <a:ea typeface="+mj-ea"/>
              </a:rPr>
              <a:t>ヶ月前</a:t>
            </a:r>
          </a:p>
        </p:txBody>
      </p:sp>
      <p:sp>
        <p:nvSpPr>
          <p:cNvPr id="33" name="正方形/長方形 32"/>
          <p:cNvSpPr/>
          <p:nvPr/>
        </p:nvSpPr>
        <p:spPr>
          <a:xfrm>
            <a:off x="827584" y="2920638"/>
            <a:ext cx="1448746" cy="400110"/>
          </a:xfrm>
          <a:prstGeom prst="rect">
            <a:avLst/>
          </a:prstGeom>
        </p:spPr>
        <p:txBody>
          <a:bodyPr wrap="square">
            <a:spAutoFit/>
          </a:bodyPr>
          <a:lstStyle/>
          <a:p>
            <a:pPr algn="ctr"/>
            <a:r>
              <a:rPr lang="ja-JP" altLang="en-US" sz="1000" dirty="0">
                <a:solidFill>
                  <a:schemeClr val="bg1"/>
                </a:solidFill>
                <a:latin typeface="+mj-ea"/>
                <a:ea typeface="+mj-ea"/>
              </a:rPr>
              <a:t>セミナー実施</a:t>
            </a:r>
            <a:br>
              <a:rPr lang="en-US" altLang="ja-JP" sz="1000" dirty="0">
                <a:solidFill>
                  <a:schemeClr val="bg1"/>
                </a:solidFill>
                <a:latin typeface="+mj-ea"/>
                <a:ea typeface="+mj-ea"/>
              </a:rPr>
            </a:br>
            <a:r>
              <a:rPr lang="en-US" altLang="ja-JP" sz="1000" dirty="0">
                <a:solidFill>
                  <a:schemeClr val="bg1"/>
                </a:solidFill>
                <a:latin typeface="+mj-ea"/>
                <a:ea typeface="+mj-ea"/>
              </a:rPr>
              <a:t>2.5</a:t>
            </a:r>
            <a:r>
              <a:rPr lang="ja-JP" altLang="en-US" sz="1000" dirty="0">
                <a:solidFill>
                  <a:schemeClr val="bg1"/>
                </a:solidFill>
                <a:latin typeface="+mj-ea"/>
                <a:ea typeface="+mj-ea"/>
              </a:rPr>
              <a:t>ヶ月前</a:t>
            </a:r>
          </a:p>
        </p:txBody>
      </p:sp>
      <p:sp>
        <p:nvSpPr>
          <p:cNvPr id="34" name="正方形/長方形 33"/>
          <p:cNvSpPr/>
          <p:nvPr/>
        </p:nvSpPr>
        <p:spPr>
          <a:xfrm>
            <a:off x="827584" y="3752845"/>
            <a:ext cx="1448746" cy="400110"/>
          </a:xfrm>
          <a:prstGeom prst="rect">
            <a:avLst/>
          </a:prstGeom>
        </p:spPr>
        <p:txBody>
          <a:bodyPr wrap="square">
            <a:spAutoFit/>
          </a:bodyPr>
          <a:lstStyle/>
          <a:p>
            <a:pPr algn="ctr"/>
            <a:r>
              <a:rPr lang="ja-JP" altLang="en-US" sz="1000" dirty="0">
                <a:solidFill>
                  <a:schemeClr val="bg1"/>
                </a:solidFill>
                <a:latin typeface="+mj-ea"/>
                <a:ea typeface="+mj-ea"/>
              </a:rPr>
              <a:t>セミナー実施</a:t>
            </a:r>
            <a:br>
              <a:rPr lang="en-US" altLang="ja-JP" sz="1000" dirty="0">
                <a:solidFill>
                  <a:schemeClr val="bg1"/>
                </a:solidFill>
                <a:latin typeface="+mj-ea"/>
                <a:ea typeface="+mj-ea"/>
              </a:rPr>
            </a:br>
            <a:r>
              <a:rPr lang="en-US" altLang="ja-JP" sz="1000" dirty="0">
                <a:solidFill>
                  <a:schemeClr val="bg1"/>
                </a:solidFill>
                <a:latin typeface="+mj-ea"/>
                <a:ea typeface="+mj-ea"/>
              </a:rPr>
              <a:t>1.5</a:t>
            </a:r>
            <a:r>
              <a:rPr lang="ja-JP" altLang="en-US" sz="1000" dirty="0">
                <a:solidFill>
                  <a:schemeClr val="bg1"/>
                </a:solidFill>
                <a:latin typeface="+mj-ea"/>
                <a:ea typeface="+mj-ea"/>
              </a:rPr>
              <a:t>ヶ月前</a:t>
            </a:r>
          </a:p>
        </p:txBody>
      </p:sp>
      <p:sp>
        <p:nvSpPr>
          <p:cNvPr id="35" name="正方形/長方形 34"/>
          <p:cNvSpPr/>
          <p:nvPr/>
        </p:nvSpPr>
        <p:spPr>
          <a:xfrm>
            <a:off x="827584" y="4587513"/>
            <a:ext cx="1448746" cy="400110"/>
          </a:xfrm>
          <a:prstGeom prst="rect">
            <a:avLst/>
          </a:prstGeom>
        </p:spPr>
        <p:txBody>
          <a:bodyPr wrap="square">
            <a:spAutoFit/>
          </a:bodyPr>
          <a:lstStyle/>
          <a:p>
            <a:pPr algn="ctr"/>
            <a:r>
              <a:rPr lang="ja-JP" altLang="en-US" sz="1000" dirty="0">
                <a:solidFill>
                  <a:schemeClr val="bg1"/>
                </a:solidFill>
                <a:latin typeface="+mj-ea"/>
                <a:ea typeface="+mj-ea"/>
              </a:rPr>
              <a:t>セミナー実施</a:t>
            </a:r>
            <a:br>
              <a:rPr lang="en-US" altLang="ja-JP" sz="1000" dirty="0">
                <a:solidFill>
                  <a:schemeClr val="bg1"/>
                </a:solidFill>
                <a:latin typeface="+mj-ea"/>
                <a:ea typeface="+mj-ea"/>
              </a:rPr>
            </a:br>
            <a:r>
              <a:rPr lang="ja-JP" altLang="en-US" sz="1000" dirty="0">
                <a:solidFill>
                  <a:schemeClr val="bg1"/>
                </a:solidFill>
                <a:latin typeface="+mj-ea"/>
                <a:ea typeface="+mj-ea"/>
              </a:rPr>
              <a:t>当日</a:t>
            </a:r>
          </a:p>
        </p:txBody>
      </p:sp>
      <p:sp>
        <p:nvSpPr>
          <p:cNvPr id="36" name="正方形/長方形 35"/>
          <p:cNvSpPr/>
          <p:nvPr/>
        </p:nvSpPr>
        <p:spPr>
          <a:xfrm>
            <a:off x="827584" y="5401900"/>
            <a:ext cx="1448746" cy="400110"/>
          </a:xfrm>
          <a:prstGeom prst="rect">
            <a:avLst/>
          </a:prstGeom>
        </p:spPr>
        <p:txBody>
          <a:bodyPr wrap="square">
            <a:spAutoFit/>
          </a:bodyPr>
          <a:lstStyle/>
          <a:p>
            <a:pPr algn="ctr"/>
            <a:r>
              <a:rPr lang="ja-JP" altLang="en-US" sz="1000" dirty="0">
                <a:solidFill>
                  <a:schemeClr val="bg1"/>
                </a:solidFill>
                <a:latin typeface="+mj-ea"/>
                <a:ea typeface="+mj-ea"/>
              </a:rPr>
              <a:t>セミナー実施</a:t>
            </a:r>
            <a:br>
              <a:rPr lang="en-US" altLang="ja-JP" sz="1000" dirty="0">
                <a:solidFill>
                  <a:schemeClr val="bg1"/>
                </a:solidFill>
                <a:latin typeface="+mj-ea"/>
                <a:ea typeface="+mj-ea"/>
              </a:rPr>
            </a:br>
            <a:r>
              <a:rPr lang="en-US" altLang="ja-JP" sz="1000" dirty="0">
                <a:solidFill>
                  <a:schemeClr val="bg1"/>
                </a:solidFill>
                <a:latin typeface="+mj-ea"/>
                <a:ea typeface="+mj-ea"/>
              </a:rPr>
              <a:t>1</a:t>
            </a:r>
            <a:r>
              <a:rPr lang="ja-JP" altLang="en-US" sz="1000" dirty="0">
                <a:solidFill>
                  <a:schemeClr val="bg1"/>
                </a:solidFill>
                <a:latin typeface="+mj-ea"/>
                <a:ea typeface="+mj-ea"/>
              </a:rPr>
              <a:t>ヶ月後</a:t>
            </a:r>
          </a:p>
        </p:txBody>
      </p:sp>
      <p:sp>
        <p:nvSpPr>
          <p:cNvPr id="38" name="正方形/長方形 37"/>
          <p:cNvSpPr/>
          <p:nvPr/>
        </p:nvSpPr>
        <p:spPr>
          <a:xfrm>
            <a:off x="2274285" y="1875006"/>
            <a:ext cx="2878070" cy="261610"/>
          </a:xfrm>
          <a:prstGeom prst="rect">
            <a:avLst/>
          </a:prstGeom>
        </p:spPr>
        <p:txBody>
          <a:bodyPr wrap="square">
            <a:spAutoFit/>
          </a:bodyPr>
          <a:lstStyle/>
          <a:p>
            <a:r>
              <a:rPr lang="ja-JP" altLang="en-US" sz="1100" b="1" dirty="0">
                <a:solidFill>
                  <a:schemeClr val="tx1">
                    <a:lumMod val="75000"/>
                    <a:lumOff val="25000"/>
                  </a:schemeClr>
                </a:solidFill>
                <a:latin typeface="+mj-ea"/>
                <a:ea typeface="+mj-ea"/>
              </a:rPr>
              <a:t>セミナールーム予約</a:t>
            </a:r>
          </a:p>
        </p:txBody>
      </p:sp>
      <p:sp>
        <p:nvSpPr>
          <p:cNvPr id="39" name="正方形/長方形 38"/>
          <p:cNvSpPr/>
          <p:nvPr/>
        </p:nvSpPr>
        <p:spPr>
          <a:xfrm>
            <a:off x="2274285" y="2162683"/>
            <a:ext cx="6482764" cy="246221"/>
          </a:xfrm>
          <a:prstGeom prst="rect">
            <a:avLst/>
          </a:prstGeom>
        </p:spPr>
        <p:txBody>
          <a:bodyPr wrap="square">
            <a:spAutoFit/>
          </a:bodyPr>
          <a:lstStyle/>
          <a:p>
            <a:r>
              <a:rPr lang="ja-JP" altLang="en-US" sz="1000" dirty="0">
                <a:solidFill>
                  <a:schemeClr val="tx1">
                    <a:lumMod val="75000"/>
                    <a:lumOff val="25000"/>
                  </a:schemeClr>
                </a:solidFill>
                <a:latin typeface="+mj-ea"/>
                <a:ea typeface="+mj-ea"/>
              </a:rPr>
              <a:t>ご希望の日程にて、セミナールーム予約を調整します</a:t>
            </a:r>
          </a:p>
        </p:txBody>
      </p:sp>
      <p:sp>
        <p:nvSpPr>
          <p:cNvPr id="40" name="正方形/長方形 39"/>
          <p:cNvSpPr/>
          <p:nvPr/>
        </p:nvSpPr>
        <p:spPr>
          <a:xfrm>
            <a:off x="2274285" y="2701890"/>
            <a:ext cx="2878070" cy="261610"/>
          </a:xfrm>
          <a:prstGeom prst="rect">
            <a:avLst/>
          </a:prstGeom>
        </p:spPr>
        <p:txBody>
          <a:bodyPr wrap="square">
            <a:spAutoFit/>
          </a:bodyPr>
          <a:lstStyle/>
          <a:p>
            <a:r>
              <a:rPr lang="ja-JP" altLang="en-US" sz="1100" b="1" dirty="0">
                <a:solidFill>
                  <a:schemeClr val="tx1">
                    <a:lumMod val="75000"/>
                    <a:lumOff val="25000"/>
                  </a:schemeClr>
                </a:solidFill>
                <a:latin typeface="+mj-ea"/>
                <a:ea typeface="+mj-ea"/>
              </a:rPr>
              <a:t>ご発注 </a:t>
            </a:r>
            <a:r>
              <a:rPr lang="en-US" altLang="ja-JP" sz="1100" b="1" dirty="0">
                <a:solidFill>
                  <a:schemeClr val="tx1">
                    <a:lumMod val="75000"/>
                    <a:lumOff val="25000"/>
                  </a:schemeClr>
                </a:solidFill>
                <a:latin typeface="+mj-ea"/>
                <a:ea typeface="+mj-ea"/>
              </a:rPr>
              <a:t>/</a:t>
            </a:r>
            <a:r>
              <a:rPr lang="ja-JP" altLang="en-US" sz="1100" b="1" dirty="0">
                <a:solidFill>
                  <a:schemeClr val="tx1">
                    <a:lumMod val="75000"/>
                    <a:lumOff val="25000"/>
                  </a:schemeClr>
                </a:solidFill>
                <a:latin typeface="+mj-ea"/>
                <a:ea typeface="+mj-ea"/>
              </a:rPr>
              <a:t> セミナープランニング開始</a:t>
            </a:r>
          </a:p>
        </p:txBody>
      </p:sp>
      <p:sp>
        <p:nvSpPr>
          <p:cNvPr id="41" name="正方形/長方形 40"/>
          <p:cNvSpPr/>
          <p:nvPr/>
        </p:nvSpPr>
        <p:spPr>
          <a:xfrm>
            <a:off x="2274285" y="2989567"/>
            <a:ext cx="6482764" cy="246221"/>
          </a:xfrm>
          <a:prstGeom prst="rect">
            <a:avLst/>
          </a:prstGeom>
        </p:spPr>
        <p:txBody>
          <a:bodyPr wrap="square">
            <a:spAutoFit/>
          </a:bodyPr>
          <a:lstStyle/>
          <a:p>
            <a:r>
              <a:rPr lang="ja-JP" altLang="en-US" sz="1000" dirty="0">
                <a:solidFill>
                  <a:schemeClr val="tx1">
                    <a:lumMod val="75000"/>
                    <a:lumOff val="25000"/>
                  </a:schemeClr>
                </a:solidFill>
                <a:latin typeface="+mj-ea"/>
                <a:ea typeface="+mj-ea"/>
              </a:rPr>
              <a:t>セミナータイトルや、基調講演者アサイン等の企画をご提案いたします</a:t>
            </a:r>
          </a:p>
        </p:txBody>
      </p:sp>
      <p:sp>
        <p:nvSpPr>
          <p:cNvPr id="42" name="正方形/長方形 41"/>
          <p:cNvSpPr/>
          <p:nvPr/>
        </p:nvSpPr>
        <p:spPr>
          <a:xfrm>
            <a:off x="2274285" y="3525803"/>
            <a:ext cx="2878070" cy="261610"/>
          </a:xfrm>
          <a:prstGeom prst="rect">
            <a:avLst/>
          </a:prstGeom>
        </p:spPr>
        <p:txBody>
          <a:bodyPr wrap="square">
            <a:spAutoFit/>
          </a:bodyPr>
          <a:lstStyle/>
          <a:p>
            <a:r>
              <a:rPr lang="ja-JP" altLang="en-US" sz="1100" b="1" dirty="0">
                <a:solidFill>
                  <a:schemeClr val="tx1">
                    <a:lumMod val="75000"/>
                    <a:lumOff val="25000"/>
                  </a:schemeClr>
                </a:solidFill>
                <a:latin typeface="+mj-ea"/>
                <a:ea typeface="+mj-ea"/>
              </a:rPr>
              <a:t>集客開始</a:t>
            </a:r>
          </a:p>
        </p:txBody>
      </p:sp>
      <p:sp>
        <p:nvSpPr>
          <p:cNvPr id="43" name="正方形/長方形 42"/>
          <p:cNvSpPr/>
          <p:nvPr/>
        </p:nvSpPr>
        <p:spPr>
          <a:xfrm>
            <a:off x="2274285" y="3813480"/>
            <a:ext cx="6482764" cy="246221"/>
          </a:xfrm>
          <a:prstGeom prst="rect">
            <a:avLst/>
          </a:prstGeom>
        </p:spPr>
        <p:txBody>
          <a:bodyPr wrap="square">
            <a:spAutoFit/>
          </a:bodyPr>
          <a:lstStyle/>
          <a:p>
            <a:r>
              <a:rPr lang="ja-JP" altLang="en-US" sz="1000" dirty="0">
                <a:solidFill>
                  <a:schemeClr val="tx1">
                    <a:lumMod val="75000"/>
                    <a:lumOff val="25000"/>
                  </a:schemeClr>
                </a:solidFill>
                <a:latin typeface="+mj-ea"/>
                <a:ea typeface="+mj-ea"/>
              </a:rPr>
              <a:t>セミナー告知ページをオープンし、告知記事やメルマガ等にて集客を図ります</a:t>
            </a:r>
          </a:p>
        </p:txBody>
      </p:sp>
      <p:sp>
        <p:nvSpPr>
          <p:cNvPr id="44" name="正方形/長方形 43"/>
          <p:cNvSpPr/>
          <p:nvPr/>
        </p:nvSpPr>
        <p:spPr>
          <a:xfrm>
            <a:off x="2274285" y="4325903"/>
            <a:ext cx="2878070" cy="261610"/>
          </a:xfrm>
          <a:prstGeom prst="rect">
            <a:avLst/>
          </a:prstGeom>
        </p:spPr>
        <p:txBody>
          <a:bodyPr wrap="square">
            <a:spAutoFit/>
          </a:bodyPr>
          <a:lstStyle/>
          <a:p>
            <a:r>
              <a:rPr lang="ja-JP" altLang="en-US" sz="1100" b="1" dirty="0">
                <a:solidFill>
                  <a:schemeClr val="tx1">
                    <a:lumMod val="75000"/>
                    <a:lumOff val="25000"/>
                  </a:schemeClr>
                </a:solidFill>
                <a:latin typeface="+mj-ea"/>
                <a:ea typeface="+mj-ea"/>
              </a:rPr>
              <a:t>セミナー当日</a:t>
            </a:r>
          </a:p>
        </p:txBody>
      </p:sp>
      <p:sp>
        <p:nvSpPr>
          <p:cNvPr id="45" name="正方形/長方形 44"/>
          <p:cNvSpPr/>
          <p:nvPr/>
        </p:nvSpPr>
        <p:spPr>
          <a:xfrm>
            <a:off x="2274285" y="4613580"/>
            <a:ext cx="6482764" cy="246221"/>
          </a:xfrm>
          <a:prstGeom prst="rect">
            <a:avLst/>
          </a:prstGeom>
        </p:spPr>
        <p:txBody>
          <a:bodyPr wrap="square">
            <a:spAutoFit/>
          </a:bodyPr>
          <a:lstStyle/>
          <a:p>
            <a:r>
              <a:rPr lang="ja-JP" altLang="en-US" sz="1000" dirty="0">
                <a:solidFill>
                  <a:schemeClr val="tx1">
                    <a:lumMod val="75000"/>
                    <a:lumOff val="25000"/>
                  </a:schemeClr>
                </a:solidFill>
                <a:latin typeface="+mj-ea"/>
                <a:ea typeface="+mj-ea"/>
              </a:rPr>
              <a:t>セミナー当日の運営も弊社スタッフで行います</a:t>
            </a:r>
          </a:p>
        </p:txBody>
      </p:sp>
      <p:sp>
        <p:nvSpPr>
          <p:cNvPr id="46" name="正方形/長方形 45"/>
          <p:cNvSpPr/>
          <p:nvPr/>
        </p:nvSpPr>
        <p:spPr>
          <a:xfrm>
            <a:off x="2274285" y="5164102"/>
            <a:ext cx="2878070" cy="261610"/>
          </a:xfrm>
          <a:prstGeom prst="rect">
            <a:avLst/>
          </a:prstGeom>
        </p:spPr>
        <p:txBody>
          <a:bodyPr wrap="square">
            <a:spAutoFit/>
          </a:bodyPr>
          <a:lstStyle/>
          <a:p>
            <a:r>
              <a:rPr lang="ja-JP" altLang="en-US" sz="1100" b="1" dirty="0">
                <a:solidFill>
                  <a:schemeClr val="tx1">
                    <a:lumMod val="75000"/>
                    <a:lumOff val="25000"/>
                  </a:schemeClr>
                </a:solidFill>
                <a:latin typeface="+mj-ea"/>
                <a:ea typeface="+mj-ea"/>
              </a:rPr>
              <a:t>アフターレポート記事掲載</a:t>
            </a:r>
          </a:p>
        </p:txBody>
      </p:sp>
      <p:sp>
        <p:nvSpPr>
          <p:cNvPr id="47" name="正方形/長方形 46"/>
          <p:cNvSpPr/>
          <p:nvPr/>
        </p:nvSpPr>
        <p:spPr>
          <a:xfrm>
            <a:off x="2274285" y="5451779"/>
            <a:ext cx="6482764" cy="246221"/>
          </a:xfrm>
          <a:prstGeom prst="rect">
            <a:avLst/>
          </a:prstGeom>
        </p:spPr>
        <p:txBody>
          <a:bodyPr wrap="square">
            <a:spAutoFit/>
          </a:bodyPr>
          <a:lstStyle/>
          <a:p>
            <a:r>
              <a:rPr lang="ja-JP" altLang="en-US" sz="1000" dirty="0">
                <a:solidFill>
                  <a:schemeClr val="tx1">
                    <a:lumMod val="75000"/>
                    <a:lumOff val="25000"/>
                  </a:schemeClr>
                </a:solidFill>
                <a:latin typeface="+mj-ea"/>
                <a:ea typeface="+mj-ea"/>
              </a:rPr>
              <a:t>原稿は、セミナー実施から約</a:t>
            </a:r>
            <a:r>
              <a:rPr lang="en-US" altLang="ja-JP" sz="1000" dirty="0">
                <a:solidFill>
                  <a:schemeClr val="tx1">
                    <a:lumMod val="75000"/>
                    <a:lumOff val="25000"/>
                  </a:schemeClr>
                </a:solidFill>
                <a:latin typeface="+mj-ea"/>
                <a:ea typeface="+mj-ea"/>
              </a:rPr>
              <a:t>1</a:t>
            </a:r>
            <a:r>
              <a:rPr lang="ja-JP" altLang="en-US" sz="1000" dirty="0">
                <a:solidFill>
                  <a:schemeClr val="tx1">
                    <a:lumMod val="75000"/>
                    <a:lumOff val="25000"/>
                  </a:schemeClr>
                </a:solidFill>
                <a:latin typeface="+mj-ea"/>
                <a:ea typeface="+mj-ea"/>
              </a:rPr>
              <a:t>週間を目処に初校を提出いたします</a:t>
            </a:r>
          </a:p>
        </p:txBody>
      </p:sp>
    </p:spTree>
    <p:extLst>
      <p:ext uri="{BB962C8B-B14F-4D97-AF65-F5344CB8AC3E}">
        <p14:creationId xmlns:p14="http://schemas.microsoft.com/office/powerpoint/2010/main" val="6516216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69</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マイナビルームについて：アクセス</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7" name="正方形/長方形 6"/>
          <p:cNvSpPr/>
          <p:nvPr/>
        </p:nvSpPr>
        <p:spPr>
          <a:xfrm>
            <a:off x="505351" y="1228243"/>
            <a:ext cx="3672408" cy="2246769"/>
          </a:xfrm>
          <a:prstGeom prst="rect">
            <a:avLst/>
          </a:prstGeom>
        </p:spPr>
        <p:txBody>
          <a:bodyPr wrap="square">
            <a:spAutoFit/>
          </a:bodyPr>
          <a:lstStyle/>
          <a:p>
            <a:r>
              <a:rPr lang="ja-JP" altLang="en-US" sz="1000" b="1" dirty="0">
                <a:solidFill>
                  <a:schemeClr val="tx1">
                    <a:lumMod val="75000"/>
                    <a:lumOff val="25000"/>
                  </a:schemeClr>
                </a:solidFill>
                <a:latin typeface="+mj-ea"/>
                <a:ea typeface="+mj-ea"/>
              </a:rPr>
              <a:t>住所</a:t>
            </a:r>
          </a:p>
          <a:p>
            <a:r>
              <a:rPr lang="en-US" altLang="ja-JP" sz="1000" dirty="0">
                <a:solidFill>
                  <a:schemeClr val="tx1">
                    <a:lumMod val="75000"/>
                    <a:lumOff val="25000"/>
                  </a:schemeClr>
                </a:solidFill>
                <a:latin typeface="+mj-ea"/>
                <a:ea typeface="+mj-ea"/>
              </a:rPr>
              <a:t>100-0003</a:t>
            </a:r>
          </a:p>
          <a:p>
            <a:r>
              <a:rPr lang="ja-JP" altLang="en-US" sz="1000" dirty="0">
                <a:solidFill>
                  <a:schemeClr val="tx1">
                    <a:lumMod val="75000"/>
                    <a:lumOff val="25000"/>
                  </a:schemeClr>
                </a:solidFill>
                <a:latin typeface="+mj-ea"/>
                <a:ea typeface="+mj-ea"/>
              </a:rPr>
              <a:t>東京都千代田区一ツ橋一丁目</a:t>
            </a:r>
            <a:r>
              <a:rPr lang="en-US" altLang="ja-JP" sz="1000" dirty="0">
                <a:solidFill>
                  <a:schemeClr val="tx1">
                    <a:lumMod val="75000"/>
                    <a:lumOff val="25000"/>
                  </a:schemeClr>
                </a:solidFill>
                <a:latin typeface="+mj-ea"/>
                <a:ea typeface="+mj-ea"/>
              </a:rPr>
              <a:t>1</a:t>
            </a:r>
            <a:r>
              <a:rPr lang="ja-JP" altLang="en-US" sz="1000" dirty="0">
                <a:solidFill>
                  <a:schemeClr val="tx1">
                    <a:lumMod val="75000"/>
                    <a:lumOff val="25000"/>
                  </a:schemeClr>
                </a:solidFill>
                <a:latin typeface="+mj-ea"/>
                <a:ea typeface="+mj-ea"/>
              </a:rPr>
              <a:t>番</a:t>
            </a:r>
            <a:r>
              <a:rPr lang="en-US" altLang="ja-JP" sz="1000" dirty="0">
                <a:solidFill>
                  <a:schemeClr val="tx1">
                    <a:lumMod val="75000"/>
                    <a:lumOff val="25000"/>
                  </a:schemeClr>
                </a:solidFill>
                <a:latin typeface="+mj-ea"/>
                <a:ea typeface="+mj-ea"/>
              </a:rPr>
              <a:t>1</a:t>
            </a:r>
            <a:r>
              <a:rPr lang="ja-JP" altLang="en-US" sz="1000" dirty="0">
                <a:solidFill>
                  <a:schemeClr val="tx1">
                    <a:lumMod val="75000"/>
                    <a:lumOff val="25000"/>
                  </a:schemeClr>
                </a:solidFill>
                <a:latin typeface="+mj-ea"/>
                <a:ea typeface="+mj-ea"/>
              </a:rPr>
              <a:t>号</a:t>
            </a:r>
          </a:p>
          <a:p>
            <a:r>
              <a:rPr lang="ja-JP" altLang="en-US" sz="1000" dirty="0">
                <a:solidFill>
                  <a:schemeClr val="tx1">
                    <a:lumMod val="75000"/>
                    <a:lumOff val="25000"/>
                  </a:schemeClr>
                </a:solidFill>
                <a:latin typeface="+mj-ea"/>
                <a:ea typeface="+mj-ea"/>
              </a:rPr>
              <a:t>パレスサイドビル</a:t>
            </a:r>
            <a:r>
              <a:rPr lang="en-US" altLang="ja-JP" sz="1000" dirty="0">
                <a:solidFill>
                  <a:schemeClr val="tx1">
                    <a:lumMod val="75000"/>
                    <a:lumOff val="25000"/>
                  </a:schemeClr>
                </a:solidFill>
                <a:latin typeface="+mj-ea"/>
                <a:ea typeface="+mj-ea"/>
              </a:rPr>
              <a:t>9</a:t>
            </a:r>
            <a:r>
              <a:rPr lang="ja-JP" altLang="en-US" sz="1000" dirty="0">
                <a:solidFill>
                  <a:schemeClr val="tx1">
                    <a:lumMod val="75000"/>
                    <a:lumOff val="25000"/>
                  </a:schemeClr>
                </a:solidFill>
                <a:latin typeface="+mj-ea"/>
                <a:ea typeface="+mj-ea"/>
              </a:rPr>
              <a:t>階</a:t>
            </a:r>
            <a:endParaRPr lang="en-US" altLang="ja-JP" sz="1000" dirty="0">
              <a:solidFill>
                <a:schemeClr val="tx1">
                  <a:lumMod val="75000"/>
                  <a:lumOff val="25000"/>
                </a:schemeClr>
              </a:solidFill>
              <a:latin typeface="+mj-ea"/>
              <a:ea typeface="+mj-ea"/>
            </a:endParaRPr>
          </a:p>
          <a:p>
            <a:endParaRPr lang="ja-JP" altLang="en-US" sz="1000" dirty="0">
              <a:solidFill>
                <a:schemeClr val="tx1">
                  <a:lumMod val="75000"/>
                  <a:lumOff val="25000"/>
                </a:schemeClr>
              </a:solidFill>
              <a:latin typeface="+mj-ea"/>
              <a:ea typeface="+mj-ea"/>
            </a:endParaRPr>
          </a:p>
          <a:p>
            <a:r>
              <a:rPr lang="ja-JP" altLang="en-US" sz="1000" b="1" dirty="0">
                <a:solidFill>
                  <a:schemeClr val="tx1">
                    <a:lumMod val="75000"/>
                    <a:lumOff val="25000"/>
                  </a:schemeClr>
                </a:solidFill>
                <a:latin typeface="+mj-ea"/>
                <a:ea typeface="+mj-ea"/>
              </a:rPr>
              <a:t>アクセス</a:t>
            </a:r>
          </a:p>
          <a:p>
            <a:r>
              <a:rPr lang="ja-JP" altLang="en-US" sz="1000" dirty="0">
                <a:solidFill>
                  <a:schemeClr val="tx1">
                    <a:lumMod val="75000"/>
                    <a:lumOff val="25000"/>
                  </a:schemeClr>
                </a:solidFill>
                <a:latin typeface="+mj-ea"/>
                <a:ea typeface="+mj-ea"/>
              </a:rPr>
              <a:t>・東京メトロ東西線「竹橋」駅直結「</a:t>
            </a:r>
            <a:r>
              <a:rPr lang="en-US" altLang="ja-JP" sz="1000" dirty="0">
                <a:solidFill>
                  <a:schemeClr val="tx1">
                    <a:lumMod val="75000"/>
                    <a:lumOff val="25000"/>
                  </a:schemeClr>
                </a:solidFill>
                <a:latin typeface="+mj-ea"/>
                <a:ea typeface="+mj-ea"/>
              </a:rPr>
              <a:t>1b</a:t>
            </a:r>
            <a:r>
              <a:rPr lang="ja-JP" altLang="en-US" sz="1000" dirty="0">
                <a:solidFill>
                  <a:schemeClr val="tx1">
                    <a:lumMod val="75000"/>
                    <a:lumOff val="25000"/>
                  </a:schemeClr>
                </a:solidFill>
                <a:latin typeface="+mj-ea"/>
                <a:ea typeface="+mj-ea"/>
              </a:rPr>
              <a:t>」出口下車徒歩</a:t>
            </a:r>
            <a:r>
              <a:rPr lang="en-US" altLang="ja-JP" sz="1000" dirty="0">
                <a:solidFill>
                  <a:schemeClr val="tx1">
                    <a:lumMod val="75000"/>
                    <a:lumOff val="25000"/>
                  </a:schemeClr>
                </a:solidFill>
                <a:latin typeface="+mj-ea"/>
                <a:ea typeface="+mj-ea"/>
              </a:rPr>
              <a:t>1</a:t>
            </a:r>
            <a:r>
              <a:rPr lang="ja-JP" altLang="en-US" sz="1000" dirty="0">
                <a:solidFill>
                  <a:schemeClr val="tx1">
                    <a:lumMod val="75000"/>
                    <a:lumOff val="25000"/>
                  </a:schemeClr>
                </a:solidFill>
                <a:latin typeface="+mj-ea"/>
                <a:ea typeface="+mj-ea"/>
              </a:rPr>
              <a:t>分</a:t>
            </a:r>
          </a:p>
          <a:p>
            <a:r>
              <a:rPr lang="ja-JP" altLang="en-US" sz="1000" dirty="0">
                <a:solidFill>
                  <a:schemeClr val="tx1">
                    <a:lumMod val="75000"/>
                    <a:lumOff val="25000"/>
                  </a:schemeClr>
                </a:solidFill>
                <a:latin typeface="+mj-ea"/>
                <a:ea typeface="+mj-ea"/>
              </a:rPr>
              <a:t>・東京メトロ半蔵門線・都営地下鉄新宿線・三田線</a:t>
            </a:r>
          </a:p>
          <a:p>
            <a:r>
              <a:rPr lang="ja-JP" altLang="en-US" sz="1000" dirty="0">
                <a:solidFill>
                  <a:schemeClr val="tx1">
                    <a:lumMod val="75000"/>
                    <a:lumOff val="25000"/>
                  </a:schemeClr>
                </a:solidFill>
                <a:latin typeface="+mj-ea"/>
                <a:ea typeface="+mj-ea"/>
              </a:rPr>
              <a:t>「神保町」駅「</a:t>
            </a:r>
            <a:r>
              <a:rPr lang="en-US" altLang="ja-JP" sz="1000" dirty="0">
                <a:solidFill>
                  <a:schemeClr val="tx1">
                    <a:lumMod val="75000"/>
                    <a:lumOff val="25000"/>
                  </a:schemeClr>
                </a:solidFill>
                <a:latin typeface="+mj-ea"/>
                <a:ea typeface="+mj-ea"/>
              </a:rPr>
              <a:t>A8</a:t>
            </a:r>
            <a:r>
              <a:rPr lang="ja-JP" altLang="en-US" sz="1000" dirty="0">
                <a:solidFill>
                  <a:schemeClr val="tx1">
                    <a:lumMod val="75000"/>
                    <a:lumOff val="25000"/>
                  </a:schemeClr>
                </a:solidFill>
                <a:latin typeface="+mj-ea"/>
                <a:ea typeface="+mj-ea"/>
              </a:rPr>
              <a:t>」出口より徒歩</a:t>
            </a:r>
            <a:r>
              <a:rPr lang="en-US" altLang="ja-JP" sz="1000" dirty="0">
                <a:solidFill>
                  <a:schemeClr val="tx1">
                    <a:lumMod val="75000"/>
                    <a:lumOff val="25000"/>
                  </a:schemeClr>
                </a:solidFill>
                <a:latin typeface="+mj-ea"/>
                <a:ea typeface="+mj-ea"/>
              </a:rPr>
              <a:t>5</a:t>
            </a:r>
            <a:r>
              <a:rPr lang="ja-JP" altLang="en-US" sz="1000" dirty="0">
                <a:solidFill>
                  <a:schemeClr val="tx1">
                    <a:lumMod val="75000"/>
                    <a:lumOff val="25000"/>
                  </a:schemeClr>
                </a:solidFill>
                <a:latin typeface="+mj-ea"/>
                <a:ea typeface="+mj-ea"/>
              </a:rPr>
              <a:t>分</a:t>
            </a:r>
          </a:p>
          <a:p>
            <a:endParaRPr lang="en-US" altLang="ja-JP" sz="1000" b="1" dirty="0">
              <a:solidFill>
                <a:schemeClr val="tx1">
                  <a:lumMod val="75000"/>
                  <a:lumOff val="25000"/>
                </a:schemeClr>
              </a:solidFill>
              <a:latin typeface="+mj-ea"/>
              <a:ea typeface="+mj-ea"/>
            </a:endParaRPr>
          </a:p>
          <a:p>
            <a:r>
              <a:rPr lang="ja-JP" altLang="en-US" sz="1000" b="1" dirty="0">
                <a:solidFill>
                  <a:schemeClr val="tx1">
                    <a:lumMod val="75000"/>
                    <a:lumOff val="25000"/>
                  </a:schemeClr>
                </a:solidFill>
                <a:latin typeface="+mj-ea"/>
                <a:ea typeface="+mj-ea"/>
              </a:rPr>
              <a:t>注意</a:t>
            </a:r>
          </a:p>
          <a:p>
            <a:r>
              <a:rPr lang="ja-JP" altLang="en-US" sz="1000" dirty="0">
                <a:solidFill>
                  <a:schemeClr val="tx1">
                    <a:lumMod val="75000"/>
                    <a:lumOff val="25000"/>
                  </a:schemeClr>
                </a:solidFill>
                <a:latin typeface="+mj-ea"/>
                <a:ea typeface="+mj-ea"/>
              </a:rPr>
              <a:t>日曜、祝日の出入館は、地下</a:t>
            </a:r>
            <a:r>
              <a:rPr lang="en-US" altLang="ja-JP" sz="1000" dirty="0">
                <a:solidFill>
                  <a:schemeClr val="tx1">
                    <a:lumMod val="75000"/>
                    <a:lumOff val="25000"/>
                  </a:schemeClr>
                </a:solidFill>
                <a:latin typeface="+mj-ea"/>
                <a:ea typeface="+mj-ea"/>
              </a:rPr>
              <a:t>2</a:t>
            </a:r>
            <a:r>
              <a:rPr lang="ja-JP" altLang="en-US" sz="1000" dirty="0">
                <a:solidFill>
                  <a:schemeClr val="tx1">
                    <a:lumMod val="75000"/>
                    <a:lumOff val="25000"/>
                  </a:schemeClr>
                </a:solidFill>
                <a:latin typeface="+mj-ea"/>
                <a:ea typeface="+mj-ea"/>
              </a:rPr>
              <a:t>階エレベータホール通用口</a:t>
            </a:r>
            <a:br>
              <a:rPr lang="en-US" altLang="ja-JP" sz="1000" dirty="0">
                <a:solidFill>
                  <a:schemeClr val="tx1">
                    <a:lumMod val="75000"/>
                    <a:lumOff val="25000"/>
                  </a:schemeClr>
                </a:solidFill>
                <a:latin typeface="+mj-ea"/>
                <a:ea typeface="+mj-ea"/>
              </a:rPr>
            </a:br>
            <a:r>
              <a:rPr lang="en-US" altLang="ja-JP" sz="1000" dirty="0">
                <a:solidFill>
                  <a:schemeClr val="tx1">
                    <a:lumMod val="75000"/>
                    <a:lumOff val="25000"/>
                  </a:schemeClr>
                </a:solidFill>
                <a:latin typeface="+mj-ea"/>
                <a:ea typeface="+mj-ea"/>
              </a:rPr>
              <a:t>(</a:t>
            </a:r>
            <a:r>
              <a:rPr lang="ja-JP" altLang="en-US" sz="1000" dirty="0">
                <a:solidFill>
                  <a:schemeClr val="tx1">
                    <a:lumMod val="75000"/>
                    <a:lumOff val="25000"/>
                  </a:schemeClr>
                </a:solidFill>
                <a:latin typeface="+mj-ea"/>
                <a:ea typeface="+mj-ea"/>
              </a:rPr>
              <a:t>毎日新聞社地下鉄口</a:t>
            </a:r>
            <a:r>
              <a:rPr lang="en-US" altLang="ja-JP" sz="1000" dirty="0">
                <a:solidFill>
                  <a:schemeClr val="tx1">
                    <a:lumMod val="75000"/>
                    <a:lumOff val="25000"/>
                  </a:schemeClr>
                </a:solidFill>
                <a:latin typeface="+mj-ea"/>
                <a:ea typeface="+mj-ea"/>
              </a:rPr>
              <a:t>)</a:t>
            </a:r>
            <a:r>
              <a:rPr lang="ja-JP" altLang="en-US" sz="1000" dirty="0">
                <a:solidFill>
                  <a:schemeClr val="tx1">
                    <a:lumMod val="75000"/>
                    <a:lumOff val="25000"/>
                  </a:schemeClr>
                </a:solidFill>
                <a:latin typeface="+mj-ea"/>
                <a:ea typeface="+mj-ea"/>
              </a:rPr>
              <a:t>をご利用ください。</a:t>
            </a:r>
          </a:p>
          <a:p>
            <a:r>
              <a:rPr lang="ja-JP" altLang="en-US" sz="1000" dirty="0">
                <a:solidFill>
                  <a:schemeClr val="tx1">
                    <a:lumMod val="75000"/>
                    <a:lumOff val="25000"/>
                  </a:schemeClr>
                </a:solidFill>
                <a:latin typeface="+mj-ea"/>
                <a:ea typeface="+mj-ea"/>
              </a:rPr>
              <a:t>その他の入り口は、商店街休業日のため閉鎖されています。</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573016"/>
            <a:ext cx="2482775" cy="248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6" descr="パレスサイドビル"/>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340768"/>
            <a:ext cx="451927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フロア図"/>
          <p:cNvPicPr>
            <a:picLocks noChangeAspect="1" noChangeArrowheads="1"/>
          </p:cNvPicPr>
          <p:nvPr/>
        </p:nvPicPr>
        <p:blipFill rotWithShape="1">
          <a:blip r:embed="rId4">
            <a:extLst>
              <a:ext uri="{28A0092B-C50C-407E-A947-70E740481C1C}">
                <a14:useLocalDpi xmlns:a14="http://schemas.microsoft.com/office/drawing/2010/main" val="0"/>
              </a:ext>
            </a:extLst>
          </a:blip>
          <a:srcRect b="50589"/>
          <a:stretch/>
        </p:blipFill>
        <p:spPr bwMode="auto">
          <a:xfrm>
            <a:off x="4317369" y="4054336"/>
            <a:ext cx="4011930" cy="936104"/>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4554772" y="5517232"/>
            <a:ext cx="4176464" cy="553998"/>
          </a:xfrm>
          <a:prstGeom prst="rect">
            <a:avLst/>
          </a:prstGeom>
        </p:spPr>
        <p:txBody>
          <a:bodyPr wrap="square">
            <a:spAutoFit/>
          </a:bodyPr>
          <a:lstStyle/>
          <a:p>
            <a:pPr fontAlgn="auto">
              <a:spcBef>
                <a:spcPts val="0"/>
              </a:spcBef>
              <a:spcAft>
                <a:spcPts val="0"/>
              </a:spcAft>
              <a:defRPr/>
            </a:pPr>
            <a:r>
              <a:rPr lang="ja-JP" altLang="en-US" sz="1000" dirty="0">
                <a:solidFill>
                  <a:schemeClr val="tx1">
                    <a:lumMod val="75000"/>
                    <a:lumOff val="25000"/>
                  </a:schemeClr>
                </a:solidFill>
                <a:latin typeface="+mj-ea"/>
                <a:ea typeface="+mj-ea"/>
              </a:rPr>
              <a:t>竹橋のほか、東京（新宿）、大阪、京都、福岡等にも</a:t>
            </a:r>
            <a:endParaRPr lang="en-US" altLang="ja-JP" sz="1000" dirty="0">
              <a:solidFill>
                <a:schemeClr val="tx1">
                  <a:lumMod val="75000"/>
                  <a:lumOff val="25000"/>
                </a:schemeClr>
              </a:solidFill>
              <a:latin typeface="+mj-ea"/>
              <a:ea typeface="+mj-ea"/>
            </a:endParaRPr>
          </a:p>
          <a:p>
            <a:pPr fontAlgn="auto">
              <a:spcBef>
                <a:spcPts val="0"/>
              </a:spcBef>
              <a:spcAft>
                <a:spcPts val="0"/>
              </a:spcAft>
              <a:defRPr/>
            </a:pPr>
            <a:r>
              <a:rPr lang="ja-JP" altLang="en-US" sz="1000" dirty="0">
                <a:solidFill>
                  <a:schemeClr val="tx1">
                    <a:lumMod val="75000"/>
                    <a:lumOff val="25000"/>
                  </a:schemeClr>
                </a:solidFill>
                <a:latin typeface="+mj-ea"/>
                <a:ea typeface="+mj-ea"/>
              </a:rPr>
              <a:t>会議室のご用意がございます。</a:t>
            </a:r>
            <a:endParaRPr lang="en-US" altLang="ja-JP" sz="1000" dirty="0">
              <a:solidFill>
                <a:schemeClr val="tx1">
                  <a:lumMod val="75000"/>
                  <a:lumOff val="25000"/>
                </a:schemeClr>
              </a:solidFill>
              <a:latin typeface="+mj-ea"/>
              <a:ea typeface="+mj-ea"/>
            </a:endParaRPr>
          </a:p>
          <a:p>
            <a:pPr fontAlgn="auto">
              <a:spcBef>
                <a:spcPts val="0"/>
              </a:spcBef>
              <a:spcAft>
                <a:spcPts val="0"/>
              </a:spcAft>
              <a:defRPr/>
            </a:pPr>
            <a:r>
              <a:rPr lang="ja-JP" altLang="en-US" sz="1000" dirty="0">
                <a:solidFill>
                  <a:schemeClr val="tx1">
                    <a:lumMod val="75000"/>
                    <a:lumOff val="25000"/>
                  </a:schemeClr>
                </a:solidFill>
                <a:latin typeface="+mj-ea"/>
                <a:ea typeface="+mj-ea"/>
              </a:rPr>
              <a:t>詳しくは営業担当までお問い合わせください</a:t>
            </a:r>
          </a:p>
        </p:txBody>
      </p:sp>
    </p:spTree>
    <p:extLst>
      <p:ext uri="{BB962C8B-B14F-4D97-AF65-F5344CB8AC3E}">
        <p14:creationId xmlns:p14="http://schemas.microsoft.com/office/powerpoint/2010/main" val="724878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4540243" y="2276872"/>
            <a:ext cx="4088015" cy="396044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39969" y="2276872"/>
            <a:ext cx="4088015" cy="396044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7</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ビジネスジャンルについて</a:t>
            </a:r>
          </a:p>
        </p:txBody>
      </p:sp>
      <p:sp>
        <p:nvSpPr>
          <p:cNvPr id="5" name="正方形/長方形 4"/>
          <p:cNvSpPr/>
          <p:nvPr/>
        </p:nvSpPr>
        <p:spPr>
          <a:xfrm>
            <a:off x="242934" y="1023119"/>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複数のチャンネルにわたって、</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IT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製品導入・検討に携わるユーザーを総合的にカバーしています</a:t>
            </a:r>
          </a:p>
          <a:p>
            <a:pPr>
              <a:spcBef>
                <a:spcPct val="0"/>
              </a:spcBef>
              <a:buClr>
                <a:srgbClr val="31B6FD"/>
              </a:buClr>
              <a:defRPr/>
            </a:pPr>
            <a:endPar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3" name="山形 2"/>
          <p:cNvSpPr/>
          <p:nvPr/>
        </p:nvSpPr>
        <p:spPr>
          <a:xfrm>
            <a:off x="339969" y="1484784"/>
            <a:ext cx="2107396" cy="504056"/>
          </a:xfrm>
          <a:prstGeom prst="chevron">
            <a:avLst>
              <a:gd name="adj" fmla="val 2154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rPr>
              <a:t>情報収集</a:t>
            </a:r>
          </a:p>
        </p:txBody>
      </p:sp>
      <p:sp>
        <p:nvSpPr>
          <p:cNvPr id="30" name="山形 29"/>
          <p:cNvSpPr/>
          <p:nvPr/>
        </p:nvSpPr>
        <p:spPr>
          <a:xfrm>
            <a:off x="2432847" y="1484784"/>
            <a:ext cx="2107396" cy="504056"/>
          </a:xfrm>
          <a:prstGeom prst="chevron">
            <a:avLst>
              <a:gd name="adj" fmla="val 2154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rPr>
              <a:t>戦略立案</a:t>
            </a:r>
          </a:p>
        </p:txBody>
      </p:sp>
      <p:sp>
        <p:nvSpPr>
          <p:cNvPr id="31" name="山形 30"/>
          <p:cNvSpPr/>
          <p:nvPr/>
        </p:nvSpPr>
        <p:spPr>
          <a:xfrm>
            <a:off x="4517522" y="1484784"/>
            <a:ext cx="2107396" cy="504056"/>
          </a:xfrm>
          <a:prstGeom prst="chevron">
            <a:avLst>
              <a:gd name="adj" fmla="val 2154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rPr>
              <a:t>比較検討</a:t>
            </a:r>
          </a:p>
        </p:txBody>
      </p:sp>
      <p:sp>
        <p:nvSpPr>
          <p:cNvPr id="32" name="山形 31"/>
          <p:cNvSpPr/>
          <p:nvPr/>
        </p:nvSpPr>
        <p:spPr>
          <a:xfrm>
            <a:off x="6610400" y="1484784"/>
            <a:ext cx="2107396" cy="504056"/>
          </a:xfrm>
          <a:prstGeom prst="chevron">
            <a:avLst>
              <a:gd name="adj" fmla="val 2154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rPr>
              <a:t>導入決定</a:t>
            </a:r>
          </a:p>
        </p:txBody>
      </p:sp>
      <p:pic>
        <p:nvPicPr>
          <p:cNvPr id="17410" name="Picture 2" descr="チャンネル"/>
          <p:cNvPicPr>
            <a:picLocks noChangeAspect="1" noChangeArrowheads="1"/>
          </p:cNvPicPr>
          <p:nvPr/>
        </p:nvPicPr>
        <p:blipFill rotWithShape="1">
          <a:blip r:embed="rId2">
            <a:extLst>
              <a:ext uri="{28A0092B-C50C-407E-A947-70E740481C1C}">
                <a14:useLocalDpi xmlns:a14="http://schemas.microsoft.com/office/drawing/2010/main" val="0"/>
              </a:ext>
            </a:extLst>
          </a:blip>
          <a:srcRect r="81027"/>
          <a:stretch/>
        </p:blipFill>
        <p:spPr bwMode="auto">
          <a:xfrm>
            <a:off x="755576" y="2862484"/>
            <a:ext cx="218221" cy="20434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チャンネル"/>
          <p:cNvPicPr>
            <a:picLocks noChangeAspect="1" noChangeArrowheads="1"/>
          </p:cNvPicPr>
          <p:nvPr/>
        </p:nvPicPr>
        <p:blipFill rotWithShape="1">
          <a:blip r:embed="rId3">
            <a:extLst>
              <a:ext uri="{28A0092B-C50C-407E-A947-70E740481C1C}">
                <a14:useLocalDpi xmlns:a14="http://schemas.microsoft.com/office/drawing/2010/main" val="0"/>
              </a:ext>
            </a:extLst>
          </a:blip>
          <a:srcRect r="71684"/>
          <a:stretch/>
        </p:blipFill>
        <p:spPr bwMode="auto">
          <a:xfrm>
            <a:off x="1907704" y="2860786"/>
            <a:ext cx="218221" cy="21602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チャンネル"/>
          <p:cNvPicPr>
            <a:picLocks noChangeAspect="1" noChangeArrowheads="1"/>
          </p:cNvPicPr>
          <p:nvPr/>
        </p:nvPicPr>
        <p:blipFill rotWithShape="1">
          <a:blip r:embed="rId4">
            <a:extLst>
              <a:ext uri="{28A0092B-C50C-407E-A947-70E740481C1C}">
                <a14:useLocalDpi xmlns:a14="http://schemas.microsoft.com/office/drawing/2010/main" val="0"/>
              </a:ext>
            </a:extLst>
          </a:blip>
          <a:srcRect r="78642"/>
          <a:stretch/>
        </p:blipFill>
        <p:spPr bwMode="auto">
          <a:xfrm>
            <a:off x="2902253" y="2868273"/>
            <a:ext cx="218221" cy="216024"/>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descr="\\cpfs10\mynavi\ニュースメディア事業部\編集統括課\【サービスロゴ】マイナビニュース\マイナビニュース横型カラーロゴ\MYNAVI_SERVICE_NEWS_YOKO_COLOR_VER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3759" y="2358078"/>
            <a:ext cx="2337131" cy="464135"/>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969723" y="2884768"/>
            <a:ext cx="697627" cy="246221"/>
          </a:xfrm>
          <a:prstGeom prst="rect">
            <a:avLst/>
          </a:prstGeom>
        </p:spPr>
        <p:txBody>
          <a:bodyPr wrap="none">
            <a:spAutoFit/>
          </a:bodyPr>
          <a:lstStyle/>
          <a:p>
            <a:r>
              <a:rPr lang="ja-JP" altLang="en-US" sz="1000" b="1" dirty="0">
                <a:solidFill>
                  <a:schemeClr val="tx1">
                    <a:lumMod val="75000"/>
                    <a:lumOff val="25000"/>
                  </a:schemeClr>
                </a:solidFill>
              </a:rPr>
              <a:t>ビジネス</a:t>
            </a:r>
          </a:p>
        </p:txBody>
      </p:sp>
      <p:sp>
        <p:nvSpPr>
          <p:cNvPr id="36" name="正方形/長方形 35"/>
          <p:cNvSpPr/>
          <p:nvPr/>
        </p:nvSpPr>
        <p:spPr>
          <a:xfrm>
            <a:off x="2114311" y="2894747"/>
            <a:ext cx="567784" cy="246221"/>
          </a:xfrm>
          <a:prstGeom prst="rect">
            <a:avLst/>
          </a:prstGeom>
        </p:spPr>
        <p:txBody>
          <a:bodyPr wrap="none">
            <a:spAutoFit/>
          </a:bodyPr>
          <a:lstStyle/>
          <a:p>
            <a:r>
              <a:rPr lang="ja-JP" altLang="en-US" sz="1000" b="1" dirty="0">
                <a:solidFill>
                  <a:schemeClr val="tx1">
                    <a:lumMod val="75000"/>
                    <a:lumOff val="25000"/>
                  </a:schemeClr>
                </a:solidFill>
              </a:rPr>
              <a:t>企業 </a:t>
            </a:r>
            <a:r>
              <a:rPr lang="en-US" altLang="ja-JP" sz="1000" b="1" dirty="0">
                <a:solidFill>
                  <a:schemeClr val="tx1">
                    <a:lumMod val="75000"/>
                    <a:lumOff val="25000"/>
                  </a:schemeClr>
                </a:solidFill>
              </a:rPr>
              <a:t>IT</a:t>
            </a:r>
            <a:endParaRPr lang="ja-JP" altLang="en-US" sz="1000" b="1" dirty="0">
              <a:solidFill>
                <a:schemeClr val="tx1">
                  <a:lumMod val="75000"/>
                  <a:lumOff val="25000"/>
                </a:schemeClr>
              </a:solidFill>
            </a:endParaRPr>
          </a:p>
        </p:txBody>
      </p:sp>
      <p:sp>
        <p:nvSpPr>
          <p:cNvPr id="37" name="正方形/長方形 36"/>
          <p:cNvSpPr/>
          <p:nvPr/>
        </p:nvSpPr>
        <p:spPr>
          <a:xfrm>
            <a:off x="3100274" y="2884768"/>
            <a:ext cx="954107" cy="246221"/>
          </a:xfrm>
          <a:prstGeom prst="rect">
            <a:avLst/>
          </a:prstGeom>
        </p:spPr>
        <p:txBody>
          <a:bodyPr wrap="none">
            <a:spAutoFit/>
          </a:bodyPr>
          <a:lstStyle/>
          <a:p>
            <a:r>
              <a:rPr lang="ja-JP" altLang="en-US" sz="1000" b="1" dirty="0">
                <a:solidFill>
                  <a:schemeClr val="tx1">
                    <a:lumMod val="75000"/>
                    <a:lumOff val="25000"/>
                  </a:schemeClr>
                </a:solidFill>
              </a:rPr>
              <a:t>テクノロジー</a:t>
            </a:r>
          </a:p>
        </p:txBody>
      </p:sp>
      <p:cxnSp>
        <p:nvCxnSpPr>
          <p:cNvPr id="8" name="直線矢印コネクタ 7"/>
          <p:cNvCxnSpPr/>
          <p:nvPr/>
        </p:nvCxnSpPr>
        <p:spPr>
          <a:xfrm>
            <a:off x="339969" y="2132856"/>
            <a:ext cx="4088015" cy="0"/>
          </a:xfrm>
          <a:prstGeom prst="straightConnector1">
            <a:avLst/>
          </a:prstGeom>
          <a:ln>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4517522" y="2132856"/>
            <a:ext cx="4088015" cy="0"/>
          </a:xfrm>
          <a:prstGeom prst="straightConnector1">
            <a:avLst/>
          </a:prstGeom>
          <a:ln>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7422" name="Picture 14" descr="\\cpfs10\mynavi\ニュースメディア事業部\システム統括課\案件\WPリニューアル\デザイン\ITsearch+.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2120" y="2526729"/>
            <a:ext cx="1864260" cy="540102"/>
          </a:xfrm>
          <a:prstGeom prst="rect">
            <a:avLst/>
          </a:prstGeom>
          <a:noFill/>
          <a:extLst>
            <a:ext uri="{909E8E84-426E-40DD-AFC4-6F175D3DCCD1}">
              <a14:hiddenFill xmlns:a14="http://schemas.microsoft.com/office/drawing/2010/main">
                <a:solidFill>
                  <a:srgbClr val="FFFFFF"/>
                </a:solidFill>
              </a14:hiddenFill>
            </a:ext>
          </a:extLst>
        </p:spPr>
      </p:pic>
      <p:sp>
        <p:nvSpPr>
          <p:cNvPr id="49" name="テキスト ボックス 5"/>
          <p:cNvSpPr txBox="1">
            <a:spLocks noChangeArrowheads="1"/>
          </p:cNvSpPr>
          <p:nvPr/>
        </p:nvSpPr>
        <p:spPr bwMode="auto">
          <a:xfrm>
            <a:off x="496279" y="3276273"/>
            <a:ext cx="37753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「最新の</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IT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ソリューション情報を、ニュースやレポート、連載と</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いった観点で、ターゲット読者に向けて発信するメディアとなります。</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800" b="1" dirty="0">
                <a:solidFill>
                  <a:srgbClr val="FF5050"/>
                </a:solidFill>
                <a:latin typeface="メイリオ" pitchFamily="50" charset="-128"/>
                <a:ea typeface="メイリオ" pitchFamily="50" charset="-128"/>
                <a:cs typeface="メイリオ" pitchFamily="50" charset="-128"/>
              </a:rPr>
              <a:t>「すべての記事情報をオープンに閲覧できる」</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点がメリットです。</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テクノロジーのみ、リード獲得施策もテクノロジーチャンネルで行います。</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50" name="テキスト ボックス 11"/>
          <p:cNvSpPr txBox="1">
            <a:spLocks noChangeArrowheads="1"/>
          </p:cNvSpPr>
          <p:nvPr/>
        </p:nvSpPr>
        <p:spPr bwMode="auto">
          <a:xfrm>
            <a:off x="4827721" y="3214647"/>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IT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製品の導入検討中のユーザーを対象にした会員制サービスです。</a:t>
            </a: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「市場にどんな製品があるのか」、「製品間にどんな違いがあるのか」</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を明示し、担当者の検討作業を支援していきます。</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800" b="1" dirty="0">
                <a:solidFill>
                  <a:srgbClr val="FF5050"/>
                </a:solidFill>
                <a:latin typeface="メイリオ" pitchFamily="50" charset="-128"/>
                <a:ea typeface="メイリオ" pitchFamily="50" charset="-128"/>
                <a:cs typeface="メイリオ" pitchFamily="50" charset="-128"/>
              </a:rPr>
              <a:t>製品資料を容易にダウンロードできる</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などの特徴があります。</a:t>
            </a:r>
          </a:p>
        </p:txBody>
      </p:sp>
      <p:pic>
        <p:nvPicPr>
          <p:cNvPr id="17424"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9716" y="3933056"/>
            <a:ext cx="1943625" cy="148572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5" name="Text Box 11"/>
          <p:cNvSpPr txBox="1">
            <a:spLocks noChangeArrowheads="1"/>
          </p:cNvSpPr>
          <p:nvPr/>
        </p:nvSpPr>
        <p:spPr bwMode="auto">
          <a:xfrm>
            <a:off x="1124670" y="5586413"/>
            <a:ext cx="2645390" cy="510909"/>
          </a:xfrm>
          <a:prstGeom prst="rect">
            <a:avLst/>
          </a:prstGeom>
          <a:noFill/>
          <a:ln>
            <a:noFill/>
          </a:ln>
        </p:spPr>
        <p:txBody>
          <a:bodyPr wrap="square">
            <a:spAutoFit/>
          </a:bodyPr>
          <a:lstStyle>
            <a:lvl1pPr>
              <a:spcBef>
                <a:spcPct val="20000"/>
              </a:spcBef>
              <a:buClr>
                <a:srgbClr val="009DD6"/>
              </a:buClr>
              <a:buFont typeface="Arial" charset="0"/>
              <a:buAutoNum type="arabicPeriod"/>
              <a:defRPr kumimoji="1">
                <a:solidFill>
                  <a:srgbClr val="181818"/>
                </a:solidFill>
                <a:latin typeface="Tw Cen MT" pitchFamily="34" charset="0"/>
                <a:ea typeface="HGPｺﾞｼｯｸE" pitchFamily="50" charset="-128"/>
              </a:defRPr>
            </a:lvl1pPr>
            <a:lvl2pPr marL="742950" indent="-285750">
              <a:spcBef>
                <a:spcPct val="20000"/>
              </a:spcBef>
              <a:buClr>
                <a:srgbClr val="009DD6"/>
              </a:buClr>
              <a:buFont typeface="Wingdings" pitchFamily="2" charset="2"/>
              <a:buChar char="n"/>
              <a:defRPr kumimoji="1" sz="1600">
                <a:solidFill>
                  <a:srgbClr val="181818"/>
                </a:solidFill>
                <a:latin typeface="Tw Cen MT" pitchFamily="34" charset="0"/>
                <a:ea typeface="HGPｺﾞｼｯｸE" pitchFamily="50" charset="-128"/>
              </a:defRPr>
            </a:lvl2pPr>
            <a:lvl3pPr marL="1143000" indent="-228600">
              <a:spcBef>
                <a:spcPct val="20000"/>
              </a:spcBef>
              <a:buClr>
                <a:srgbClr val="009DD6"/>
              </a:buClr>
              <a:buFont typeface="Times" pitchFamily="-80" charset="0"/>
              <a:buChar char="•"/>
              <a:defRPr kumimoji="1" sz="1400">
                <a:solidFill>
                  <a:srgbClr val="181818"/>
                </a:solidFill>
                <a:latin typeface="Tw Cen MT" pitchFamily="34" charset="0"/>
                <a:ea typeface="HGPｺﾞｼｯｸE" pitchFamily="50" charset="-128"/>
              </a:defRPr>
            </a:lvl3pPr>
            <a:lvl4pPr marL="1600200" indent="-228600">
              <a:spcBef>
                <a:spcPct val="20000"/>
              </a:spcBef>
              <a:buClr>
                <a:srgbClr val="009DD6"/>
              </a:buClr>
              <a:buChar char="–"/>
              <a:defRPr kumimoji="1" sz="1200">
                <a:solidFill>
                  <a:srgbClr val="181818"/>
                </a:solidFill>
                <a:latin typeface="Tw Cen MT" pitchFamily="34" charset="0"/>
                <a:ea typeface="HGPｺﾞｼｯｸE" pitchFamily="50" charset="-128"/>
              </a:defRPr>
            </a:lvl4pPr>
            <a:lvl5pPr marL="2057400" indent="-228600">
              <a:spcBef>
                <a:spcPct val="20000"/>
              </a:spcBef>
              <a:buClr>
                <a:srgbClr val="009DD6"/>
              </a:buClr>
              <a:buChar char="»"/>
              <a:defRPr kumimoji="1" sz="1200">
                <a:solidFill>
                  <a:srgbClr val="181818"/>
                </a:solidFill>
                <a:latin typeface="Tw Cen MT" pitchFamily="34" charset="0"/>
                <a:ea typeface="HGPｺﾞｼｯｸE" pitchFamily="50" charset="-128"/>
              </a:defRPr>
            </a:lvl5pPr>
            <a:lvl6pPr marL="2514600" indent="-228600" eaLnBrk="0" fontAlgn="base" hangingPunct="0">
              <a:spcBef>
                <a:spcPct val="20000"/>
              </a:spcBef>
              <a:spcAft>
                <a:spcPct val="0"/>
              </a:spcAft>
              <a:buClr>
                <a:srgbClr val="009DD6"/>
              </a:buClr>
              <a:buChar char="»"/>
              <a:defRPr kumimoji="1" sz="1200">
                <a:solidFill>
                  <a:srgbClr val="181818"/>
                </a:solidFill>
                <a:latin typeface="Tw Cen MT" pitchFamily="34" charset="0"/>
                <a:ea typeface="HGPｺﾞｼｯｸE" pitchFamily="50" charset="-128"/>
              </a:defRPr>
            </a:lvl6pPr>
            <a:lvl7pPr marL="2971800" indent="-228600" eaLnBrk="0" fontAlgn="base" hangingPunct="0">
              <a:spcBef>
                <a:spcPct val="20000"/>
              </a:spcBef>
              <a:spcAft>
                <a:spcPct val="0"/>
              </a:spcAft>
              <a:buClr>
                <a:srgbClr val="009DD6"/>
              </a:buClr>
              <a:buChar char="»"/>
              <a:defRPr kumimoji="1" sz="1200">
                <a:solidFill>
                  <a:srgbClr val="181818"/>
                </a:solidFill>
                <a:latin typeface="Tw Cen MT" pitchFamily="34" charset="0"/>
                <a:ea typeface="HGPｺﾞｼｯｸE" pitchFamily="50" charset="-128"/>
              </a:defRPr>
            </a:lvl7pPr>
            <a:lvl8pPr marL="3429000" indent="-228600" eaLnBrk="0" fontAlgn="base" hangingPunct="0">
              <a:spcBef>
                <a:spcPct val="20000"/>
              </a:spcBef>
              <a:spcAft>
                <a:spcPct val="0"/>
              </a:spcAft>
              <a:buClr>
                <a:srgbClr val="009DD6"/>
              </a:buClr>
              <a:buChar char="»"/>
              <a:defRPr kumimoji="1" sz="1200">
                <a:solidFill>
                  <a:srgbClr val="181818"/>
                </a:solidFill>
                <a:latin typeface="Tw Cen MT" pitchFamily="34" charset="0"/>
                <a:ea typeface="HGPｺﾞｼｯｸE" pitchFamily="50" charset="-128"/>
              </a:defRPr>
            </a:lvl8pPr>
            <a:lvl9pPr marL="3886200" indent="-228600" eaLnBrk="0" fontAlgn="base" hangingPunct="0">
              <a:spcBef>
                <a:spcPct val="20000"/>
              </a:spcBef>
              <a:spcAft>
                <a:spcPct val="0"/>
              </a:spcAft>
              <a:buClr>
                <a:srgbClr val="009DD6"/>
              </a:buClr>
              <a:buChar char="»"/>
              <a:defRPr kumimoji="1" sz="1200">
                <a:solidFill>
                  <a:srgbClr val="181818"/>
                </a:solidFill>
                <a:latin typeface="Tw Cen MT" pitchFamily="34" charset="0"/>
                <a:ea typeface="HGPｺﾞｼｯｸE" pitchFamily="50" charset="-128"/>
              </a:defRPr>
            </a:lvl9pPr>
          </a:lstStyle>
          <a:p>
            <a:pPr fontAlgn="auto">
              <a:spcAft>
                <a:spcPts val="0"/>
              </a:spcAft>
              <a:buFont typeface="Arial" charset="0"/>
              <a:buNone/>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企業</a:t>
            </a:r>
            <a:r>
              <a:rPr lang="en-US" altLang="ja-JP" sz="800" dirty="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ITCh</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183</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 ・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86</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UU/</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Aft>
                <a:spcPts val="0"/>
              </a:spcAft>
              <a:buFont typeface="Arial" charset="0"/>
              <a:buNone/>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テクノロジー</a:t>
            </a:r>
            <a:r>
              <a:rPr lang="en-US" altLang="ja-JP" sz="800" dirty="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Ch</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110</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 ・ </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39</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UU/</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fontAlgn="auto">
              <a:spcAft>
                <a:spcPts val="0"/>
              </a:spcAft>
              <a:buFont typeface="Arial" charset="0"/>
              <a:buNone/>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月平均値</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8" name="Picture 2" descr="C:\Users\s0113300\Documents\000_媒体資料改定\2018.01-03\B00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93428"/>
          <a:stretch/>
        </p:blipFill>
        <p:spPr bwMode="auto">
          <a:xfrm>
            <a:off x="1447872" y="3933056"/>
            <a:ext cx="1883360" cy="215642"/>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58" b="16852"/>
          <a:stretch/>
        </p:blipFill>
        <p:spPr bwMode="auto">
          <a:xfrm>
            <a:off x="1448990" y="4148698"/>
            <a:ext cx="1875639" cy="1270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1441269" y="3933056"/>
            <a:ext cx="1883360" cy="148572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95800" y="4235747"/>
            <a:ext cx="485777" cy="404813"/>
          </a:xfrm>
          <a:prstGeom prst="rect">
            <a:avLst/>
          </a:prstGeom>
        </p:spPr>
      </p:pic>
    </p:spTree>
    <p:extLst>
      <p:ext uri="{BB962C8B-B14F-4D97-AF65-F5344CB8AC3E}">
        <p14:creationId xmlns:p14="http://schemas.microsoft.com/office/powerpoint/2010/main" val="9010462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70</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マイナビルームについて：各ルームの配置図</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111" b="17476"/>
          <a:stretch/>
        </p:blipFill>
        <p:spPr bwMode="auto">
          <a:xfrm>
            <a:off x="688369" y="1196752"/>
            <a:ext cx="7767262" cy="3801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5857869" y="1700808"/>
            <a:ext cx="2536118" cy="3168352"/>
          </a:xfrm>
          <a:prstGeom prst="rect">
            <a:avLst/>
          </a:prstGeom>
          <a:solidFill>
            <a:schemeClr val="accent5">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chemeClr val="tx1">
                    <a:lumMod val="75000"/>
                    <a:lumOff val="25000"/>
                  </a:schemeClr>
                </a:solidFill>
                <a:latin typeface="+mj-ea"/>
                <a:ea typeface="+mj-ea"/>
              </a:rPr>
              <a:t>9F-A</a:t>
            </a:r>
            <a:endParaRPr kumimoji="1" lang="ja-JP" altLang="en-US" sz="1200" b="1" dirty="0">
              <a:solidFill>
                <a:schemeClr val="tx1">
                  <a:lumMod val="75000"/>
                  <a:lumOff val="25000"/>
                </a:schemeClr>
              </a:solidFill>
              <a:latin typeface="+mj-ea"/>
              <a:ea typeface="+mj-ea"/>
            </a:endParaRPr>
          </a:p>
        </p:txBody>
      </p:sp>
      <p:sp>
        <p:nvSpPr>
          <p:cNvPr id="11" name="正方形/長方形 10"/>
          <p:cNvSpPr/>
          <p:nvPr/>
        </p:nvSpPr>
        <p:spPr>
          <a:xfrm>
            <a:off x="4172908" y="1700808"/>
            <a:ext cx="1683362" cy="1458618"/>
          </a:xfrm>
          <a:prstGeom prst="rect">
            <a:avLst/>
          </a:prstGeom>
          <a:solidFill>
            <a:schemeClr val="accent5">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lumMod val="75000"/>
                    <a:lumOff val="25000"/>
                  </a:schemeClr>
                </a:solidFill>
                <a:latin typeface="+mj-ea"/>
                <a:ea typeface="+mj-ea"/>
              </a:rPr>
              <a:t>9F-B</a:t>
            </a:r>
            <a:endParaRPr kumimoji="1" lang="ja-JP" altLang="en-US" sz="1200" b="1" dirty="0">
              <a:solidFill>
                <a:schemeClr val="tx1">
                  <a:lumMod val="75000"/>
                  <a:lumOff val="25000"/>
                </a:schemeClr>
              </a:solidFill>
              <a:latin typeface="+mj-ea"/>
              <a:ea typeface="+mj-ea"/>
            </a:endParaRPr>
          </a:p>
        </p:txBody>
      </p:sp>
      <p:sp>
        <p:nvSpPr>
          <p:cNvPr id="13" name="正方形/長方形 12"/>
          <p:cNvSpPr/>
          <p:nvPr/>
        </p:nvSpPr>
        <p:spPr>
          <a:xfrm>
            <a:off x="4172908" y="3412432"/>
            <a:ext cx="1683362" cy="1456727"/>
          </a:xfrm>
          <a:prstGeom prst="rect">
            <a:avLst/>
          </a:prstGeom>
          <a:solidFill>
            <a:schemeClr val="accent1">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lumMod val="75000"/>
                    <a:lumOff val="25000"/>
                  </a:schemeClr>
                </a:solidFill>
                <a:latin typeface="+mj-ea"/>
                <a:ea typeface="+mj-ea"/>
              </a:rPr>
              <a:t>オープンスペース</a:t>
            </a:r>
          </a:p>
        </p:txBody>
      </p:sp>
      <p:sp>
        <p:nvSpPr>
          <p:cNvPr id="14" name="正方形/長方形 13"/>
          <p:cNvSpPr/>
          <p:nvPr/>
        </p:nvSpPr>
        <p:spPr>
          <a:xfrm>
            <a:off x="3331227" y="3412432"/>
            <a:ext cx="841681" cy="1456727"/>
          </a:xfrm>
          <a:prstGeom prst="rect">
            <a:avLst/>
          </a:prstGeom>
          <a:solidFill>
            <a:schemeClr val="accent5">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lumMod val="75000"/>
                    <a:lumOff val="25000"/>
                  </a:schemeClr>
                </a:solidFill>
                <a:latin typeface="+mj-ea"/>
                <a:ea typeface="+mj-ea"/>
              </a:rPr>
              <a:t>9F-E</a:t>
            </a:r>
            <a:endParaRPr kumimoji="1" lang="ja-JP" altLang="en-US" sz="1200" b="1" dirty="0">
              <a:solidFill>
                <a:schemeClr val="tx1">
                  <a:lumMod val="75000"/>
                  <a:lumOff val="25000"/>
                </a:schemeClr>
              </a:solidFill>
              <a:latin typeface="+mj-ea"/>
              <a:ea typeface="+mj-ea"/>
            </a:endParaRPr>
          </a:p>
        </p:txBody>
      </p:sp>
      <p:sp>
        <p:nvSpPr>
          <p:cNvPr id="15" name="正方形/長方形 14"/>
          <p:cNvSpPr/>
          <p:nvPr/>
        </p:nvSpPr>
        <p:spPr>
          <a:xfrm>
            <a:off x="2489546" y="3412432"/>
            <a:ext cx="841681" cy="1456727"/>
          </a:xfrm>
          <a:prstGeom prst="rect">
            <a:avLst/>
          </a:prstGeom>
          <a:solidFill>
            <a:schemeClr val="accent5">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lumMod val="75000"/>
                    <a:lumOff val="25000"/>
                  </a:schemeClr>
                </a:solidFill>
                <a:latin typeface="+mj-ea"/>
                <a:ea typeface="+mj-ea"/>
              </a:rPr>
              <a:t>9F-K</a:t>
            </a:r>
            <a:endParaRPr kumimoji="1" lang="ja-JP" altLang="en-US" sz="1200" b="1" dirty="0">
              <a:solidFill>
                <a:schemeClr val="tx1">
                  <a:lumMod val="75000"/>
                  <a:lumOff val="25000"/>
                </a:schemeClr>
              </a:solidFill>
              <a:latin typeface="+mj-ea"/>
              <a:ea typeface="+mj-ea"/>
            </a:endParaRPr>
          </a:p>
        </p:txBody>
      </p:sp>
      <p:sp>
        <p:nvSpPr>
          <p:cNvPr id="16" name="正方形/長方形 15"/>
          <p:cNvSpPr/>
          <p:nvPr/>
        </p:nvSpPr>
        <p:spPr>
          <a:xfrm>
            <a:off x="3331227" y="1702699"/>
            <a:ext cx="841681" cy="1456707"/>
          </a:xfrm>
          <a:prstGeom prst="rect">
            <a:avLst/>
          </a:prstGeom>
          <a:solidFill>
            <a:schemeClr val="accent5">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lumMod val="75000"/>
                    <a:lumOff val="25000"/>
                  </a:schemeClr>
                </a:solidFill>
                <a:latin typeface="+mj-ea"/>
                <a:ea typeface="+mj-ea"/>
              </a:rPr>
              <a:t>9F-C</a:t>
            </a:r>
            <a:endParaRPr kumimoji="1" lang="ja-JP" altLang="en-US" sz="1200" b="1" dirty="0">
              <a:solidFill>
                <a:schemeClr val="tx1">
                  <a:lumMod val="75000"/>
                  <a:lumOff val="25000"/>
                </a:schemeClr>
              </a:solidFill>
              <a:latin typeface="+mj-ea"/>
              <a:ea typeface="+mj-ea"/>
            </a:endParaRPr>
          </a:p>
        </p:txBody>
      </p:sp>
      <p:sp>
        <p:nvSpPr>
          <p:cNvPr id="17" name="正方形/長方形 16"/>
          <p:cNvSpPr/>
          <p:nvPr/>
        </p:nvSpPr>
        <p:spPr>
          <a:xfrm>
            <a:off x="2489546" y="1702699"/>
            <a:ext cx="841681" cy="1456707"/>
          </a:xfrm>
          <a:prstGeom prst="rect">
            <a:avLst/>
          </a:prstGeom>
          <a:solidFill>
            <a:schemeClr val="accent5">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lumMod val="75000"/>
                    <a:lumOff val="25000"/>
                  </a:schemeClr>
                </a:solidFill>
                <a:latin typeface="+mj-ea"/>
                <a:ea typeface="+mj-ea"/>
              </a:rPr>
              <a:t>9F-D</a:t>
            </a:r>
            <a:endParaRPr kumimoji="1" lang="ja-JP" altLang="en-US" sz="1200" b="1" dirty="0">
              <a:solidFill>
                <a:schemeClr val="tx1">
                  <a:lumMod val="75000"/>
                  <a:lumOff val="25000"/>
                </a:schemeClr>
              </a:solidFill>
              <a:latin typeface="+mj-ea"/>
              <a:ea typeface="+mj-ea"/>
            </a:endParaRPr>
          </a:p>
        </p:txBody>
      </p:sp>
      <p:sp>
        <p:nvSpPr>
          <p:cNvPr id="18" name="正方形/長方形 17"/>
          <p:cNvSpPr/>
          <p:nvPr/>
        </p:nvSpPr>
        <p:spPr>
          <a:xfrm>
            <a:off x="1635635" y="1702699"/>
            <a:ext cx="841681" cy="1456727"/>
          </a:xfrm>
          <a:prstGeom prst="rect">
            <a:avLst/>
          </a:prstGeom>
          <a:solidFill>
            <a:schemeClr val="accent5">
              <a:lumMod val="40000"/>
              <a:lumOff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lumMod val="75000"/>
                    <a:lumOff val="25000"/>
                  </a:schemeClr>
                </a:solidFill>
                <a:latin typeface="+mj-ea"/>
                <a:ea typeface="+mj-ea"/>
              </a:rPr>
              <a:t>9F-D</a:t>
            </a:r>
            <a:endParaRPr kumimoji="1" lang="ja-JP" altLang="en-US" sz="1600" dirty="0">
              <a:solidFill>
                <a:schemeClr val="tx1">
                  <a:lumMod val="75000"/>
                  <a:lumOff val="25000"/>
                </a:schemeClr>
              </a:solidFill>
              <a:latin typeface="+mj-ea"/>
              <a:ea typeface="+mj-ea"/>
            </a:endParaRPr>
          </a:p>
        </p:txBody>
      </p:sp>
      <p:sp>
        <p:nvSpPr>
          <p:cNvPr id="19" name="正方形/長方形 18"/>
          <p:cNvSpPr/>
          <p:nvPr/>
        </p:nvSpPr>
        <p:spPr>
          <a:xfrm>
            <a:off x="1623317" y="1702699"/>
            <a:ext cx="866229" cy="1456707"/>
          </a:xfrm>
          <a:prstGeom prst="rect">
            <a:avLst/>
          </a:prstGeom>
          <a:solidFill>
            <a:schemeClr val="accent3">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lumMod val="75000"/>
                    <a:lumOff val="25000"/>
                  </a:schemeClr>
                </a:solidFill>
                <a:latin typeface="+mj-ea"/>
                <a:ea typeface="+mj-ea"/>
              </a:rPr>
              <a:t>ミーティングルーム</a:t>
            </a:r>
          </a:p>
        </p:txBody>
      </p:sp>
      <p:sp>
        <p:nvSpPr>
          <p:cNvPr id="20" name="正方形/長方形 19"/>
          <p:cNvSpPr/>
          <p:nvPr/>
        </p:nvSpPr>
        <p:spPr>
          <a:xfrm>
            <a:off x="1623317" y="3408886"/>
            <a:ext cx="866229" cy="1456707"/>
          </a:xfrm>
          <a:prstGeom prst="rect">
            <a:avLst/>
          </a:prstGeom>
          <a:solidFill>
            <a:schemeClr val="accent3">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lumMod val="75000"/>
                    <a:lumOff val="25000"/>
                  </a:schemeClr>
                </a:solidFill>
                <a:latin typeface="+mj-ea"/>
                <a:ea typeface="+mj-ea"/>
              </a:rPr>
              <a:t>ミーティング</a:t>
            </a:r>
            <a:br>
              <a:rPr kumimoji="1" lang="en-US" altLang="ja-JP" sz="800" b="1" dirty="0">
                <a:solidFill>
                  <a:schemeClr val="tx1">
                    <a:lumMod val="75000"/>
                    <a:lumOff val="25000"/>
                  </a:schemeClr>
                </a:solidFill>
                <a:latin typeface="+mj-ea"/>
                <a:ea typeface="+mj-ea"/>
              </a:rPr>
            </a:br>
            <a:r>
              <a:rPr kumimoji="1" lang="ja-JP" altLang="en-US" sz="800" b="1" dirty="0">
                <a:solidFill>
                  <a:schemeClr val="tx1">
                    <a:lumMod val="75000"/>
                    <a:lumOff val="25000"/>
                  </a:schemeClr>
                </a:solidFill>
                <a:latin typeface="+mj-ea"/>
                <a:ea typeface="+mj-ea"/>
              </a:rPr>
              <a:t>ルーム</a:t>
            </a:r>
          </a:p>
        </p:txBody>
      </p:sp>
      <p:sp>
        <p:nvSpPr>
          <p:cNvPr id="21" name="Text Box 33"/>
          <p:cNvSpPr txBox="1">
            <a:spLocks noChangeArrowheads="1"/>
          </p:cNvSpPr>
          <p:nvPr/>
        </p:nvSpPr>
        <p:spPr bwMode="auto">
          <a:xfrm>
            <a:off x="683568" y="5085184"/>
            <a:ext cx="4970463" cy="102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145" tIns="50073" rIns="100145" bIns="50073">
            <a:spAutoFit/>
          </a:bodyPr>
          <a:lstStyle>
            <a:lvl1pPr defTabSz="1001713"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defTabSz="1001713"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defTabSz="1001713"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defTabSz="1001713"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defTabSz="1001713"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defTabSz="1001713"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defTabSz="1001713"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defTabSz="1001713"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defTabSz="1001713"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オープンスペースは個別相談会や、物販スペースとしてお使いいただけます。</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ミーティングルームは控え室として利用可能です。</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マイナビルーム利用は、予約状況によりご希望に添えない場合がございます。</a:t>
            </a:r>
          </a:p>
          <a:p>
            <a:pPr eaLnBrk="1" hangingPunct="1">
              <a:spcBef>
                <a:spcPct val="0"/>
              </a:spcBef>
              <a:buFontTx/>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　お早めのご相談をお願いいたします。</a:t>
            </a:r>
          </a:p>
          <a:p>
            <a:pPr eaLnBrk="1" hangingPunct="1">
              <a:spcBef>
                <a:spcPct val="0"/>
              </a:spcBef>
              <a:buFontTx/>
              <a:buNone/>
            </a:pPr>
            <a:r>
              <a:rPr lang="en-US" altLang="ja-JP" sz="10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収容人数は、スクール形式（机なし）での最大人数です。備品も含めた各</a:t>
            </a:r>
            <a:r>
              <a:rPr lang="ja-JP" altLang="en-US" sz="1000" dirty="0" err="1">
                <a:solidFill>
                  <a:schemeClr val="tx1">
                    <a:lumMod val="75000"/>
                    <a:lumOff val="25000"/>
                  </a:schemeClr>
                </a:solidFill>
                <a:latin typeface="メイリオ" pitchFamily="50" charset="-128"/>
                <a:ea typeface="メイリオ" pitchFamily="50" charset="-128"/>
                <a:cs typeface="メイリオ" pitchFamily="50" charset="-128"/>
              </a:rPr>
              <a:t>お</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　</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　部屋のスペックに関しましては次ページ以降をご確認ください。</a:t>
            </a:r>
          </a:p>
        </p:txBody>
      </p:sp>
      <p:sp>
        <p:nvSpPr>
          <p:cNvPr id="24" name="正方形/長方形 23"/>
          <p:cNvSpPr/>
          <p:nvPr/>
        </p:nvSpPr>
        <p:spPr>
          <a:xfrm>
            <a:off x="755576" y="1702699"/>
            <a:ext cx="7636812" cy="3168352"/>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lumMod val="75000"/>
                  <a:lumOff val="25000"/>
                </a:schemeClr>
              </a:solidFill>
              <a:latin typeface="+mj-ea"/>
              <a:ea typeface="+mj-ea"/>
            </a:endParaRPr>
          </a:p>
        </p:txBody>
      </p:sp>
      <p:sp>
        <p:nvSpPr>
          <p:cNvPr id="5" name="正方形/長方形 4"/>
          <p:cNvSpPr/>
          <p:nvPr/>
        </p:nvSpPr>
        <p:spPr>
          <a:xfrm>
            <a:off x="1037690" y="1268760"/>
            <a:ext cx="386507"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1037690" y="1594687"/>
            <a:ext cx="0" cy="21602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1413923" y="1594687"/>
            <a:ext cx="0" cy="21602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1623317" y="3176588"/>
            <a:ext cx="4212403" cy="224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1669968" y="1268759"/>
            <a:ext cx="1965928" cy="375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lumMod val="75000"/>
                    <a:lumOff val="25000"/>
                  </a:schemeClr>
                </a:solidFill>
                <a:latin typeface="+mj-ea"/>
                <a:ea typeface="+mj-ea"/>
              </a:rPr>
              <a:t>東コア </a:t>
            </a:r>
            <a:r>
              <a:rPr kumimoji="1" lang="en-US" altLang="ja-JP" b="1" dirty="0">
                <a:solidFill>
                  <a:schemeClr val="tx1">
                    <a:lumMod val="75000"/>
                    <a:lumOff val="25000"/>
                  </a:schemeClr>
                </a:solidFill>
                <a:latin typeface="+mj-ea"/>
                <a:ea typeface="+mj-ea"/>
              </a:rPr>
              <a:t>9F</a:t>
            </a:r>
            <a:endParaRPr kumimoji="1" lang="ja-JP" altLang="en-US" b="1" dirty="0">
              <a:solidFill>
                <a:schemeClr val="tx1">
                  <a:lumMod val="75000"/>
                  <a:lumOff val="25000"/>
                </a:schemeClr>
              </a:solidFill>
              <a:latin typeface="+mj-ea"/>
              <a:ea typeface="+mj-ea"/>
            </a:endParaRPr>
          </a:p>
        </p:txBody>
      </p:sp>
    </p:spTree>
    <p:extLst>
      <p:ext uri="{BB962C8B-B14F-4D97-AF65-F5344CB8AC3E}">
        <p14:creationId xmlns:p14="http://schemas.microsoft.com/office/powerpoint/2010/main" val="1760719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71</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マイナビルームについて：スペック一覧</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63578907"/>
              </p:ext>
            </p:extLst>
          </p:nvPr>
        </p:nvGraphicFramePr>
        <p:xfrm>
          <a:off x="196904" y="1124744"/>
          <a:ext cx="8721068" cy="3600404"/>
        </p:xfrm>
        <a:graphic>
          <a:graphicData uri="http://schemas.openxmlformats.org/drawingml/2006/table">
            <a:tbl>
              <a:tblPr firstRow="1" bandRow="1">
                <a:tableStyleId>{9D7B26C5-4107-4FEC-AEDC-1716B250A1EF}</a:tableStyleId>
              </a:tblPr>
              <a:tblGrid>
                <a:gridCol w="1435916">
                  <a:extLst>
                    <a:ext uri="{9D8B030D-6E8A-4147-A177-3AD203B41FA5}">
                      <a16:colId xmlns:a16="http://schemas.microsoft.com/office/drawing/2014/main" val="20000"/>
                    </a:ext>
                  </a:extLst>
                </a:gridCol>
                <a:gridCol w="1214192">
                  <a:extLst>
                    <a:ext uri="{9D8B030D-6E8A-4147-A177-3AD203B41FA5}">
                      <a16:colId xmlns:a16="http://schemas.microsoft.com/office/drawing/2014/main" val="20001"/>
                    </a:ext>
                  </a:extLst>
                </a:gridCol>
                <a:gridCol w="1214192">
                  <a:extLst>
                    <a:ext uri="{9D8B030D-6E8A-4147-A177-3AD203B41FA5}">
                      <a16:colId xmlns:a16="http://schemas.microsoft.com/office/drawing/2014/main" val="20002"/>
                    </a:ext>
                  </a:extLst>
                </a:gridCol>
                <a:gridCol w="1214192">
                  <a:extLst>
                    <a:ext uri="{9D8B030D-6E8A-4147-A177-3AD203B41FA5}">
                      <a16:colId xmlns:a16="http://schemas.microsoft.com/office/drawing/2014/main" val="20003"/>
                    </a:ext>
                  </a:extLst>
                </a:gridCol>
                <a:gridCol w="1214192">
                  <a:extLst>
                    <a:ext uri="{9D8B030D-6E8A-4147-A177-3AD203B41FA5}">
                      <a16:colId xmlns:a16="http://schemas.microsoft.com/office/drawing/2014/main" val="20004"/>
                    </a:ext>
                  </a:extLst>
                </a:gridCol>
                <a:gridCol w="1214192">
                  <a:extLst>
                    <a:ext uri="{9D8B030D-6E8A-4147-A177-3AD203B41FA5}">
                      <a16:colId xmlns:a16="http://schemas.microsoft.com/office/drawing/2014/main" val="20005"/>
                    </a:ext>
                  </a:extLst>
                </a:gridCol>
                <a:gridCol w="1214192">
                  <a:extLst>
                    <a:ext uri="{9D8B030D-6E8A-4147-A177-3AD203B41FA5}">
                      <a16:colId xmlns:a16="http://schemas.microsoft.com/office/drawing/2014/main" val="20006"/>
                    </a:ext>
                  </a:extLst>
                </a:gridCol>
              </a:tblGrid>
              <a:tr h="366543">
                <a:tc>
                  <a:txBody>
                    <a:bodyPr/>
                    <a:lstStyle/>
                    <a:p>
                      <a:pPr algn="ctr"/>
                      <a:endParaRPr kumimoji="1" lang="ja-JP" altLang="en-US" sz="1000" b="1" dirty="0">
                        <a:solidFill>
                          <a:schemeClr val="bg1"/>
                        </a:solidFill>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en-US" altLang="ja-JP" sz="1100" dirty="0">
                          <a:solidFill>
                            <a:schemeClr val="bg1"/>
                          </a:solidFill>
                        </a:rPr>
                        <a:t>9F-A</a:t>
                      </a:r>
                      <a:endParaRPr kumimoji="1" lang="ja-JP" altLang="en-US" sz="1100" dirty="0">
                        <a:solidFill>
                          <a:schemeClr val="bg1"/>
                        </a:solidFill>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en-US" altLang="ja-JP" sz="1100" dirty="0">
                          <a:solidFill>
                            <a:schemeClr val="bg1"/>
                          </a:solidFill>
                        </a:rPr>
                        <a:t>9F-B</a:t>
                      </a:r>
                      <a:endParaRPr kumimoji="1" lang="ja-JP" altLang="en-US" sz="1100" dirty="0">
                        <a:solidFill>
                          <a:schemeClr val="bg1"/>
                        </a:solidFill>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en-US" altLang="ja-JP" sz="1100" dirty="0">
                          <a:solidFill>
                            <a:schemeClr val="bg1"/>
                          </a:solidFill>
                        </a:rPr>
                        <a:t>9F-C</a:t>
                      </a:r>
                      <a:endParaRPr kumimoji="1" lang="ja-JP" altLang="en-US" sz="1100" dirty="0">
                        <a:solidFill>
                          <a:schemeClr val="bg1"/>
                        </a:solidFill>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en-US" altLang="ja-JP" sz="1100" dirty="0">
                          <a:solidFill>
                            <a:schemeClr val="bg1"/>
                          </a:solidFill>
                        </a:rPr>
                        <a:t>9F-D</a:t>
                      </a:r>
                      <a:endParaRPr kumimoji="1" lang="ja-JP" altLang="en-US" sz="1100" dirty="0">
                        <a:solidFill>
                          <a:schemeClr val="bg1"/>
                        </a:solidFill>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en-US" altLang="ja-JP" sz="1100" dirty="0">
                          <a:solidFill>
                            <a:schemeClr val="bg1"/>
                          </a:solidFill>
                        </a:rPr>
                        <a:t>9F-E</a:t>
                      </a:r>
                      <a:endParaRPr kumimoji="1" lang="ja-JP" altLang="en-US" sz="1100" dirty="0">
                        <a:solidFill>
                          <a:schemeClr val="bg1"/>
                        </a:solidFill>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en-US" altLang="ja-JP" sz="1100" dirty="0">
                          <a:solidFill>
                            <a:schemeClr val="bg1"/>
                          </a:solidFill>
                        </a:rPr>
                        <a:t>9F-K</a:t>
                      </a:r>
                      <a:endParaRPr kumimoji="1" lang="ja-JP" altLang="en-US" sz="1100" dirty="0">
                        <a:solidFill>
                          <a:schemeClr val="bg1"/>
                        </a:solidFill>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2655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baseline="0" dirty="0">
                          <a:solidFill>
                            <a:schemeClr val="tx1">
                              <a:lumMod val="75000"/>
                              <a:lumOff val="25000"/>
                            </a:schemeClr>
                          </a:solidFill>
                          <a:latin typeface="+mn-lt"/>
                          <a:ea typeface="+mn-ea"/>
                          <a:cs typeface="+mn-cs"/>
                        </a:rPr>
                        <a:t>席数</a:t>
                      </a:r>
                      <a:endParaRPr kumimoji="1" lang="en-US" altLang="ja-JP" sz="1000" b="0" i="0" u="none" strike="noStrike" kern="1200" baseline="0" dirty="0">
                        <a:solidFill>
                          <a:schemeClr val="tx1">
                            <a:lumMod val="75000"/>
                            <a:lumOff val="25000"/>
                          </a:schemeClr>
                        </a:solidFill>
                        <a:latin typeface="+mn-lt"/>
                        <a:ea typeface="+mn-ea"/>
                        <a:cs typeface="+mn-cs"/>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1100" dirty="0">
                          <a:solidFill>
                            <a:schemeClr val="tx1">
                              <a:lumMod val="75000"/>
                              <a:lumOff val="25000"/>
                            </a:schemeClr>
                          </a:solidFill>
                          <a:latin typeface="+mj-ea"/>
                          <a:ea typeface="+mj-ea"/>
                        </a:rPr>
                        <a:t>160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46</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28</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28</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28</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28</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65583">
                <a:tc>
                  <a:txBody>
                    <a:bodyPr/>
                    <a:lstStyle/>
                    <a:p>
                      <a:pPr algn="ctr"/>
                      <a:r>
                        <a:rPr kumimoji="1" lang="ja-JP" altLang="en-US" sz="1000" b="0" i="0" u="none" strike="noStrike" kern="1200" baseline="0" dirty="0">
                          <a:solidFill>
                            <a:schemeClr val="tx1">
                              <a:lumMod val="75000"/>
                              <a:lumOff val="25000"/>
                            </a:schemeClr>
                          </a:solidFill>
                          <a:latin typeface="+mn-lt"/>
                          <a:ea typeface="+mn-ea"/>
                          <a:cs typeface="+mn-cs"/>
                        </a:rPr>
                        <a:t>机</a:t>
                      </a:r>
                      <a:endParaRPr kumimoji="1" lang="en-US" altLang="ja-JP" sz="1000" b="0" i="0" u="none" strike="noStrike" kern="1200" baseline="0" dirty="0">
                        <a:solidFill>
                          <a:schemeClr val="tx1">
                            <a:lumMod val="75000"/>
                            <a:lumOff val="25000"/>
                          </a:schemeClr>
                        </a:solidFill>
                        <a:latin typeface="+mn-lt"/>
                        <a:ea typeface="+mn-ea"/>
                        <a:cs typeface="+mn-cs"/>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1100" dirty="0">
                          <a:solidFill>
                            <a:schemeClr val="tx1">
                              <a:lumMod val="75000"/>
                              <a:lumOff val="25000"/>
                            </a:schemeClr>
                          </a:solidFill>
                          <a:latin typeface="+mj-ea"/>
                          <a:ea typeface="+mj-ea"/>
                        </a:rPr>
                        <a:t>80</a:t>
                      </a:r>
                      <a:endParaRPr kumimoji="1" lang="ja-JP" altLang="en-US" sz="7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23</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14</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14</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14</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14</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43695">
                <a:tc>
                  <a:txBody>
                    <a:bodyPr/>
                    <a:lstStyle/>
                    <a:p>
                      <a:pPr algn="ctr"/>
                      <a:r>
                        <a:rPr kumimoji="1" lang="ja-JP" altLang="en-US" sz="1000" b="0" i="0" u="none" strike="noStrike" kern="1200" baseline="0" dirty="0">
                          <a:solidFill>
                            <a:schemeClr val="tx1">
                              <a:lumMod val="75000"/>
                              <a:lumOff val="25000"/>
                            </a:schemeClr>
                          </a:solidFill>
                          <a:latin typeface="+mn-lt"/>
                          <a:ea typeface="+mn-ea"/>
                          <a:cs typeface="+mn-cs"/>
                        </a:rPr>
                        <a:t>マイク</a:t>
                      </a:r>
                      <a:endParaRPr kumimoji="1" lang="en-US" altLang="ja-JP" sz="1000" b="0" i="0" u="none" strike="noStrike" kern="1200" baseline="0" dirty="0">
                        <a:solidFill>
                          <a:schemeClr val="tx1">
                            <a:lumMod val="75000"/>
                            <a:lumOff val="25000"/>
                          </a:schemeClr>
                        </a:solidFill>
                        <a:latin typeface="+mn-lt"/>
                        <a:ea typeface="+mn-ea"/>
                        <a:cs typeface="+mn-cs"/>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1100" dirty="0">
                          <a:solidFill>
                            <a:schemeClr val="tx1">
                              <a:lumMod val="75000"/>
                              <a:lumOff val="25000"/>
                            </a:schemeClr>
                          </a:solidFill>
                          <a:latin typeface="+mj-ea"/>
                          <a:ea typeface="+mj-ea"/>
                        </a:rPr>
                        <a:t>5</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500" dirty="0">
                          <a:solidFill>
                            <a:schemeClr val="tx1">
                              <a:lumMod val="75000"/>
                              <a:lumOff val="25000"/>
                            </a:schemeClr>
                          </a:solidFill>
                          <a:latin typeface="+mj-ea"/>
                          <a:ea typeface="+mj-ea"/>
                        </a:rPr>
                        <a:t>（有</a:t>
                      </a:r>
                      <a:r>
                        <a:rPr kumimoji="1" lang="en-US" altLang="ja-JP" sz="500" dirty="0">
                          <a:solidFill>
                            <a:schemeClr val="tx1">
                              <a:lumMod val="75000"/>
                              <a:lumOff val="25000"/>
                            </a:schemeClr>
                          </a:solidFill>
                          <a:latin typeface="+mj-ea"/>
                          <a:ea typeface="+mj-ea"/>
                        </a:rPr>
                        <a:t>2/</a:t>
                      </a:r>
                      <a:r>
                        <a:rPr kumimoji="1" lang="ja-JP" altLang="en-US" sz="500" dirty="0">
                          <a:solidFill>
                            <a:schemeClr val="tx1">
                              <a:lumMod val="75000"/>
                              <a:lumOff val="25000"/>
                            </a:schemeClr>
                          </a:solidFill>
                          <a:latin typeface="+mj-ea"/>
                          <a:ea typeface="+mj-ea"/>
                        </a:rPr>
                        <a:t>無</a:t>
                      </a:r>
                      <a:r>
                        <a:rPr kumimoji="1" lang="en-US" altLang="ja-JP" sz="500" dirty="0">
                          <a:solidFill>
                            <a:schemeClr val="tx1">
                              <a:lumMod val="75000"/>
                              <a:lumOff val="25000"/>
                            </a:schemeClr>
                          </a:solidFill>
                          <a:latin typeface="+mj-ea"/>
                          <a:ea typeface="+mj-ea"/>
                        </a:rPr>
                        <a:t>1/</a:t>
                      </a:r>
                      <a:r>
                        <a:rPr kumimoji="1" lang="ja-JP" altLang="en-US" sz="500" dirty="0">
                          <a:solidFill>
                            <a:schemeClr val="tx1">
                              <a:lumMod val="75000"/>
                              <a:lumOff val="25000"/>
                            </a:schemeClr>
                          </a:solidFill>
                          <a:latin typeface="+mj-ea"/>
                          <a:ea typeface="+mj-ea"/>
                        </a:rPr>
                        <a:t>赤外</a:t>
                      </a:r>
                      <a:r>
                        <a:rPr kumimoji="1" lang="en-US" altLang="ja-JP" sz="500" dirty="0">
                          <a:solidFill>
                            <a:schemeClr val="tx1">
                              <a:lumMod val="75000"/>
                              <a:lumOff val="25000"/>
                            </a:schemeClr>
                          </a:solidFill>
                          <a:latin typeface="+mj-ea"/>
                          <a:ea typeface="+mj-ea"/>
                        </a:rPr>
                        <a:t>1/</a:t>
                      </a:r>
                      <a:r>
                        <a:rPr kumimoji="1" lang="ja-JP" altLang="en-US" sz="500" dirty="0">
                          <a:solidFill>
                            <a:schemeClr val="tx1">
                              <a:lumMod val="75000"/>
                              <a:lumOff val="25000"/>
                            </a:schemeClr>
                          </a:solidFill>
                          <a:latin typeface="+mj-ea"/>
                          <a:ea typeface="+mj-ea"/>
                        </a:rPr>
                        <a:t>ピンマイク</a:t>
                      </a:r>
                      <a:r>
                        <a:rPr kumimoji="1" lang="en-US" altLang="ja-JP" sz="500" dirty="0">
                          <a:solidFill>
                            <a:schemeClr val="tx1">
                              <a:lumMod val="75000"/>
                              <a:lumOff val="25000"/>
                            </a:schemeClr>
                          </a:solidFill>
                          <a:latin typeface="+mj-ea"/>
                          <a:ea typeface="+mj-ea"/>
                        </a:rPr>
                        <a:t>1</a:t>
                      </a:r>
                      <a:r>
                        <a:rPr kumimoji="1" lang="ja-JP" altLang="en-US" sz="500" dirty="0">
                          <a:solidFill>
                            <a:schemeClr val="tx1">
                              <a:lumMod val="75000"/>
                              <a:lumOff val="25000"/>
                            </a:schemeClr>
                          </a:solidFill>
                          <a:latin typeface="+mj-ea"/>
                          <a:ea typeface="+mj-ea"/>
                        </a:rPr>
                        <a:t>）</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2</a:t>
                      </a:r>
                    </a:p>
                    <a:p>
                      <a:pPr algn="ctr"/>
                      <a:r>
                        <a:rPr kumimoji="1" lang="ja-JP" altLang="en-US" sz="500" dirty="0">
                          <a:solidFill>
                            <a:schemeClr val="tx1">
                              <a:lumMod val="75000"/>
                              <a:lumOff val="25000"/>
                            </a:schemeClr>
                          </a:solidFill>
                          <a:latin typeface="+mj-ea"/>
                          <a:ea typeface="+mj-ea"/>
                        </a:rPr>
                        <a:t>（有</a:t>
                      </a:r>
                      <a:r>
                        <a:rPr kumimoji="1" lang="en-US" altLang="ja-JP" sz="500" dirty="0">
                          <a:solidFill>
                            <a:schemeClr val="tx1">
                              <a:lumMod val="75000"/>
                              <a:lumOff val="25000"/>
                            </a:schemeClr>
                          </a:solidFill>
                          <a:latin typeface="+mj-ea"/>
                          <a:ea typeface="+mj-ea"/>
                        </a:rPr>
                        <a:t>1/</a:t>
                      </a:r>
                      <a:r>
                        <a:rPr kumimoji="1" lang="ja-JP" altLang="en-US" sz="500" dirty="0">
                          <a:solidFill>
                            <a:schemeClr val="tx1">
                              <a:lumMod val="75000"/>
                              <a:lumOff val="25000"/>
                            </a:schemeClr>
                          </a:solidFill>
                          <a:latin typeface="+mj-ea"/>
                          <a:ea typeface="+mj-ea"/>
                        </a:rPr>
                        <a:t>無</a:t>
                      </a:r>
                      <a:r>
                        <a:rPr kumimoji="1" lang="en-US" altLang="ja-JP" sz="500" dirty="0">
                          <a:solidFill>
                            <a:schemeClr val="tx1">
                              <a:lumMod val="75000"/>
                              <a:lumOff val="25000"/>
                            </a:schemeClr>
                          </a:solidFill>
                          <a:latin typeface="+mj-ea"/>
                          <a:ea typeface="+mj-ea"/>
                        </a:rPr>
                        <a:t>1</a:t>
                      </a:r>
                      <a:r>
                        <a:rPr kumimoji="1" lang="ja-JP" altLang="en-US" sz="500" dirty="0">
                          <a:solidFill>
                            <a:schemeClr val="tx1">
                              <a:lumMod val="75000"/>
                              <a:lumOff val="25000"/>
                            </a:schemeClr>
                          </a:solidFill>
                          <a:latin typeface="+mj-ea"/>
                          <a:ea typeface="+mj-ea"/>
                        </a:rPr>
                        <a:t>）</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p>
                    <a:p>
                      <a:pPr algn="ctr"/>
                      <a:r>
                        <a:rPr kumimoji="1" lang="ja-JP" altLang="en-US" sz="500" dirty="0">
                          <a:solidFill>
                            <a:schemeClr val="tx1">
                              <a:lumMod val="75000"/>
                              <a:lumOff val="25000"/>
                            </a:schemeClr>
                          </a:solidFill>
                          <a:latin typeface="+mj-ea"/>
                          <a:ea typeface="+mj-ea"/>
                        </a:rPr>
                        <a:t>（有</a:t>
                      </a:r>
                      <a:r>
                        <a:rPr kumimoji="1" lang="en-US" altLang="ja-JP" sz="500" dirty="0">
                          <a:solidFill>
                            <a:schemeClr val="tx1">
                              <a:lumMod val="75000"/>
                              <a:lumOff val="25000"/>
                            </a:schemeClr>
                          </a:solidFill>
                          <a:latin typeface="+mj-ea"/>
                          <a:ea typeface="+mj-ea"/>
                        </a:rPr>
                        <a:t>1</a:t>
                      </a:r>
                      <a:r>
                        <a:rPr kumimoji="1" lang="ja-JP" altLang="en-US" sz="500" dirty="0">
                          <a:solidFill>
                            <a:schemeClr val="tx1">
                              <a:lumMod val="75000"/>
                              <a:lumOff val="25000"/>
                            </a:schemeClr>
                          </a:solidFill>
                          <a:latin typeface="+mj-ea"/>
                          <a:ea typeface="+mj-ea"/>
                        </a:rPr>
                        <a:t>）</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p>
                    <a:p>
                      <a:pPr algn="ctr"/>
                      <a:r>
                        <a:rPr kumimoji="1" lang="ja-JP" altLang="en-US" sz="500" dirty="0">
                          <a:solidFill>
                            <a:schemeClr val="tx1">
                              <a:lumMod val="75000"/>
                              <a:lumOff val="25000"/>
                            </a:schemeClr>
                          </a:solidFill>
                          <a:latin typeface="+mj-ea"/>
                          <a:ea typeface="+mj-ea"/>
                        </a:rPr>
                        <a:t>（有</a:t>
                      </a:r>
                      <a:r>
                        <a:rPr kumimoji="1" lang="en-US" altLang="ja-JP" sz="500" dirty="0">
                          <a:solidFill>
                            <a:schemeClr val="tx1">
                              <a:lumMod val="75000"/>
                              <a:lumOff val="25000"/>
                            </a:schemeClr>
                          </a:solidFill>
                          <a:latin typeface="+mj-ea"/>
                          <a:ea typeface="+mj-ea"/>
                        </a:rPr>
                        <a:t>1</a:t>
                      </a:r>
                      <a:r>
                        <a:rPr kumimoji="1" lang="ja-JP" altLang="en-US" sz="500" dirty="0">
                          <a:solidFill>
                            <a:schemeClr val="tx1">
                              <a:lumMod val="75000"/>
                              <a:lumOff val="25000"/>
                            </a:schemeClr>
                          </a:solidFill>
                          <a:latin typeface="+mj-ea"/>
                          <a:ea typeface="+mj-ea"/>
                        </a:rPr>
                        <a:t>）</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p>
                    <a:p>
                      <a:pPr algn="ctr"/>
                      <a:r>
                        <a:rPr kumimoji="1" lang="ja-JP" altLang="en-US" sz="500" dirty="0">
                          <a:solidFill>
                            <a:schemeClr val="tx1">
                              <a:lumMod val="75000"/>
                              <a:lumOff val="25000"/>
                            </a:schemeClr>
                          </a:solidFill>
                          <a:latin typeface="+mj-ea"/>
                          <a:ea typeface="+mj-ea"/>
                        </a:rPr>
                        <a:t>（有</a:t>
                      </a:r>
                      <a:r>
                        <a:rPr kumimoji="1" lang="en-US" altLang="ja-JP" sz="500" dirty="0">
                          <a:solidFill>
                            <a:schemeClr val="tx1">
                              <a:lumMod val="75000"/>
                              <a:lumOff val="25000"/>
                            </a:schemeClr>
                          </a:solidFill>
                          <a:latin typeface="+mj-ea"/>
                          <a:ea typeface="+mj-ea"/>
                        </a:rPr>
                        <a:t>1</a:t>
                      </a:r>
                      <a:r>
                        <a:rPr kumimoji="1" lang="ja-JP" altLang="en-US" sz="500" dirty="0">
                          <a:solidFill>
                            <a:schemeClr val="tx1">
                              <a:lumMod val="75000"/>
                              <a:lumOff val="25000"/>
                            </a:schemeClr>
                          </a:solidFill>
                          <a:latin typeface="+mj-ea"/>
                          <a:ea typeface="+mj-ea"/>
                        </a:rPr>
                        <a:t>）</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43695">
                <a:tc>
                  <a:txBody>
                    <a:bodyPr/>
                    <a:lstStyle/>
                    <a:p>
                      <a:pPr algn="ctr"/>
                      <a:r>
                        <a:rPr kumimoji="1" lang="ja-JP" altLang="en-US" sz="1000" b="0" dirty="0">
                          <a:solidFill>
                            <a:schemeClr val="tx1">
                              <a:lumMod val="75000"/>
                              <a:lumOff val="25000"/>
                            </a:schemeClr>
                          </a:solidFill>
                        </a:rPr>
                        <a:t>マイクスタンド</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1100" dirty="0">
                          <a:solidFill>
                            <a:schemeClr val="tx1">
                              <a:lumMod val="75000"/>
                              <a:lumOff val="25000"/>
                            </a:schemeClr>
                          </a:solidFill>
                          <a:latin typeface="+mj-ea"/>
                          <a:ea typeface="+mj-ea"/>
                        </a:rPr>
                        <a:t>3</a:t>
                      </a:r>
                    </a:p>
                    <a:p>
                      <a:pPr algn="ctr"/>
                      <a:r>
                        <a:rPr kumimoji="1" lang="ja-JP" altLang="en-US" sz="500" dirty="0">
                          <a:solidFill>
                            <a:schemeClr val="tx1">
                              <a:lumMod val="75000"/>
                              <a:lumOff val="25000"/>
                            </a:schemeClr>
                          </a:solidFill>
                          <a:latin typeface="+mj-ea"/>
                          <a:ea typeface="+mj-ea"/>
                        </a:rPr>
                        <a:t>（大</a:t>
                      </a:r>
                      <a:r>
                        <a:rPr kumimoji="1" lang="en-US" altLang="ja-JP" sz="500" dirty="0">
                          <a:solidFill>
                            <a:schemeClr val="tx1">
                              <a:lumMod val="75000"/>
                              <a:lumOff val="25000"/>
                            </a:schemeClr>
                          </a:solidFill>
                          <a:latin typeface="+mj-ea"/>
                          <a:ea typeface="+mj-ea"/>
                        </a:rPr>
                        <a:t>2</a:t>
                      </a:r>
                      <a:r>
                        <a:rPr kumimoji="1" lang="ja-JP" altLang="en-US" sz="500" dirty="0">
                          <a:solidFill>
                            <a:schemeClr val="tx1">
                              <a:lumMod val="75000"/>
                              <a:lumOff val="25000"/>
                            </a:schemeClr>
                          </a:solidFill>
                          <a:latin typeface="+mj-ea"/>
                          <a:ea typeface="+mj-ea"/>
                        </a:rPr>
                        <a:t>小</a:t>
                      </a:r>
                      <a:r>
                        <a:rPr kumimoji="1" lang="en-US" altLang="ja-JP" sz="500" dirty="0">
                          <a:solidFill>
                            <a:schemeClr val="tx1">
                              <a:lumMod val="75000"/>
                              <a:lumOff val="25000"/>
                            </a:schemeClr>
                          </a:solidFill>
                          <a:latin typeface="+mj-ea"/>
                          <a:ea typeface="+mj-ea"/>
                        </a:rPr>
                        <a:t>1</a:t>
                      </a:r>
                      <a:r>
                        <a:rPr kumimoji="1" lang="ja-JP" altLang="en-US" sz="500" dirty="0">
                          <a:solidFill>
                            <a:schemeClr val="tx1">
                              <a:lumMod val="75000"/>
                              <a:lumOff val="25000"/>
                            </a:schemeClr>
                          </a:solidFill>
                          <a:latin typeface="+mj-ea"/>
                          <a:ea typeface="+mj-ea"/>
                        </a:rPr>
                        <a:t>）</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2</a:t>
                      </a:r>
                    </a:p>
                    <a:p>
                      <a:pPr algn="ctr"/>
                      <a:r>
                        <a:rPr kumimoji="1" lang="ja-JP" altLang="en-US" sz="500" dirty="0">
                          <a:solidFill>
                            <a:schemeClr val="tx1">
                              <a:lumMod val="75000"/>
                              <a:lumOff val="25000"/>
                            </a:schemeClr>
                          </a:solidFill>
                          <a:latin typeface="+mj-ea"/>
                          <a:ea typeface="+mj-ea"/>
                        </a:rPr>
                        <a:t>（大</a:t>
                      </a:r>
                      <a:r>
                        <a:rPr kumimoji="1" lang="en-US" altLang="ja-JP" sz="500" dirty="0">
                          <a:solidFill>
                            <a:schemeClr val="tx1">
                              <a:lumMod val="75000"/>
                              <a:lumOff val="25000"/>
                            </a:schemeClr>
                          </a:solidFill>
                          <a:latin typeface="+mj-ea"/>
                          <a:ea typeface="+mj-ea"/>
                        </a:rPr>
                        <a:t>1</a:t>
                      </a:r>
                      <a:r>
                        <a:rPr kumimoji="1" lang="ja-JP" altLang="en-US" sz="500" dirty="0">
                          <a:solidFill>
                            <a:schemeClr val="tx1">
                              <a:lumMod val="75000"/>
                              <a:lumOff val="25000"/>
                            </a:schemeClr>
                          </a:solidFill>
                          <a:latin typeface="+mj-ea"/>
                          <a:ea typeface="+mj-ea"/>
                        </a:rPr>
                        <a:t>小</a:t>
                      </a:r>
                      <a:r>
                        <a:rPr kumimoji="1" lang="en-US" altLang="ja-JP" sz="500" dirty="0">
                          <a:solidFill>
                            <a:schemeClr val="tx1">
                              <a:lumMod val="75000"/>
                              <a:lumOff val="25000"/>
                            </a:schemeClr>
                          </a:solidFill>
                          <a:latin typeface="+mj-ea"/>
                          <a:ea typeface="+mj-ea"/>
                        </a:rPr>
                        <a:t>1</a:t>
                      </a:r>
                      <a:r>
                        <a:rPr kumimoji="1" lang="ja-JP" altLang="en-US" sz="500" dirty="0">
                          <a:solidFill>
                            <a:schemeClr val="tx1">
                              <a:lumMod val="75000"/>
                              <a:lumOff val="25000"/>
                            </a:schemeClr>
                          </a:solidFill>
                          <a:latin typeface="+mj-ea"/>
                          <a:ea typeface="+mj-ea"/>
                        </a:rPr>
                        <a:t>）</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43695">
                <a:tc>
                  <a:txBody>
                    <a:bodyPr/>
                    <a:lstStyle/>
                    <a:p>
                      <a:pPr algn="ctr"/>
                      <a:r>
                        <a:rPr kumimoji="1" lang="ja-JP" altLang="en-US" sz="1000" b="0" dirty="0">
                          <a:solidFill>
                            <a:schemeClr val="tx1">
                              <a:lumMod val="75000"/>
                              <a:lumOff val="25000"/>
                            </a:schemeClr>
                          </a:solidFill>
                        </a:rPr>
                        <a:t>演台</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1100" dirty="0">
                          <a:solidFill>
                            <a:schemeClr val="tx1">
                              <a:lumMod val="75000"/>
                              <a:lumOff val="25000"/>
                            </a:schemeClr>
                          </a:solidFill>
                          <a:latin typeface="+mj-ea"/>
                          <a:ea typeface="+mj-ea"/>
                        </a:rPr>
                        <a:t>2</a:t>
                      </a:r>
                      <a:br>
                        <a:rPr kumimoji="1" lang="en-US" altLang="ja-JP" sz="1000" dirty="0">
                          <a:solidFill>
                            <a:schemeClr val="tx1">
                              <a:lumMod val="75000"/>
                              <a:lumOff val="25000"/>
                            </a:schemeClr>
                          </a:solidFill>
                          <a:latin typeface="+mj-ea"/>
                          <a:ea typeface="+mj-ea"/>
                        </a:rPr>
                      </a:br>
                      <a:r>
                        <a:rPr kumimoji="1" lang="ja-JP" altLang="en-US" sz="500" dirty="0">
                          <a:solidFill>
                            <a:schemeClr val="tx1">
                              <a:lumMod val="75000"/>
                              <a:lumOff val="25000"/>
                            </a:schemeClr>
                          </a:solidFill>
                          <a:latin typeface="+mj-ea"/>
                          <a:ea typeface="+mj-ea"/>
                        </a:rPr>
                        <a:t>（組立式ステージ）</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43695">
                <a:tc>
                  <a:txBody>
                    <a:bodyPr/>
                    <a:lstStyle/>
                    <a:p>
                      <a:pPr algn="ctr"/>
                      <a:r>
                        <a:rPr kumimoji="1" lang="ja-JP" altLang="en-US" sz="1000" b="0" dirty="0">
                          <a:solidFill>
                            <a:schemeClr val="tx1">
                              <a:lumMod val="75000"/>
                              <a:lumOff val="25000"/>
                            </a:schemeClr>
                          </a:solidFill>
                        </a:rPr>
                        <a:t>スピーカー</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1100" dirty="0">
                          <a:solidFill>
                            <a:schemeClr val="tx1">
                              <a:lumMod val="75000"/>
                              <a:lumOff val="25000"/>
                            </a:schemeClr>
                          </a:solidFill>
                          <a:latin typeface="+mj-ea"/>
                          <a:ea typeface="+mj-ea"/>
                        </a:rPr>
                        <a:t>2</a:t>
                      </a:r>
                    </a:p>
                    <a:p>
                      <a:pPr algn="ctr"/>
                      <a:r>
                        <a:rPr kumimoji="1" lang="ja-JP" altLang="en-US" sz="500" dirty="0">
                          <a:solidFill>
                            <a:schemeClr val="tx1">
                              <a:lumMod val="75000"/>
                              <a:lumOff val="25000"/>
                            </a:schemeClr>
                          </a:solidFill>
                          <a:latin typeface="+mj-ea"/>
                          <a:ea typeface="+mj-ea"/>
                        </a:rPr>
                        <a:t>（スタンド</a:t>
                      </a:r>
                      <a:r>
                        <a:rPr kumimoji="1" lang="en-US" altLang="ja-JP" sz="500" dirty="0">
                          <a:solidFill>
                            <a:schemeClr val="tx1">
                              <a:lumMod val="75000"/>
                              <a:lumOff val="25000"/>
                            </a:schemeClr>
                          </a:solidFill>
                          <a:latin typeface="+mj-ea"/>
                          <a:ea typeface="+mj-ea"/>
                        </a:rPr>
                        <a:t>/</a:t>
                      </a:r>
                      <a:r>
                        <a:rPr kumimoji="1" lang="ja-JP" altLang="en-US" sz="500" dirty="0">
                          <a:solidFill>
                            <a:schemeClr val="tx1">
                              <a:lumMod val="75000"/>
                              <a:lumOff val="25000"/>
                            </a:schemeClr>
                          </a:solidFill>
                          <a:latin typeface="+mj-ea"/>
                          <a:ea typeface="+mj-ea"/>
                        </a:rPr>
                        <a:t>天井）</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2</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65583">
                <a:tc>
                  <a:txBody>
                    <a:bodyPr/>
                    <a:lstStyle/>
                    <a:p>
                      <a:pPr algn="ctr"/>
                      <a:r>
                        <a:rPr kumimoji="1" lang="ja-JP" altLang="en-US" sz="1000" b="0" dirty="0">
                          <a:solidFill>
                            <a:schemeClr val="tx1">
                              <a:lumMod val="75000"/>
                              <a:lumOff val="25000"/>
                            </a:schemeClr>
                          </a:solidFill>
                        </a:rPr>
                        <a:t>スクリーン</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1100" dirty="0">
                          <a:solidFill>
                            <a:schemeClr val="tx1">
                              <a:lumMod val="75000"/>
                              <a:lumOff val="25000"/>
                            </a:schemeClr>
                          </a:solidFill>
                          <a:latin typeface="+mj-ea"/>
                          <a:ea typeface="+mj-ea"/>
                        </a:rPr>
                        <a:t>2</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65583">
                <a:tc>
                  <a:txBody>
                    <a:bodyPr/>
                    <a:lstStyle/>
                    <a:p>
                      <a:pPr algn="ctr"/>
                      <a:r>
                        <a:rPr kumimoji="1" lang="ja-JP" altLang="en-US" sz="1000" b="0" dirty="0">
                          <a:solidFill>
                            <a:schemeClr val="tx1">
                              <a:lumMod val="75000"/>
                              <a:lumOff val="25000"/>
                            </a:schemeClr>
                          </a:solidFill>
                        </a:rPr>
                        <a:t>液晶モニター</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65583">
                <a:tc>
                  <a:txBody>
                    <a:bodyPr/>
                    <a:lstStyle/>
                    <a:p>
                      <a:pPr algn="ctr"/>
                      <a:r>
                        <a:rPr kumimoji="1" lang="ja-JP" altLang="en-US" sz="1000" b="0" dirty="0">
                          <a:solidFill>
                            <a:schemeClr val="tx1">
                              <a:lumMod val="75000"/>
                              <a:lumOff val="25000"/>
                            </a:schemeClr>
                          </a:solidFill>
                        </a:rPr>
                        <a:t>プロジェクター</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1100" dirty="0">
                          <a:solidFill>
                            <a:schemeClr val="tx1">
                              <a:lumMod val="75000"/>
                              <a:lumOff val="25000"/>
                            </a:schemeClr>
                          </a:solidFill>
                          <a:latin typeface="+mj-ea"/>
                          <a:ea typeface="+mj-ea"/>
                        </a:rPr>
                        <a:t>2</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0</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65583">
                <a:tc>
                  <a:txBody>
                    <a:bodyPr/>
                    <a:lstStyle/>
                    <a:p>
                      <a:pPr algn="ctr"/>
                      <a:r>
                        <a:rPr kumimoji="1" lang="ja-JP" altLang="en-US" sz="1000" b="0" dirty="0">
                          <a:solidFill>
                            <a:schemeClr val="tx1">
                              <a:lumMod val="75000"/>
                              <a:lumOff val="25000"/>
                            </a:schemeClr>
                          </a:solidFill>
                        </a:rPr>
                        <a:t>プロジェクター台</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1100" dirty="0">
                          <a:solidFill>
                            <a:schemeClr val="tx1">
                              <a:lumMod val="75000"/>
                              <a:lumOff val="25000"/>
                            </a:schemeClr>
                          </a:solidFill>
                          <a:latin typeface="+mj-ea"/>
                          <a:ea typeface="+mj-ea"/>
                        </a:rPr>
                        <a:t>2</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2</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65583">
                <a:tc>
                  <a:txBody>
                    <a:bodyPr/>
                    <a:lstStyle/>
                    <a:p>
                      <a:pPr algn="ctr"/>
                      <a:r>
                        <a:rPr kumimoji="1" lang="ja-JP" altLang="en-US" sz="1000" b="0" dirty="0">
                          <a:solidFill>
                            <a:schemeClr val="tx1">
                              <a:lumMod val="75000"/>
                              <a:lumOff val="25000"/>
                            </a:schemeClr>
                          </a:solidFill>
                        </a:rPr>
                        <a:t>ホワイトボード</a:t>
                      </a: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latin typeface="+mj-ea"/>
                          <a:ea typeface="+mj-ea"/>
                        </a:rPr>
                        <a:t>1</a:t>
                      </a:r>
                      <a:endParaRPr kumimoji="1" lang="ja-JP" altLang="en-US" sz="1100" dirty="0">
                        <a:solidFill>
                          <a:schemeClr val="tx1">
                            <a:lumMod val="75000"/>
                            <a:lumOff val="25000"/>
                          </a:schemeClr>
                        </a:solidFill>
                        <a:latin typeface="+mj-ea"/>
                        <a:ea typeface="+mj-ea"/>
                      </a:endParaRPr>
                    </a:p>
                  </a:txBody>
                  <a:tcPr anchor="ctr">
                    <a:lnL>
                      <a:noFill/>
                    </a:lnL>
                    <a:lnR>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bl>
          </a:graphicData>
        </a:graphic>
      </p:graphicFrame>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906" y="4970121"/>
            <a:ext cx="1419522" cy="946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204" y="4970120"/>
            <a:ext cx="1419022" cy="946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413" y="4970121"/>
            <a:ext cx="1420024" cy="946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7420" y="4979806"/>
            <a:ext cx="1403110" cy="935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0987" y="4979806"/>
            <a:ext cx="1403111" cy="935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73549" y="4970120"/>
            <a:ext cx="1444420" cy="94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表 8"/>
          <p:cNvGraphicFramePr>
            <a:graphicFrameLocks noGrp="1"/>
          </p:cNvGraphicFramePr>
          <p:nvPr>
            <p:extLst>
              <p:ext uri="{D42A27DB-BD31-4B8C-83A1-F6EECF244321}">
                <p14:modId xmlns:p14="http://schemas.microsoft.com/office/powerpoint/2010/main" val="4218370891"/>
              </p:ext>
            </p:extLst>
          </p:nvPr>
        </p:nvGraphicFramePr>
        <p:xfrm>
          <a:off x="205491" y="5906224"/>
          <a:ext cx="8687076" cy="259080"/>
        </p:xfrm>
        <a:graphic>
          <a:graphicData uri="http://schemas.openxmlformats.org/drawingml/2006/table">
            <a:tbl>
              <a:tblPr firstRow="1" bandRow="1">
                <a:tableStyleId>{9D7B26C5-4107-4FEC-AEDC-1716B250A1EF}</a:tableStyleId>
              </a:tblPr>
              <a:tblGrid>
                <a:gridCol w="1447846">
                  <a:extLst>
                    <a:ext uri="{9D8B030D-6E8A-4147-A177-3AD203B41FA5}">
                      <a16:colId xmlns:a16="http://schemas.microsoft.com/office/drawing/2014/main" val="20000"/>
                    </a:ext>
                  </a:extLst>
                </a:gridCol>
                <a:gridCol w="1447846">
                  <a:extLst>
                    <a:ext uri="{9D8B030D-6E8A-4147-A177-3AD203B41FA5}">
                      <a16:colId xmlns:a16="http://schemas.microsoft.com/office/drawing/2014/main" val="20001"/>
                    </a:ext>
                  </a:extLst>
                </a:gridCol>
                <a:gridCol w="1447846">
                  <a:extLst>
                    <a:ext uri="{9D8B030D-6E8A-4147-A177-3AD203B41FA5}">
                      <a16:colId xmlns:a16="http://schemas.microsoft.com/office/drawing/2014/main" val="20002"/>
                    </a:ext>
                  </a:extLst>
                </a:gridCol>
                <a:gridCol w="1447846">
                  <a:extLst>
                    <a:ext uri="{9D8B030D-6E8A-4147-A177-3AD203B41FA5}">
                      <a16:colId xmlns:a16="http://schemas.microsoft.com/office/drawing/2014/main" val="20003"/>
                    </a:ext>
                  </a:extLst>
                </a:gridCol>
                <a:gridCol w="1447846">
                  <a:extLst>
                    <a:ext uri="{9D8B030D-6E8A-4147-A177-3AD203B41FA5}">
                      <a16:colId xmlns:a16="http://schemas.microsoft.com/office/drawing/2014/main" val="20004"/>
                    </a:ext>
                  </a:extLst>
                </a:gridCol>
                <a:gridCol w="1447846">
                  <a:extLst>
                    <a:ext uri="{9D8B030D-6E8A-4147-A177-3AD203B41FA5}">
                      <a16:colId xmlns:a16="http://schemas.microsoft.com/office/drawing/2014/main" val="20005"/>
                    </a:ext>
                  </a:extLst>
                </a:gridCol>
              </a:tblGrid>
              <a:tr h="217915">
                <a:tc>
                  <a:txBody>
                    <a:bodyPr/>
                    <a:lstStyle/>
                    <a:p>
                      <a:pPr algn="ctr"/>
                      <a:r>
                        <a:rPr kumimoji="1" lang="en-US" altLang="ja-JP" sz="1100" dirty="0">
                          <a:solidFill>
                            <a:schemeClr val="tx1">
                              <a:lumMod val="75000"/>
                              <a:lumOff val="25000"/>
                            </a:schemeClr>
                          </a:solidFill>
                        </a:rPr>
                        <a:t>9F-A</a:t>
                      </a:r>
                      <a:endParaRPr kumimoji="1" lang="ja-JP" altLang="en-US" sz="1100" dirty="0">
                        <a:solidFill>
                          <a:schemeClr val="tx1">
                            <a:lumMod val="75000"/>
                            <a:lumOff val="25000"/>
                          </a:schemeClr>
                        </a:solidFill>
                      </a:endParaRPr>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rPr>
                        <a:t>9F-B</a:t>
                      </a:r>
                      <a:endParaRPr kumimoji="1" lang="ja-JP" altLang="en-US" sz="1100" dirty="0">
                        <a:solidFill>
                          <a:schemeClr val="tx1">
                            <a:lumMod val="75000"/>
                            <a:lumOff val="25000"/>
                          </a:schemeClr>
                        </a:solidFill>
                      </a:endParaRPr>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rPr>
                        <a:t>9F-C</a:t>
                      </a:r>
                      <a:endParaRPr kumimoji="1" lang="ja-JP" altLang="en-US" sz="1100" dirty="0">
                        <a:solidFill>
                          <a:schemeClr val="tx1">
                            <a:lumMod val="75000"/>
                            <a:lumOff val="25000"/>
                          </a:schemeClr>
                        </a:solidFill>
                      </a:endParaRPr>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rPr>
                        <a:t>9F-D</a:t>
                      </a:r>
                      <a:endParaRPr kumimoji="1" lang="ja-JP" altLang="en-US" sz="1100" dirty="0">
                        <a:solidFill>
                          <a:schemeClr val="tx1">
                            <a:lumMod val="75000"/>
                            <a:lumOff val="25000"/>
                          </a:schemeClr>
                        </a:solidFill>
                      </a:endParaRPr>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rPr>
                        <a:t>9F-E</a:t>
                      </a:r>
                      <a:endParaRPr kumimoji="1" lang="ja-JP" altLang="en-US" sz="1100" dirty="0">
                        <a:solidFill>
                          <a:schemeClr val="tx1">
                            <a:lumMod val="75000"/>
                            <a:lumOff val="25000"/>
                          </a:schemeClr>
                        </a:solidFill>
                      </a:endParaRPr>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100" dirty="0">
                          <a:solidFill>
                            <a:schemeClr val="tx1">
                              <a:lumMod val="75000"/>
                              <a:lumOff val="25000"/>
                            </a:schemeClr>
                          </a:solidFill>
                        </a:rPr>
                        <a:t>9F-K</a:t>
                      </a:r>
                      <a:endParaRPr kumimoji="1" lang="ja-JP" altLang="en-US" sz="1100" dirty="0">
                        <a:solidFill>
                          <a:schemeClr val="tx1">
                            <a:lumMod val="75000"/>
                            <a:lumOff val="25000"/>
                          </a:schemeClr>
                        </a:solidFill>
                      </a:endParaRPr>
                    </a:p>
                  </a:txBody>
                  <a:tcPr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372159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72</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rPr>
              <a:t>2017</a:t>
            </a: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年セミナー実績一覧（一部）</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73071221"/>
              </p:ext>
            </p:extLst>
          </p:nvPr>
        </p:nvGraphicFramePr>
        <p:xfrm>
          <a:off x="251518" y="980728"/>
          <a:ext cx="8640961" cy="5180259"/>
        </p:xfrm>
        <a:graphic>
          <a:graphicData uri="http://schemas.openxmlformats.org/drawingml/2006/table">
            <a:tbl>
              <a:tblPr firstRow="1" bandRow="1">
                <a:tableStyleId>{2D5ABB26-0587-4C30-8999-92F81FD0307C}</a:tableStyleId>
              </a:tblPr>
              <a:tblGrid>
                <a:gridCol w="611749">
                  <a:extLst>
                    <a:ext uri="{9D8B030D-6E8A-4147-A177-3AD203B41FA5}">
                      <a16:colId xmlns:a16="http://schemas.microsoft.com/office/drawing/2014/main" val="20000"/>
                    </a:ext>
                  </a:extLst>
                </a:gridCol>
                <a:gridCol w="2268572">
                  <a:extLst>
                    <a:ext uri="{9D8B030D-6E8A-4147-A177-3AD203B41FA5}">
                      <a16:colId xmlns:a16="http://schemas.microsoft.com/office/drawing/2014/main" val="20001"/>
                    </a:ext>
                  </a:extLst>
                </a:gridCol>
                <a:gridCol w="3096345">
                  <a:extLst>
                    <a:ext uri="{9D8B030D-6E8A-4147-A177-3AD203B41FA5}">
                      <a16:colId xmlns:a16="http://schemas.microsoft.com/office/drawing/2014/main" val="20002"/>
                    </a:ext>
                  </a:extLst>
                </a:gridCol>
                <a:gridCol w="2664295">
                  <a:extLst>
                    <a:ext uri="{9D8B030D-6E8A-4147-A177-3AD203B41FA5}">
                      <a16:colId xmlns:a16="http://schemas.microsoft.com/office/drawing/2014/main" val="20003"/>
                    </a:ext>
                  </a:extLst>
                </a:gridCol>
              </a:tblGrid>
              <a:tr h="280790">
                <a:tc>
                  <a:txBody>
                    <a:bodyPr/>
                    <a:lstStyle/>
                    <a:p>
                      <a:pPr algn="ctr"/>
                      <a:r>
                        <a:rPr kumimoji="1" lang="ja-JP" altLang="en-US" sz="800" b="1" dirty="0">
                          <a:solidFill>
                            <a:schemeClr val="bg1"/>
                          </a:solidFill>
                          <a:latin typeface="+mj-ea"/>
                          <a:ea typeface="+mj-ea"/>
                        </a:rPr>
                        <a:t>実施月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800" b="1" dirty="0">
                          <a:solidFill>
                            <a:schemeClr val="bg1"/>
                          </a:solidFill>
                          <a:latin typeface="+mj-ea"/>
                          <a:ea typeface="+mj-ea"/>
                        </a:rPr>
                        <a:t>広告主名</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800" b="1" dirty="0">
                          <a:solidFill>
                            <a:schemeClr val="bg1"/>
                          </a:solidFill>
                          <a:latin typeface="+mj-ea"/>
                          <a:ea typeface="+mj-ea"/>
                        </a:rPr>
                        <a:t>セミナータイトル</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kumimoji="1" lang="ja-JP" altLang="en-US" sz="800" b="1" dirty="0">
                        <a:solidFill>
                          <a:schemeClr val="bg1"/>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783870">
                <a:tc>
                  <a:txBody>
                    <a:bodyPr/>
                    <a:lstStyle/>
                    <a:p>
                      <a:pPr algn="ctr"/>
                      <a:r>
                        <a:rPr kumimoji="1" lang="en-US" altLang="ja-JP" sz="800" dirty="0">
                          <a:solidFill>
                            <a:schemeClr val="tx1">
                              <a:lumMod val="75000"/>
                              <a:lumOff val="25000"/>
                            </a:schemeClr>
                          </a:solidFill>
                          <a:latin typeface="+mj-ea"/>
                          <a:ea typeface="+mj-ea"/>
                        </a:rPr>
                        <a:t>9</a:t>
                      </a:r>
                      <a:r>
                        <a:rPr kumimoji="1" lang="ja-JP" altLang="en-US" sz="800" dirty="0">
                          <a:solidFill>
                            <a:schemeClr val="tx1">
                              <a:lumMod val="75000"/>
                              <a:lumOff val="25000"/>
                            </a:schemeClr>
                          </a:solidFill>
                          <a:latin typeface="+mj-ea"/>
                          <a:ea typeface="+mj-ea"/>
                        </a:rPr>
                        <a:t>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チェック･ポイント・</a:t>
                      </a:r>
                      <a:br>
                        <a:rPr kumimoji="1" lang="en-US" altLang="ja-JP" sz="800" dirty="0">
                          <a:solidFill>
                            <a:schemeClr val="tx1">
                              <a:lumMod val="75000"/>
                              <a:lumOff val="25000"/>
                            </a:schemeClr>
                          </a:solidFill>
                          <a:latin typeface="+mj-ea"/>
                          <a:ea typeface="+mj-ea"/>
                        </a:rPr>
                      </a:br>
                      <a:r>
                        <a:rPr kumimoji="1" lang="ja-JP" altLang="en-US" sz="800" dirty="0">
                          <a:solidFill>
                            <a:schemeClr val="tx1">
                              <a:lumMod val="75000"/>
                              <a:lumOff val="25000"/>
                            </a:schemeClr>
                          </a:solidFill>
                          <a:latin typeface="+mj-ea"/>
                          <a:ea typeface="+mj-ea"/>
                        </a:rPr>
                        <a:t>ソフトウェア･テクノロジーズ様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狙われやすい中小企業 あなたの会社はサイバー攻撃の</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脅威に対応できていますか</a:t>
                      </a:r>
                      <a:r>
                        <a:rPr kumimoji="1" lang="en-US" altLang="ja-JP" sz="800" dirty="0">
                          <a:solidFill>
                            <a:schemeClr val="tx1">
                              <a:lumMod val="75000"/>
                              <a:lumOff val="25000"/>
                            </a:schemeClr>
                          </a:solidFill>
                          <a:latin typeface="+mj-ea"/>
                          <a:ea typeface="+mj-ea"/>
                        </a:rPr>
                        <a:t>? </a:t>
                      </a:r>
                    </a:p>
                    <a:p>
                      <a:r>
                        <a:rPr kumimoji="1" lang="ja-JP" altLang="en-US" sz="800" dirty="0">
                          <a:solidFill>
                            <a:schemeClr val="tx1">
                              <a:lumMod val="75000"/>
                              <a:lumOff val="25000"/>
                            </a:schemeClr>
                          </a:solidFill>
                          <a:latin typeface="+mj-ea"/>
                          <a:ea typeface="+mj-ea"/>
                        </a:rPr>
                        <a:t>～担当者必見</a:t>
                      </a:r>
                      <a:r>
                        <a:rPr kumimoji="1" lang="en-US" altLang="ja-JP" sz="800" dirty="0">
                          <a:solidFill>
                            <a:schemeClr val="tx1">
                              <a:lumMod val="75000"/>
                              <a:lumOff val="25000"/>
                            </a:schemeClr>
                          </a:solidFill>
                          <a:latin typeface="+mj-ea"/>
                          <a:ea typeface="+mj-ea"/>
                        </a:rPr>
                        <a:t>!! </a:t>
                      </a:r>
                      <a:r>
                        <a:rPr kumimoji="1" lang="ja-JP" altLang="en-US" sz="800" dirty="0">
                          <a:solidFill>
                            <a:schemeClr val="tx1">
                              <a:lumMod val="75000"/>
                              <a:lumOff val="25000"/>
                            </a:schemeClr>
                          </a:solidFill>
                          <a:latin typeface="+mj-ea"/>
                          <a:ea typeface="+mj-ea"/>
                        </a:rPr>
                        <a:t>中小企業向け最新セキュリティ対策セミナー～</a:t>
                      </a:r>
                      <a:endParaRPr kumimoji="1" lang="en-US" altLang="ja-JP" sz="800" dirty="0">
                        <a:solidFill>
                          <a:schemeClr val="tx1">
                            <a:lumMod val="75000"/>
                            <a:lumOff val="25000"/>
                          </a:schemeClr>
                        </a:solidFill>
                        <a:latin typeface="+mj-ea"/>
                        <a:ea typeface="+mj-ea"/>
                      </a:endParaRPr>
                    </a:p>
                    <a:p>
                      <a:r>
                        <a:rPr kumimoji="1" lang="en-US" altLang="ja-JP" sz="800" dirty="0">
                          <a:solidFill>
                            <a:schemeClr val="tx1">
                              <a:lumMod val="75000"/>
                              <a:lumOff val="25000"/>
                            </a:schemeClr>
                          </a:solidFill>
                          <a:latin typeface="+mj-ea"/>
                          <a:ea typeface="+mj-ea"/>
                        </a:rPr>
                        <a:t>https://news.mynavi.jp/itsearch/seminar/113</a:t>
                      </a:r>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55175">
                <a:tc>
                  <a:txBody>
                    <a:bodyPr/>
                    <a:lstStyle/>
                    <a:p>
                      <a:pPr algn="ctr"/>
                      <a:r>
                        <a:rPr kumimoji="1" lang="en-US" altLang="ja-JP" sz="800" dirty="0">
                          <a:solidFill>
                            <a:schemeClr val="tx1">
                              <a:lumMod val="75000"/>
                              <a:lumOff val="25000"/>
                            </a:schemeClr>
                          </a:solidFill>
                          <a:latin typeface="+mj-ea"/>
                          <a:ea typeface="+mj-ea"/>
                        </a:rPr>
                        <a:t>9</a:t>
                      </a:r>
                      <a:r>
                        <a:rPr kumimoji="1" lang="ja-JP" altLang="en-US" sz="800" dirty="0">
                          <a:solidFill>
                            <a:schemeClr val="tx1">
                              <a:lumMod val="75000"/>
                              <a:lumOff val="25000"/>
                            </a:schemeClr>
                          </a:solidFill>
                          <a:latin typeface="+mj-ea"/>
                          <a:ea typeface="+mj-ea"/>
                        </a:rPr>
                        <a:t>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サービスマネジメントグループ様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顧客視点から読み取れ！</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 究極のカスタマーエクスペリエンスとは</a:t>
                      </a:r>
                      <a:r>
                        <a:rPr kumimoji="1" lang="en-US" altLang="ja-JP" sz="800" dirty="0">
                          <a:solidFill>
                            <a:schemeClr val="tx1">
                              <a:lumMod val="75000"/>
                              <a:lumOff val="25000"/>
                            </a:schemeClr>
                          </a:solidFill>
                          <a:latin typeface="+mj-ea"/>
                          <a:ea typeface="+mj-ea"/>
                        </a:rPr>
                        <a:t>!?</a:t>
                      </a:r>
                    </a:p>
                    <a:p>
                      <a:r>
                        <a:rPr kumimoji="1" lang="en-US" altLang="ja-JP" sz="800" dirty="0">
                          <a:solidFill>
                            <a:schemeClr val="tx1">
                              <a:lumMod val="75000"/>
                              <a:lumOff val="25000"/>
                            </a:schemeClr>
                          </a:solidFill>
                          <a:latin typeface="+mj-ea"/>
                          <a:ea typeface="+mj-ea"/>
                        </a:rPr>
                        <a:t>https://news.mynavi.jp/itsearch/seminar/107</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370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lumMod val="75000"/>
                              <a:lumOff val="25000"/>
                            </a:schemeClr>
                          </a:solidFill>
                          <a:latin typeface="+mj-ea"/>
                          <a:ea typeface="+mj-ea"/>
                        </a:rPr>
                        <a:t>9</a:t>
                      </a:r>
                      <a:r>
                        <a:rPr kumimoji="1" lang="ja-JP" altLang="en-US" sz="800" dirty="0">
                          <a:solidFill>
                            <a:schemeClr val="tx1">
                              <a:lumMod val="75000"/>
                              <a:lumOff val="25000"/>
                            </a:schemeClr>
                          </a:solidFill>
                          <a:latin typeface="+mj-ea"/>
                          <a:ea typeface="+mj-ea"/>
                        </a:rPr>
                        <a:t>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ノーチラス・テクノロジーズ様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“今あるデータ”でビジネス価値を導き出す</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ビッグデータ活用セミナー</a:t>
                      </a:r>
                      <a:endParaRPr kumimoji="1" lang="en-US" altLang="ja-JP"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94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lumMod val="75000"/>
                              <a:lumOff val="25000"/>
                            </a:schemeClr>
                          </a:solidFill>
                          <a:latin typeface="+mj-ea"/>
                          <a:ea typeface="+mj-ea"/>
                        </a:rPr>
                        <a:t>9</a:t>
                      </a:r>
                      <a:r>
                        <a:rPr kumimoji="1" lang="ja-JP" altLang="en-US" sz="800" dirty="0">
                          <a:solidFill>
                            <a:schemeClr val="tx1">
                              <a:lumMod val="75000"/>
                              <a:lumOff val="25000"/>
                            </a:schemeClr>
                          </a:solidFill>
                          <a:latin typeface="+mj-ea"/>
                          <a:ea typeface="+mj-ea"/>
                        </a:rPr>
                        <a:t>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シスコシステムズ様</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ネットアップ様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他社に差をつけろ</a:t>
                      </a:r>
                      <a:r>
                        <a:rPr kumimoji="1" lang="en-US" altLang="ja-JP" sz="800" dirty="0">
                          <a:solidFill>
                            <a:schemeClr val="tx1">
                              <a:lumMod val="75000"/>
                              <a:lumOff val="25000"/>
                            </a:schemeClr>
                          </a:solidFill>
                          <a:latin typeface="+mj-ea"/>
                          <a:ea typeface="+mj-ea"/>
                        </a:rPr>
                        <a:t>! </a:t>
                      </a:r>
                      <a:r>
                        <a:rPr kumimoji="1" lang="ja-JP" altLang="en-US" sz="800" dirty="0">
                          <a:solidFill>
                            <a:schemeClr val="tx1">
                              <a:lumMod val="75000"/>
                              <a:lumOff val="25000"/>
                            </a:schemeClr>
                          </a:solidFill>
                          <a:latin typeface="+mj-ea"/>
                          <a:ea typeface="+mj-ea"/>
                        </a:rPr>
                        <a:t>これが</a:t>
                      </a:r>
                      <a:r>
                        <a:rPr kumimoji="1" lang="en-US" altLang="ja-JP" sz="800" dirty="0">
                          <a:solidFill>
                            <a:schemeClr val="tx1">
                              <a:lumMod val="75000"/>
                              <a:lumOff val="25000"/>
                            </a:schemeClr>
                          </a:solidFill>
                          <a:latin typeface="+mj-ea"/>
                          <a:ea typeface="+mj-ea"/>
                        </a:rPr>
                        <a:t>OpenStack</a:t>
                      </a:r>
                      <a:r>
                        <a:rPr kumimoji="1" lang="ja-JP" altLang="en-US" sz="800" dirty="0">
                          <a:solidFill>
                            <a:schemeClr val="tx1">
                              <a:lumMod val="75000"/>
                              <a:lumOff val="25000"/>
                            </a:schemeClr>
                          </a:solidFill>
                          <a:latin typeface="+mj-ea"/>
                          <a:ea typeface="+mj-ea"/>
                        </a:rPr>
                        <a:t>による</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プライベートクラウド構築のノウハウだ</a:t>
                      </a:r>
                      <a:r>
                        <a:rPr kumimoji="1" lang="en-US" altLang="ja-JP" sz="800" dirty="0">
                          <a:solidFill>
                            <a:schemeClr val="tx1">
                              <a:lumMod val="75000"/>
                              <a:lumOff val="25000"/>
                            </a:schemeClr>
                          </a:solidFill>
                          <a:latin typeface="+mj-ea"/>
                          <a:ea typeface="+mj-ea"/>
                        </a:rPr>
                        <a:t>!</a:t>
                      </a:r>
                    </a:p>
                    <a:p>
                      <a:r>
                        <a:rPr kumimoji="1" lang="ja-JP" altLang="en-US" sz="800" dirty="0">
                          <a:solidFill>
                            <a:schemeClr val="tx1">
                              <a:lumMod val="75000"/>
                              <a:lumOff val="25000"/>
                            </a:schemeClr>
                          </a:solidFill>
                          <a:latin typeface="+mj-ea"/>
                          <a:ea typeface="+mj-ea"/>
                        </a:rPr>
                        <a:t>～企業における</a:t>
                      </a:r>
                      <a:r>
                        <a:rPr kumimoji="1" lang="en-US" altLang="ja-JP" sz="800" dirty="0">
                          <a:solidFill>
                            <a:schemeClr val="tx1">
                              <a:lumMod val="75000"/>
                              <a:lumOff val="25000"/>
                            </a:schemeClr>
                          </a:solidFill>
                          <a:latin typeface="+mj-ea"/>
                          <a:ea typeface="+mj-ea"/>
                        </a:rPr>
                        <a:t>OpenStack</a:t>
                      </a:r>
                      <a:r>
                        <a:rPr kumimoji="1" lang="ja-JP" altLang="en-US" sz="800" dirty="0">
                          <a:solidFill>
                            <a:schemeClr val="tx1">
                              <a:lumMod val="75000"/>
                              <a:lumOff val="25000"/>
                            </a:schemeClr>
                          </a:solidFill>
                          <a:latin typeface="+mj-ea"/>
                          <a:ea typeface="+mj-ea"/>
                        </a:rPr>
                        <a:t>活用の実態に迫る</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a:t>
                      </a:r>
                      <a:endParaRPr kumimoji="1" lang="en-US" altLang="ja-JP" sz="800" dirty="0">
                        <a:solidFill>
                          <a:schemeClr val="tx1">
                            <a:lumMod val="75000"/>
                            <a:lumOff val="25000"/>
                          </a:schemeClr>
                        </a:solidFill>
                        <a:latin typeface="+mj-ea"/>
                        <a:ea typeface="+mj-ea"/>
                      </a:endParaRPr>
                    </a:p>
                    <a:p>
                      <a:r>
                        <a:rPr kumimoji="1" lang="en-US" altLang="ja-JP" sz="800" dirty="0">
                          <a:solidFill>
                            <a:schemeClr val="tx1">
                              <a:lumMod val="75000"/>
                              <a:lumOff val="25000"/>
                            </a:schemeClr>
                          </a:solidFill>
                          <a:latin typeface="+mj-ea"/>
                          <a:ea typeface="+mj-ea"/>
                        </a:rPr>
                        <a:t>https://news.mynavi.jp/itsearch/seminar/104</a:t>
                      </a:r>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48072">
                <a:tc>
                  <a:txBody>
                    <a:bodyPr/>
                    <a:lstStyle/>
                    <a:p>
                      <a:pPr algn="ctr"/>
                      <a:r>
                        <a:rPr kumimoji="1" lang="en-US" altLang="ja-JP" sz="800" dirty="0">
                          <a:solidFill>
                            <a:schemeClr val="tx1">
                              <a:lumMod val="75000"/>
                              <a:lumOff val="25000"/>
                            </a:schemeClr>
                          </a:solidFill>
                          <a:latin typeface="+mj-ea"/>
                          <a:ea typeface="+mj-ea"/>
                        </a:rPr>
                        <a:t>8</a:t>
                      </a:r>
                      <a:r>
                        <a:rPr kumimoji="1" lang="ja-JP" altLang="en-US" sz="800" dirty="0">
                          <a:solidFill>
                            <a:schemeClr val="tx1">
                              <a:lumMod val="75000"/>
                              <a:lumOff val="25000"/>
                            </a:schemeClr>
                          </a:solidFill>
                          <a:latin typeface="+mj-ea"/>
                          <a:ea typeface="+mj-ea"/>
                        </a:rPr>
                        <a:t>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クリックテック・ジャパン様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ヤンマー、リコーが解説</a:t>
                      </a:r>
                      <a:r>
                        <a:rPr kumimoji="1" lang="en-US" altLang="ja-JP" sz="800" dirty="0">
                          <a:solidFill>
                            <a:schemeClr val="tx1">
                              <a:lumMod val="75000"/>
                              <a:lumOff val="25000"/>
                            </a:schemeClr>
                          </a:solidFill>
                          <a:latin typeface="+mj-ea"/>
                          <a:ea typeface="+mj-ea"/>
                        </a:rPr>
                        <a:t>!</a:t>
                      </a:r>
                      <a:r>
                        <a:rPr kumimoji="1" lang="ja-JP" altLang="en-US" sz="800" dirty="0">
                          <a:solidFill>
                            <a:schemeClr val="tx1">
                              <a:lumMod val="75000"/>
                              <a:lumOff val="25000"/>
                            </a:schemeClr>
                          </a:solidFill>
                          <a:latin typeface="+mj-ea"/>
                          <a:ea typeface="+mj-ea"/>
                        </a:rPr>
                        <a:t>データ分析実践セミナー </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～現場の仮説検証を支えるセルフサービス</a:t>
                      </a:r>
                      <a:r>
                        <a:rPr kumimoji="1" lang="en-US" altLang="ja-JP" sz="800" dirty="0">
                          <a:solidFill>
                            <a:schemeClr val="tx1">
                              <a:lumMod val="75000"/>
                              <a:lumOff val="25000"/>
                            </a:schemeClr>
                          </a:solidFill>
                          <a:latin typeface="+mj-ea"/>
                          <a:ea typeface="+mj-ea"/>
                        </a:rPr>
                        <a:t>BI</a:t>
                      </a:r>
                      <a:r>
                        <a:rPr kumimoji="1" lang="ja-JP" altLang="en-US" sz="800" dirty="0">
                          <a:solidFill>
                            <a:schemeClr val="tx1">
                              <a:lumMod val="75000"/>
                              <a:lumOff val="25000"/>
                            </a:schemeClr>
                          </a:solidFill>
                          <a:latin typeface="+mj-ea"/>
                          <a:ea typeface="+mj-ea"/>
                        </a:rPr>
                        <a:t>とは～</a:t>
                      </a:r>
                      <a:endParaRPr kumimoji="1" lang="en-US" altLang="ja-JP" sz="800" dirty="0">
                        <a:solidFill>
                          <a:schemeClr val="tx1">
                            <a:lumMod val="75000"/>
                            <a:lumOff val="25000"/>
                          </a:schemeClr>
                        </a:solidFill>
                        <a:latin typeface="+mj-ea"/>
                        <a:ea typeface="+mj-ea"/>
                      </a:endParaRPr>
                    </a:p>
                    <a:p>
                      <a:r>
                        <a:rPr kumimoji="1" lang="en-US" altLang="ja-JP" sz="800" dirty="0">
                          <a:solidFill>
                            <a:schemeClr val="tx1">
                              <a:lumMod val="75000"/>
                              <a:lumOff val="25000"/>
                            </a:schemeClr>
                          </a:solidFill>
                          <a:latin typeface="+mj-ea"/>
                          <a:ea typeface="+mj-ea"/>
                        </a:rPr>
                        <a:t>https://news.mynavi.jp/itsearch/seminar/108</a:t>
                      </a:r>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7157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lumMod val="75000"/>
                              <a:lumOff val="25000"/>
                            </a:schemeClr>
                          </a:solidFill>
                          <a:latin typeface="+mj-ea"/>
                          <a:ea typeface="+mj-ea"/>
                        </a:rPr>
                        <a:t>8</a:t>
                      </a:r>
                      <a:r>
                        <a:rPr kumimoji="1" lang="ja-JP" altLang="en-US" sz="800" dirty="0">
                          <a:solidFill>
                            <a:schemeClr val="tx1">
                              <a:lumMod val="75000"/>
                              <a:lumOff val="25000"/>
                            </a:schemeClr>
                          </a:solidFill>
                          <a:latin typeface="+mj-ea"/>
                          <a:ea typeface="+mj-ea"/>
                        </a:rPr>
                        <a:t>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ウイングアーク１ｓｔ様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dirty="0" err="1">
                          <a:solidFill>
                            <a:schemeClr val="tx1">
                              <a:lumMod val="75000"/>
                              <a:lumOff val="25000"/>
                            </a:schemeClr>
                          </a:solidFill>
                          <a:latin typeface="+mj-ea"/>
                          <a:ea typeface="+mj-ea"/>
                        </a:rPr>
                        <a:t>IoT</a:t>
                      </a:r>
                      <a:r>
                        <a:rPr kumimoji="1" lang="ja-JP" altLang="en-US" sz="800" dirty="0">
                          <a:solidFill>
                            <a:schemeClr val="tx1">
                              <a:lumMod val="75000"/>
                              <a:lumOff val="25000"/>
                            </a:schemeClr>
                          </a:solidFill>
                          <a:latin typeface="+mj-ea"/>
                          <a:ea typeface="+mj-ea"/>
                        </a:rPr>
                        <a:t>塾</a:t>
                      </a:r>
                      <a:r>
                        <a:rPr kumimoji="1" lang="en-US" altLang="ja-JP" sz="800" dirty="0">
                          <a:solidFill>
                            <a:schemeClr val="tx1">
                              <a:lumMod val="75000"/>
                              <a:lumOff val="25000"/>
                            </a:schemeClr>
                          </a:solidFill>
                          <a:latin typeface="+mj-ea"/>
                          <a:ea typeface="+mj-ea"/>
                        </a:rPr>
                        <a:t>2017</a:t>
                      </a:r>
                      <a:r>
                        <a:rPr kumimoji="1" lang="ja-JP" altLang="en-US" sz="800" dirty="0">
                          <a:solidFill>
                            <a:schemeClr val="tx1">
                              <a:lumMod val="75000"/>
                              <a:lumOff val="25000"/>
                            </a:schemeClr>
                          </a:solidFill>
                          <a:latin typeface="+mj-ea"/>
                          <a:ea typeface="+mj-ea"/>
                        </a:rPr>
                        <a:t>　東京</a:t>
                      </a:r>
                    </a:p>
                    <a:p>
                      <a:r>
                        <a:rPr kumimoji="1" lang="ja-JP" altLang="en-US" sz="800" dirty="0">
                          <a:solidFill>
                            <a:schemeClr val="tx1">
                              <a:lumMod val="75000"/>
                              <a:lumOff val="25000"/>
                            </a:schemeClr>
                          </a:solidFill>
                          <a:latin typeface="+mj-ea"/>
                          <a:ea typeface="+mj-ea"/>
                        </a:rPr>
                        <a:t>今からはじめないと、もう遅い。</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先進事例に学ぶ、</a:t>
                      </a:r>
                      <a:r>
                        <a:rPr kumimoji="1" lang="en-US" altLang="ja-JP" sz="800" dirty="0" err="1">
                          <a:solidFill>
                            <a:schemeClr val="tx1">
                              <a:lumMod val="75000"/>
                              <a:lumOff val="25000"/>
                            </a:schemeClr>
                          </a:solidFill>
                          <a:latin typeface="+mj-ea"/>
                          <a:ea typeface="+mj-ea"/>
                        </a:rPr>
                        <a:t>IoT</a:t>
                      </a:r>
                      <a:r>
                        <a:rPr kumimoji="1" lang="ja-JP" altLang="en-US" sz="800" dirty="0">
                          <a:solidFill>
                            <a:schemeClr val="tx1">
                              <a:lumMod val="75000"/>
                              <a:lumOff val="25000"/>
                            </a:schemeClr>
                          </a:solidFill>
                          <a:latin typeface="+mj-ea"/>
                          <a:ea typeface="+mj-ea"/>
                        </a:rPr>
                        <a:t>の具体的な取り組み</a:t>
                      </a:r>
                      <a:endParaRPr kumimoji="1" lang="en-US" altLang="ja-JP" sz="800" dirty="0">
                        <a:solidFill>
                          <a:schemeClr val="tx1">
                            <a:lumMod val="75000"/>
                            <a:lumOff val="25000"/>
                          </a:schemeClr>
                        </a:solidFill>
                        <a:latin typeface="+mj-ea"/>
                        <a:ea typeface="+mj-ea"/>
                      </a:endParaRPr>
                    </a:p>
                    <a:p>
                      <a:r>
                        <a:rPr kumimoji="1" lang="en-US" altLang="ja-JP" sz="800" dirty="0">
                          <a:solidFill>
                            <a:schemeClr val="tx1">
                              <a:lumMod val="75000"/>
                              <a:lumOff val="25000"/>
                            </a:schemeClr>
                          </a:solidFill>
                          <a:latin typeface="+mj-ea"/>
                          <a:ea typeface="+mj-ea"/>
                        </a:rPr>
                        <a:t>https://news.mynavi.jp/itsearch/semhttps://news.mynavi.jp/itsearch/seminar/107inar/97</a:t>
                      </a:r>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720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kern="1200" dirty="0">
                          <a:solidFill>
                            <a:schemeClr val="tx1">
                              <a:lumMod val="75000"/>
                              <a:lumOff val="25000"/>
                            </a:schemeClr>
                          </a:solidFill>
                          <a:latin typeface="+mj-ea"/>
                          <a:ea typeface="+mn-ea"/>
                          <a:cs typeface="+mn-cs"/>
                        </a:rPr>
                        <a:t>7</a:t>
                      </a:r>
                      <a:r>
                        <a:rPr kumimoji="1" lang="ja-JP" altLang="en-US" sz="800" kern="1200" dirty="0">
                          <a:solidFill>
                            <a:schemeClr val="tx1">
                              <a:lumMod val="75000"/>
                              <a:lumOff val="25000"/>
                            </a:schemeClr>
                          </a:solidFill>
                          <a:latin typeface="+mj-ea"/>
                          <a:ea typeface="+mn-ea"/>
                          <a:cs typeface="+mn-cs"/>
                        </a:rPr>
                        <a:t>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dirty="0">
                          <a:solidFill>
                            <a:schemeClr val="tx1">
                              <a:lumMod val="75000"/>
                              <a:lumOff val="25000"/>
                            </a:schemeClr>
                          </a:solidFill>
                          <a:effectLst/>
                        </a:rPr>
                        <a:t>ライムライト・ネットワークス・ジャパン</a:t>
                      </a:r>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mj-ea"/>
                          <a:ea typeface="+mj-ea"/>
                        </a:rPr>
                        <a:t>今改めて見直す</a:t>
                      </a:r>
                      <a:r>
                        <a:rPr kumimoji="1" lang="en-US" altLang="ja-JP" sz="800" dirty="0">
                          <a:solidFill>
                            <a:schemeClr val="tx1">
                              <a:lumMod val="75000"/>
                              <a:lumOff val="25000"/>
                            </a:schemeClr>
                          </a:solidFill>
                          <a:latin typeface="+mj-ea"/>
                          <a:ea typeface="+mj-ea"/>
                        </a:rPr>
                        <a:t>Web</a:t>
                      </a:r>
                      <a:r>
                        <a:rPr kumimoji="1" lang="ja-JP" altLang="en-US" sz="800" dirty="0">
                          <a:solidFill>
                            <a:schemeClr val="tx1">
                              <a:lumMod val="75000"/>
                              <a:lumOff val="25000"/>
                            </a:schemeClr>
                          </a:solidFill>
                          <a:latin typeface="+mj-ea"/>
                          <a:ea typeface="+mj-ea"/>
                        </a:rPr>
                        <a:t>セキュリティ対策実践セミナー </a:t>
                      </a:r>
                      <a:endParaRPr kumimoji="1" lang="en-US" altLang="ja-JP" sz="800" dirty="0">
                        <a:solidFill>
                          <a:schemeClr val="tx1">
                            <a:lumMod val="75000"/>
                            <a:lumOff val="25000"/>
                          </a:schemeClr>
                        </a:solidFill>
                        <a:latin typeface="+mj-ea"/>
                        <a:ea typeface="+mj-ea"/>
                      </a:endParaRPr>
                    </a:p>
                    <a:p>
                      <a:r>
                        <a:rPr kumimoji="1" lang="ja-JP" altLang="en-US" sz="800" dirty="0">
                          <a:solidFill>
                            <a:schemeClr val="tx1">
                              <a:lumMod val="75000"/>
                              <a:lumOff val="25000"/>
                            </a:schemeClr>
                          </a:solidFill>
                          <a:latin typeface="+mj-ea"/>
                          <a:ea typeface="+mj-ea"/>
                        </a:rPr>
                        <a:t>～デジタル時代の</a:t>
                      </a:r>
                      <a:r>
                        <a:rPr kumimoji="1" lang="en-US" altLang="ja-JP" sz="800" dirty="0">
                          <a:solidFill>
                            <a:schemeClr val="tx1">
                              <a:lumMod val="75000"/>
                              <a:lumOff val="25000"/>
                            </a:schemeClr>
                          </a:solidFill>
                          <a:latin typeface="+mj-ea"/>
                          <a:ea typeface="+mj-ea"/>
                        </a:rPr>
                        <a:t>UX</a:t>
                      </a:r>
                      <a:r>
                        <a:rPr kumimoji="1" lang="ja-JP" altLang="en-US" sz="800" dirty="0">
                          <a:solidFill>
                            <a:schemeClr val="tx1">
                              <a:lumMod val="75000"/>
                              <a:lumOff val="25000"/>
                            </a:schemeClr>
                          </a:solidFill>
                          <a:latin typeface="+mj-ea"/>
                          <a:ea typeface="+mj-ea"/>
                        </a:rPr>
                        <a:t>～</a:t>
                      </a:r>
                      <a:endParaRPr kumimoji="1" lang="en-US" altLang="ja-JP" sz="800" dirty="0">
                        <a:solidFill>
                          <a:schemeClr val="tx1">
                            <a:lumMod val="75000"/>
                            <a:lumOff val="25000"/>
                          </a:schemeClr>
                        </a:solidFill>
                        <a:latin typeface="+mj-ea"/>
                        <a:ea typeface="+mj-ea"/>
                      </a:endParaRPr>
                    </a:p>
                    <a:p>
                      <a:r>
                        <a:rPr kumimoji="1" lang="en-US" altLang="ja-JP" sz="800" dirty="0">
                          <a:solidFill>
                            <a:schemeClr val="tx1">
                              <a:lumMod val="75000"/>
                              <a:lumOff val="25000"/>
                            </a:schemeClr>
                          </a:solidFill>
                          <a:latin typeface="+mj-ea"/>
                          <a:ea typeface="+mj-ea"/>
                        </a:rPr>
                        <a:t>https://news.mynavi.jp/itsearch/seminar/96</a:t>
                      </a:r>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pic>
        <p:nvPicPr>
          <p:cNvPr id="24578" name="Picture 2" descr="https://news.mynavi.jp/itsearch/assets/public/images/seminar/107/b_SMG_kanb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9478" y="1346088"/>
            <a:ext cx="1746338" cy="61184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狙われやすい中小企業 あなたの会社はサイバー攻撃の脅威に対応できていますか? ～担当者必見!! 中小企業向け最新セキュリティ対策セミナ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9478" y="2069715"/>
            <a:ext cx="1746338" cy="611841"/>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今あるデータ”でビジネス価値を導き出すビッグデータ活用セミナー"/>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6196" y="2753483"/>
            <a:ext cx="1739620" cy="621293"/>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他社に差をつけろ! これがOpenStackによるプライベートクラウド構築のノウハウだ!&lt;br /&gt;&#10;～企業におけるOpenStack活用の実態に迫る!!～"/>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9479" y="3529751"/>
            <a:ext cx="1746338" cy="452140"/>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ヤンマー、リコーが解説!データ分析実践セミナー ～現場の仮説検証を支えるセルフサービスBIとは～"/>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6241" y="4097621"/>
            <a:ext cx="1739576" cy="621277"/>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descr="IoT塾2017　東京&lt;br /&gt;&#10;今からはじめないと、もう遅い。先進事例に学ぶ、IoTの具体的な取り組み。"/>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6241" y="4783328"/>
            <a:ext cx="1728146" cy="605467"/>
          </a:xfrm>
          <a:prstGeom prst="rect">
            <a:avLst/>
          </a:prstGeom>
          <a:noFill/>
          <a:extLst>
            <a:ext uri="{909E8E84-426E-40DD-AFC4-6F175D3DCCD1}">
              <a14:hiddenFill xmlns:a14="http://schemas.microsoft.com/office/drawing/2010/main">
                <a:solidFill>
                  <a:srgbClr val="FFFFFF"/>
                </a:solidFill>
              </a14:hiddenFill>
            </a:ext>
          </a:extLst>
        </p:spPr>
      </p:pic>
      <p:pic>
        <p:nvPicPr>
          <p:cNvPr id="24590" name="Picture 14" descr="今改めて見直すWebセキュリティ対策実践セミナー ～デジタル時代のUX～"/>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4374" y="5496684"/>
            <a:ext cx="1726031" cy="616440"/>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251520" y="6165304"/>
            <a:ext cx="5980619" cy="184666"/>
          </a:xfrm>
          <a:prstGeom prst="rect">
            <a:avLst/>
          </a:prstGeom>
        </p:spPr>
        <p:txBody>
          <a:bodyPr wrap="square">
            <a:spAutoFit/>
          </a:bodyPr>
          <a:lstStyle/>
          <a:p>
            <a:pPr fontAlgn="auto">
              <a:spcBef>
                <a:spcPts val="0"/>
              </a:spcBef>
              <a:spcAft>
                <a:spcPts val="0"/>
              </a:spcAft>
              <a:buFont typeface="Arial" charset="0"/>
              <a:buNone/>
              <a:defRPr/>
            </a:pPr>
            <a:r>
              <a:rPr lang="en-US" altLang="ja-JP" sz="600" dirty="0">
                <a:solidFill>
                  <a:schemeClr val="tx1">
                    <a:lumMod val="75000"/>
                    <a:lumOff val="25000"/>
                  </a:schemeClr>
                </a:solidFill>
                <a:latin typeface="+mj-ea"/>
                <a:ea typeface="+mj-ea"/>
              </a:rPr>
              <a:t>※</a:t>
            </a:r>
            <a:r>
              <a:rPr lang="ja-JP" altLang="en-US" sz="600" dirty="0">
                <a:solidFill>
                  <a:schemeClr val="tx1">
                    <a:lumMod val="75000"/>
                    <a:lumOff val="25000"/>
                  </a:schemeClr>
                </a:solidFill>
                <a:latin typeface="+mj-ea"/>
                <a:ea typeface="+mj-ea"/>
              </a:rPr>
              <a:t>上記は一例となります。こちら以外の実績や各セミナーの来場属性については、営業担当までご相談ください。</a:t>
            </a:r>
            <a:endParaRPr lang="en-US" altLang="ja-JP" sz="600" dirty="0">
              <a:solidFill>
                <a:schemeClr val="tx1">
                  <a:lumMod val="75000"/>
                  <a:lumOff val="25000"/>
                </a:schemeClr>
              </a:solidFill>
              <a:latin typeface="+mj-ea"/>
              <a:ea typeface="+mj-ea"/>
            </a:endParaRPr>
          </a:p>
        </p:txBody>
      </p:sp>
    </p:spTree>
    <p:extLst>
      <p:ext uri="{BB962C8B-B14F-4D97-AF65-F5344CB8AC3E}">
        <p14:creationId xmlns:p14="http://schemas.microsoft.com/office/powerpoint/2010/main" val="21058781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73</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rPr>
              <a:t>2017</a:t>
            </a: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年セミナー実績一覧（一部）</a:t>
            </a:r>
            <a:endParaRPr kumimoji="0" lang="en-US" altLang="ja-JP" sz="2000" b="1"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807596130"/>
              </p:ext>
            </p:extLst>
          </p:nvPr>
        </p:nvGraphicFramePr>
        <p:xfrm>
          <a:off x="251518" y="980728"/>
          <a:ext cx="8640961" cy="4604195"/>
        </p:xfrm>
        <a:graphic>
          <a:graphicData uri="http://schemas.openxmlformats.org/drawingml/2006/table">
            <a:tbl>
              <a:tblPr firstRow="1" bandRow="1">
                <a:tableStyleId>{2D5ABB26-0587-4C30-8999-92F81FD0307C}</a:tableStyleId>
              </a:tblPr>
              <a:tblGrid>
                <a:gridCol w="611749">
                  <a:extLst>
                    <a:ext uri="{9D8B030D-6E8A-4147-A177-3AD203B41FA5}">
                      <a16:colId xmlns:a16="http://schemas.microsoft.com/office/drawing/2014/main" val="20000"/>
                    </a:ext>
                  </a:extLst>
                </a:gridCol>
                <a:gridCol w="2268572">
                  <a:extLst>
                    <a:ext uri="{9D8B030D-6E8A-4147-A177-3AD203B41FA5}">
                      <a16:colId xmlns:a16="http://schemas.microsoft.com/office/drawing/2014/main" val="20001"/>
                    </a:ext>
                  </a:extLst>
                </a:gridCol>
                <a:gridCol w="3096345">
                  <a:extLst>
                    <a:ext uri="{9D8B030D-6E8A-4147-A177-3AD203B41FA5}">
                      <a16:colId xmlns:a16="http://schemas.microsoft.com/office/drawing/2014/main" val="20002"/>
                    </a:ext>
                  </a:extLst>
                </a:gridCol>
                <a:gridCol w="2664295">
                  <a:extLst>
                    <a:ext uri="{9D8B030D-6E8A-4147-A177-3AD203B41FA5}">
                      <a16:colId xmlns:a16="http://schemas.microsoft.com/office/drawing/2014/main" val="20003"/>
                    </a:ext>
                  </a:extLst>
                </a:gridCol>
              </a:tblGrid>
              <a:tr h="280790">
                <a:tc>
                  <a:txBody>
                    <a:bodyPr/>
                    <a:lstStyle/>
                    <a:p>
                      <a:pPr algn="ctr"/>
                      <a:r>
                        <a:rPr kumimoji="1" lang="ja-JP" altLang="en-US" sz="800" b="1" dirty="0">
                          <a:solidFill>
                            <a:schemeClr val="bg1"/>
                          </a:solidFill>
                          <a:latin typeface="+mj-ea"/>
                          <a:ea typeface="+mj-ea"/>
                        </a:rPr>
                        <a:t>実施月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800" b="1" dirty="0">
                          <a:solidFill>
                            <a:schemeClr val="bg1"/>
                          </a:solidFill>
                          <a:latin typeface="+mj-ea"/>
                          <a:ea typeface="+mj-ea"/>
                        </a:rPr>
                        <a:t>広告主名</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800" b="1" dirty="0">
                          <a:solidFill>
                            <a:schemeClr val="bg1"/>
                          </a:solidFill>
                          <a:latin typeface="+mj-ea"/>
                          <a:ea typeface="+mj-ea"/>
                        </a:rPr>
                        <a:t>セミナータイトル</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endParaRPr kumimoji="1" lang="ja-JP" altLang="en-US" sz="800" b="1" dirty="0">
                        <a:solidFill>
                          <a:schemeClr val="bg1"/>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727322">
                <a:tc>
                  <a:txBody>
                    <a:bodyPr/>
                    <a:lstStyle/>
                    <a:p>
                      <a:pPr algn="ctr"/>
                      <a:r>
                        <a:rPr kumimoji="1" lang="en-US" altLang="ja-JP" sz="800" dirty="0">
                          <a:solidFill>
                            <a:schemeClr val="tx1">
                              <a:lumMod val="75000"/>
                              <a:lumOff val="25000"/>
                            </a:schemeClr>
                          </a:solidFill>
                          <a:latin typeface="+mj-ea"/>
                          <a:ea typeface="+mj-ea"/>
                        </a:rPr>
                        <a:t>6</a:t>
                      </a:r>
                      <a:r>
                        <a:rPr kumimoji="1" lang="ja-JP" altLang="en-US" sz="800" dirty="0">
                          <a:solidFill>
                            <a:schemeClr val="tx1">
                              <a:lumMod val="75000"/>
                              <a:lumOff val="25000"/>
                            </a:schemeClr>
                          </a:solidFill>
                          <a:latin typeface="+mj-ea"/>
                          <a:ea typeface="+mj-ea"/>
                        </a:rPr>
                        <a:t>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dirty="0">
                          <a:solidFill>
                            <a:schemeClr val="tx1">
                              <a:lumMod val="75000"/>
                              <a:lumOff val="25000"/>
                            </a:schemeClr>
                          </a:solidFill>
                          <a:latin typeface="+mj-ea"/>
                          <a:ea typeface="+mj-ea"/>
                        </a:rPr>
                        <a:t>サイトコア様</a:t>
                      </a:r>
                    </a:p>
                    <a:p>
                      <a:r>
                        <a:rPr lang="ja-JP" altLang="en-US" sz="800" dirty="0">
                          <a:solidFill>
                            <a:schemeClr val="tx1">
                              <a:lumMod val="75000"/>
                              <a:lumOff val="25000"/>
                            </a:schemeClr>
                          </a:solidFill>
                          <a:latin typeface="+mj-ea"/>
                          <a:ea typeface="+mj-ea"/>
                        </a:rPr>
                        <a:t>アバナード様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dirty="0">
                          <a:solidFill>
                            <a:schemeClr val="tx1">
                              <a:lumMod val="75000"/>
                              <a:lumOff val="25000"/>
                            </a:schemeClr>
                          </a:solidFill>
                          <a:latin typeface="+mj-ea"/>
                          <a:ea typeface="+mj-ea"/>
                        </a:rPr>
                        <a:t>「お客様に選ばれる東京ガス」へ</a:t>
                      </a:r>
                      <a:br>
                        <a:rPr lang="en-US" altLang="ja-JP" sz="800" dirty="0">
                          <a:solidFill>
                            <a:schemeClr val="tx1">
                              <a:lumMod val="75000"/>
                              <a:lumOff val="25000"/>
                            </a:schemeClr>
                          </a:solidFill>
                          <a:latin typeface="+mj-ea"/>
                          <a:ea typeface="+mj-ea"/>
                        </a:rPr>
                      </a:br>
                      <a:r>
                        <a:rPr lang="ja-JP" altLang="en-US" sz="800" dirty="0">
                          <a:solidFill>
                            <a:schemeClr val="tx1">
                              <a:lumMod val="75000"/>
                              <a:lumOff val="25000"/>
                            </a:schemeClr>
                          </a:solidFill>
                          <a:latin typeface="+mj-ea"/>
                          <a:ea typeface="+mj-ea"/>
                        </a:rPr>
                        <a:t> </a:t>
                      </a:r>
                      <a:r>
                        <a:rPr lang="en-US" altLang="ja-JP" sz="800" dirty="0">
                          <a:solidFill>
                            <a:schemeClr val="tx1">
                              <a:lumMod val="75000"/>
                              <a:lumOff val="25000"/>
                            </a:schemeClr>
                          </a:solidFill>
                          <a:latin typeface="+mj-ea"/>
                          <a:ea typeface="+mj-ea"/>
                        </a:rPr>
                        <a:t>- </a:t>
                      </a:r>
                      <a:r>
                        <a:rPr lang="ja-JP" altLang="en-US" sz="800" dirty="0">
                          <a:solidFill>
                            <a:schemeClr val="tx1">
                              <a:lumMod val="75000"/>
                              <a:lumOff val="25000"/>
                            </a:schemeClr>
                          </a:solidFill>
                          <a:latin typeface="+mj-ea"/>
                          <a:ea typeface="+mj-ea"/>
                        </a:rPr>
                        <a:t>東京ガスが</a:t>
                      </a:r>
                      <a:r>
                        <a:rPr lang="en-US" altLang="ja-JP" sz="800" dirty="0" err="1">
                          <a:solidFill>
                            <a:schemeClr val="tx1">
                              <a:lumMod val="75000"/>
                              <a:lumOff val="25000"/>
                            </a:schemeClr>
                          </a:solidFill>
                          <a:latin typeface="+mj-ea"/>
                          <a:ea typeface="+mj-ea"/>
                        </a:rPr>
                        <a:t>myTOKYOGAS</a:t>
                      </a:r>
                      <a:r>
                        <a:rPr lang="ja-JP" altLang="en-US" sz="800" dirty="0">
                          <a:solidFill>
                            <a:schemeClr val="tx1">
                              <a:lumMod val="75000"/>
                              <a:lumOff val="25000"/>
                            </a:schemeClr>
                          </a:solidFill>
                          <a:latin typeface="+mj-ea"/>
                          <a:ea typeface="+mj-ea"/>
                        </a:rPr>
                        <a:t>で深める顧客エンゲージメント</a:t>
                      </a:r>
                      <a:endParaRPr lang="en-US" altLang="ja-JP" sz="800" dirty="0">
                        <a:solidFill>
                          <a:schemeClr val="tx1">
                            <a:lumMod val="75000"/>
                            <a:lumOff val="25000"/>
                          </a:schemeClr>
                        </a:solidFill>
                        <a:latin typeface="+mj-ea"/>
                        <a:ea typeface="+mj-ea"/>
                      </a:endParaRPr>
                    </a:p>
                    <a:p>
                      <a:r>
                        <a:rPr lang="en-US" altLang="ja-JP" sz="800" dirty="0">
                          <a:solidFill>
                            <a:schemeClr val="tx1">
                              <a:lumMod val="75000"/>
                              <a:lumOff val="25000"/>
                            </a:schemeClr>
                          </a:solidFill>
                          <a:latin typeface="+mj-ea"/>
                          <a:ea typeface="+mj-ea"/>
                        </a:rPr>
                        <a:t>https://news.mynavi.jp/itsearch/seminar/87</a:t>
                      </a:r>
                      <a:endParaRPr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92715">
                <a:tc>
                  <a:txBody>
                    <a:bodyPr/>
                    <a:lstStyle/>
                    <a:p>
                      <a:pPr algn="ctr"/>
                      <a:r>
                        <a:rPr kumimoji="1" lang="en-US" altLang="ja-JP" sz="800" dirty="0">
                          <a:solidFill>
                            <a:schemeClr val="tx1">
                              <a:lumMod val="75000"/>
                              <a:lumOff val="25000"/>
                            </a:schemeClr>
                          </a:solidFill>
                          <a:latin typeface="+mj-ea"/>
                          <a:ea typeface="+mj-ea"/>
                        </a:rPr>
                        <a:t>6</a:t>
                      </a:r>
                      <a:r>
                        <a:rPr kumimoji="1" lang="ja-JP" altLang="en-US" sz="800" dirty="0">
                          <a:solidFill>
                            <a:schemeClr val="tx1">
                              <a:lumMod val="75000"/>
                              <a:lumOff val="25000"/>
                            </a:schemeClr>
                          </a:solidFill>
                          <a:latin typeface="+mj-ea"/>
                          <a:ea typeface="+mj-ea"/>
                        </a:rPr>
                        <a:t>月</a:t>
                      </a:r>
                      <a:endParaRPr kumimoji="1" lang="en-US" altLang="ja-JP"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dirty="0">
                          <a:solidFill>
                            <a:schemeClr val="tx1">
                              <a:lumMod val="75000"/>
                              <a:lumOff val="25000"/>
                            </a:schemeClr>
                          </a:solidFill>
                          <a:latin typeface="+mj-ea"/>
                          <a:ea typeface="+mj-ea"/>
                        </a:rPr>
                        <a:t>インターネットイニシアティブ様</a:t>
                      </a:r>
                    </a:p>
                    <a:p>
                      <a:r>
                        <a:rPr lang="en-US" altLang="ja-JP" sz="800" dirty="0">
                          <a:solidFill>
                            <a:schemeClr val="tx1">
                              <a:lumMod val="75000"/>
                              <a:lumOff val="25000"/>
                            </a:schemeClr>
                          </a:solidFill>
                          <a:latin typeface="+mj-ea"/>
                          <a:ea typeface="+mj-ea"/>
                        </a:rPr>
                        <a:t>Menlo Security</a:t>
                      </a:r>
                      <a:r>
                        <a:rPr lang="ja-JP" altLang="en-US" sz="800" dirty="0">
                          <a:solidFill>
                            <a:schemeClr val="tx1">
                              <a:lumMod val="75000"/>
                              <a:lumOff val="25000"/>
                            </a:schemeClr>
                          </a:solidFill>
                          <a:latin typeface="+mj-ea"/>
                          <a:ea typeface="+mj-ea"/>
                        </a:rPr>
                        <a:t>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dirty="0">
                          <a:solidFill>
                            <a:schemeClr val="tx1">
                              <a:lumMod val="75000"/>
                              <a:lumOff val="25000"/>
                            </a:schemeClr>
                          </a:solidFill>
                          <a:latin typeface="+mj-ea"/>
                          <a:ea typeface="+mj-ea"/>
                        </a:rPr>
                        <a:t>対策導入がゴールではない</a:t>
                      </a:r>
                      <a:r>
                        <a:rPr lang="en-US" altLang="ja-JP" sz="800" dirty="0">
                          <a:solidFill>
                            <a:schemeClr val="tx1">
                              <a:lumMod val="75000"/>
                              <a:lumOff val="25000"/>
                            </a:schemeClr>
                          </a:solidFill>
                          <a:latin typeface="+mj-ea"/>
                          <a:ea typeface="+mj-ea"/>
                        </a:rPr>
                        <a:t>!?</a:t>
                      </a:r>
                    </a:p>
                    <a:p>
                      <a:r>
                        <a:rPr lang="ja-JP" altLang="en-US" sz="800" dirty="0">
                          <a:solidFill>
                            <a:schemeClr val="tx1">
                              <a:lumMod val="75000"/>
                              <a:lumOff val="25000"/>
                            </a:schemeClr>
                          </a:solidFill>
                          <a:latin typeface="+mj-ea"/>
                          <a:ea typeface="+mj-ea"/>
                        </a:rPr>
                        <a:t>知っておきたい</a:t>
                      </a:r>
                      <a:r>
                        <a:rPr lang="en-US" altLang="ja-JP" sz="800" dirty="0">
                          <a:solidFill>
                            <a:schemeClr val="tx1">
                              <a:lumMod val="75000"/>
                              <a:lumOff val="25000"/>
                            </a:schemeClr>
                          </a:solidFill>
                          <a:latin typeface="+mj-ea"/>
                          <a:ea typeface="+mj-ea"/>
                        </a:rPr>
                        <a:t>Web</a:t>
                      </a:r>
                      <a:r>
                        <a:rPr lang="ja-JP" altLang="en-US" sz="800" dirty="0">
                          <a:solidFill>
                            <a:schemeClr val="tx1">
                              <a:lumMod val="75000"/>
                              <a:lumOff val="25000"/>
                            </a:schemeClr>
                          </a:solidFill>
                          <a:latin typeface="+mj-ea"/>
                          <a:ea typeface="+mj-ea"/>
                        </a:rPr>
                        <a:t>分離検討のポイントとは</a:t>
                      </a:r>
                    </a:p>
                    <a:p>
                      <a:r>
                        <a:rPr lang="ja-JP" altLang="en-US" sz="800" dirty="0">
                          <a:solidFill>
                            <a:schemeClr val="tx1">
                              <a:lumMod val="75000"/>
                              <a:lumOff val="25000"/>
                            </a:schemeClr>
                          </a:solidFill>
                          <a:latin typeface="+mj-ea"/>
                          <a:ea typeface="+mj-ea"/>
                        </a:rPr>
                        <a:t>～</a:t>
                      </a:r>
                      <a:r>
                        <a:rPr lang="en-US" altLang="ja-JP" sz="800" dirty="0">
                          <a:solidFill>
                            <a:schemeClr val="tx1">
                              <a:lumMod val="75000"/>
                              <a:lumOff val="25000"/>
                            </a:schemeClr>
                          </a:solidFill>
                          <a:latin typeface="+mj-ea"/>
                          <a:ea typeface="+mj-ea"/>
                        </a:rPr>
                        <a:t>Web</a:t>
                      </a:r>
                      <a:r>
                        <a:rPr lang="ja-JP" altLang="en-US" sz="800" dirty="0">
                          <a:solidFill>
                            <a:schemeClr val="tx1">
                              <a:lumMod val="75000"/>
                              <a:lumOff val="25000"/>
                            </a:schemeClr>
                          </a:solidFill>
                          <a:latin typeface="+mj-ea"/>
                          <a:ea typeface="+mj-ea"/>
                        </a:rPr>
                        <a:t>アクセスに潜む脅威の現状と対策の事例～</a:t>
                      </a:r>
                      <a:endParaRPr lang="en-US" altLang="ja-JP" sz="800" dirty="0">
                        <a:solidFill>
                          <a:schemeClr val="tx1">
                            <a:lumMod val="75000"/>
                            <a:lumOff val="25000"/>
                          </a:schemeClr>
                        </a:solidFill>
                        <a:latin typeface="+mj-ea"/>
                        <a:ea typeface="+mj-ea"/>
                      </a:endParaRPr>
                    </a:p>
                    <a:p>
                      <a:r>
                        <a:rPr lang="en-US" altLang="ja-JP" sz="800" dirty="0">
                          <a:solidFill>
                            <a:schemeClr val="tx1">
                              <a:lumMod val="75000"/>
                              <a:lumOff val="25000"/>
                            </a:schemeClr>
                          </a:solidFill>
                          <a:latin typeface="+mj-ea"/>
                          <a:ea typeface="+mj-ea"/>
                        </a:rPr>
                        <a:t>https://news.mynavi.jp/itsearch/seminar/84</a:t>
                      </a:r>
                      <a:endParaRPr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370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lumMod val="75000"/>
                              <a:lumOff val="25000"/>
                            </a:schemeClr>
                          </a:solidFill>
                          <a:latin typeface="+mj-ea"/>
                          <a:ea typeface="+mj-ea"/>
                        </a:rPr>
                        <a:t>6</a:t>
                      </a:r>
                      <a:r>
                        <a:rPr kumimoji="1" lang="ja-JP" altLang="en-US" sz="800" dirty="0">
                          <a:solidFill>
                            <a:schemeClr val="tx1">
                              <a:lumMod val="75000"/>
                              <a:lumOff val="25000"/>
                            </a:schemeClr>
                          </a:solidFill>
                          <a:latin typeface="+mj-ea"/>
                          <a:ea typeface="+mj-ea"/>
                        </a:rPr>
                        <a:t>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dirty="0">
                          <a:solidFill>
                            <a:schemeClr val="tx1">
                              <a:lumMod val="75000"/>
                              <a:lumOff val="25000"/>
                            </a:schemeClr>
                          </a:solidFill>
                          <a:latin typeface="+mj-ea"/>
                          <a:ea typeface="+mj-ea"/>
                        </a:rPr>
                        <a:t>モバイルセレクト様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dirty="0">
                          <a:solidFill>
                            <a:schemeClr val="tx1">
                              <a:lumMod val="75000"/>
                              <a:lumOff val="25000"/>
                            </a:schemeClr>
                          </a:solidFill>
                          <a:latin typeface="+mj-ea"/>
                          <a:ea typeface="+mj-ea"/>
                        </a:rPr>
                        <a:t>モバイル</a:t>
                      </a:r>
                      <a:r>
                        <a:rPr lang="en-US" altLang="ja-JP" sz="800" dirty="0">
                          <a:solidFill>
                            <a:schemeClr val="tx1">
                              <a:lumMod val="75000"/>
                              <a:lumOff val="25000"/>
                            </a:schemeClr>
                          </a:solidFill>
                          <a:latin typeface="+mj-ea"/>
                          <a:ea typeface="+mj-ea"/>
                        </a:rPr>
                        <a:t>×</a:t>
                      </a:r>
                      <a:r>
                        <a:rPr lang="ja-JP" altLang="en-US" sz="800" dirty="0">
                          <a:solidFill>
                            <a:schemeClr val="tx1">
                              <a:lumMod val="75000"/>
                              <a:lumOff val="25000"/>
                            </a:schemeClr>
                          </a:solidFill>
                          <a:latin typeface="+mj-ea"/>
                          <a:ea typeface="+mj-ea"/>
                        </a:rPr>
                        <a:t>カスタマーサービス </a:t>
                      </a:r>
                      <a:endParaRPr lang="en-US" altLang="ja-JP" sz="800" dirty="0">
                        <a:solidFill>
                          <a:schemeClr val="tx1">
                            <a:lumMod val="75000"/>
                            <a:lumOff val="25000"/>
                          </a:schemeClr>
                        </a:solidFill>
                        <a:latin typeface="+mj-ea"/>
                        <a:ea typeface="+mj-ea"/>
                      </a:endParaRPr>
                    </a:p>
                    <a:p>
                      <a:r>
                        <a:rPr lang="ja-JP" altLang="en-US" sz="800" dirty="0">
                          <a:solidFill>
                            <a:schemeClr val="tx1">
                              <a:lumMod val="75000"/>
                              <a:lumOff val="25000"/>
                            </a:schemeClr>
                          </a:solidFill>
                          <a:latin typeface="+mj-ea"/>
                          <a:ea typeface="+mj-ea"/>
                        </a:rPr>
                        <a:t>～スマホ時代の</a:t>
                      </a:r>
                      <a:r>
                        <a:rPr lang="en-US" altLang="ja-JP" sz="800" dirty="0">
                          <a:solidFill>
                            <a:schemeClr val="tx1">
                              <a:lumMod val="75000"/>
                              <a:lumOff val="25000"/>
                            </a:schemeClr>
                          </a:solidFill>
                          <a:latin typeface="+mj-ea"/>
                          <a:ea typeface="+mj-ea"/>
                        </a:rPr>
                        <a:t>CS</a:t>
                      </a:r>
                      <a:r>
                        <a:rPr lang="ja-JP" altLang="en-US" sz="800" dirty="0">
                          <a:solidFill>
                            <a:schemeClr val="tx1">
                              <a:lumMod val="75000"/>
                              <a:lumOff val="25000"/>
                            </a:schemeClr>
                          </a:solidFill>
                          <a:latin typeface="+mj-ea"/>
                          <a:ea typeface="+mj-ea"/>
                        </a:rPr>
                        <a:t>課題解決フォーラム</a:t>
                      </a:r>
                      <a:endParaRPr lang="en-US" altLang="ja-JP" sz="800" dirty="0">
                        <a:solidFill>
                          <a:schemeClr val="tx1">
                            <a:lumMod val="75000"/>
                            <a:lumOff val="25000"/>
                          </a:schemeClr>
                        </a:solidFill>
                        <a:latin typeface="+mj-ea"/>
                        <a:ea typeface="+mj-ea"/>
                      </a:endParaRPr>
                    </a:p>
                    <a:p>
                      <a:r>
                        <a:rPr lang="en-US" altLang="ja-JP" sz="800" dirty="0">
                          <a:solidFill>
                            <a:schemeClr val="tx1">
                              <a:lumMod val="75000"/>
                              <a:lumOff val="25000"/>
                            </a:schemeClr>
                          </a:solidFill>
                          <a:latin typeface="+mj-ea"/>
                          <a:ea typeface="+mj-ea"/>
                        </a:rPr>
                        <a:t>https://news.mynavi.jp/itsearch/seminar/82</a:t>
                      </a:r>
                      <a:endParaRPr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304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lumMod val="75000"/>
                              <a:lumOff val="25000"/>
                            </a:schemeClr>
                          </a:solidFill>
                          <a:latin typeface="+mj-ea"/>
                          <a:ea typeface="+mj-ea"/>
                        </a:rPr>
                        <a:t>6</a:t>
                      </a:r>
                      <a:r>
                        <a:rPr kumimoji="1" lang="ja-JP" altLang="en-US" sz="800" dirty="0">
                          <a:solidFill>
                            <a:schemeClr val="tx1">
                              <a:lumMod val="75000"/>
                              <a:lumOff val="25000"/>
                            </a:schemeClr>
                          </a:solidFill>
                          <a:latin typeface="+mj-ea"/>
                          <a:ea typeface="+mj-ea"/>
                        </a:rPr>
                        <a:t>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dirty="0">
                          <a:solidFill>
                            <a:schemeClr val="tx1">
                              <a:lumMod val="75000"/>
                              <a:lumOff val="25000"/>
                            </a:schemeClr>
                          </a:solidFill>
                          <a:latin typeface="+mj-ea"/>
                          <a:ea typeface="+mj-ea"/>
                        </a:rPr>
                        <a:t>リバーベッドテクノロジー様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ja-JP" sz="800" dirty="0">
                          <a:solidFill>
                            <a:schemeClr val="tx1">
                              <a:lumMod val="75000"/>
                              <a:lumOff val="25000"/>
                            </a:schemeClr>
                          </a:solidFill>
                          <a:latin typeface="+mj-ea"/>
                          <a:ea typeface="+mj-ea"/>
                        </a:rPr>
                        <a:t>DX</a:t>
                      </a:r>
                      <a:r>
                        <a:rPr lang="ja-JP" altLang="en-US" sz="800" dirty="0">
                          <a:solidFill>
                            <a:schemeClr val="tx1">
                              <a:lumMod val="75000"/>
                              <a:lumOff val="25000"/>
                            </a:schemeClr>
                          </a:solidFill>
                          <a:latin typeface="+mj-ea"/>
                          <a:ea typeface="+mj-ea"/>
                        </a:rPr>
                        <a:t>時代を勝ち抜くユーザーエクスペリエンス </a:t>
                      </a:r>
                      <a:endParaRPr lang="en-US" altLang="ja-JP" sz="800" dirty="0">
                        <a:solidFill>
                          <a:schemeClr val="tx1">
                            <a:lumMod val="75000"/>
                            <a:lumOff val="25000"/>
                          </a:schemeClr>
                        </a:solidFill>
                        <a:latin typeface="+mj-ea"/>
                        <a:ea typeface="+mj-ea"/>
                      </a:endParaRPr>
                    </a:p>
                    <a:p>
                      <a:r>
                        <a:rPr lang="en-US" altLang="ja-JP" sz="800" dirty="0">
                          <a:solidFill>
                            <a:schemeClr val="tx1">
                              <a:lumMod val="75000"/>
                              <a:lumOff val="25000"/>
                            </a:schemeClr>
                          </a:solidFill>
                          <a:latin typeface="+mj-ea"/>
                          <a:ea typeface="+mj-ea"/>
                        </a:rPr>
                        <a:t>- </a:t>
                      </a:r>
                      <a:r>
                        <a:rPr lang="ja-JP" altLang="en-US" sz="800" dirty="0">
                          <a:solidFill>
                            <a:schemeClr val="tx1">
                              <a:lumMod val="75000"/>
                              <a:lumOff val="25000"/>
                            </a:schemeClr>
                          </a:solidFill>
                          <a:latin typeface="+mj-ea"/>
                          <a:ea typeface="+mj-ea"/>
                        </a:rPr>
                        <a:t>パフォーマンスモニタリング・可視化がもたらす</a:t>
                      </a:r>
                      <a:endParaRPr lang="en-US" altLang="ja-JP" sz="800" dirty="0">
                        <a:solidFill>
                          <a:schemeClr val="tx1">
                            <a:lumMod val="75000"/>
                            <a:lumOff val="25000"/>
                          </a:schemeClr>
                        </a:solidFill>
                        <a:latin typeface="+mj-ea"/>
                        <a:ea typeface="+mj-ea"/>
                      </a:endParaRPr>
                    </a:p>
                    <a:p>
                      <a:r>
                        <a:rPr lang="ja-JP" altLang="en-US" sz="800" dirty="0">
                          <a:solidFill>
                            <a:schemeClr val="tx1">
                              <a:lumMod val="75000"/>
                              <a:lumOff val="25000"/>
                            </a:schemeClr>
                          </a:solidFill>
                          <a:latin typeface="+mj-ea"/>
                          <a:ea typeface="+mj-ea"/>
                        </a:rPr>
                        <a:t>ビジネスインパクト</a:t>
                      </a:r>
                      <a:br>
                        <a:rPr lang="en-US" altLang="ja-JP" sz="800" dirty="0">
                          <a:solidFill>
                            <a:schemeClr val="tx1">
                              <a:lumMod val="75000"/>
                              <a:lumOff val="25000"/>
                            </a:schemeClr>
                          </a:solidFill>
                          <a:latin typeface="+mj-ea"/>
                          <a:ea typeface="+mj-ea"/>
                        </a:rPr>
                      </a:br>
                      <a:r>
                        <a:rPr lang="en-US" altLang="ja-JP" sz="800" dirty="0">
                          <a:solidFill>
                            <a:schemeClr val="tx1">
                              <a:lumMod val="75000"/>
                              <a:lumOff val="25000"/>
                            </a:schemeClr>
                          </a:solidFill>
                          <a:latin typeface="+mj-ea"/>
                          <a:ea typeface="+mj-ea"/>
                        </a:rPr>
                        <a:t>https://news.mynavi.jp/itsearch/seminar/81</a:t>
                      </a:r>
                      <a:endParaRPr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20080">
                <a:tc>
                  <a:txBody>
                    <a:bodyPr/>
                    <a:lstStyle/>
                    <a:p>
                      <a:pPr algn="ctr"/>
                      <a:r>
                        <a:rPr kumimoji="1" lang="en-US" altLang="ja-JP" sz="800" dirty="0">
                          <a:solidFill>
                            <a:schemeClr val="tx1">
                              <a:lumMod val="75000"/>
                              <a:lumOff val="25000"/>
                            </a:schemeClr>
                          </a:solidFill>
                          <a:latin typeface="+mj-ea"/>
                          <a:ea typeface="+mj-ea"/>
                        </a:rPr>
                        <a:t>5</a:t>
                      </a:r>
                      <a:r>
                        <a:rPr kumimoji="1" lang="ja-JP" altLang="en-US" sz="800" dirty="0">
                          <a:solidFill>
                            <a:schemeClr val="tx1">
                              <a:lumMod val="75000"/>
                              <a:lumOff val="25000"/>
                            </a:schemeClr>
                          </a:solidFill>
                          <a:latin typeface="+mj-ea"/>
                          <a:ea typeface="+mj-ea"/>
                        </a:rPr>
                        <a:t>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dirty="0">
                          <a:solidFill>
                            <a:schemeClr val="tx1">
                              <a:lumMod val="75000"/>
                              <a:lumOff val="25000"/>
                            </a:schemeClr>
                          </a:solidFill>
                          <a:latin typeface="+mj-ea"/>
                          <a:ea typeface="+mj-ea"/>
                        </a:rPr>
                        <a:t>チェック･ポイント・ソフトウェア･</a:t>
                      </a:r>
                      <a:br>
                        <a:rPr lang="en-US" altLang="ja-JP" sz="800" dirty="0">
                          <a:solidFill>
                            <a:schemeClr val="tx1">
                              <a:lumMod val="75000"/>
                              <a:lumOff val="25000"/>
                            </a:schemeClr>
                          </a:solidFill>
                          <a:latin typeface="+mj-ea"/>
                          <a:ea typeface="+mj-ea"/>
                        </a:rPr>
                      </a:br>
                      <a:r>
                        <a:rPr lang="ja-JP" altLang="en-US" sz="800" dirty="0">
                          <a:solidFill>
                            <a:schemeClr val="tx1">
                              <a:lumMod val="75000"/>
                              <a:lumOff val="25000"/>
                            </a:schemeClr>
                          </a:solidFill>
                          <a:latin typeface="+mj-ea"/>
                          <a:ea typeface="+mj-ea"/>
                        </a:rPr>
                        <a:t>テクノロジーズ様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dirty="0">
                          <a:solidFill>
                            <a:schemeClr val="tx1">
                              <a:lumMod val="75000"/>
                              <a:lumOff val="25000"/>
                            </a:schemeClr>
                          </a:solidFill>
                          <a:latin typeface="+mj-ea"/>
                          <a:ea typeface="+mj-ea"/>
                        </a:rPr>
                        <a:t>狙われやすい中小企業 あなたの会社はサイバー攻撃の脅威に対応できていますか</a:t>
                      </a:r>
                      <a:r>
                        <a:rPr lang="en-US" altLang="ja-JP" sz="800" dirty="0">
                          <a:solidFill>
                            <a:schemeClr val="tx1">
                              <a:lumMod val="75000"/>
                              <a:lumOff val="25000"/>
                            </a:schemeClr>
                          </a:solidFill>
                          <a:latin typeface="+mj-ea"/>
                          <a:ea typeface="+mj-ea"/>
                        </a:rPr>
                        <a:t>?</a:t>
                      </a:r>
                    </a:p>
                    <a:p>
                      <a:r>
                        <a:rPr lang="en-US" altLang="ja-JP" sz="800" dirty="0">
                          <a:solidFill>
                            <a:schemeClr val="tx1">
                              <a:lumMod val="75000"/>
                              <a:lumOff val="25000"/>
                            </a:schemeClr>
                          </a:solidFill>
                          <a:latin typeface="+mj-ea"/>
                          <a:ea typeface="+mj-ea"/>
                        </a:rPr>
                        <a:t> </a:t>
                      </a:r>
                      <a:r>
                        <a:rPr lang="ja-JP" altLang="en-US" sz="800" dirty="0">
                          <a:solidFill>
                            <a:schemeClr val="tx1">
                              <a:lumMod val="75000"/>
                              <a:lumOff val="25000"/>
                            </a:schemeClr>
                          </a:solidFill>
                          <a:latin typeface="+mj-ea"/>
                          <a:ea typeface="+mj-ea"/>
                        </a:rPr>
                        <a:t>～担当者必見</a:t>
                      </a:r>
                      <a:r>
                        <a:rPr lang="en-US" altLang="ja-JP" sz="800" dirty="0">
                          <a:solidFill>
                            <a:schemeClr val="tx1">
                              <a:lumMod val="75000"/>
                              <a:lumOff val="25000"/>
                            </a:schemeClr>
                          </a:solidFill>
                          <a:latin typeface="+mj-ea"/>
                          <a:ea typeface="+mj-ea"/>
                        </a:rPr>
                        <a:t>!! </a:t>
                      </a:r>
                      <a:r>
                        <a:rPr lang="ja-JP" altLang="en-US" sz="800" dirty="0">
                          <a:solidFill>
                            <a:schemeClr val="tx1">
                              <a:lumMod val="75000"/>
                              <a:lumOff val="25000"/>
                            </a:schemeClr>
                          </a:solidFill>
                          <a:latin typeface="+mj-ea"/>
                          <a:ea typeface="+mj-ea"/>
                        </a:rPr>
                        <a:t>中小企業向け最新セキュリティ対策セミナー～</a:t>
                      </a:r>
                      <a:endParaRPr lang="en-US" altLang="ja-JP" sz="800" dirty="0">
                        <a:solidFill>
                          <a:schemeClr val="tx1">
                            <a:lumMod val="75000"/>
                            <a:lumOff val="25000"/>
                          </a:schemeClr>
                        </a:solidFill>
                        <a:latin typeface="+mj-ea"/>
                        <a:ea typeface="+mj-ea"/>
                      </a:endParaRPr>
                    </a:p>
                    <a:p>
                      <a:r>
                        <a:rPr lang="en-US" altLang="ja-JP" sz="800" dirty="0">
                          <a:solidFill>
                            <a:schemeClr val="tx1">
                              <a:lumMod val="75000"/>
                              <a:lumOff val="25000"/>
                            </a:schemeClr>
                          </a:solidFill>
                          <a:latin typeface="+mj-ea"/>
                          <a:ea typeface="+mj-ea"/>
                        </a:rPr>
                        <a:t>https://news.mynavi.jp/itsearch/seminar/76</a:t>
                      </a:r>
                      <a:endParaRPr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7157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lumMod val="75000"/>
                              <a:lumOff val="25000"/>
                            </a:schemeClr>
                          </a:solidFill>
                          <a:latin typeface="+mj-ea"/>
                          <a:ea typeface="+mj-ea"/>
                        </a:rPr>
                        <a:t>3</a:t>
                      </a:r>
                      <a:r>
                        <a:rPr kumimoji="1" lang="ja-JP" altLang="en-US" sz="800" dirty="0">
                          <a:solidFill>
                            <a:schemeClr val="tx1">
                              <a:lumMod val="75000"/>
                              <a:lumOff val="25000"/>
                            </a:schemeClr>
                          </a:solidFill>
                          <a:latin typeface="+mj-ea"/>
                          <a:ea typeface="+mj-ea"/>
                        </a:rPr>
                        <a:t>月</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ja-JP" altLang="en-US" sz="800" dirty="0">
                          <a:solidFill>
                            <a:schemeClr val="tx1">
                              <a:lumMod val="75000"/>
                              <a:lumOff val="25000"/>
                            </a:schemeClr>
                          </a:solidFill>
                          <a:latin typeface="+mj-ea"/>
                          <a:ea typeface="+mj-ea"/>
                        </a:rPr>
                        <a:t>ヴィーム・ソフトウェア様</a:t>
                      </a:r>
                      <a:endParaRPr lang="en-US" altLang="ja-JP" sz="800" dirty="0">
                        <a:solidFill>
                          <a:schemeClr val="tx1">
                            <a:lumMod val="75000"/>
                            <a:lumOff val="25000"/>
                          </a:schemeClr>
                        </a:solidFill>
                        <a:latin typeface="+mj-ea"/>
                        <a:ea typeface="+mj-ea"/>
                      </a:endParaRPr>
                    </a:p>
                    <a:p>
                      <a:r>
                        <a:rPr lang="ja-JP" altLang="en-US" sz="800" dirty="0">
                          <a:solidFill>
                            <a:schemeClr val="tx1">
                              <a:lumMod val="75000"/>
                              <a:lumOff val="25000"/>
                            </a:schemeClr>
                          </a:solidFill>
                          <a:latin typeface="+mj-ea"/>
                          <a:ea typeface="+mj-ea"/>
                        </a:rPr>
                        <a:t>デル様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ja-JP" sz="800" dirty="0">
                          <a:solidFill>
                            <a:schemeClr val="tx1">
                              <a:lumMod val="75000"/>
                              <a:lumOff val="25000"/>
                            </a:schemeClr>
                          </a:solidFill>
                          <a:latin typeface="+mj-ea"/>
                          <a:ea typeface="+mj-ea"/>
                        </a:rPr>
                        <a:t>2020</a:t>
                      </a:r>
                      <a:r>
                        <a:rPr lang="ja-JP" altLang="en-US" sz="800" dirty="0">
                          <a:solidFill>
                            <a:schemeClr val="tx1">
                              <a:lumMod val="75000"/>
                              <a:lumOff val="25000"/>
                            </a:schemeClr>
                          </a:solidFill>
                          <a:latin typeface="+mj-ea"/>
                          <a:ea typeface="+mj-ea"/>
                        </a:rPr>
                        <a:t>攻めの</a:t>
                      </a:r>
                      <a:r>
                        <a:rPr lang="en-US" altLang="ja-JP" sz="800" dirty="0">
                          <a:solidFill>
                            <a:schemeClr val="tx1">
                              <a:lumMod val="75000"/>
                              <a:lumOff val="25000"/>
                            </a:schemeClr>
                          </a:solidFill>
                          <a:latin typeface="+mj-ea"/>
                          <a:ea typeface="+mj-ea"/>
                        </a:rPr>
                        <a:t>IT</a:t>
                      </a:r>
                      <a:r>
                        <a:rPr lang="ja-JP" altLang="en-US" sz="800" dirty="0">
                          <a:solidFill>
                            <a:schemeClr val="tx1">
                              <a:lumMod val="75000"/>
                              <a:lumOff val="25000"/>
                            </a:schemeClr>
                          </a:solidFill>
                          <a:latin typeface="+mj-ea"/>
                          <a:ea typeface="+mj-ea"/>
                        </a:rPr>
                        <a:t>投資で一大商機を見逃すな！</a:t>
                      </a:r>
                    </a:p>
                    <a:p>
                      <a:r>
                        <a:rPr lang="ja-JP" altLang="en-US" sz="800" dirty="0">
                          <a:solidFill>
                            <a:schemeClr val="tx1">
                              <a:lumMod val="75000"/>
                              <a:lumOff val="25000"/>
                            </a:schemeClr>
                          </a:solidFill>
                          <a:latin typeface="+mj-ea"/>
                          <a:ea typeface="+mj-ea"/>
                        </a:rPr>
                        <a:t>コスト！運用！改めて見直すクラウドシフトの勘所！</a:t>
                      </a:r>
                      <a:endParaRPr lang="en-US" altLang="ja-JP" sz="800" dirty="0">
                        <a:solidFill>
                          <a:schemeClr val="tx1">
                            <a:lumMod val="75000"/>
                            <a:lumOff val="25000"/>
                          </a:schemeClr>
                        </a:solidFill>
                        <a:latin typeface="+mj-ea"/>
                        <a:ea typeface="+mj-ea"/>
                      </a:endParaRPr>
                    </a:p>
                    <a:p>
                      <a:r>
                        <a:rPr lang="en-US" altLang="ja-JP" sz="800" dirty="0">
                          <a:solidFill>
                            <a:schemeClr val="tx1">
                              <a:lumMod val="75000"/>
                              <a:lumOff val="25000"/>
                            </a:schemeClr>
                          </a:solidFill>
                          <a:latin typeface="+mj-ea"/>
                          <a:ea typeface="+mj-ea"/>
                        </a:rPr>
                        <a:t>https://news.mynavi.jp/itsearch/seminar/69</a:t>
                      </a:r>
                      <a:endParaRPr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8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16" name="正方形/長方形 15"/>
          <p:cNvSpPr/>
          <p:nvPr/>
        </p:nvSpPr>
        <p:spPr>
          <a:xfrm>
            <a:off x="251520" y="5661248"/>
            <a:ext cx="5980619" cy="184666"/>
          </a:xfrm>
          <a:prstGeom prst="rect">
            <a:avLst/>
          </a:prstGeom>
        </p:spPr>
        <p:txBody>
          <a:bodyPr wrap="square">
            <a:spAutoFit/>
          </a:bodyPr>
          <a:lstStyle/>
          <a:p>
            <a:pPr fontAlgn="auto">
              <a:spcBef>
                <a:spcPts val="0"/>
              </a:spcBef>
              <a:spcAft>
                <a:spcPts val="0"/>
              </a:spcAft>
              <a:buFont typeface="Arial" charset="0"/>
              <a:buNone/>
              <a:defRPr/>
            </a:pPr>
            <a:r>
              <a:rPr lang="en-US" altLang="ja-JP" sz="600" dirty="0">
                <a:solidFill>
                  <a:schemeClr val="tx1">
                    <a:lumMod val="75000"/>
                    <a:lumOff val="25000"/>
                  </a:schemeClr>
                </a:solidFill>
                <a:latin typeface="+mj-ea"/>
                <a:ea typeface="+mj-ea"/>
              </a:rPr>
              <a:t>※</a:t>
            </a:r>
            <a:r>
              <a:rPr lang="ja-JP" altLang="en-US" sz="600" dirty="0">
                <a:solidFill>
                  <a:schemeClr val="tx1">
                    <a:lumMod val="75000"/>
                    <a:lumOff val="25000"/>
                  </a:schemeClr>
                </a:solidFill>
                <a:latin typeface="+mj-ea"/>
                <a:ea typeface="+mj-ea"/>
              </a:rPr>
              <a:t>上記は一例となります。こちら以外の実績や各セミナーの来場属性については、営業担当までご相談ください。</a:t>
            </a:r>
            <a:endParaRPr lang="en-US" altLang="ja-JP" sz="600" dirty="0">
              <a:solidFill>
                <a:schemeClr val="tx1">
                  <a:lumMod val="75000"/>
                  <a:lumOff val="25000"/>
                </a:schemeClr>
              </a:solidFill>
              <a:latin typeface="+mj-ea"/>
              <a:ea typeface="+mj-ea"/>
            </a:endParaRPr>
          </a:p>
        </p:txBody>
      </p:sp>
      <p:pic>
        <p:nvPicPr>
          <p:cNvPr id="25602" name="Picture 2" descr="「お客様に選ばれる東京ガス」へ - 東京ガスがmyTOKYOGASで深める顧客エンゲージメント"/>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9478" y="1321553"/>
            <a:ext cx="1746338" cy="623692"/>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対策導入がゴールではない!?&lt;br /&gt;&#10;知っておきたいWeb分離検討のポイントとは&lt;br /&gt;&#10;～Webアクセスに潜む脅威の現状と対策の事例～"/>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9478" y="2025070"/>
            <a:ext cx="1746338" cy="611841"/>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モバイル×カスタマーサービス ～スマホ時代のCS課題解決フォーラム"/>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9478" y="2739743"/>
            <a:ext cx="1746338" cy="611841"/>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DX時代を勝ち抜くユーザーエクスペリエンス - パフォーマンスモニタリング・可視化がもたらすビジネスインパクト"/>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9478" y="3470097"/>
            <a:ext cx="1746338" cy="623692"/>
          </a:xfrm>
          <a:prstGeom prst="rect">
            <a:avLst/>
          </a:prstGeom>
          <a:noFill/>
          <a:ln w="6350">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5610" name="Picture 10" descr="狙われやすい中小企業 あなたの会社はサイバー攻撃の脅威に対応できていますか? ～担当者必見!! 中小企業向け最新セキュリティ対策セミナー～"/>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9477" y="4206013"/>
            <a:ext cx="1756977" cy="615569"/>
          </a:xfrm>
          <a:prstGeom prst="rect">
            <a:avLst/>
          </a:prstGeom>
          <a:noFill/>
          <a:extLst>
            <a:ext uri="{909E8E84-426E-40DD-AFC4-6F175D3DCCD1}">
              <a14:hiddenFill xmlns:a14="http://schemas.microsoft.com/office/drawing/2010/main">
                <a:solidFill>
                  <a:srgbClr val="FFFFFF"/>
                </a:solidFill>
              </a14:hiddenFill>
            </a:ext>
          </a:extLst>
        </p:spPr>
      </p:pic>
      <p:pic>
        <p:nvPicPr>
          <p:cNvPr id="25612" name="Picture 12" descr="2020攻めのIT投資で一大商機を見逃すな！&lt;br /&gt;&#10;コスト！運用！改めて見直すクラウドシフトの勘所！"/>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9477" y="4925188"/>
            <a:ext cx="1756977" cy="62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946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74</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pPr fontAlgn="auto">
              <a:spcBef>
                <a:spcPts val="0"/>
              </a:spcBef>
              <a:spcAft>
                <a:spcPts val="0"/>
              </a:spcAft>
              <a:defRPr/>
            </a:pPr>
            <a:r>
              <a:rPr kumimoji="0" lang="ja-JP" altLang="en-US" sz="2000" b="1" kern="0" dirty="0">
                <a:solidFill>
                  <a:schemeClr val="tx1">
                    <a:lumMod val="75000"/>
                    <a:lumOff val="25000"/>
                  </a:schemeClr>
                </a:solidFill>
                <a:latin typeface="メイリオ" pitchFamily="50" charset="-128"/>
                <a:ea typeface="メイリオ" pitchFamily="50" charset="-128"/>
                <a:cs typeface="メイリオ" pitchFamily="50" charset="-128"/>
              </a:rPr>
              <a:t>［ ご参考 ］複数協賛型イベント、イベント運営補助について</a:t>
            </a:r>
          </a:p>
        </p:txBody>
      </p:sp>
      <p:graphicFrame>
        <p:nvGraphicFramePr>
          <p:cNvPr id="3" name="表 2"/>
          <p:cNvGraphicFramePr>
            <a:graphicFrameLocks noGrp="1"/>
          </p:cNvGraphicFramePr>
          <p:nvPr>
            <p:extLst>
              <p:ext uri="{D42A27DB-BD31-4B8C-83A1-F6EECF244321}">
                <p14:modId xmlns:p14="http://schemas.microsoft.com/office/powerpoint/2010/main" val="2851962752"/>
              </p:ext>
            </p:extLst>
          </p:nvPr>
        </p:nvGraphicFramePr>
        <p:xfrm>
          <a:off x="467544" y="1981944"/>
          <a:ext cx="5616626" cy="2743200"/>
        </p:xfrm>
        <a:graphic>
          <a:graphicData uri="http://schemas.openxmlformats.org/drawingml/2006/table">
            <a:tbl>
              <a:tblPr firstRow="1" bandRow="1">
                <a:tableStyleId>{2D5ABB26-0587-4C30-8999-92F81FD0307C}</a:tableStyleId>
              </a:tblPr>
              <a:tblGrid>
                <a:gridCol w="2412588">
                  <a:extLst>
                    <a:ext uri="{9D8B030D-6E8A-4147-A177-3AD203B41FA5}">
                      <a16:colId xmlns:a16="http://schemas.microsoft.com/office/drawing/2014/main" val="20000"/>
                    </a:ext>
                  </a:extLst>
                </a:gridCol>
                <a:gridCol w="3204038">
                  <a:extLst>
                    <a:ext uri="{9D8B030D-6E8A-4147-A177-3AD203B41FA5}">
                      <a16:colId xmlns:a16="http://schemas.microsoft.com/office/drawing/2014/main" val="20001"/>
                    </a:ext>
                  </a:extLst>
                </a:gridCol>
              </a:tblGrid>
              <a:tr h="226692">
                <a:tc>
                  <a:txBody>
                    <a:bodyPr/>
                    <a:lstStyle/>
                    <a:p>
                      <a:pPr algn="ctr"/>
                      <a:r>
                        <a:rPr kumimoji="1" lang="ja-JP" altLang="en-US" sz="1000" b="1" dirty="0">
                          <a:solidFill>
                            <a:schemeClr val="bg1"/>
                          </a:solidFill>
                          <a:latin typeface="+mj-ea"/>
                          <a:ea typeface="+mj-ea"/>
                        </a:rPr>
                        <a:t>広告主名</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1000" b="1" dirty="0">
                          <a:solidFill>
                            <a:schemeClr val="bg1"/>
                          </a:solidFill>
                          <a:latin typeface="+mj-ea"/>
                          <a:ea typeface="+mj-ea"/>
                        </a:rPr>
                        <a:t>セミナータイトル</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510057">
                <a:tc>
                  <a:txBody>
                    <a:bodyPr/>
                    <a:lstStyle/>
                    <a:p>
                      <a:r>
                        <a:rPr kumimoji="1" lang="en-US" altLang="ja-JP" sz="1000" dirty="0">
                          <a:solidFill>
                            <a:schemeClr val="tx1">
                              <a:lumMod val="75000"/>
                              <a:lumOff val="25000"/>
                            </a:schemeClr>
                          </a:solidFill>
                          <a:latin typeface="+mj-ea"/>
                          <a:ea typeface="+mj-ea"/>
                        </a:rPr>
                        <a:t>TDC</a:t>
                      </a:r>
                      <a:r>
                        <a:rPr kumimoji="1" lang="ja-JP" altLang="en-US" sz="1000" dirty="0">
                          <a:solidFill>
                            <a:schemeClr val="tx1">
                              <a:lumMod val="75000"/>
                              <a:lumOff val="25000"/>
                            </a:schemeClr>
                          </a:solidFill>
                          <a:latin typeface="+mj-ea"/>
                          <a:ea typeface="+mj-ea"/>
                        </a:rPr>
                        <a:t>ソフトウェアエンジニアリング様</a:t>
                      </a:r>
                      <a:endParaRPr kumimoji="1" lang="en-US" altLang="ja-JP" sz="1000" dirty="0">
                        <a:solidFill>
                          <a:schemeClr val="tx1">
                            <a:lumMod val="75000"/>
                            <a:lumOff val="25000"/>
                          </a:schemeClr>
                        </a:solidFill>
                        <a:latin typeface="+mj-ea"/>
                        <a:ea typeface="+mj-ea"/>
                      </a:endParaRPr>
                    </a:p>
                    <a:p>
                      <a:r>
                        <a:rPr kumimoji="1" lang="ja-JP" altLang="en-US" sz="1000" dirty="0">
                          <a:solidFill>
                            <a:schemeClr val="tx1">
                              <a:lumMod val="75000"/>
                              <a:lumOff val="25000"/>
                            </a:schemeClr>
                          </a:solidFill>
                          <a:latin typeface="+mj-ea"/>
                          <a:ea typeface="+mj-ea"/>
                        </a:rPr>
                        <a:t>エムティーアイ様</a:t>
                      </a:r>
                      <a:endParaRPr kumimoji="1" lang="en-US" altLang="ja-JP" sz="1000" dirty="0">
                        <a:solidFill>
                          <a:schemeClr val="tx1">
                            <a:lumMod val="75000"/>
                            <a:lumOff val="25000"/>
                          </a:schemeClr>
                        </a:solidFill>
                        <a:latin typeface="+mj-ea"/>
                        <a:ea typeface="+mj-ea"/>
                      </a:endParaRPr>
                    </a:p>
                    <a:p>
                      <a:r>
                        <a:rPr kumimoji="1" lang="ja-JP" altLang="en-US" sz="1000" dirty="0">
                          <a:solidFill>
                            <a:schemeClr val="tx1">
                              <a:lumMod val="75000"/>
                              <a:lumOff val="25000"/>
                            </a:schemeClr>
                          </a:solidFill>
                          <a:latin typeface="+mj-ea"/>
                          <a:ea typeface="+mj-ea"/>
                        </a:rPr>
                        <a:t>シーグリーン様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000" dirty="0">
                          <a:solidFill>
                            <a:schemeClr val="tx1">
                              <a:lumMod val="75000"/>
                              <a:lumOff val="25000"/>
                            </a:schemeClr>
                          </a:solidFill>
                          <a:latin typeface="+mj-ea"/>
                          <a:ea typeface="+mj-ea"/>
                        </a:rPr>
                        <a:t>経営層・人事部門向けセミナー</a:t>
                      </a:r>
                    </a:p>
                    <a:p>
                      <a:r>
                        <a:rPr kumimoji="1" lang="ja-JP" altLang="en-US" sz="1000" dirty="0">
                          <a:solidFill>
                            <a:schemeClr val="tx1">
                              <a:lumMod val="75000"/>
                              <a:lumOff val="25000"/>
                            </a:schemeClr>
                          </a:solidFill>
                          <a:latin typeface="+mj-ea"/>
                          <a:ea typeface="+mj-ea"/>
                        </a:rPr>
                        <a:t>～社員にとって本当に望ましい「働き方」とは～</a:t>
                      </a:r>
                      <a:endParaRPr kumimoji="1" lang="en-US" altLang="ja-JP" sz="1000" dirty="0">
                        <a:solidFill>
                          <a:schemeClr val="tx1">
                            <a:lumMod val="75000"/>
                            <a:lumOff val="25000"/>
                          </a:schemeClr>
                        </a:solidFill>
                        <a:latin typeface="+mj-ea"/>
                        <a:ea typeface="+mj-ea"/>
                      </a:endParaRPr>
                    </a:p>
                    <a:p>
                      <a:r>
                        <a:rPr kumimoji="1" lang="en-US" altLang="ja-JP" sz="1000" dirty="0">
                          <a:solidFill>
                            <a:schemeClr val="tx1">
                              <a:lumMod val="75000"/>
                              <a:lumOff val="25000"/>
                            </a:schemeClr>
                          </a:solidFill>
                          <a:latin typeface="+mj-ea"/>
                          <a:ea typeface="+mj-ea"/>
                        </a:rPr>
                        <a:t>https://news.mynavi.jp/itsearch/seminar/102</a:t>
                      </a:r>
                      <a:endParaRPr kumimoji="1" lang="ja-JP" altLang="en-US" sz="10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10057">
                <a:tc>
                  <a:txBody>
                    <a:bodyPr/>
                    <a:lstStyle/>
                    <a:p>
                      <a:r>
                        <a:rPr kumimoji="1" lang="ja-JP" altLang="en-US" sz="1000" dirty="0">
                          <a:solidFill>
                            <a:schemeClr val="tx1">
                              <a:lumMod val="75000"/>
                              <a:lumOff val="25000"/>
                            </a:schemeClr>
                          </a:solidFill>
                          <a:latin typeface="+mj-ea"/>
                          <a:ea typeface="+mj-ea"/>
                        </a:rPr>
                        <a:t>ＦＦＲＩ様</a:t>
                      </a:r>
                      <a:endParaRPr kumimoji="1" lang="en-US" altLang="ja-JP" sz="1000" dirty="0">
                        <a:solidFill>
                          <a:schemeClr val="tx1">
                            <a:lumMod val="75000"/>
                            <a:lumOff val="25000"/>
                          </a:schemeClr>
                        </a:solidFill>
                        <a:latin typeface="+mj-ea"/>
                        <a:ea typeface="+mj-ea"/>
                      </a:endParaRPr>
                    </a:p>
                    <a:p>
                      <a:r>
                        <a:rPr kumimoji="1" lang="ja-JP" altLang="en-US" sz="1000" dirty="0">
                          <a:solidFill>
                            <a:schemeClr val="tx1">
                              <a:lumMod val="75000"/>
                              <a:lumOff val="25000"/>
                            </a:schemeClr>
                          </a:solidFill>
                          <a:latin typeface="+mj-ea"/>
                          <a:ea typeface="+mj-ea"/>
                        </a:rPr>
                        <a:t>ＮＲＩセキュアテクノロジーズ様</a:t>
                      </a:r>
                      <a:endParaRPr kumimoji="1" lang="en-US" altLang="ja-JP" sz="1000" dirty="0">
                        <a:solidFill>
                          <a:schemeClr val="tx1">
                            <a:lumMod val="75000"/>
                            <a:lumOff val="25000"/>
                          </a:schemeClr>
                        </a:solidFill>
                        <a:latin typeface="+mj-ea"/>
                        <a:ea typeface="+mj-ea"/>
                      </a:endParaRPr>
                    </a:p>
                    <a:p>
                      <a:r>
                        <a:rPr kumimoji="1" lang="ja-JP" altLang="en-US" sz="1000" dirty="0">
                          <a:solidFill>
                            <a:schemeClr val="tx1">
                              <a:lumMod val="75000"/>
                              <a:lumOff val="25000"/>
                            </a:schemeClr>
                          </a:solidFill>
                          <a:latin typeface="+mj-ea"/>
                          <a:ea typeface="+mj-ea"/>
                        </a:rPr>
                        <a:t>サムライズ様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000" dirty="0">
                          <a:solidFill>
                            <a:schemeClr val="tx1">
                              <a:lumMod val="75000"/>
                              <a:lumOff val="25000"/>
                            </a:schemeClr>
                          </a:solidFill>
                          <a:latin typeface="+mj-ea"/>
                          <a:ea typeface="+mj-ea"/>
                        </a:rPr>
                        <a:t>絶え間なく進化する攻撃へ対応</a:t>
                      </a:r>
                      <a:r>
                        <a:rPr kumimoji="1" lang="en-US" altLang="ja-JP" sz="1000" dirty="0">
                          <a:solidFill>
                            <a:schemeClr val="tx1">
                              <a:lumMod val="75000"/>
                              <a:lumOff val="25000"/>
                            </a:schemeClr>
                          </a:solidFill>
                          <a:latin typeface="+mj-ea"/>
                          <a:ea typeface="+mj-ea"/>
                        </a:rPr>
                        <a:t>! </a:t>
                      </a:r>
                    </a:p>
                    <a:p>
                      <a:r>
                        <a:rPr kumimoji="1" lang="ja-JP" altLang="en-US" sz="1000" dirty="0">
                          <a:solidFill>
                            <a:schemeClr val="tx1">
                              <a:lumMod val="75000"/>
                              <a:lumOff val="25000"/>
                            </a:schemeClr>
                          </a:solidFill>
                          <a:latin typeface="+mj-ea"/>
                          <a:ea typeface="+mj-ea"/>
                        </a:rPr>
                        <a:t>次世代セキュリティ対策セミナー</a:t>
                      </a:r>
                      <a:endParaRPr kumimoji="1" lang="en-US" altLang="ja-JP" sz="1000" dirty="0">
                        <a:solidFill>
                          <a:schemeClr val="tx1">
                            <a:lumMod val="75000"/>
                            <a:lumOff val="25000"/>
                          </a:schemeClr>
                        </a:solidFill>
                        <a:latin typeface="+mj-ea"/>
                        <a:ea typeface="+mj-ea"/>
                      </a:endParaRPr>
                    </a:p>
                    <a:p>
                      <a:r>
                        <a:rPr kumimoji="1" lang="ja-JP" altLang="en-US" sz="1000" dirty="0">
                          <a:solidFill>
                            <a:schemeClr val="tx1">
                              <a:lumMod val="75000"/>
                              <a:lumOff val="25000"/>
                            </a:schemeClr>
                          </a:solidFill>
                          <a:latin typeface="+mj-ea"/>
                          <a:ea typeface="+mj-ea"/>
                        </a:rPr>
                        <a:t>～未知の脅威から企業を守れ～</a:t>
                      </a:r>
                      <a:endParaRPr kumimoji="1" lang="en-US" altLang="ja-JP" sz="1000" dirty="0">
                        <a:solidFill>
                          <a:schemeClr val="tx1">
                            <a:lumMod val="75000"/>
                            <a:lumOff val="25000"/>
                          </a:schemeClr>
                        </a:solidFill>
                        <a:latin typeface="+mj-ea"/>
                        <a:ea typeface="+mj-ea"/>
                      </a:endParaRPr>
                    </a:p>
                    <a:p>
                      <a:r>
                        <a:rPr kumimoji="1" lang="en-US" altLang="ja-JP" sz="1000" dirty="0">
                          <a:solidFill>
                            <a:schemeClr val="tx1">
                              <a:lumMod val="75000"/>
                              <a:lumOff val="25000"/>
                            </a:schemeClr>
                          </a:solidFill>
                          <a:latin typeface="+mj-ea"/>
                          <a:ea typeface="+mj-ea"/>
                        </a:rPr>
                        <a:t>https://news.mynavi.jp/itsearch/seminar/112</a:t>
                      </a:r>
                      <a:endParaRPr kumimoji="1" lang="ja-JP" altLang="en-US" sz="10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10057">
                <a:tc>
                  <a:txBody>
                    <a:bodyPr/>
                    <a:lstStyle/>
                    <a:p>
                      <a:r>
                        <a:rPr kumimoji="1" lang="ja-JP" altLang="en-US" sz="1000" dirty="0">
                          <a:solidFill>
                            <a:schemeClr val="tx1">
                              <a:lumMod val="75000"/>
                              <a:lumOff val="25000"/>
                            </a:schemeClr>
                          </a:solidFill>
                          <a:latin typeface="+mj-ea"/>
                          <a:ea typeface="+mj-ea"/>
                        </a:rPr>
                        <a:t>エンカレッジ・テクノロジ様</a:t>
                      </a:r>
                    </a:p>
                    <a:p>
                      <a:r>
                        <a:rPr kumimoji="1" lang="ja-JP" altLang="en-US" sz="1000" dirty="0">
                          <a:solidFill>
                            <a:schemeClr val="tx1">
                              <a:lumMod val="75000"/>
                              <a:lumOff val="25000"/>
                            </a:schemeClr>
                          </a:solidFill>
                          <a:latin typeface="+mj-ea"/>
                          <a:ea typeface="+mj-ea"/>
                        </a:rPr>
                        <a:t>日立ソリューションズ様</a:t>
                      </a:r>
                    </a:p>
                    <a:p>
                      <a:r>
                        <a:rPr kumimoji="1" lang="ja-JP" altLang="en-US" sz="1000" dirty="0">
                          <a:solidFill>
                            <a:schemeClr val="tx1">
                              <a:lumMod val="75000"/>
                              <a:lumOff val="25000"/>
                            </a:schemeClr>
                          </a:solidFill>
                          <a:latin typeface="+mj-ea"/>
                          <a:ea typeface="+mj-ea"/>
                        </a:rPr>
                        <a:t>ユニアデックス様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000" dirty="0">
                          <a:solidFill>
                            <a:schemeClr val="tx1">
                              <a:lumMod val="75000"/>
                              <a:lumOff val="25000"/>
                            </a:schemeClr>
                          </a:solidFill>
                          <a:latin typeface="+mj-ea"/>
                          <a:ea typeface="+mj-ea"/>
                        </a:rPr>
                        <a:t>重要インフラ事業者必見</a:t>
                      </a:r>
                      <a:r>
                        <a:rPr kumimoji="1" lang="en-US" altLang="ja-JP" sz="1000" dirty="0">
                          <a:solidFill>
                            <a:schemeClr val="tx1">
                              <a:lumMod val="75000"/>
                              <a:lumOff val="25000"/>
                            </a:schemeClr>
                          </a:solidFill>
                          <a:latin typeface="+mj-ea"/>
                          <a:ea typeface="+mj-ea"/>
                        </a:rPr>
                        <a:t>! </a:t>
                      </a:r>
                    </a:p>
                    <a:p>
                      <a:r>
                        <a:rPr kumimoji="1" lang="ja-JP" altLang="en-US" sz="1000" dirty="0">
                          <a:solidFill>
                            <a:schemeClr val="tx1">
                              <a:lumMod val="75000"/>
                              <a:lumOff val="25000"/>
                            </a:schemeClr>
                          </a:solidFill>
                          <a:latin typeface="+mj-ea"/>
                          <a:ea typeface="+mj-ea"/>
                        </a:rPr>
                        <a:t>いま求められるセキュリティ対策セミナー</a:t>
                      </a:r>
                      <a:endParaRPr kumimoji="1" lang="en-US" altLang="ja-JP" sz="1000" dirty="0">
                        <a:solidFill>
                          <a:schemeClr val="tx1">
                            <a:lumMod val="75000"/>
                            <a:lumOff val="25000"/>
                          </a:schemeClr>
                        </a:solidFill>
                        <a:latin typeface="+mj-ea"/>
                        <a:ea typeface="+mj-ea"/>
                      </a:endParaRPr>
                    </a:p>
                    <a:p>
                      <a:r>
                        <a:rPr kumimoji="1" lang="en-US" altLang="ja-JP" sz="1000" dirty="0">
                          <a:solidFill>
                            <a:schemeClr val="tx1">
                              <a:lumMod val="75000"/>
                              <a:lumOff val="25000"/>
                            </a:schemeClr>
                          </a:solidFill>
                          <a:latin typeface="+mj-ea"/>
                          <a:ea typeface="+mj-ea"/>
                        </a:rPr>
                        <a:t>https://news.mynavi.jp/itsearch/seminar/95</a:t>
                      </a:r>
                      <a:endParaRPr kumimoji="1" lang="ja-JP" altLang="en-US" sz="10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51739">
                <a:tc>
                  <a:txBody>
                    <a:bodyPr/>
                    <a:lstStyle/>
                    <a:p>
                      <a:r>
                        <a:rPr kumimoji="1" lang="ja-JP" altLang="en-US" sz="1000" dirty="0">
                          <a:solidFill>
                            <a:schemeClr val="tx1">
                              <a:lumMod val="75000"/>
                              <a:lumOff val="25000"/>
                            </a:schemeClr>
                          </a:solidFill>
                          <a:latin typeface="+mj-ea"/>
                          <a:ea typeface="+mj-ea"/>
                        </a:rPr>
                        <a:t>インフォテリア様</a:t>
                      </a:r>
                      <a:endParaRPr kumimoji="1" lang="en-US" altLang="ja-JP" sz="1000" dirty="0">
                        <a:solidFill>
                          <a:schemeClr val="tx1">
                            <a:lumMod val="75000"/>
                            <a:lumOff val="25000"/>
                          </a:schemeClr>
                        </a:solidFill>
                        <a:latin typeface="+mj-ea"/>
                        <a:ea typeface="+mj-ea"/>
                      </a:endParaRPr>
                    </a:p>
                    <a:p>
                      <a:r>
                        <a:rPr kumimoji="1" lang="en-US" altLang="ja-JP" sz="1000" dirty="0">
                          <a:solidFill>
                            <a:schemeClr val="tx1">
                              <a:lumMod val="75000"/>
                              <a:lumOff val="25000"/>
                            </a:schemeClr>
                          </a:solidFill>
                          <a:latin typeface="+mj-ea"/>
                          <a:ea typeface="+mj-ea"/>
                        </a:rPr>
                        <a:t>Cloudera</a:t>
                      </a:r>
                      <a:r>
                        <a:rPr kumimoji="1" lang="ja-JP" altLang="en-US" sz="1000" dirty="0">
                          <a:solidFill>
                            <a:schemeClr val="tx1">
                              <a:lumMod val="75000"/>
                              <a:lumOff val="25000"/>
                            </a:schemeClr>
                          </a:solidFill>
                          <a:latin typeface="+mj-ea"/>
                          <a:ea typeface="+mj-ea"/>
                        </a:rPr>
                        <a:t>様</a:t>
                      </a:r>
                      <a:endParaRPr kumimoji="1" lang="en-US" altLang="ja-JP" sz="1000" dirty="0">
                        <a:solidFill>
                          <a:schemeClr val="tx1">
                            <a:lumMod val="75000"/>
                            <a:lumOff val="25000"/>
                          </a:schemeClr>
                        </a:solidFill>
                        <a:latin typeface="+mj-ea"/>
                        <a:ea typeface="+mj-ea"/>
                      </a:endParaRPr>
                    </a:p>
                    <a:p>
                      <a:r>
                        <a:rPr kumimoji="1" lang="ja-JP" altLang="en-US" sz="1000" dirty="0">
                          <a:solidFill>
                            <a:schemeClr val="tx1">
                              <a:lumMod val="75000"/>
                              <a:lumOff val="25000"/>
                            </a:schemeClr>
                          </a:solidFill>
                          <a:latin typeface="+mj-ea"/>
                          <a:ea typeface="+mj-ea"/>
                        </a:rPr>
                        <a:t>東京商工リサーチ様</a:t>
                      </a:r>
                      <a:endParaRPr kumimoji="1" lang="en-US" altLang="ja-JP" sz="1000" dirty="0">
                        <a:solidFill>
                          <a:schemeClr val="tx1">
                            <a:lumMod val="75000"/>
                            <a:lumOff val="25000"/>
                          </a:schemeClr>
                        </a:solidFill>
                        <a:latin typeface="+mj-ea"/>
                        <a:ea typeface="+mj-ea"/>
                      </a:endParaRPr>
                    </a:p>
                    <a:p>
                      <a:r>
                        <a:rPr kumimoji="1" lang="ja-JP" altLang="en-US" sz="1000" dirty="0">
                          <a:solidFill>
                            <a:schemeClr val="tx1">
                              <a:lumMod val="75000"/>
                              <a:lumOff val="25000"/>
                            </a:schemeClr>
                          </a:solidFill>
                          <a:latin typeface="+mj-ea"/>
                          <a:ea typeface="+mj-ea"/>
                        </a:rPr>
                        <a:t>トレジャーデータ様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000" dirty="0">
                          <a:solidFill>
                            <a:schemeClr val="tx1">
                              <a:lumMod val="75000"/>
                              <a:lumOff val="25000"/>
                            </a:schemeClr>
                          </a:solidFill>
                          <a:latin typeface="+mj-ea"/>
                          <a:ea typeface="+mj-ea"/>
                        </a:rPr>
                        <a:t>マイナビニュースフォーラム</a:t>
                      </a:r>
                      <a:r>
                        <a:rPr kumimoji="1" lang="en-US" altLang="ja-JP" sz="1000" dirty="0">
                          <a:solidFill>
                            <a:schemeClr val="tx1">
                              <a:lumMod val="75000"/>
                              <a:lumOff val="25000"/>
                            </a:schemeClr>
                          </a:solidFill>
                          <a:latin typeface="+mj-ea"/>
                          <a:ea typeface="+mj-ea"/>
                        </a:rPr>
                        <a:t>2017</a:t>
                      </a:r>
                      <a:r>
                        <a:rPr kumimoji="1" lang="ja-JP" altLang="en-US" sz="1000" dirty="0">
                          <a:solidFill>
                            <a:schemeClr val="tx1">
                              <a:lumMod val="75000"/>
                              <a:lumOff val="25000"/>
                            </a:schemeClr>
                          </a:solidFill>
                          <a:latin typeface="+mj-ea"/>
                          <a:ea typeface="+mj-ea"/>
                        </a:rPr>
                        <a:t> </a:t>
                      </a:r>
                      <a:r>
                        <a:rPr kumimoji="1" lang="en-US" altLang="ja-JP" sz="1000" dirty="0">
                          <a:solidFill>
                            <a:schemeClr val="tx1">
                              <a:lumMod val="75000"/>
                              <a:lumOff val="25000"/>
                            </a:schemeClr>
                          </a:solidFill>
                          <a:latin typeface="+mj-ea"/>
                          <a:ea typeface="+mj-ea"/>
                        </a:rPr>
                        <a:t>Summer</a:t>
                      </a:r>
                    </a:p>
                    <a:p>
                      <a:r>
                        <a:rPr kumimoji="1" lang="ja-JP" altLang="en-US" sz="1000" dirty="0">
                          <a:solidFill>
                            <a:schemeClr val="tx1">
                              <a:lumMod val="75000"/>
                              <a:lumOff val="25000"/>
                            </a:schemeClr>
                          </a:solidFill>
                          <a:latin typeface="+mj-ea"/>
                          <a:ea typeface="+mj-ea"/>
                        </a:rPr>
                        <a:t>今日から始めるデータ活用</a:t>
                      </a:r>
                      <a:endParaRPr kumimoji="1" lang="en-US" altLang="ja-JP" sz="1000" dirty="0">
                        <a:solidFill>
                          <a:schemeClr val="tx1">
                            <a:lumMod val="75000"/>
                            <a:lumOff val="25000"/>
                          </a:schemeClr>
                        </a:solidFill>
                        <a:latin typeface="+mj-ea"/>
                        <a:ea typeface="+mj-ea"/>
                      </a:endParaRPr>
                    </a:p>
                    <a:p>
                      <a:r>
                        <a:rPr kumimoji="1" lang="ja-JP" altLang="en-US" sz="1000" dirty="0">
                          <a:solidFill>
                            <a:schemeClr val="tx1">
                              <a:lumMod val="75000"/>
                              <a:lumOff val="25000"/>
                            </a:schemeClr>
                          </a:solidFill>
                          <a:latin typeface="+mj-ea"/>
                          <a:ea typeface="+mj-ea"/>
                        </a:rPr>
                        <a:t>～あらゆるデータの収集・連携・活用を考える～</a:t>
                      </a:r>
                      <a:endParaRPr kumimoji="1" lang="en-US" altLang="ja-JP" sz="1000" dirty="0">
                        <a:solidFill>
                          <a:schemeClr val="tx1">
                            <a:lumMod val="75000"/>
                            <a:lumOff val="25000"/>
                          </a:schemeClr>
                        </a:solidFill>
                        <a:latin typeface="+mj-ea"/>
                        <a:ea typeface="+mj-ea"/>
                      </a:endParaRPr>
                    </a:p>
                    <a:p>
                      <a:r>
                        <a:rPr kumimoji="1" lang="en-US" altLang="ja-JP" sz="1000" dirty="0">
                          <a:solidFill>
                            <a:schemeClr val="tx1">
                              <a:lumMod val="75000"/>
                              <a:lumOff val="25000"/>
                            </a:schemeClr>
                          </a:solidFill>
                          <a:latin typeface="+mj-ea"/>
                          <a:ea typeface="+mj-ea"/>
                        </a:rPr>
                        <a:t>https://news.mynavi.jp/itsearch/seminar/86</a:t>
                      </a:r>
                      <a:endParaRPr kumimoji="1" lang="ja-JP" altLang="en-US" sz="1000" dirty="0">
                        <a:solidFill>
                          <a:schemeClr val="tx1">
                            <a:lumMod val="75000"/>
                            <a:lumOff val="25000"/>
                          </a:schemeClr>
                        </a:solidFill>
                        <a:latin typeface="+mj-ea"/>
                        <a:ea typeface="+mj-ea"/>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140685962"/>
              </p:ext>
            </p:extLst>
          </p:nvPr>
        </p:nvGraphicFramePr>
        <p:xfrm>
          <a:off x="467544" y="5228808"/>
          <a:ext cx="5616626" cy="792480"/>
        </p:xfrm>
        <a:graphic>
          <a:graphicData uri="http://schemas.openxmlformats.org/drawingml/2006/table">
            <a:tbl>
              <a:tblPr firstRow="1" bandRow="1">
                <a:tableStyleId>{2D5ABB26-0587-4C30-8999-92F81FD0307C}</a:tableStyleId>
              </a:tblPr>
              <a:tblGrid>
                <a:gridCol w="2412588">
                  <a:extLst>
                    <a:ext uri="{9D8B030D-6E8A-4147-A177-3AD203B41FA5}">
                      <a16:colId xmlns:a16="http://schemas.microsoft.com/office/drawing/2014/main" val="20000"/>
                    </a:ext>
                  </a:extLst>
                </a:gridCol>
                <a:gridCol w="3204038">
                  <a:extLst>
                    <a:ext uri="{9D8B030D-6E8A-4147-A177-3AD203B41FA5}">
                      <a16:colId xmlns:a16="http://schemas.microsoft.com/office/drawing/2014/main" val="20001"/>
                    </a:ext>
                  </a:extLst>
                </a:gridCol>
              </a:tblGrid>
              <a:tr h="226692">
                <a:tc>
                  <a:txBody>
                    <a:bodyPr/>
                    <a:lstStyle/>
                    <a:p>
                      <a:pPr algn="ctr"/>
                      <a:r>
                        <a:rPr kumimoji="1" lang="ja-JP" altLang="en-US" sz="1000" b="1" dirty="0">
                          <a:solidFill>
                            <a:schemeClr val="bg1"/>
                          </a:solidFill>
                          <a:latin typeface="+mj-ea"/>
                          <a:ea typeface="+mj-ea"/>
                        </a:rPr>
                        <a:t>広告主名</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1000" b="1" dirty="0">
                          <a:solidFill>
                            <a:schemeClr val="bg1"/>
                          </a:solidFill>
                          <a:latin typeface="+mj-ea"/>
                          <a:ea typeface="+mj-ea"/>
                        </a:rPr>
                        <a:t>セミナータイトル</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510057">
                <a:tc>
                  <a:txBody>
                    <a:bodyPr/>
                    <a:lstStyle/>
                    <a:p>
                      <a:r>
                        <a:rPr kumimoji="1" lang="ja-JP" altLang="en-US" sz="1000" dirty="0">
                          <a:solidFill>
                            <a:schemeClr val="tx1">
                              <a:lumMod val="75000"/>
                              <a:lumOff val="25000"/>
                            </a:schemeClr>
                          </a:solidFill>
                          <a:latin typeface="+mj-ea"/>
                          <a:ea typeface="+mj-ea"/>
                        </a:rPr>
                        <a:t>アプレッソ様</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000" dirty="0">
                          <a:solidFill>
                            <a:schemeClr val="tx1">
                              <a:lumMod val="75000"/>
                              <a:lumOff val="25000"/>
                            </a:schemeClr>
                          </a:solidFill>
                          <a:latin typeface="+mj-ea"/>
                          <a:ea typeface="+mj-ea"/>
                        </a:rPr>
                        <a:t>今こそ攻めの</a:t>
                      </a:r>
                      <a:r>
                        <a:rPr kumimoji="1" lang="en-US" altLang="ja-JP" sz="1000" dirty="0">
                          <a:solidFill>
                            <a:schemeClr val="tx1">
                              <a:lumMod val="75000"/>
                              <a:lumOff val="25000"/>
                            </a:schemeClr>
                          </a:solidFill>
                          <a:latin typeface="+mj-ea"/>
                          <a:ea typeface="+mj-ea"/>
                        </a:rPr>
                        <a:t>IT</a:t>
                      </a:r>
                      <a:r>
                        <a:rPr kumimoji="1" lang="ja-JP" altLang="en-US" sz="1000" dirty="0">
                          <a:solidFill>
                            <a:schemeClr val="tx1">
                              <a:lumMod val="75000"/>
                              <a:lumOff val="25000"/>
                            </a:schemeClr>
                          </a:solidFill>
                          <a:latin typeface="+mj-ea"/>
                          <a:ea typeface="+mj-ea"/>
                        </a:rPr>
                        <a:t>投資を！</a:t>
                      </a:r>
                      <a:br>
                        <a:rPr kumimoji="1" lang="en-US" altLang="ja-JP" sz="1000" dirty="0">
                          <a:solidFill>
                            <a:schemeClr val="tx1">
                              <a:lumMod val="75000"/>
                              <a:lumOff val="25000"/>
                            </a:schemeClr>
                          </a:solidFill>
                          <a:latin typeface="+mj-ea"/>
                          <a:ea typeface="+mj-ea"/>
                        </a:rPr>
                      </a:br>
                      <a:r>
                        <a:rPr kumimoji="1" lang="ja-JP" altLang="en-US" sz="1000" dirty="0">
                          <a:solidFill>
                            <a:schemeClr val="tx1">
                              <a:lumMod val="75000"/>
                              <a:lumOff val="25000"/>
                            </a:schemeClr>
                          </a:solidFill>
                          <a:latin typeface="+mj-ea"/>
                          <a:ea typeface="+mj-ea"/>
                        </a:rPr>
                        <a:t>最新</a:t>
                      </a:r>
                      <a:r>
                        <a:rPr kumimoji="1" lang="en-US" altLang="ja-JP" sz="1000" dirty="0">
                          <a:solidFill>
                            <a:schemeClr val="tx1">
                              <a:lumMod val="75000"/>
                              <a:lumOff val="25000"/>
                            </a:schemeClr>
                          </a:solidFill>
                          <a:latin typeface="+mj-ea"/>
                          <a:ea typeface="+mj-ea"/>
                        </a:rPr>
                        <a:t>IT</a:t>
                      </a:r>
                      <a:r>
                        <a:rPr kumimoji="1" lang="ja-JP" altLang="en-US" sz="1000" dirty="0">
                          <a:solidFill>
                            <a:schemeClr val="tx1">
                              <a:lumMod val="75000"/>
                              <a:lumOff val="25000"/>
                            </a:schemeClr>
                          </a:solidFill>
                          <a:latin typeface="+mj-ea"/>
                          <a:ea typeface="+mj-ea"/>
                        </a:rPr>
                        <a:t>事例セミナー</a:t>
                      </a:r>
                      <a:endParaRPr kumimoji="1" lang="en-US" altLang="ja-JP" sz="1000" dirty="0">
                        <a:solidFill>
                          <a:schemeClr val="tx1">
                            <a:lumMod val="75000"/>
                            <a:lumOff val="25000"/>
                          </a:schemeClr>
                        </a:solidFill>
                        <a:latin typeface="+mj-ea"/>
                        <a:ea typeface="+mj-ea"/>
                      </a:endParaRPr>
                    </a:p>
                    <a:p>
                      <a:r>
                        <a:rPr kumimoji="1" lang="ja-JP" altLang="en-US" sz="1000" dirty="0">
                          <a:solidFill>
                            <a:schemeClr val="tx1">
                              <a:lumMod val="75000"/>
                              <a:lumOff val="25000"/>
                            </a:schemeClr>
                          </a:solidFill>
                          <a:latin typeface="+mj-ea"/>
                          <a:ea typeface="+mj-ea"/>
                        </a:rPr>
                        <a:t>～</a:t>
                      </a:r>
                      <a:r>
                        <a:rPr kumimoji="1" lang="en-US" altLang="ja-JP" sz="1000" dirty="0" err="1">
                          <a:solidFill>
                            <a:schemeClr val="tx1">
                              <a:lumMod val="75000"/>
                              <a:lumOff val="25000"/>
                            </a:schemeClr>
                          </a:solidFill>
                          <a:latin typeface="+mj-ea"/>
                          <a:ea typeface="+mj-ea"/>
                        </a:rPr>
                        <a:t>IoT</a:t>
                      </a:r>
                      <a:r>
                        <a:rPr kumimoji="1" lang="ja-JP" altLang="en-US" sz="1000" dirty="0" err="1">
                          <a:solidFill>
                            <a:schemeClr val="tx1">
                              <a:lumMod val="75000"/>
                              <a:lumOff val="25000"/>
                            </a:schemeClr>
                          </a:solidFill>
                          <a:latin typeface="+mj-ea"/>
                          <a:ea typeface="+mj-ea"/>
                        </a:rPr>
                        <a:t>、</a:t>
                      </a:r>
                      <a:r>
                        <a:rPr kumimoji="1" lang="ja-JP" altLang="en-US" sz="1000" dirty="0">
                          <a:solidFill>
                            <a:schemeClr val="tx1">
                              <a:lumMod val="75000"/>
                              <a:lumOff val="25000"/>
                            </a:schemeClr>
                          </a:solidFill>
                          <a:latin typeface="+mj-ea"/>
                          <a:ea typeface="+mj-ea"/>
                        </a:rPr>
                        <a:t>クラウド活用で新たなビジネスをつかめ！～</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6" name="正方形/長方形 5"/>
          <p:cNvSpPr/>
          <p:nvPr/>
        </p:nvSpPr>
        <p:spPr>
          <a:xfrm>
            <a:off x="242934" y="1023119"/>
            <a:ext cx="8649545" cy="461665"/>
          </a:xfrm>
          <a:prstGeom prst="rect">
            <a:avLst/>
          </a:prstGeom>
        </p:spPr>
        <p:txBody>
          <a:bodyPr wrap="square">
            <a:spAutoFit/>
          </a:bodyPr>
          <a:lstStyle/>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弊誌主催プライベートセミナー以外にも、下記のようなプランも実施可能でございます。</a:t>
            </a:r>
          </a:p>
          <a:p>
            <a:pPr>
              <a:spcBef>
                <a:spcPct val="0"/>
              </a:spcBef>
              <a:buClr>
                <a:srgbClr val="BBE0E3"/>
              </a:buCl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別紙年間特集プランをご参考いただくか、開催実施のご希望がございましたら、営業担当までお問い合わせください。</a:t>
            </a:r>
          </a:p>
        </p:txBody>
      </p:sp>
      <p:sp>
        <p:nvSpPr>
          <p:cNvPr id="7" name="正方形/長方形 6"/>
          <p:cNvSpPr/>
          <p:nvPr/>
        </p:nvSpPr>
        <p:spPr>
          <a:xfrm>
            <a:off x="323528" y="1628800"/>
            <a:ext cx="2100255" cy="253916"/>
          </a:xfrm>
          <a:prstGeom prst="rect">
            <a:avLst/>
          </a:prstGeom>
        </p:spPr>
        <p:txBody>
          <a:bodyPr wrap="none">
            <a:spAutoFit/>
          </a:bodyPr>
          <a:lstStyle/>
          <a:p>
            <a:r>
              <a:rPr lang="ja-JP" altLang="en-US" sz="1050" b="1" dirty="0">
                <a:solidFill>
                  <a:schemeClr val="tx1">
                    <a:lumMod val="75000"/>
                    <a:lumOff val="25000"/>
                  </a:schemeClr>
                </a:solidFill>
              </a:rPr>
              <a:t>▼ 複数協賛型イベント（一例）</a:t>
            </a:r>
          </a:p>
        </p:txBody>
      </p:sp>
      <p:sp>
        <p:nvSpPr>
          <p:cNvPr id="8" name="正方形/長方形 7"/>
          <p:cNvSpPr/>
          <p:nvPr/>
        </p:nvSpPr>
        <p:spPr>
          <a:xfrm>
            <a:off x="323528" y="4885405"/>
            <a:ext cx="2100255" cy="253916"/>
          </a:xfrm>
          <a:prstGeom prst="rect">
            <a:avLst/>
          </a:prstGeom>
        </p:spPr>
        <p:txBody>
          <a:bodyPr wrap="none">
            <a:spAutoFit/>
          </a:bodyPr>
          <a:lstStyle/>
          <a:p>
            <a:r>
              <a:rPr lang="ja-JP" altLang="en-US" sz="1050" b="1" dirty="0">
                <a:solidFill>
                  <a:schemeClr val="tx1">
                    <a:lumMod val="75000"/>
                    <a:lumOff val="25000"/>
                  </a:schemeClr>
                </a:solidFill>
              </a:rPr>
              <a:t>▼お客様主催セミナー運営補助</a:t>
            </a:r>
          </a:p>
        </p:txBody>
      </p:sp>
      <p:pic>
        <p:nvPicPr>
          <p:cNvPr id="10" name="図 9"/>
          <p:cNvPicPr>
            <a:picLocks noChangeAspect="1"/>
          </p:cNvPicPr>
          <p:nvPr/>
        </p:nvPicPr>
        <p:blipFill rotWithShape="1">
          <a:blip r:embed="rId2" cstate="print">
            <a:extLst>
              <a:ext uri="{28A0092B-C50C-407E-A947-70E740481C1C}">
                <a14:useLocalDpi xmlns:a14="http://schemas.microsoft.com/office/drawing/2010/main" val="0"/>
              </a:ext>
            </a:extLst>
          </a:blip>
          <a:srcRect b="49869"/>
          <a:stretch/>
        </p:blipFill>
        <p:spPr>
          <a:xfrm>
            <a:off x="6824318" y="2276872"/>
            <a:ext cx="1852137" cy="3550353"/>
          </a:xfrm>
          <a:prstGeom prst="rect">
            <a:avLst/>
          </a:prstGeom>
          <a:ln>
            <a:solidFill>
              <a:schemeClr val="bg1">
                <a:lumMod val="50000"/>
              </a:schemeClr>
            </a:solidFill>
          </a:ln>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t="1" b="60867"/>
          <a:stretch/>
        </p:blipFill>
        <p:spPr>
          <a:xfrm>
            <a:off x="6372200" y="1845649"/>
            <a:ext cx="1852137" cy="3550353"/>
          </a:xfrm>
          <a:prstGeom prst="rect">
            <a:avLst/>
          </a:prstGeom>
          <a:ln>
            <a:solidFill>
              <a:schemeClr val="bg1">
                <a:lumMod val="50000"/>
              </a:schemeClr>
            </a:solidFill>
          </a:ln>
        </p:spPr>
      </p:pic>
    </p:spTree>
    <p:extLst>
      <p:ext uri="{BB962C8B-B14F-4D97-AF65-F5344CB8AC3E}">
        <p14:creationId xmlns:p14="http://schemas.microsoft.com/office/powerpoint/2010/main" val="23886931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75</a:t>
            </a:fld>
            <a:endParaRPr lang="ja-JP" altLang="en-US" dirty="0"/>
          </a:p>
        </p:txBody>
      </p:sp>
      <p:sp>
        <p:nvSpPr>
          <p:cNvPr id="3" name="正方形/長方形 2"/>
          <p:cNvSpPr/>
          <p:nvPr/>
        </p:nvSpPr>
        <p:spPr>
          <a:xfrm>
            <a:off x="905896" y="2621912"/>
            <a:ext cx="7338511" cy="914400"/>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905895" y="2852936"/>
            <a:ext cx="7338511" cy="523220"/>
          </a:xfrm>
          <a:prstGeom prst="rect">
            <a:avLst/>
          </a:prstGeom>
          <a:noFill/>
        </p:spPr>
        <p:txBody>
          <a:bodyPr wrap="square" rtlCol="0">
            <a:spAutoFit/>
          </a:bodyPr>
          <a:lstStyle/>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純広告メニュー（</a:t>
            </a:r>
            <a:r>
              <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版サイト）</a:t>
            </a:r>
          </a:p>
        </p:txBody>
      </p:sp>
      <p:sp>
        <p:nvSpPr>
          <p:cNvPr id="5" name="正方形/長方形 4"/>
          <p:cNvSpPr/>
          <p:nvPr/>
        </p:nvSpPr>
        <p:spPr>
          <a:xfrm>
            <a:off x="107504" y="692696"/>
            <a:ext cx="8928992" cy="36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916626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C:\Users\s0113300\Documents\000_媒体資料改定\2018.01-03\Captue_013_Billbora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84289"/>
          <a:stretch/>
        </p:blipFill>
        <p:spPr bwMode="auto">
          <a:xfrm>
            <a:off x="376328" y="1544530"/>
            <a:ext cx="3206309" cy="296459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4211960" y="4077072"/>
            <a:ext cx="4743942" cy="223224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76</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 ビルボードバナー</a:t>
            </a:r>
          </a:p>
        </p:txBody>
      </p:sp>
      <p:sp>
        <p:nvSpPr>
          <p:cNvPr id="4" name="正方形/長方形 3"/>
          <p:cNvSpPr/>
          <p:nvPr/>
        </p:nvSpPr>
        <p:spPr>
          <a:xfrm>
            <a:off x="242934" y="1023119"/>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該当ページの記事ページのナビゲーション直下</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(8</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月以降、ナビゲーション上に変更</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に大型のバナーを掲出いたします。</a:t>
            </a: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ファーストビューに表示されることにより読者へ強いインパクトを与えるため、ブランディングに適しています。</a:t>
            </a:r>
          </a:p>
        </p:txBody>
      </p:sp>
      <p:graphicFrame>
        <p:nvGraphicFramePr>
          <p:cNvPr id="12" name="Group 91"/>
          <p:cNvGraphicFramePr>
            <a:graphicFrameLocks noGrp="1"/>
          </p:cNvGraphicFramePr>
          <p:nvPr>
            <p:extLst/>
          </p:nvPr>
        </p:nvGraphicFramePr>
        <p:xfrm>
          <a:off x="3707906" y="1497586"/>
          <a:ext cx="5247998" cy="2442871"/>
        </p:xfrm>
        <a:graphic>
          <a:graphicData uri="http://schemas.openxmlformats.org/drawingml/2006/table">
            <a:tbl>
              <a:tblPr/>
              <a:tblGrid>
                <a:gridCol w="720078">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360040">
                  <a:extLst>
                    <a:ext uri="{9D8B030D-6E8A-4147-A177-3AD203B41FA5}">
                      <a16:colId xmlns:a16="http://schemas.microsoft.com/office/drawing/2014/main" val="20003"/>
                    </a:ext>
                  </a:extLst>
                </a:gridCol>
                <a:gridCol w="576064">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927520">
                  <a:extLst>
                    <a:ext uri="{9D8B030D-6E8A-4147-A177-3AD203B41FA5}">
                      <a16:colId xmlns:a16="http://schemas.microsoft.com/office/drawing/2014/main" val="20006"/>
                    </a:ext>
                  </a:extLst>
                </a:gridCol>
              </a:tblGrid>
              <a:tr h="212009">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掲載ジャンル・チャンネル</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期間</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枠数</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想定</a:t>
                      </a:r>
                      <a:r>
                        <a:rPr kumimoji="1" lang="en-US" altLang="ja-JP" sz="7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imp</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tab pos="1527175" algn="l"/>
                        </a:tabLst>
                      </a:pPr>
                      <a:r>
                        <a:rPr kumimoji="1" lang="ja-JP" altLang="en-US" sz="7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65000"/>
                      </a:schemeClr>
                    </a:solid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212009">
                <a:tc vMerge="1">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endPar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①バナーのみ</a:t>
                      </a:r>
                      <a:endParaRPr kumimoji="1" lang="en-US" altLang="ja-JP" sz="7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②バナー</a:t>
                      </a:r>
                      <a:r>
                        <a:rPr kumimoji="1" lang="en-US" altLang="ja-JP" sz="7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a:t>
                      </a:r>
                      <a:r>
                        <a:rPr kumimoji="1" lang="ja-JP" altLang="en-US" sz="7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動画</a:t>
                      </a:r>
                      <a:endParaRPr kumimoji="1" lang="en-US" altLang="ja-JP" sz="7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1"/>
                  </a:ext>
                </a:extLst>
              </a:tr>
              <a:tr h="43961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デジタル</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パソコン、スマホとデジタル家電チャンネル</a:t>
                      </a:r>
                      <a:endPar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200,000</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\500,000</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\570,000</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1714">
                <a:tc>
                  <a:txBody>
                    <a:bodyPr/>
                    <a:lstStyle/>
                    <a:p>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ライフ</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ワーク＆ライフ、</a:t>
                      </a:r>
                      <a:endPar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乗りものチャンネル</a:t>
                      </a:r>
                      <a:endPar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250,000 </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\450,000 </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\570,000</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4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ホビー＆</a:t>
                      </a:r>
                      <a:b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エンタメ</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エンタメ、ホビーチャンネル</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200,000</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\500,000</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\590,000</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9618">
                <a:tc>
                  <a:txBody>
                    <a:bodyPr/>
                    <a:lstStyle/>
                    <a:p>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ビジネス</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企業</a:t>
                      </a: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IT</a:t>
                      </a:r>
                      <a:r>
                        <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チャンネル</a:t>
                      </a:r>
                      <a:endPar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100,000</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\400,000</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\450,000</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2914">
                <a:tc>
                  <a:txBody>
                    <a:bodyPr/>
                    <a:lstStyle/>
                    <a:p>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テクノロジー</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テクノロジーチャンネル</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a:t>
                      </a:r>
                      <a:r>
                        <a:rPr kumimoji="1" lang="ja-JP" altLang="en-US"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90,000</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\300,000</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7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\350,000</a:t>
                      </a:r>
                    </a:p>
                  </a:txBody>
                  <a:tcPr marL="90028" marR="90028" marT="46754" marB="4675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2" name="正方形/長方形 21"/>
          <p:cNvSpPr/>
          <p:nvPr/>
        </p:nvSpPr>
        <p:spPr bwMode="auto">
          <a:xfrm>
            <a:off x="684302" y="1961666"/>
            <a:ext cx="2577885" cy="634050"/>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ビルボードバナー</a:t>
            </a:r>
          </a:p>
        </p:txBody>
      </p:sp>
      <p:sp>
        <p:nvSpPr>
          <p:cNvPr id="23" name="Text Box 67"/>
          <p:cNvSpPr txBox="1">
            <a:spLocks noChangeArrowheads="1"/>
          </p:cNvSpPr>
          <p:nvPr/>
        </p:nvSpPr>
        <p:spPr bwMode="auto">
          <a:xfrm>
            <a:off x="283684" y="4509120"/>
            <a:ext cx="407229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FontTx/>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同時掲載本数は、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本</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週間です。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クリエイティブに関する規定を設けております。詳細は、</a:t>
            </a:r>
            <a:b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700" dirty="0">
                <a:solidFill>
                  <a:srgbClr val="FF5050"/>
                </a:solidFill>
                <a:latin typeface="メイリオ" pitchFamily="50" charset="-128"/>
                <a:ea typeface="メイリオ" pitchFamily="50" charset="-128"/>
                <a:cs typeface="メイリオ" pitchFamily="50" charset="-128"/>
              </a:rPr>
              <a:t>「リッチ広告（ビルボードバナー・ゲートバナー）レギュレーション」をご覧ください。</a:t>
            </a:r>
            <a:endParaRPr lang="en-US" altLang="ja-JP" sz="700" dirty="0">
              <a:solidFill>
                <a:srgbClr val="FF5050"/>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rgbClr val="FF5050"/>
                </a:solidFill>
                <a:latin typeface="メイリオ" pitchFamily="50" charset="-128"/>
                <a:ea typeface="メイリオ" pitchFamily="50" charset="-128"/>
                <a:cs typeface="メイリオ" pitchFamily="50" charset="-128"/>
              </a:rPr>
              <a:t>動画を使用した場合、サポートブラウザは</a:t>
            </a:r>
            <a:r>
              <a:rPr lang="en-US" altLang="ja-JP" sz="700" dirty="0">
                <a:solidFill>
                  <a:srgbClr val="FF5050"/>
                </a:solidFill>
                <a:latin typeface="メイリオ" pitchFamily="50" charset="-128"/>
                <a:ea typeface="メイリオ" pitchFamily="50" charset="-128"/>
                <a:cs typeface="メイリオ" pitchFamily="50" charset="-128"/>
              </a:rPr>
              <a:t>IE9</a:t>
            </a:r>
            <a:r>
              <a:rPr lang="ja-JP" altLang="en-US" sz="700" dirty="0">
                <a:solidFill>
                  <a:srgbClr val="FF5050"/>
                </a:solidFill>
                <a:latin typeface="メイリオ" pitchFamily="50" charset="-128"/>
                <a:ea typeface="メイリオ" pitchFamily="50" charset="-128"/>
                <a:cs typeface="メイリオ" pitchFamily="50" charset="-128"/>
              </a:rPr>
              <a:t>以降、</a:t>
            </a:r>
            <a:r>
              <a:rPr lang="en-US" altLang="ja-JP" sz="700" dirty="0">
                <a:solidFill>
                  <a:srgbClr val="FF5050"/>
                </a:solidFill>
                <a:latin typeface="メイリオ" pitchFamily="50" charset="-128"/>
                <a:ea typeface="メイリオ" pitchFamily="50" charset="-128"/>
                <a:cs typeface="メイリオ" pitchFamily="50" charset="-128"/>
              </a:rPr>
              <a:t>Firefox</a:t>
            </a:r>
            <a:r>
              <a:rPr lang="ja-JP" altLang="en-US" sz="700" dirty="0">
                <a:solidFill>
                  <a:srgbClr val="FF5050"/>
                </a:solidFill>
                <a:latin typeface="メイリオ" pitchFamily="50" charset="-128"/>
                <a:ea typeface="メイリオ" pitchFamily="50" charset="-128"/>
                <a:cs typeface="メイリオ" pitchFamily="50" charset="-128"/>
              </a:rPr>
              <a:t>最新版、</a:t>
            </a:r>
            <a:r>
              <a:rPr lang="en-US" altLang="ja-JP" sz="700" dirty="0">
                <a:solidFill>
                  <a:srgbClr val="FF5050"/>
                </a:solidFill>
                <a:latin typeface="メイリオ" pitchFamily="50" charset="-128"/>
                <a:ea typeface="メイリオ" pitchFamily="50" charset="-128"/>
                <a:cs typeface="メイリオ" pitchFamily="50" charset="-128"/>
              </a:rPr>
              <a:t>Chrome</a:t>
            </a:r>
            <a:r>
              <a:rPr lang="ja-JP" altLang="en-US" sz="700" dirty="0">
                <a:solidFill>
                  <a:srgbClr val="FF5050"/>
                </a:solidFill>
                <a:latin typeface="メイリオ" pitchFamily="50" charset="-128"/>
                <a:ea typeface="メイリオ" pitchFamily="50" charset="-128"/>
                <a:cs typeface="メイリオ" pitchFamily="50" charset="-128"/>
              </a:rPr>
              <a:t>最新版、</a:t>
            </a:r>
            <a:br>
              <a:rPr lang="en-US" altLang="ja-JP" sz="700" dirty="0">
                <a:solidFill>
                  <a:srgbClr val="FF5050"/>
                </a:solidFill>
                <a:latin typeface="メイリオ" pitchFamily="50" charset="-128"/>
                <a:ea typeface="メイリオ" pitchFamily="50" charset="-128"/>
                <a:cs typeface="メイリオ" pitchFamily="50" charset="-128"/>
              </a:rPr>
            </a:br>
            <a:r>
              <a:rPr lang="en-US" altLang="ja-JP" sz="700" dirty="0">
                <a:solidFill>
                  <a:srgbClr val="FF5050"/>
                </a:solidFill>
                <a:latin typeface="メイリオ" pitchFamily="50" charset="-128"/>
                <a:ea typeface="メイリオ" pitchFamily="50" charset="-128"/>
                <a:cs typeface="メイリオ" pitchFamily="50" charset="-128"/>
              </a:rPr>
              <a:t>safari6</a:t>
            </a:r>
            <a:r>
              <a:rPr lang="ja-JP" altLang="en-US" sz="700" dirty="0">
                <a:solidFill>
                  <a:srgbClr val="FF5050"/>
                </a:solidFill>
                <a:latin typeface="メイリオ" pitchFamily="50" charset="-128"/>
                <a:ea typeface="メイリオ" pitchFamily="50" charset="-128"/>
                <a:cs typeface="メイリオ" pitchFamily="50" charset="-128"/>
              </a:rPr>
              <a:t>以降となります。</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（通常の仕様と異なります。）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各メニュー毎（下記ご参照ください）にフリークエンシーントロールをかけ、</a:t>
            </a:r>
            <a:b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該当ジャンルトップ、チャンネルトップ、カテゴリ、記事ページにアクセスすると、</a:t>
            </a:r>
            <a:b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ブラウザ毎に</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セッション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回、表示されます</a:t>
            </a:r>
            <a:b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（一部広告ページには表示されない場合もあります）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クリエイティブ背景色が白の場合は可視可能な色の枠線を付けてください。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バナー掲載期間を過ぎた場合、掲載をお受け致しかねる場合もございます。</a:t>
            </a:r>
            <a:b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ご要望の際は随時営業担当にお問い合わせください。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広告掲載および変更日は休日および祭日も可能ですが、その際の不具合について、</a:t>
            </a:r>
            <a:b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弊社は免責されるものとします。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4" name="Text Box 66"/>
          <p:cNvSpPr txBox="1">
            <a:spLocks noChangeArrowheads="1"/>
          </p:cNvSpPr>
          <p:nvPr/>
        </p:nvSpPr>
        <p:spPr bwMode="auto">
          <a:xfrm>
            <a:off x="4248942" y="4221088"/>
            <a:ext cx="219526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バナー掲出のみの場合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spcBef>
                <a:spcPct val="0"/>
              </a:spcBef>
              <a:buFont typeface="Arial" charset="0"/>
              <a:buNone/>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・サイズ：左右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970×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250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ピクセル</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・ファイル容量：</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GIF,JPEG100KB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・アニメーション：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 30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秒程度（</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回まで）</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・差替：不可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・音声：不可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・入稿締切日：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営業日前</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5" name="Text Box 66"/>
          <p:cNvSpPr txBox="1">
            <a:spLocks noChangeArrowheads="1"/>
          </p:cNvSpPr>
          <p:nvPr/>
        </p:nvSpPr>
        <p:spPr bwMode="auto">
          <a:xfrm>
            <a:off x="6300192" y="4221088"/>
            <a:ext cx="27819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バナー＋動画掲出の場合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spcBef>
                <a:spcPct val="0"/>
              </a:spcBef>
              <a:buFontTx/>
              <a:buNone/>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 </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●バナー</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・サイズ：左右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530×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250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ピクセル</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・ファイル容量：</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GIF,JPEG100KB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・アニメーション：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 30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秒程度（</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回まで）</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・音声：不可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●ビデオ</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・ファイル容量：</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mp4 5MB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・再生時間：</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秒以内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・音声：可（再生時のデフォルトはミュート状態です）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●両バナー共通</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・差替：不可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・入稿締切日：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7</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営業日前</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cxnSp>
        <p:nvCxnSpPr>
          <p:cNvPr id="8" name="直線コネクタ 7"/>
          <p:cNvCxnSpPr/>
          <p:nvPr/>
        </p:nvCxnSpPr>
        <p:spPr>
          <a:xfrm>
            <a:off x="6228184" y="4472976"/>
            <a:ext cx="0" cy="1691486"/>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4209220" y="4077072"/>
            <a:ext cx="4746682" cy="24281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t>レギュレーション</a:t>
            </a:r>
          </a:p>
        </p:txBody>
      </p:sp>
      <p:sp>
        <p:nvSpPr>
          <p:cNvPr id="29" name="正方形/長方形 28"/>
          <p:cNvSpPr/>
          <p:nvPr/>
        </p:nvSpPr>
        <p:spPr>
          <a:xfrm>
            <a:off x="6804248" y="332656"/>
            <a:ext cx="2151654" cy="4001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掲載期間保証型</a:t>
            </a:r>
          </a:p>
        </p:txBody>
      </p:sp>
      <p:grpSp>
        <p:nvGrpSpPr>
          <p:cNvPr id="5" name="グループ化 4"/>
          <p:cNvGrpSpPr/>
          <p:nvPr/>
        </p:nvGrpSpPr>
        <p:grpSpPr>
          <a:xfrm>
            <a:off x="681269" y="2674903"/>
            <a:ext cx="2378563" cy="610081"/>
            <a:chOff x="681269" y="2674903"/>
            <a:chExt cx="2378563" cy="610081"/>
          </a:xfrm>
        </p:grpSpPr>
        <p:sp>
          <p:nvSpPr>
            <p:cNvPr id="20" name="正方形/長方形 19"/>
            <p:cNvSpPr/>
            <p:nvPr/>
          </p:nvSpPr>
          <p:spPr>
            <a:xfrm>
              <a:off x="681269" y="2674903"/>
              <a:ext cx="2378563" cy="610081"/>
            </a:xfrm>
            <a:prstGeom prst="rect">
              <a:avLst/>
            </a:prstGeom>
            <a:solidFill>
              <a:schemeClr val="tx1">
                <a:lumMod val="75000"/>
                <a:lumOff val="2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lumMod val="75000"/>
                    <a:lumOff val="25000"/>
                  </a:schemeClr>
                </a:solidFill>
                <a:latin typeface="+mj-ea"/>
                <a:ea typeface="+mj-ea"/>
              </a:endParaRPr>
            </a:p>
          </p:txBody>
        </p:sp>
        <p:sp>
          <p:nvSpPr>
            <p:cNvPr id="19" name="テキスト ボックス 5"/>
            <p:cNvSpPr txBox="1">
              <a:spLocks noChangeArrowheads="1"/>
            </p:cNvSpPr>
            <p:nvPr/>
          </p:nvSpPr>
          <p:spPr bwMode="auto">
            <a:xfrm>
              <a:off x="756311" y="2708920"/>
              <a:ext cx="2303521" cy="51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fontAlgn="base" hangingPunct="1">
                <a:lnSpc>
                  <a:spcPct val="150000"/>
                </a:lnSpc>
                <a:spcBef>
                  <a:spcPct val="0"/>
                </a:spcBef>
                <a:spcAft>
                  <a:spcPct val="0"/>
                </a:spcAft>
                <a:buNone/>
                <a:defRPr/>
              </a:pPr>
              <a:r>
                <a:rPr lang="ja-JP" altLang="en-US" sz="800" b="1" kern="0" dirty="0">
                  <a:solidFill>
                    <a:schemeClr val="bg1"/>
                  </a:solidFill>
                  <a:latin typeface="+mj-ea"/>
                  <a:ea typeface="+mj-ea"/>
                  <a:cs typeface="メイリオ" pitchFamily="50" charset="-128"/>
                </a:rPr>
                <a:t>以下の２パターンからお選びいただけます</a:t>
              </a:r>
              <a:endParaRPr kumimoji="1" lang="en-US" altLang="ja-JP" sz="800" b="1" i="0" u="none" strike="noStrike" kern="0" cap="none" spc="0" normalizeH="0" baseline="0" noProof="0" dirty="0">
                <a:ln>
                  <a:noFill/>
                </a:ln>
                <a:solidFill>
                  <a:schemeClr val="bg1"/>
                </a:solidFill>
                <a:effectLst/>
                <a:uLnTx/>
                <a:uFillTx/>
                <a:latin typeface="+mj-ea"/>
                <a:ea typeface="+mj-ea"/>
                <a:cs typeface="メイリオ" pitchFamily="50" charset="-128"/>
              </a:endParaRPr>
            </a:p>
            <a:p>
              <a:pPr lvl="0" eaLnBrk="1" fontAlgn="base" hangingPunct="1">
                <a:spcBef>
                  <a:spcPct val="0"/>
                </a:spcBef>
                <a:spcAft>
                  <a:spcPct val="0"/>
                </a:spcAft>
                <a:buNone/>
                <a:defRPr/>
              </a:pPr>
              <a:r>
                <a:rPr kumimoji="1" lang="ja-JP" altLang="en-US" sz="800" b="1" i="0" u="none" strike="noStrike" kern="0" cap="none" spc="0" normalizeH="0" baseline="0" noProof="0" dirty="0">
                  <a:ln>
                    <a:noFill/>
                  </a:ln>
                  <a:solidFill>
                    <a:schemeClr val="bg1"/>
                  </a:solidFill>
                  <a:effectLst/>
                  <a:uLnTx/>
                  <a:uFillTx/>
                  <a:latin typeface="+mj-ea"/>
                  <a:ea typeface="+mj-ea"/>
                  <a:cs typeface="メイリオ" pitchFamily="50" charset="-128"/>
                </a:rPr>
                <a:t>①横長バナー</a:t>
              </a:r>
              <a:r>
                <a:rPr lang="ja-JP" altLang="en-US" sz="800" b="1" kern="0" dirty="0">
                  <a:solidFill>
                    <a:schemeClr val="bg1"/>
                  </a:solidFill>
                  <a:latin typeface="+mj-ea"/>
                  <a:cs typeface="メイリオ" pitchFamily="50" charset="-128"/>
                </a:rPr>
                <a:t>（</a:t>
              </a:r>
              <a:r>
                <a:rPr lang="en-US" altLang="ja-JP" sz="800" b="1" kern="0" dirty="0">
                  <a:solidFill>
                    <a:schemeClr val="bg1"/>
                  </a:solidFill>
                  <a:latin typeface="+mj-ea"/>
                  <a:cs typeface="メイリオ" pitchFamily="50" charset="-128"/>
                </a:rPr>
                <a:t>970×250</a:t>
              </a:r>
              <a:r>
                <a:rPr lang="ja-JP" altLang="en-US" sz="800" b="1" kern="0" dirty="0">
                  <a:solidFill>
                    <a:schemeClr val="bg1"/>
                  </a:solidFill>
                  <a:latin typeface="+mj-ea"/>
                  <a:cs typeface="メイリオ" pitchFamily="50" charset="-128"/>
                </a:rPr>
                <a:t>）</a:t>
              </a:r>
              <a:r>
                <a:rPr kumimoji="1" lang="ja-JP" altLang="en-US" sz="800" b="1" i="0" u="none" strike="noStrike" kern="0" cap="none" spc="0" normalizeH="0" baseline="0" noProof="0" dirty="0" err="1">
                  <a:ln>
                    <a:noFill/>
                  </a:ln>
                  <a:solidFill>
                    <a:schemeClr val="bg1"/>
                  </a:solidFill>
                  <a:effectLst/>
                  <a:uLnTx/>
                  <a:uFillTx/>
                  <a:latin typeface="+mj-ea"/>
                  <a:ea typeface="+mj-ea"/>
                  <a:cs typeface="メイリオ" pitchFamily="50" charset="-128"/>
                </a:rPr>
                <a:t>の掲</a:t>
              </a:r>
              <a:r>
                <a:rPr kumimoji="1" lang="ja-JP" altLang="en-US" sz="800" b="1" i="0" u="none" strike="noStrike" kern="0" cap="none" spc="0" normalizeH="0" baseline="0" noProof="0" dirty="0">
                  <a:ln>
                    <a:noFill/>
                  </a:ln>
                  <a:solidFill>
                    <a:schemeClr val="bg1"/>
                  </a:solidFill>
                  <a:effectLst/>
                  <a:uLnTx/>
                  <a:uFillTx/>
                  <a:latin typeface="+mj-ea"/>
                  <a:ea typeface="+mj-ea"/>
                  <a:cs typeface="メイリオ" pitchFamily="50" charset="-128"/>
                </a:rPr>
                <a:t>出</a:t>
              </a:r>
              <a:endParaRPr kumimoji="1" lang="en-US" altLang="ja-JP" sz="800" b="1" i="0" u="none" strike="noStrike" kern="0" cap="none" spc="0" normalizeH="0" baseline="0" noProof="0" dirty="0">
                <a:ln>
                  <a:noFill/>
                </a:ln>
                <a:solidFill>
                  <a:schemeClr val="bg1"/>
                </a:solidFill>
                <a:effectLst/>
                <a:uLnTx/>
                <a:uFillTx/>
                <a:latin typeface="+mj-ea"/>
                <a:ea typeface="+mj-ea"/>
                <a:cs typeface="メイリオ" pitchFamily="50" charset="-128"/>
              </a:endParaRPr>
            </a:p>
            <a:p>
              <a:pPr marL="0" marR="0" lvl="0" indent="0" defTabSz="914400" eaLnBrk="1" fontAlgn="base" latinLnBrk="0" hangingPunct="1">
                <a:lnSpc>
                  <a:spcPct val="100000"/>
                </a:lnSpc>
                <a:spcBef>
                  <a:spcPct val="0"/>
                </a:spcBef>
                <a:spcAft>
                  <a:spcPct val="0"/>
                </a:spcAft>
                <a:buClrTx/>
                <a:buSzTx/>
                <a:buFontTx/>
                <a:buNone/>
                <a:tabLst/>
                <a:defRPr/>
              </a:pPr>
              <a:r>
                <a:rPr kumimoji="1" lang="ja-JP" altLang="en-US" sz="800" b="1" i="0" u="none" strike="noStrike" kern="0" cap="none" spc="0" normalizeH="0" baseline="0" noProof="0" dirty="0">
                  <a:ln>
                    <a:noFill/>
                  </a:ln>
                  <a:solidFill>
                    <a:schemeClr val="bg1"/>
                  </a:solidFill>
                  <a:effectLst/>
                  <a:uLnTx/>
                  <a:uFillTx/>
                  <a:latin typeface="+mj-ea"/>
                  <a:ea typeface="+mj-ea"/>
                  <a:cs typeface="メイリオ" pitchFamily="50" charset="-128"/>
                </a:rPr>
                <a:t>②バナー＋動画コンテンツの掲出</a:t>
              </a:r>
              <a:endParaRPr kumimoji="1" lang="en-US" altLang="ja-JP" sz="800" b="1" i="0" u="none" strike="noStrike" kern="0" cap="none" spc="0" normalizeH="0" baseline="0" noProof="0" dirty="0">
                <a:ln>
                  <a:noFill/>
                </a:ln>
                <a:solidFill>
                  <a:schemeClr val="bg1"/>
                </a:solidFill>
                <a:effectLst/>
                <a:uLnTx/>
                <a:uFillTx/>
                <a:latin typeface="+mj-ea"/>
                <a:ea typeface="+mj-ea"/>
                <a:cs typeface="メイリオ" pitchFamily="50" charset="-128"/>
              </a:endParaRPr>
            </a:p>
          </p:txBody>
        </p:sp>
      </p:grpSp>
      <p:sp>
        <p:nvSpPr>
          <p:cNvPr id="21" name="二等辺三角形 20"/>
          <p:cNvSpPr/>
          <p:nvPr/>
        </p:nvSpPr>
        <p:spPr>
          <a:xfrm rot="3256646">
            <a:off x="1238924" y="2428302"/>
            <a:ext cx="180020" cy="396044"/>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72366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Users\s0113300\Documents\000_媒体資料改定\2018.01-03\Captue_014_Gat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151" b="46515"/>
          <a:stretch/>
        </p:blipFill>
        <p:spPr bwMode="auto">
          <a:xfrm>
            <a:off x="244475" y="1550988"/>
            <a:ext cx="3600598" cy="246803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77</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② ゲートバナー</a:t>
            </a:r>
          </a:p>
        </p:txBody>
      </p:sp>
      <p:sp>
        <p:nvSpPr>
          <p:cNvPr id="4" name="正方形/長方形 3"/>
          <p:cNvSpPr/>
          <p:nvPr/>
        </p:nvSpPr>
        <p:spPr>
          <a:xfrm>
            <a:off x="242934" y="1023119"/>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該当ページの左右を囲む「ゲート」を掲載するリッチな広告パックです。</a:t>
            </a: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ページ全体を取り囲むことにより読者へ強いインパクトを与えるため、ブランディングに最適です。</a:t>
            </a:r>
          </a:p>
        </p:txBody>
      </p:sp>
      <p:sp>
        <p:nvSpPr>
          <p:cNvPr id="5" name="正方形/長方形 4"/>
          <p:cNvSpPr/>
          <p:nvPr/>
        </p:nvSpPr>
        <p:spPr>
          <a:xfrm>
            <a:off x="6804248" y="332656"/>
            <a:ext cx="2151654" cy="4001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掲載期間保証型</a:t>
            </a:r>
          </a:p>
        </p:txBody>
      </p:sp>
      <p:graphicFrame>
        <p:nvGraphicFramePr>
          <p:cNvPr id="9" name="Group 91"/>
          <p:cNvGraphicFramePr>
            <a:graphicFrameLocks noGrp="1"/>
          </p:cNvGraphicFramePr>
          <p:nvPr>
            <p:extLst/>
          </p:nvPr>
        </p:nvGraphicFramePr>
        <p:xfrm>
          <a:off x="3995937" y="1550987"/>
          <a:ext cx="4959966" cy="2468032"/>
        </p:xfrm>
        <a:graphic>
          <a:graphicData uri="http://schemas.openxmlformats.org/drawingml/2006/table">
            <a:tbl>
              <a:tblPr/>
              <a:tblGrid>
                <a:gridCol w="792087">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432048">
                  <a:extLst>
                    <a:ext uri="{9D8B030D-6E8A-4147-A177-3AD203B41FA5}">
                      <a16:colId xmlns:a16="http://schemas.microsoft.com/office/drawing/2014/main" val="20003"/>
                    </a:ext>
                  </a:extLst>
                </a:gridCol>
                <a:gridCol w="632536">
                  <a:extLst>
                    <a:ext uri="{9D8B030D-6E8A-4147-A177-3AD203B41FA5}">
                      <a16:colId xmlns:a16="http://schemas.microsoft.com/office/drawing/2014/main" val="20004"/>
                    </a:ext>
                  </a:extLst>
                </a:gridCol>
                <a:gridCol w="799039">
                  <a:extLst>
                    <a:ext uri="{9D8B030D-6E8A-4147-A177-3AD203B41FA5}">
                      <a16:colId xmlns:a16="http://schemas.microsoft.com/office/drawing/2014/main" val="20005"/>
                    </a:ext>
                  </a:extLst>
                </a:gridCol>
              </a:tblGrid>
              <a:tr h="36373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掲載ジャンル・チャンネル</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期間</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枠数</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想定</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imp</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49518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デジタル</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パソコン、スマホとデジタル家電チャンネル</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200,000</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\1,500,000</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2087">
                <a:tc>
                  <a:txBody>
                    <a:bodyPr/>
                    <a:lstStyle/>
                    <a:p>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ライフ</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ワーク＆ライフ、</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乗りものチャンネル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250,000 </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\1,200,000 </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6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ホビー＆</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エンタメ</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エンタメ、ホビーチャンネル</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180,000</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\1,100,000</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6641">
                <a:tc>
                  <a:txBody>
                    <a:bodyPr/>
                    <a:lstStyle/>
                    <a:p>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ビジネス</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企業</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IT</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100,000 </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\800,000</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3737">
                <a:tc>
                  <a:txBody>
                    <a:bodyPr/>
                    <a:lstStyle/>
                    <a:p>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テクノロジー</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テクノロジーチャンネル</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100,000</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\500,000</a:t>
                      </a:r>
                    </a:p>
                  </a:txBody>
                  <a:tcPr marL="90031" marR="90031" marT="46761" marB="4676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2" name="正方形/長方形 11"/>
          <p:cNvSpPr/>
          <p:nvPr/>
        </p:nvSpPr>
        <p:spPr>
          <a:xfrm>
            <a:off x="244474" y="1550989"/>
            <a:ext cx="3600599" cy="2468032"/>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bwMode="auto">
          <a:xfrm>
            <a:off x="244475" y="1651819"/>
            <a:ext cx="511101" cy="2367201"/>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ゲート</a:t>
            </a:r>
            <a:endParaRPr lang="en-US" altLang="ja-JP" sz="800" b="1"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（左）</a:t>
            </a:r>
          </a:p>
        </p:txBody>
      </p:sp>
      <p:sp>
        <p:nvSpPr>
          <p:cNvPr id="13" name="Text Box 67"/>
          <p:cNvSpPr txBox="1">
            <a:spLocks noChangeArrowheads="1"/>
          </p:cNvSpPr>
          <p:nvPr/>
        </p:nvSpPr>
        <p:spPr bwMode="auto">
          <a:xfrm>
            <a:off x="244475" y="4156375"/>
            <a:ext cx="5911701"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Clr>
                <a:schemeClr val="bg1">
                  <a:lumMod val="50000"/>
                </a:schemeClr>
              </a:buClr>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クリエイティブに関する規定を設けております。</a:t>
            </a:r>
            <a:r>
              <a:rPr lang="ja-JP" altLang="en-US" sz="700" dirty="0">
                <a:solidFill>
                  <a:srgbClr val="FF5050"/>
                </a:solidFill>
                <a:latin typeface="メイリオ" pitchFamily="50" charset="-128"/>
                <a:ea typeface="メイリオ" pitchFamily="50" charset="-128"/>
                <a:cs typeface="メイリオ" pitchFamily="50" charset="-128"/>
              </a:rPr>
              <a:t>「リッチ広告（ビルボードバナー・ゲートバナー）レギュレーション」をご覧ください。</a:t>
            </a:r>
            <a:endParaRPr lang="en-US" altLang="ja-JP" sz="700" dirty="0">
              <a:solidFill>
                <a:srgbClr val="FF5050"/>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各メニュー毎（下記ご参照ください）にフリークエンシーントロールをかけ、該当チャンネルトップ、カテゴリ、</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Clr>
                <a:schemeClr val="bg1">
                  <a:lumMod val="50000"/>
                </a:schemeClr>
              </a:buClr>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記事ページにアクセスすると、ブラウザ毎に</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セッション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回、表示されます（一部広告ページには表示されない場合もあります）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URL</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は個別指定不可（左右バナー同一</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URL</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レポートは左右バナー個別集計不可。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掲載開始時間は午前</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時です。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想定</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imp</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はメニューによって異なります。下記一覧表をご覧ください。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クリエイティブ背景色が白の場合は可視可能な色の枠線を付けてください。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スマートデバイスではクリエイティブの全てが表示されない場合もございます。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同時に</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Welcome</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バナー、ビルボードバナーの出稿がある場合もございます。予めご了承ください。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広告掲載および変更日は休日および祭日も可能ですが、その際の不具合について、弊社は免責されるものとします。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4" name="正方形/長方形 13"/>
          <p:cNvSpPr/>
          <p:nvPr/>
        </p:nvSpPr>
        <p:spPr>
          <a:xfrm>
            <a:off x="6156176" y="4152541"/>
            <a:ext cx="2799726" cy="1442689"/>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156176" y="4156375"/>
            <a:ext cx="2799726" cy="24281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t>レギュレーション</a:t>
            </a:r>
          </a:p>
        </p:txBody>
      </p:sp>
      <p:sp>
        <p:nvSpPr>
          <p:cNvPr id="17" name="Text Box 66"/>
          <p:cNvSpPr txBox="1">
            <a:spLocks noChangeArrowheads="1"/>
          </p:cNvSpPr>
          <p:nvPr/>
        </p:nvSpPr>
        <p:spPr bwMode="auto">
          <a:xfrm>
            <a:off x="6228184" y="4455403"/>
            <a:ext cx="223224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左右バナー共通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spcBef>
                <a:spcPct val="0"/>
              </a:spcBef>
              <a:buFontTx/>
              <a:buNone/>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・サイズ：左右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170×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1,024</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ピクセル</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・ファイル容量：</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GIF,JPEG100KB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・アニメーション：不可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・差替：不可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・同時掲載本数：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本</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・音声：不可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・入稿締切日：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7</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営業日前</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8" name="正方形/長方形 17"/>
          <p:cNvSpPr/>
          <p:nvPr/>
        </p:nvSpPr>
        <p:spPr bwMode="auto">
          <a:xfrm>
            <a:off x="3333972" y="1651819"/>
            <a:ext cx="511101" cy="2367201"/>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ゲート</a:t>
            </a:r>
            <a:endParaRPr lang="en-US" altLang="ja-JP" sz="800" b="1"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（右）</a:t>
            </a:r>
          </a:p>
        </p:txBody>
      </p:sp>
    </p:spTree>
    <p:extLst>
      <p:ext uri="{BB962C8B-B14F-4D97-AF65-F5344CB8AC3E}">
        <p14:creationId xmlns:p14="http://schemas.microsoft.com/office/powerpoint/2010/main" val="12544606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s0113300\Documents\000_媒体資料改定\2018.01-03\Captue_015_Welcom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274" r="19408" b="21972"/>
          <a:stretch/>
        </p:blipFill>
        <p:spPr bwMode="auto">
          <a:xfrm>
            <a:off x="242933" y="1628799"/>
            <a:ext cx="3267911" cy="2174697"/>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78</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③ </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Welcome</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バナー</a:t>
            </a:r>
          </a:p>
        </p:txBody>
      </p:sp>
      <p:sp>
        <p:nvSpPr>
          <p:cNvPr id="4" name="正方形/長方形 3"/>
          <p:cNvSpPr/>
          <p:nvPr/>
        </p:nvSpPr>
        <p:spPr>
          <a:xfrm>
            <a:off x="242934" y="1023119"/>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各チャンネル・カテゴリの</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TOP</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ページや記事ページにアクセスした読者に「左右</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640×</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480</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」の大型バナーを</a:t>
            </a: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表示します。強いインパクトと共に、高いクリック率も期待できるメニューです。</a:t>
            </a:r>
          </a:p>
        </p:txBody>
      </p:sp>
      <p:sp>
        <p:nvSpPr>
          <p:cNvPr id="5" name="正方形/長方形 4"/>
          <p:cNvSpPr/>
          <p:nvPr/>
        </p:nvSpPr>
        <p:spPr>
          <a:xfrm>
            <a:off x="6804248" y="332656"/>
            <a:ext cx="2151654" cy="4001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掲載期間保証型</a:t>
            </a:r>
          </a:p>
        </p:txBody>
      </p:sp>
      <p:sp>
        <p:nvSpPr>
          <p:cNvPr id="9" name="円/楕円 8"/>
          <p:cNvSpPr/>
          <p:nvPr/>
        </p:nvSpPr>
        <p:spPr>
          <a:xfrm>
            <a:off x="2880584" y="1732511"/>
            <a:ext cx="547895" cy="54789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二等辺三角形 9"/>
          <p:cNvSpPr/>
          <p:nvPr/>
        </p:nvSpPr>
        <p:spPr>
          <a:xfrm rot="13243088">
            <a:off x="2919372" y="1975896"/>
            <a:ext cx="188209" cy="41406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880584" y="1885052"/>
            <a:ext cx="543739" cy="307777"/>
          </a:xfrm>
          <a:prstGeom prst="rect">
            <a:avLst/>
          </a:prstGeom>
        </p:spPr>
        <p:txBody>
          <a:bodyPr wrap="none">
            <a:spAutoFit/>
          </a:bodyPr>
          <a:lstStyle/>
          <a:p>
            <a:pPr algn="ctr"/>
            <a:r>
              <a:rPr lang="ja-JP" altLang="en-US" sz="700" b="1" dirty="0">
                <a:solidFill>
                  <a:schemeClr val="bg1"/>
                </a:solidFill>
              </a:rPr>
              <a:t>約</a:t>
            </a:r>
            <a:r>
              <a:rPr lang="en-US" altLang="ja-JP" sz="700" b="1" dirty="0">
                <a:solidFill>
                  <a:schemeClr val="bg1"/>
                </a:solidFill>
              </a:rPr>
              <a:t>15</a:t>
            </a:r>
            <a:r>
              <a:rPr lang="ja-JP" altLang="en-US" sz="700" b="1" dirty="0">
                <a:solidFill>
                  <a:schemeClr val="bg1"/>
                </a:solidFill>
              </a:rPr>
              <a:t>秒間</a:t>
            </a:r>
            <a:endParaRPr lang="en-US" altLang="ja-JP" sz="700" b="1" dirty="0">
              <a:solidFill>
                <a:schemeClr val="bg1"/>
              </a:solidFill>
            </a:endParaRPr>
          </a:p>
          <a:p>
            <a:pPr algn="ctr"/>
            <a:r>
              <a:rPr lang="ja-JP" altLang="en-US" sz="700" b="1" dirty="0">
                <a:solidFill>
                  <a:schemeClr val="bg1"/>
                </a:solidFill>
              </a:rPr>
              <a:t>表示</a:t>
            </a:r>
          </a:p>
        </p:txBody>
      </p:sp>
      <p:graphicFrame>
        <p:nvGraphicFramePr>
          <p:cNvPr id="13" name="Group 91"/>
          <p:cNvGraphicFramePr>
            <a:graphicFrameLocks noGrp="1"/>
          </p:cNvGraphicFramePr>
          <p:nvPr>
            <p:extLst/>
          </p:nvPr>
        </p:nvGraphicFramePr>
        <p:xfrm>
          <a:off x="3635896" y="1651956"/>
          <a:ext cx="5320007" cy="2151541"/>
        </p:xfrm>
        <a:graphic>
          <a:graphicData uri="http://schemas.openxmlformats.org/drawingml/2006/table">
            <a:tbl>
              <a:tblPr/>
              <a:tblGrid>
                <a:gridCol w="792088">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397905">
                  <a:extLst>
                    <a:ext uri="{9D8B030D-6E8A-4147-A177-3AD203B41FA5}">
                      <a16:colId xmlns:a16="http://schemas.microsoft.com/office/drawing/2014/main" val="20003"/>
                    </a:ext>
                  </a:extLst>
                </a:gridCol>
                <a:gridCol w="605758">
                  <a:extLst>
                    <a:ext uri="{9D8B030D-6E8A-4147-A177-3AD203B41FA5}">
                      <a16:colId xmlns:a16="http://schemas.microsoft.com/office/drawing/2014/main" val="20004"/>
                    </a:ext>
                  </a:extLst>
                </a:gridCol>
                <a:gridCol w="787952">
                  <a:extLst>
                    <a:ext uri="{9D8B030D-6E8A-4147-A177-3AD203B41FA5}">
                      <a16:colId xmlns:a16="http://schemas.microsoft.com/office/drawing/2014/main" val="20005"/>
                    </a:ext>
                  </a:extLst>
                </a:gridCol>
              </a:tblGrid>
              <a:tr h="346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掲載ジャンル・チャンネル</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期間</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枠数</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想定</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imp</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3466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デジタル</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デジタルジャンルトップ</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defRPr/>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パソコン、スマホとデジタル家電チャンネル</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220,000</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\1,400,000</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5847">
                <a:tc>
                  <a:txBody>
                    <a:bodyPr/>
                    <a:lstStyle/>
                    <a:p>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ライフ</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ライフジャンル</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トップ</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ワーク＆ライフ、</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乗りものチャンネル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250,000 </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\1,000,000 </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66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ホビー＆</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エンタメ</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エンタメジャンル</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トップ</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エンタメ、ホビーチャンネル</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160,000</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\700,000</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6625">
                <a:tc>
                  <a:txBody>
                    <a:bodyPr/>
                    <a:lstStyle/>
                    <a:p>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ビジネス</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ビジネスジャンル</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トップ</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企業</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IT</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90,000 </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\1,400,000</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9194">
                <a:tc>
                  <a:txBody>
                    <a:bodyPr/>
                    <a:lstStyle/>
                    <a:p>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テクノロジー</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テクノロジーチャンネル</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週間</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80,000</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\500,000</a:t>
                      </a:r>
                    </a:p>
                  </a:txBody>
                  <a:tcPr marL="90021" marR="90021" marT="46800" marB="468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 name="Text Box 67"/>
          <p:cNvSpPr txBox="1">
            <a:spLocks noChangeArrowheads="1"/>
          </p:cNvSpPr>
          <p:nvPr/>
        </p:nvSpPr>
        <p:spPr bwMode="auto">
          <a:xfrm>
            <a:off x="251521" y="4005064"/>
            <a:ext cx="5400601" cy="11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Clr>
                <a:schemeClr val="bg1">
                  <a:lumMod val="50000"/>
                </a:schemeClr>
              </a:buClr>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各メニュー毎（下記ご参照ください）にフリークエンシーントロールをかけ、該当ジャンルトップチャンネルトップ、</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Clr>
                <a:schemeClr val="bg1">
                  <a:lumMod val="50000"/>
                </a:schemeClr>
              </a:buClr>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カテゴリ、記事ページにアクセスすると、ブラウザ毎に</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回表示されます。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Clr>
                <a:schemeClr val="bg1">
                  <a:lumMod val="50000"/>
                </a:schemeClr>
              </a:buClr>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（一部広告ページには表示されない場合もあります）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ニューストップには掲載不可。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右上に</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Skip</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ボタンがつきます。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掲載開始時間は午前</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時です。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クリエイティブ背景色が白の場合は可視可能な色の枠線を付けてください。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spcBef>
                <a:spcPct val="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広告掲載および変更日は休日および祭日も可能ですが、その際の不具合について、弊社は免責されるものとします。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5" name="正方形/長方形 14"/>
          <p:cNvSpPr/>
          <p:nvPr/>
        </p:nvSpPr>
        <p:spPr>
          <a:xfrm>
            <a:off x="5687991" y="4077072"/>
            <a:ext cx="3267911" cy="115212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687991" y="4077072"/>
            <a:ext cx="3267911" cy="2759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t>レギュレーション</a:t>
            </a:r>
          </a:p>
        </p:txBody>
      </p:sp>
      <p:sp>
        <p:nvSpPr>
          <p:cNvPr id="17" name="Text Box 66"/>
          <p:cNvSpPr txBox="1">
            <a:spLocks noChangeArrowheads="1"/>
          </p:cNvSpPr>
          <p:nvPr/>
        </p:nvSpPr>
        <p:spPr bwMode="auto">
          <a:xfrm>
            <a:off x="5760000" y="4418528"/>
            <a:ext cx="21487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・サイズ：左右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640×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480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ピクセル</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・ファイル容量：</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GIF50KB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以内 </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・差替：不可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・同時掲載本数：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本</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・音声：不可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・入稿締切日：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7</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営業日前</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9" name="正方形/長方形 18"/>
          <p:cNvSpPr/>
          <p:nvPr/>
        </p:nvSpPr>
        <p:spPr bwMode="auto">
          <a:xfrm>
            <a:off x="977629" y="1885052"/>
            <a:ext cx="1842716" cy="1455067"/>
          </a:xfrm>
          <a:prstGeom prst="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静止画</a:t>
            </a:r>
          </a:p>
        </p:txBody>
      </p:sp>
      <p:sp>
        <p:nvSpPr>
          <p:cNvPr id="12" name="正方形/長方形 11"/>
          <p:cNvSpPr/>
          <p:nvPr/>
        </p:nvSpPr>
        <p:spPr bwMode="auto">
          <a:xfrm>
            <a:off x="977629" y="1885052"/>
            <a:ext cx="1842716" cy="1455067"/>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静止画</a:t>
            </a:r>
          </a:p>
        </p:txBody>
      </p:sp>
    </p:spTree>
    <p:extLst>
      <p:ext uri="{BB962C8B-B14F-4D97-AF65-F5344CB8AC3E}">
        <p14:creationId xmlns:p14="http://schemas.microsoft.com/office/powerpoint/2010/main" val="39985085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79</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④ レクタングル </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L</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R</a:t>
            </a:r>
            <a:endPar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6804248" y="332656"/>
            <a:ext cx="2151654" cy="4001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インプレッション保証型</a:t>
            </a:r>
          </a:p>
        </p:txBody>
      </p:sp>
      <p:sp>
        <p:nvSpPr>
          <p:cNvPr id="16" name="角丸四角形 15"/>
          <p:cNvSpPr/>
          <p:nvPr/>
        </p:nvSpPr>
        <p:spPr>
          <a:xfrm>
            <a:off x="3288467" y="5949279"/>
            <a:ext cx="5667435" cy="288031"/>
          </a:xfrm>
          <a:prstGeom prst="roundRect">
            <a:avLst>
              <a:gd name="adj" fmla="val 5000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latin typeface="+mj-ea"/>
                <a:ea typeface="+mj-ea"/>
              </a:rPr>
              <a:t>お申込は、</a:t>
            </a:r>
            <a:r>
              <a:rPr kumimoji="1" lang="en-US" altLang="ja-JP" sz="1000" b="1" dirty="0">
                <a:latin typeface="+mj-ea"/>
                <a:ea typeface="+mj-ea"/>
              </a:rPr>
              <a:t>100,000imp</a:t>
            </a:r>
            <a:r>
              <a:rPr kumimoji="1" lang="ja-JP" altLang="en-US" sz="1000" b="1" dirty="0">
                <a:latin typeface="+mj-ea"/>
                <a:ea typeface="+mj-ea"/>
              </a:rPr>
              <a:t>～</a:t>
            </a:r>
            <a:r>
              <a:rPr lang="ja-JP" altLang="en-US" sz="1000" b="1" dirty="0">
                <a:latin typeface="+mj-ea"/>
                <a:ea typeface="+mj-ea"/>
              </a:rPr>
              <a:t>とさせていただきます</a:t>
            </a:r>
            <a:endParaRPr kumimoji="1" lang="ja-JP" altLang="en-US" sz="1000" b="1" dirty="0">
              <a:latin typeface="+mj-ea"/>
              <a:ea typeface="+mj-ea"/>
            </a:endParaRPr>
          </a:p>
        </p:txBody>
      </p:sp>
      <p:graphicFrame>
        <p:nvGraphicFramePr>
          <p:cNvPr id="17" name="Group 113"/>
          <p:cNvGraphicFramePr>
            <a:graphicFrameLocks noGrp="1"/>
          </p:cNvGraphicFramePr>
          <p:nvPr>
            <p:extLst/>
          </p:nvPr>
        </p:nvGraphicFramePr>
        <p:xfrm>
          <a:off x="3275856" y="998884"/>
          <a:ext cx="5680046" cy="2897872"/>
        </p:xfrm>
        <a:graphic>
          <a:graphicData uri="http://schemas.openxmlformats.org/drawingml/2006/table">
            <a:tbl>
              <a:tblPr/>
              <a:tblGrid>
                <a:gridCol w="1008112">
                  <a:extLst>
                    <a:ext uri="{9D8B030D-6E8A-4147-A177-3AD203B41FA5}">
                      <a16:colId xmlns:a16="http://schemas.microsoft.com/office/drawing/2014/main" val="20000"/>
                    </a:ext>
                  </a:extLst>
                </a:gridCol>
                <a:gridCol w="2258067">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29691">
                  <a:extLst>
                    <a:ext uri="{9D8B030D-6E8A-4147-A177-3AD203B41FA5}">
                      <a16:colId xmlns:a16="http://schemas.microsoft.com/office/drawing/2014/main" val="20004"/>
                    </a:ext>
                  </a:extLst>
                </a:gridCol>
              </a:tblGrid>
              <a:tr h="30773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メニュー名</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掲載ジャンル・チャンネル</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レク</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A</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(300×600)</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レク</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A</a:t>
                      </a:r>
                    </a:p>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(300×250)</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レク</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B</a:t>
                      </a: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L</a:t>
                      </a: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a:t>
                      </a:r>
                      <a:r>
                        <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R</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30773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デジタル</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パソコン、スマホとデジタル家電チャンネル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\1.2</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\0.8</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65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ライフ</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ワーク＆ライフ、乗りものチャンネル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\0.6</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\0.5</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\0.4</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773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ホビー＆エンタメ</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エンタメジャンル</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トップ</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エンタメ、ホビーチャンネル</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\0.6</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\0.5</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\0.4</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773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ランオブ</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マイナビニュース</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全チャンネル</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\0.5</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\0.4</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\0.3</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347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ホーム</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ローテーション</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パソコン、スマホとデジタル家電、ライフスタイル、マネー、ヘルスケア、旅と乗りもの、シゴト、エンタメ、ホビーチャンネル</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0.6</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0.5</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0.4</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773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ビジネス</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企業</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IT</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\1.5</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\1.3</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\1.1</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352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a:t>
                      </a: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\2.4</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\1.5</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6" marR="91426" marT="45705" marB="4570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8" name="正方形/長方形 17"/>
          <p:cNvSpPr/>
          <p:nvPr/>
        </p:nvSpPr>
        <p:spPr>
          <a:xfrm>
            <a:off x="179512" y="4806006"/>
            <a:ext cx="2924175" cy="143130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79512" y="4806007"/>
            <a:ext cx="2924175" cy="2759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t>レギュレーション（レクタングル</a:t>
            </a:r>
            <a:r>
              <a:rPr kumimoji="1" lang="en-US" altLang="ja-JP" sz="700" b="1" dirty="0"/>
              <a:t>A</a:t>
            </a:r>
            <a:r>
              <a:rPr kumimoji="1" lang="ja-JP" altLang="en-US" sz="700" b="1" dirty="0"/>
              <a:t>・</a:t>
            </a:r>
            <a:r>
              <a:rPr kumimoji="1" lang="en-US" altLang="ja-JP" sz="700" b="1" dirty="0"/>
              <a:t>B</a:t>
            </a:r>
            <a:r>
              <a:rPr kumimoji="1" lang="ja-JP" altLang="en-US" sz="700" b="1" dirty="0"/>
              <a:t>・</a:t>
            </a:r>
            <a:r>
              <a:rPr kumimoji="1" lang="en-US" altLang="ja-JP" sz="700" b="1" dirty="0"/>
              <a:t>L</a:t>
            </a:r>
            <a:r>
              <a:rPr kumimoji="1" lang="ja-JP" altLang="en-US" sz="700" b="1" dirty="0"/>
              <a:t>・</a:t>
            </a:r>
            <a:r>
              <a:rPr kumimoji="1" lang="en-US" altLang="ja-JP" sz="700" b="1" dirty="0"/>
              <a:t>R</a:t>
            </a:r>
            <a:r>
              <a:rPr kumimoji="1" lang="ja-JP" altLang="en-US" sz="700" b="1" dirty="0"/>
              <a:t>共通）</a:t>
            </a:r>
          </a:p>
        </p:txBody>
      </p:sp>
      <p:sp>
        <p:nvSpPr>
          <p:cNvPr id="21" name="Text Box 66"/>
          <p:cNvSpPr txBox="1">
            <a:spLocks noChangeArrowheads="1"/>
          </p:cNvSpPr>
          <p:nvPr/>
        </p:nvSpPr>
        <p:spPr bwMode="auto">
          <a:xfrm>
            <a:off x="255813" y="5103475"/>
            <a:ext cx="258559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 typeface="Arial" charset="0"/>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・サイズ：左右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250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ピクセル</a:t>
            </a:r>
            <a:b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（レク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のみ、左右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ピクセルも対応可）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（総合トップは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300×250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ピクセルにサイズ固定）</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・ファイル容量：</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GIF,JPEG50KB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・アニメーション：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秒程度（</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回まで）</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・差替：週</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・同時掲載本数：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本</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週間（差替含む）</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・音声：不可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・入稿締切日：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GIF,JPEG 4</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営業日前</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2" name="正方形/長方形 21"/>
          <p:cNvSpPr/>
          <p:nvPr/>
        </p:nvSpPr>
        <p:spPr>
          <a:xfrm>
            <a:off x="3273022" y="4120637"/>
            <a:ext cx="5682880" cy="1756635"/>
          </a:xfrm>
          <a:prstGeom prst="rect">
            <a:avLst/>
          </a:prstGeom>
        </p:spPr>
        <p:txBody>
          <a:bodyPr wrap="square">
            <a:spAutoFit/>
          </a:bodyPr>
          <a:lstStyle/>
          <a:p>
            <a:pPr>
              <a:lnSpc>
                <a:spcPct val="150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a:lnSpc>
                <a:spcPct val="80000"/>
              </a:lnSpc>
              <a:spcBef>
                <a:spcPct val="5000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レクタングルバナーのみ第三者配信もお受けしております。ご要望の際は随時営業担当にお問い合わせください。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a:lnSpc>
                <a:spcPct val="80000"/>
              </a:lnSpc>
              <a:spcBef>
                <a:spcPct val="5000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クリエイティブ背景色が白の場合は可視可能な色の枠線を付けてください。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a:lnSpc>
                <a:spcPct val="75000"/>
              </a:lnSpc>
              <a:spcBef>
                <a:spcPct val="5000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ニューストップへはローテーション配信致します。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a:lnSpc>
                <a:spcPct val="75000"/>
              </a:lnSpc>
              <a:spcBef>
                <a:spcPct val="5000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表の価格は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1imp</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あたりの単価です。</a:t>
            </a:r>
          </a:p>
          <a:p>
            <a:pPr marL="171450" indent="-171450">
              <a:lnSpc>
                <a:spcPct val="75000"/>
              </a:lnSpc>
              <a:spcBef>
                <a:spcPct val="5000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料金は、税抜き料金です。</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1,000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円未満の料金は、切捨とさせていただきます。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a:lnSpc>
                <a:spcPct val="75000"/>
              </a:lnSpc>
              <a:spcBef>
                <a:spcPct val="5000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料金表に掲載されていない複数のチャンネルをまたがった掲載もご相談に応じます。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a:lnSpc>
                <a:spcPct val="75000"/>
              </a:lnSpc>
              <a:spcBef>
                <a:spcPct val="5000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バナー掲載期間が</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5</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営業日未満の場合、掲載をお受け致しかねる場合もございます。ご要望の際は随時営業担当にお問合わせください。</a:t>
            </a:r>
          </a:p>
          <a:p>
            <a:pPr marL="171450" indent="-171450">
              <a:lnSpc>
                <a:spcPct val="75000"/>
              </a:lnSpc>
              <a:spcBef>
                <a:spcPct val="5000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特定のチャンネルのみのチャンネル指定配信も可能です。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a:lnSpc>
                <a:spcPct val="75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ただし、バナージャックを行っているブランドゲート、タイアップ記事には配信されません。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a:lnSpc>
                <a:spcPct val="80000"/>
              </a:lnSpc>
              <a:spcBef>
                <a:spcPct val="5000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特定の地域を指定した配信も可能です。ご要望の際は随時営業担当にお問い合わせください。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a:lnSpc>
                <a:spcPct val="80000"/>
              </a:lnSpc>
              <a:spcBef>
                <a:spcPct val="50000"/>
              </a:spcBef>
              <a:buClr>
                <a:schemeClr val="bg1">
                  <a:lumMod val="50000"/>
                </a:schemeClr>
              </a:buClr>
              <a:buFont typeface="Arial" panose="020B0604020202020204" pitchFamily="34" charset="0"/>
              <a:buChar cha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広告掲載および変更日は休日および祭日も可能ですが、その際の不具合について、弊社は免責されるものとします。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15366" name="Picture 6" descr="C:\Users\s0113300\Documents\000_媒体資料改定\2018.01-03\Captue_016_Rectang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552"/>
          <a:stretch/>
        </p:blipFill>
        <p:spPr bwMode="auto">
          <a:xfrm>
            <a:off x="634856" y="1196752"/>
            <a:ext cx="2013486" cy="352839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6" descr="C:\Users\s0113300\Documents\000_媒体資料改定\2018.01-03\Captue_016_Rectangl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4769"/>
          <a:stretch/>
        </p:blipFill>
        <p:spPr bwMode="auto">
          <a:xfrm>
            <a:off x="634856" y="980728"/>
            <a:ext cx="2013486" cy="21602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755576" y="2132856"/>
            <a:ext cx="288032"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34856" y="980728"/>
            <a:ext cx="2013486" cy="3744416"/>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bwMode="auto">
          <a:xfrm>
            <a:off x="2042823" y="1196753"/>
            <a:ext cx="519673" cy="415738"/>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b="1" dirty="0">
                <a:latin typeface="メイリオ" panose="020B0604030504040204" pitchFamily="50" charset="-128"/>
                <a:ea typeface="メイリオ" panose="020B0604030504040204" pitchFamily="50" charset="-128"/>
                <a:cs typeface="メイリオ" panose="020B0604030504040204" pitchFamily="50" charset="-128"/>
              </a:rPr>
              <a:t>レクタングル</a:t>
            </a:r>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A</a:t>
            </a:r>
            <a:endParaRPr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bwMode="auto">
          <a:xfrm>
            <a:off x="2030152" y="4120638"/>
            <a:ext cx="519673" cy="415738"/>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b="1" dirty="0">
                <a:latin typeface="メイリオ" panose="020B0604030504040204" pitchFamily="50" charset="-128"/>
                <a:ea typeface="メイリオ" panose="020B0604030504040204" pitchFamily="50" charset="-128"/>
                <a:cs typeface="メイリオ" panose="020B0604030504040204" pitchFamily="50" charset="-128"/>
              </a:rPr>
              <a:t>レクタングル</a:t>
            </a:r>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B</a:t>
            </a:r>
            <a:endParaRPr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bwMode="auto">
          <a:xfrm>
            <a:off x="955983" y="4283844"/>
            <a:ext cx="519673" cy="415738"/>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b="1" dirty="0">
                <a:latin typeface="メイリオ" panose="020B0604030504040204" pitchFamily="50" charset="-128"/>
                <a:ea typeface="メイリオ" panose="020B0604030504040204" pitchFamily="50" charset="-128"/>
                <a:cs typeface="メイリオ" panose="020B0604030504040204" pitchFamily="50" charset="-128"/>
              </a:rPr>
              <a:t>レクタングル</a:t>
            </a:r>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L</a:t>
            </a:r>
            <a:endParaRPr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bwMode="auto">
          <a:xfrm>
            <a:off x="1502942" y="4288569"/>
            <a:ext cx="519673" cy="415738"/>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b="1" dirty="0">
                <a:latin typeface="メイリオ" panose="020B0604030504040204" pitchFamily="50" charset="-128"/>
                <a:ea typeface="メイリオ" panose="020B0604030504040204" pitchFamily="50" charset="-128"/>
                <a:cs typeface="メイリオ" panose="020B0604030504040204" pitchFamily="50" charset="-128"/>
              </a:rPr>
              <a:t>レクタングル</a:t>
            </a:r>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R</a:t>
            </a:r>
            <a:endParaRPr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06074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05896" y="2621912"/>
            <a:ext cx="7338511" cy="914400"/>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8</a:t>
            </a:fld>
            <a:endParaRPr lang="ja-JP" altLang="en-US" dirty="0"/>
          </a:p>
        </p:txBody>
      </p:sp>
      <p:sp>
        <p:nvSpPr>
          <p:cNvPr id="3" name="正方形/長方形 2"/>
          <p:cNvSpPr/>
          <p:nvPr/>
        </p:nvSpPr>
        <p:spPr>
          <a:xfrm>
            <a:off x="107504" y="692696"/>
            <a:ext cx="8928992" cy="36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2627784" y="2852936"/>
            <a:ext cx="3888432" cy="523220"/>
          </a:xfrm>
          <a:prstGeom prst="rect">
            <a:avLst/>
          </a:prstGeom>
          <a:noFill/>
        </p:spPr>
        <p:txBody>
          <a:bodyPr wrap="square" rtlCol="0">
            <a:spAutoFit/>
          </a:bodyPr>
          <a:lstStyle/>
          <a:p>
            <a:pPr algn="ctr"/>
            <a:r>
              <a:rPr kumimoji="1"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読者属性</a:t>
            </a:r>
          </a:p>
        </p:txBody>
      </p:sp>
    </p:spTree>
    <p:extLst>
      <p:ext uri="{BB962C8B-B14F-4D97-AF65-F5344CB8AC3E}">
        <p14:creationId xmlns:p14="http://schemas.microsoft.com/office/powerpoint/2010/main" val="20370462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80</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⑤動画配信（レクタングル </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 name="正方形/長方形 3"/>
          <p:cNvSpPr/>
          <p:nvPr/>
        </p:nvSpPr>
        <p:spPr>
          <a:xfrm>
            <a:off x="6804248" y="332656"/>
            <a:ext cx="2151654" cy="4001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インプレッション保証型</a:t>
            </a:r>
          </a:p>
        </p:txBody>
      </p:sp>
      <p:graphicFrame>
        <p:nvGraphicFramePr>
          <p:cNvPr id="9" name="Group 113"/>
          <p:cNvGraphicFramePr>
            <a:graphicFrameLocks noGrp="1"/>
          </p:cNvGraphicFramePr>
          <p:nvPr>
            <p:extLst/>
          </p:nvPr>
        </p:nvGraphicFramePr>
        <p:xfrm>
          <a:off x="3923928" y="1052736"/>
          <a:ext cx="5031974" cy="2684035"/>
        </p:xfrm>
        <a:graphic>
          <a:graphicData uri="http://schemas.openxmlformats.org/drawingml/2006/table">
            <a:tbl>
              <a:tblPr/>
              <a:tblGrid>
                <a:gridCol w="1440160">
                  <a:extLst>
                    <a:ext uri="{9D8B030D-6E8A-4147-A177-3AD203B41FA5}">
                      <a16:colId xmlns:a16="http://schemas.microsoft.com/office/drawing/2014/main" val="20000"/>
                    </a:ext>
                  </a:extLst>
                </a:gridCol>
                <a:gridCol w="2970912">
                  <a:extLst>
                    <a:ext uri="{9D8B030D-6E8A-4147-A177-3AD203B41FA5}">
                      <a16:colId xmlns:a16="http://schemas.microsoft.com/office/drawing/2014/main" val="20001"/>
                    </a:ext>
                  </a:extLst>
                </a:gridCol>
                <a:gridCol w="620902">
                  <a:extLst>
                    <a:ext uri="{9D8B030D-6E8A-4147-A177-3AD203B41FA5}">
                      <a16:colId xmlns:a16="http://schemas.microsoft.com/office/drawing/2014/main" val="20002"/>
                    </a:ext>
                  </a:extLst>
                </a:gridCol>
              </a:tblGrid>
              <a:tr h="20658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itchFamily="50" charset="-128"/>
                          <a:cs typeface="メイリオ" pitchFamily="50" charset="-128"/>
                        </a:rPr>
                        <a:t>メニュー名</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itchFamily="50" charset="-128"/>
                          <a:cs typeface="メイリオ" pitchFamily="50" charset="-128"/>
                        </a:rPr>
                        <a:t>掲載ジャンル・チャンネル</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32461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デジタル</a:t>
                      </a: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パソコン、スマホとデジタル家電チャンネル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¥1.5 </a:t>
                      </a:r>
                    </a:p>
                  </a:txBody>
                  <a:tcPr marL="9526" marR="9526"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740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ライフ</a:t>
                      </a: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ワーク＆ライフ、乗りものチャンネル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¥0.8 </a:t>
                      </a:r>
                    </a:p>
                  </a:txBody>
                  <a:tcPr marL="9526" marR="9526"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461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ホビー＆エンタメ</a:t>
                      </a: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エンタメ、ホビーチャンネル</a:t>
                      </a: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¥0.8 </a:t>
                      </a:r>
                    </a:p>
                  </a:txBody>
                  <a:tcPr marL="9526" marR="9526"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461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ランオブ</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マイナビニュース</a:t>
                      </a: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全チャンネル</a:t>
                      </a: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¥0.6 </a:t>
                      </a:r>
                    </a:p>
                  </a:txBody>
                  <a:tcPr marL="9526" marR="9526"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068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ホームローテーション</a:t>
                      </a: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パソコン、携帯、家電、ライフスタイル、マネー、ヘルスケア、旅と乗りもの、シゴト、エンタメ、ホビー</a:t>
                      </a: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¥0.8 </a:t>
                      </a:r>
                    </a:p>
                  </a:txBody>
                  <a:tcPr marL="9526" marR="9526"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461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ビジネス</a:t>
                      </a: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企業</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IT</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¥2.0 </a:t>
                      </a:r>
                    </a:p>
                  </a:txBody>
                  <a:tcPr marL="9526" marR="9526"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0658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a:t>
                      </a: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29" marR="91429" marT="45734" marB="4573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¥3.0 </a:t>
                      </a:r>
                    </a:p>
                  </a:txBody>
                  <a:tcPr marL="9526" marR="9526"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7" name="Text Box 55"/>
          <p:cNvSpPr txBox="1">
            <a:spLocks noChangeArrowheads="1"/>
          </p:cNvSpPr>
          <p:nvPr/>
        </p:nvSpPr>
        <p:spPr bwMode="auto">
          <a:xfrm>
            <a:off x="3803408" y="4005064"/>
            <a:ext cx="5832475" cy="217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50000"/>
              </a:spcBef>
              <a:buClr>
                <a:schemeClr val="bg1">
                  <a:lumMod val="50000"/>
                </a:schemeClr>
              </a:buClr>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音声ミュート状態での配信となります。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サポート対象ブラウザは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IE9</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以降、</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Firefox</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最新版、</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Chrome</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最新版、</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safari6</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以降となります。 （通常の仕様と異なります）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サポート対象外のブラウザの場合、サムネイル画像が代替表示される可能性がございます。ご了承ください。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クリエイティブ背景色が白の場合は可視可能な色の枠線を付けてください。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ニューストップへはローテーション配信致します。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表の価格は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1imp</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あたりの単価です。</a:t>
            </a:r>
          </a:p>
          <a:p>
            <a:pPr marL="171450" indent="-171450" eaLnBrk="1" hangingPunct="1">
              <a:lnSpc>
                <a:spcPct val="75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料金は、税抜き料金です。</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1,000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円未満の料金は、切捨とさせていただきます。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料金表に掲載されていない複数のチャンネルをまたがった掲載や特定のチャンネルのみの指定配信も可能です。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バナー掲載期間が</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5</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営業日未満の場合、掲載をお受け致しかねる場合もございます。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75000"/>
              </a:lnSpc>
              <a:spcBef>
                <a:spcPct val="50000"/>
              </a:spcBef>
              <a:buClr>
                <a:schemeClr val="bg1">
                  <a:lumMod val="50000"/>
                </a:schemeClr>
              </a:buClr>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ご要望の際は随時営業担当にお問い合わせください。</a:t>
            </a:r>
          </a:p>
          <a:p>
            <a:pPr marL="171450" indent="-171450" eaLnBrk="1" hangingPunct="1">
              <a:lnSpc>
                <a:spcPct val="75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特定のチャンネルのみのチャンネル指定配信も可能です。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75000"/>
              </a:lnSpc>
              <a:spcBef>
                <a:spcPct val="50000"/>
              </a:spcBef>
              <a:buClr>
                <a:schemeClr val="bg1">
                  <a:lumMod val="50000"/>
                </a:schemeClr>
              </a:buClr>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ただし、バナージャックを行っているブランドゲート、タイアップ記事には配信されません。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特定の地域を指定した配信も可能です。ご要望の際は随時営業担当にお問い合わせください。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buClr>
                <a:schemeClr val="bg1">
                  <a:lumMod val="50000"/>
                </a:schemeClr>
              </a:buClr>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広告掲載および変更日は休日および祭日も可能ですが、その際の不具合について、弊社は免責されるものとします。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20" name="正方形/長方形 19"/>
          <p:cNvSpPr/>
          <p:nvPr/>
        </p:nvSpPr>
        <p:spPr>
          <a:xfrm>
            <a:off x="179512" y="4733999"/>
            <a:ext cx="3623896" cy="143130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79512" y="4734000"/>
            <a:ext cx="3623896" cy="2759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t>レギュレーション</a:t>
            </a:r>
          </a:p>
        </p:txBody>
      </p:sp>
      <p:sp>
        <p:nvSpPr>
          <p:cNvPr id="22" name="Text Box 66"/>
          <p:cNvSpPr txBox="1">
            <a:spLocks noChangeArrowheads="1"/>
          </p:cNvSpPr>
          <p:nvPr/>
        </p:nvSpPr>
        <p:spPr bwMode="auto">
          <a:xfrm>
            <a:off x="275971" y="5139190"/>
            <a:ext cx="2585593"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・サイズ：左右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250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ピクセル</a:t>
            </a:r>
          </a:p>
          <a:p>
            <a:pPr eaLnBrk="1" hangingPunct="1">
              <a:spcBef>
                <a:spcPct val="0"/>
              </a:spcBef>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・ファイル容量：</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mp4 5MB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以内</a:t>
            </a:r>
          </a:p>
          <a:p>
            <a:pPr eaLnBrk="1" hangingPunct="1">
              <a:spcBef>
                <a:spcPct val="0"/>
              </a:spcBef>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・再生時間：</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秒以内</a:t>
            </a:r>
          </a:p>
          <a:p>
            <a:pPr eaLnBrk="1" hangingPunct="1">
              <a:spcBef>
                <a:spcPct val="0"/>
              </a:spcBef>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・差替：週</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a:t>
            </a:r>
          </a:p>
          <a:p>
            <a:pPr eaLnBrk="1" hangingPunct="1">
              <a:spcBef>
                <a:spcPct val="0"/>
              </a:spcBef>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・同時掲載本数：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本</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週間（差替含む）</a:t>
            </a:r>
          </a:p>
          <a:p>
            <a:pPr eaLnBrk="1" hangingPunct="1">
              <a:spcBef>
                <a:spcPct val="0"/>
              </a:spcBef>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・音声：可（再生時のデフォルトはミュート状態です）</a:t>
            </a:r>
          </a:p>
          <a:p>
            <a:pPr eaLnBrk="1" hangingPunct="1">
              <a:spcBef>
                <a:spcPct val="0"/>
              </a:spcBef>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・入稿締切日：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7</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営業日前 </a:t>
            </a:r>
          </a:p>
        </p:txBody>
      </p:sp>
      <p:pic>
        <p:nvPicPr>
          <p:cNvPr id="8" name="図 7">
            <a:extLst>
              <a:ext uri="{FF2B5EF4-FFF2-40B4-BE49-F238E27FC236}">
                <a16:creationId xmlns:a16="http://schemas.microsoft.com/office/drawing/2014/main" id="{B6DF1BC9-3E44-45F1-B10B-ABD4FA55A2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75" r="15387"/>
          <a:stretch/>
        </p:blipFill>
        <p:spPr>
          <a:xfrm>
            <a:off x="179512" y="1052736"/>
            <a:ext cx="3528392" cy="2512363"/>
          </a:xfrm>
          <a:prstGeom prst="rect">
            <a:avLst/>
          </a:prstGeom>
          <a:ln>
            <a:solidFill>
              <a:schemeClr val="bg1">
                <a:lumMod val="65000"/>
              </a:schemeClr>
            </a:solidFill>
          </a:ln>
        </p:spPr>
      </p:pic>
      <p:grpSp>
        <p:nvGrpSpPr>
          <p:cNvPr id="5" name="グループ化 4">
            <a:extLst>
              <a:ext uri="{FF2B5EF4-FFF2-40B4-BE49-F238E27FC236}">
                <a16:creationId xmlns:a16="http://schemas.microsoft.com/office/drawing/2014/main" id="{785EFB36-4DC2-4F30-939C-20D043BC9400}"/>
              </a:ext>
            </a:extLst>
          </p:cNvPr>
          <p:cNvGrpSpPr/>
          <p:nvPr/>
        </p:nvGrpSpPr>
        <p:grpSpPr>
          <a:xfrm>
            <a:off x="365964" y="3478055"/>
            <a:ext cx="3250992" cy="1036702"/>
            <a:chOff x="384904" y="2536314"/>
            <a:chExt cx="3250992" cy="1036702"/>
          </a:xfrm>
        </p:grpSpPr>
        <p:sp>
          <p:nvSpPr>
            <p:cNvPr id="14" name="正方形/長方形 13"/>
            <p:cNvSpPr/>
            <p:nvPr/>
          </p:nvSpPr>
          <p:spPr>
            <a:xfrm>
              <a:off x="384904" y="2674903"/>
              <a:ext cx="3250992" cy="898113"/>
            </a:xfrm>
            <a:prstGeom prst="rect">
              <a:avLst/>
            </a:prstGeom>
            <a:solidFill>
              <a:schemeClr val="tx1">
                <a:lumMod val="75000"/>
                <a:lumOff val="2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lumMod val="75000"/>
                    <a:lumOff val="25000"/>
                  </a:schemeClr>
                </a:solidFill>
                <a:latin typeface="+mj-ea"/>
                <a:ea typeface="+mj-ea"/>
              </a:endParaRPr>
            </a:p>
          </p:txBody>
        </p:sp>
        <p:sp>
          <p:nvSpPr>
            <p:cNvPr id="15" name="二等辺三角形 14"/>
            <p:cNvSpPr/>
            <p:nvPr/>
          </p:nvSpPr>
          <p:spPr>
            <a:xfrm rot="3256646">
              <a:off x="2577883" y="2428302"/>
              <a:ext cx="180020" cy="396044"/>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5"/>
            <p:cNvSpPr txBox="1">
              <a:spLocks noChangeArrowheads="1"/>
            </p:cNvSpPr>
            <p:nvPr/>
          </p:nvSpPr>
          <p:spPr bwMode="auto">
            <a:xfrm>
              <a:off x="438066" y="2780737"/>
              <a:ext cx="3096344" cy="51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fontAlgn="base" hangingPunct="1">
                <a:lnSpc>
                  <a:spcPct val="150000"/>
                </a:lnSpc>
                <a:spcBef>
                  <a:spcPct val="0"/>
                </a:spcBef>
                <a:spcAft>
                  <a:spcPct val="0"/>
                </a:spcAft>
                <a:buNone/>
                <a:defRPr/>
              </a:pPr>
              <a:r>
                <a:rPr lang="ja-JP" altLang="en-US" sz="800" b="1" kern="0" dirty="0">
                  <a:solidFill>
                    <a:schemeClr val="bg1"/>
                  </a:solidFill>
                  <a:latin typeface="+mj-ea"/>
                  <a:ea typeface="+mj-ea"/>
                  <a:cs typeface="メイリオ" pitchFamily="50" charset="-128"/>
                </a:rPr>
                <a:t>ビューワブル時に自動で再生が開始され、</a:t>
              </a:r>
            </a:p>
            <a:p>
              <a:pPr eaLnBrk="1" fontAlgn="base" hangingPunct="1">
                <a:lnSpc>
                  <a:spcPct val="150000"/>
                </a:lnSpc>
                <a:spcBef>
                  <a:spcPct val="0"/>
                </a:spcBef>
                <a:spcAft>
                  <a:spcPct val="0"/>
                </a:spcAft>
                <a:buNone/>
                <a:defRPr/>
              </a:pPr>
              <a:r>
                <a:rPr lang="ja-JP" altLang="en-US" sz="800" b="1" kern="0" dirty="0">
                  <a:solidFill>
                    <a:schemeClr val="bg1"/>
                  </a:solidFill>
                  <a:latin typeface="+mj-ea"/>
                  <a:ea typeface="+mj-ea"/>
                  <a:cs typeface="メイリオ" pitchFamily="50" charset="-128"/>
                </a:rPr>
                <a:t>再生エリアをタップすると指定したサイトへ送客されます。</a:t>
              </a:r>
            </a:p>
            <a:p>
              <a:pPr eaLnBrk="1" fontAlgn="base" hangingPunct="1">
                <a:lnSpc>
                  <a:spcPct val="150000"/>
                </a:lnSpc>
                <a:spcBef>
                  <a:spcPct val="0"/>
                </a:spcBef>
                <a:spcAft>
                  <a:spcPct val="0"/>
                </a:spcAft>
                <a:buNone/>
                <a:defRPr/>
              </a:pPr>
              <a:r>
                <a:rPr lang="ja-JP" altLang="en-US" sz="800" b="1" kern="0" dirty="0">
                  <a:solidFill>
                    <a:schemeClr val="bg1"/>
                  </a:solidFill>
                  <a:latin typeface="+mj-ea"/>
                  <a:ea typeface="+mj-ea"/>
                  <a:cs typeface="メイリオ" pitchFamily="50" charset="-128"/>
                </a:rPr>
                <a:t>（タップ後、動画をフルスクリーンで再生することも可能です）</a:t>
              </a:r>
            </a:p>
          </p:txBody>
        </p:sp>
      </p:grpSp>
      <p:sp>
        <p:nvSpPr>
          <p:cNvPr id="19" name="正方形/長方形 18">
            <a:extLst>
              <a:ext uri="{FF2B5EF4-FFF2-40B4-BE49-F238E27FC236}">
                <a16:creationId xmlns:a16="http://schemas.microsoft.com/office/drawing/2014/main" id="{8CDAC785-94C3-4EFA-B4DA-3CD3CCE10F41}"/>
              </a:ext>
            </a:extLst>
          </p:cNvPr>
          <p:cNvSpPr/>
          <p:nvPr/>
        </p:nvSpPr>
        <p:spPr bwMode="auto">
          <a:xfrm>
            <a:off x="2578399" y="2643664"/>
            <a:ext cx="937071" cy="724584"/>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b="1" dirty="0">
                <a:latin typeface="メイリオ" panose="020B0604030504040204" pitchFamily="50" charset="-128"/>
                <a:ea typeface="メイリオ" panose="020B0604030504040204" pitchFamily="50" charset="-128"/>
                <a:cs typeface="メイリオ" panose="020B0604030504040204" pitchFamily="50" charset="-128"/>
              </a:rPr>
              <a:t>レクタングル</a:t>
            </a:r>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A</a:t>
            </a:r>
            <a:endParaRPr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54272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81</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⑥ メールマガジン</a:t>
            </a:r>
          </a:p>
        </p:txBody>
      </p:sp>
      <p:pic>
        <p:nvPicPr>
          <p:cNvPr id="6" name="Picture 47" descr="C:\DOCUME~1\s0105193\LOCALS~1\Temp\B2Temp\Attach\[MN] 自然なボディタッチの仕方／大好きな異性のアノにおい／よい夢を見る方法マイナビニュース金曜版.gif"/>
          <p:cNvPicPr>
            <a:picLocks noChangeAspect="1" noChangeArrowheads="1"/>
          </p:cNvPicPr>
          <p:nvPr/>
        </p:nvPicPr>
        <p:blipFill rotWithShape="1">
          <a:blip r:embed="rId2">
            <a:extLst>
              <a:ext uri="{28A0092B-C50C-407E-A947-70E740481C1C}">
                <a14:useLocalDpi xmlns:a14="http://schemas.microsoft.com/office/drawing/2010/main" val="0"/>
              </a:ext>
            </a:extLst>
          </a:blip>
          <a:srcRect b="56052"/>
          <a:stretch/>
        </p:blipFill>
        <p:spPr bwMode="auto">
          <a:xfrm>
            <a:off x="4788024" y="935793"/>
            <a:ext cx="1414463" cy="2175471"/>
          </a:xfrm>
          <a:prstGeom prst="rect">
            <a:avLst/>
          </a:prstGeom>
          <a:noFill/>
          <a:ln w="63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正方形/長方形 7"/>
          <p:cNvSpPr/>
          <p:nvPr/>
        </p:nvSpPr>
        <p:spPr bwMode="auto">
          <a:xfrm>
            <a:off x="4788024" y="1126811"/>
            <a:ext cx="1414463" cy="288031"/>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00" b="1" dirty="0">
                <a:latin typeface="メイリオ" panose="020B0604030504040204" pitchFamily="50" charset="-128"/>
                <a:ea typeface="メイリオ" panose="020B0604030504040204" pitchFamily="50" charset="-128"/>
                <a:cs typeface="メイリオ" panose="020B0604030504040204" pitchFamily="50" charset="-128"/>
              </a:rPr>
              <a:t>ヘッダ</a:t>
            </a:r>
            <a:r>
              <a:rPr lang="en-US" altLang="ja-JP" sz="700" b="1"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700" b="1" dirty="0">
                <a:latin typeface="メイリオ" panose="020B0604030504040204" pitchFamily="50" charset="-128"/>
                <a:ea typeface="メイリオ" panose="020B0604030504040204" pitchFamily="50" charset="-128"/>
                <a:cs typeface="メイリオ" panose="020B0604030504040204" pitchFamily="50" charset="-128"/>
              </a:rPr>
              <a:t>行</a:t>
            </a:r>
          </a:p>
        </p:txBody>
      </p:sp>
      <p:pic>
        <p:nvPicPr>
          <p:cNvPr id="9" name="Picture 48" descr="C:\DOCUME~1\s0105193\LOCALS~1\Temp\B2Temp\Attach\残席僅か.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35792"/>
            <a:ext cx="1474788" cy="4950161"/>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6310352" y="935792"/>
            <a:ext cx="2697188" cy="24240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mj-ea"/>
                <a:ea typeface="+mj-ea"/>
              </a:rPr>
              <a:t>通常号 ヘッダ</a:t>
            </a:r>
            <a:r>
              <a:rPr kumimoji="1" lang="en-US" altLang="ja-JP" sz="1000" b="1" dirty="0">
                <a:latin typeface="+mj-ea"/>
                <a:ea typeface="+mj-ea"/>
              </a:rPr>
              <a:t>5</a:t>
            </a:r>
            <a:r>
              <a:rPr kumimoji="1" lang="ja-JP" altLang="en-US" sz="1000" b="1" dirty="0">
                <a:latin typeface="+mj-ea"/>
                <a:ea typeface="+mj-ea"/>
              </a:rPr>
              <a:t>行広告</a:t>
            </a:r>
          </a:p>
        </p:txBody>
      </p:sp>
      <p:sp>
        <p:nvSpPr>
          <p:cNvPr id="13" name="正方形/長方形 12"/>
          <p:cNvSpPr/>
          <p:nvPr/>
        </p:nvSpPr>
        <p:spPr bwMode="auto">
          <a:xfrm>
            <a:off x="251520" y="935792"/>
            <a:ext cx="1474788" cy="4935476"/>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7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00" b="1" dirty="0">
                <a:latin typeface="メイリオ" panose="020B0604030504040204" pitchFamily="50" charset="-128"/>
                <a:ea typeface="メイリオ" panose="020B0604030504040204" pitchFamily="50" charset="-128"/>
                <a:cs typeface="メイリオ" panose="020B0604030504040204" pitchFamily="50" charset="-128"/>
              </a:rPr>
              <a:t>社号外</a:t>
            </a:r>
          </a:p>
        </p:txBody>
      </p:sp>
      <p:sp>
        <p:nvSpPr>
          <p:cNvPr id="18" name="正方形/長方形 17"/>
          <p:cNvSpPr/>
          <p:nvPr/>
        </p:nvSpPr>
        <p:spPr>
          <a:xfrm>
            <a:off x="4716016" y="3766654"/>
            <a:ext cx="4287109" cy="954107"/>
          </a:xfrm>
          <a:prstGeom prst="rect">
            <a:avLst/>
          </a:prstGeom>
          <a:noFill/>
        </p:spPr>
        <p:txBody>
          <a:bodyPr wrap="square">
            <a:spAutoFit/>
          </a:bodyPr>
          <a:lstStyle/>
          <a:p>
            <a:pPr fontAlgn="auto">
              <a:spcBef>
                <a:spcPts val="0"/>
              </a:spcBef>
              <a:spcAft>
                <a:spcPts val="0"/>
              </a:spcAft>
              <a:defRPr/>
            </a:pPr>
            <a:r>
              <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800" kern="0" dirty="0">
                <a:solidFill>
                  <a:schemeClr val="tx1">
                    <a:lumMod val="75000"/>
                    <a:lumOff val="25000"/>
                  </a:schemeClr>
                </a:solidFill>
                <a:latin typeface="メイリオ" pitchFamily="50" charset="-128"/>
                <a:ea typeface="メイリオ" pitchFamily="50" charset="-128"/>
                <a:cs typeface="メイリオ" pitchFamily="50" charset="-128"/>
              </a:rPr>
              <a:t>レギュレーションは別途「メルマガ入稿規定」をご覧ください。 </a:t>
            </a:r>
            <a:endPar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kumimoji="0" lang="ja-JP" altLang="en-US" sz="800" kern="0" dirty="0">
                <a:solidFill>
                  <a:schemeClr val="tx1">
                    <a:lumMod val="75000"/>
                    <a:lumOff val="25000"/>
                  </a:schemeClr>
                </a:solidFill>
                <a:latin typeface="メイリオ" pitchFamily="50" charset="-128"/>
                <a:ea typeface="メイリオ" pitchFamily="50" charset="-128"/>
                <a:cs typeface="メイリオ" pitchFamily="50" charset="-128"/>
              </a:rPr>
              <a:t>　 </a:t>
            </a:r>
            <a:r>
              <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rPr>
              <a:t>http://media-ad.mynavi.jp/pdf/mn_mail_rule.pdf</a:t>
            </a:r>
          </a:p>
          <a:p>
            <a:pPr fontAlgn="auto">
              <a:spcBef>
                <a:spcPts val="0"/>
              </a:spcBef>
              <a:spcAft>
                <a:spcPts val="0"/>
              </a:spcAft>
              <a:defRPr/>
            </a:pPr>
            <a:r>
              <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800" kern="0" dirty="0">
                <a:solidFill>
                  <a:schemeClr val="tx1">
                    <a:lumMod val="75000"/>
                    <a:lumOff val="25000"/>
                  </a:schemeClr>
                </a:solidFill>
                <a:latin typeface="メイリオ" pitchFamily="50" charset="-128"/>
                <a:ea typeface="メイリオ" pitchFamily="50" charset="-128"/>
                <a:cs typeface="メイリオ" pitchFamily="50" charset="-128"/>
              </a:rPr>
              <a:t>配信数は保証ではなく、想定です。　　　　　　　　　　　　　　　　　　　　　　　　　　　　　　　　</a:t>
            </a:r>
            <a:endPar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800" kern="0" dirty="0">
                <a:solidFill>
                  <a:schemeClr val="tx1">
                    <a:lumMod val="75000"/>
                    <a:lumOff val="25000"/>
                  </a:schemeClr>
                </a:solidFill>
                <a:latin typeface="メイリオ" pitchFamily="50" charset="-128"/>
                <a:ea typeface="メイリオ" pitchFamily="50" charset="-128"/>
                <a:cs typeface="メイリオ" pitchFamily="50" charset="-128"/>
              </a:rPr>
              <a:t>クリックカウントは無料です。申込み時にお知らせ下さい。</a:t>
            </a:r>
            <a:endPar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rPr>
              <a:t> </a:t>
            </a:r>
            <a:r>
              <a:rPr kumimoji="0" lang="ja-JP" altLang="en-US" sz="800" kern="0" dirty="0">
                <a:solidFill>
                  <a:schemeClr val="tx1">
                    <a:lumMod val="75000"/>
                    <a:lumOff val="25000"/>
                  </a:schemeClr>
                </a:solidFill>
                <a:latin typeface="メイリオ" pitchFamily="50" charset="-128"/>
                <a:ea typeface="メイリオ" pitchFamily="50" charset="-128"/>
                <a:cs typeface="メイリオ" pitchFamily="50" charset="-128"/>
              </a:rPr>
              <a:t>（頂いた</a:t>
            </a:r>
            <a:r>
              <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rPr>
              <a:t>URL</a:t>
            </a:r>
            <a:r>
              <a:rPr kumimoji="0" lang="ja-JP" altLang="en-US" sz="800" kern="0" dirty="0">
                <a:solidFill>
                  <a:schemeClr val="tx1">
                    <a:lumMod val="75000"/>
                    <a:lumOff val="25000"/>
                  </a:schemeClr>
                </a:solidFill>
                <a:latin typeface="メイリオ" pitchFamily="50" charset="-128"/>
                <a:ea typeface="メイリオ" pitchFamily="50" charset="-128"/>
                <a:cs typeface="メイリオ" pitchFamily="50" charset="-128"/>
              </a:rPr>
              <a:t>は、クリックカウント計測用の</a:t>
            </a:r>
            <a:r>
              <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rPr>
              <a:t>URL</a:t>
            </a:r>
            <a:r>
              <a:rPr kumimoji="0" lang="ja-JP" altLang="en-US" sz="800" kern="0" dirty="0">
                <a:solidFill>
                  <a:schemeClr val="tx1">
                    <a:lumMod val="75000"/>
                    <a:lumOff val="25000"/>
                  </a:schemeClr>
                </a:solidFill>
                <a:latin typeface="メイリオ" pitchFamily="50" charset="-128"/>
                <a:ea typeface="メイリオ" pitchFamily="50" charset="-128"/>
                <a:cs typeface="メイリオ" pitchFamily="50" charset="-128"/>
              </a:rPr>
              <a:t>に変更されますので、ご了承ください）</a:t>
            </a:r>
            <a:endPar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rPr>
              <a:t>※</a:t>
            </a:r>
            <a:r>
              <a:rPr kumimoji="0" lang="ja-JP" altLang="en-US" sz="800" kern="0" dirty="0">
                <a:solidFill>
                  <a:schemeClr val="tx1">
                    <a:lumMod val="75000"/>
                    <a:lumOff val="25000"/>
                  </a:schemeClr>
                </a:solidFill>
                <a:latin typeface="メイリオ" pitchFamily="50" charset="-128"/>
                <a:ea typeface="メイリオ" pitchFamily="50" charset="-128"/>
                <a:cs typeface="メイリオ" pitchFamily="50" charset="-128"/>
              </a:rPr>
              <a:t>配信数につきましては、実数配信となります。</a:t>
            </a:r>
            <a:endPar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rPr>
              <a:t>   </a:t>
            </a:r>
            <a:r>
              <a:rPr kumimoji="0" lang="ja-JP" altLang="en-US" sz="800" kern="0" dirty="0">
                <a:solidFill>
                  <a:schemeClr val="tx1">
                    <a:lumMod val="75000"/>
                    <a:lumOff val="25000"/>
                  </a:schemeClr>
                </a:solidFill>
                <a:latin typeface="メイリオ" pitchFamily="50" charset="-128"/>
                <a:ea typeface="メイリオ" pitchFamily="50" charset="-128"/>
                <a:cs typeface="メイリオ" pitchFamily="50" charset="-128"/>
              </a:rPr>
              <a:t>そのタイミングでの通数につきましては、営業にお問い合わせください。</a:t>
            </a:r>
            <a:endParaRPr kumimoji="0" lang="en-US" altLang="ja-JP" sz="800"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graphicFrame>
        <p:nvGraphicFramePr>
          <p:cNvPr id="26" name="表 25"/>
          <p:cNvGraphicFramePr>
            <a:graphicFrameLocks noGrp="1"/>
          </p:cNvGraphicFramePr>
          <p:nvPr>
            <p:extLst/>
          </p:nvPr>
        </p:nvGraphicFramePr>
        <p:xfrm>
          <a:off x="1819242" y="1214435"/>
          <a:ext cx="2808312" cy="853440"/>
        </p:xfrm>
        <a:graphic>
          <a:graphicData uri="http://schemas.openxmlformats.org/drawingml/2006/table">
            <a:tbl>
              <a:tblPr firstRow="1" bandRow="1">
                <a:tableStyleId>{5940675A-B579-460E-94D1-54222C63F5DA}</a:tableStyleId>
              </a:tblPr>
              <a:tblGrid>
                <a:gridCol w="638253">
                  <a:extLst>
                    <a:ext uri="{9D8B030D-6E8A-4147-A177-3AD203B41FA5}">
                      <a16:colId xmlns:a16="http://schemas.microsoft.com/office/drawing/2014/main" val="20000"/>
                    </a:ext>
                  </a:extLst>
                </a:gridCol>
                <a:gridCol w="2170059">
                  <a:extLst>
                    <a:ext uri="{9D8B030D-6E8A-4147-A177-3AD203B41FA5}">
                      <a16:colId xmlns:a16="http://schemas.microsoft.com/office/drawing/2014/main" val="20001"/>
                    </a:ext>
                  </a:extLst>
                </a:gridCol>
              </a:tblGrid>
              <a:tr h="13195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kern="1200" dirty="0">
                          <a:solidFill>
                            <a:schemeClr val="bg1"/>
                          </a:solidFill>
                          <a:latin typeface="+mj-ea"/>
                          <a:ea typeface="+mn-ea"/>
                          <a:cs typeface="+mn-cs"/>
                        </a:rPr>
                        <a:t>PC/</a:t>
                      </a:r>
                      <a:r>
                        <a:rPr kumimoji="1" lang="ja-JP" altLang="en-US" sz="800" b="1" kern="1200" dirty="0">
                          <a:solidFill>
                            <a:schemeClr val="bg1"/>
                          </a:solidFill>
                          <a:latin typeface="+mj-ea"/>
                          <a:ea typeface="+mn-ea"/>
                          <a:cs typeface="+mn-cs"/>
                        </a:rPr>
                        <a:t>デジタル版</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1" kern="1200" dirty="0">
                        <a:solidFill>
                          <a:schemeClr val="tx1"/>
                        </a:solidFill>
                        <a:latin typeface="+mj-ea"/>
                        <a:ea typeface="+mn-ea"/>
                        <a:cs typeface="+mn-cs"/>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1959">
                <a:tc>
                  <a:txBody>
                    <a:bodyPr/>
                    <a:lstStyle/>
                    <a:p>
                      <a:pPr algn="l"/>
                      <a:r>
                        <a:rPr kumimoji="1" lang="ja-JP" altLang="en-US" sz="800" dirty="0">
                          <a:solidFill>
                            <a:schemeClr val="tx1">
                              <a:lumMod val="75000"/>
                              <a:lumOff val="25000"/>
                            </a:schemeClr>
                          </a:solidFill>
                          <a:latin typeface="+mj-ea"/>
                          <a:ea typeface="+mj-ea"/>
                        </a:rPr>
                        <a:t>　配信数</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lumMod val="75000"/>
                              <a:lumOff val="25000"/>
                            </a:schemeClr>
                          </a:solidFill>
                          <a:latin typeface="+mj-ea"/>
                          <a:ea typeface="+mj-ea"/>
                        </a:rPr>
                        <a:t>約</a:t>
                      </a:r>
                      <a:r>
                        <a:rPr kumimoji="1" lang="en-US" altLang="ja-JP" sz="800" dirty="0">
                          <a:solidFill>
                            <a:schemeClr val="tx1">
                              <a:lumMod val="75000"/>
                              <a:lumOff val="25000"/>
                            </a:schemeClr>
                          </a:solidFill>
                          <a:latin typeface="+mj-ea"/>
                          <a:ea typeface="+mj-ea"/>
                        </a:rPr>
                        <a:t>95,000</a:t>
                      </a:r>
                      <a:r>
                        <a:rPr kumimoji="1" lang="ja-JP" altLang="en-US" sz="800" dirty="0">
                          <a:solidFill>
                            <a:schemeClr val="tx1">
                              <a:lumMod val="75000"/>
                              <a:lumOff val="25000"/>
                            </a:schemeClr>
                          </a:solidFill>
                          <a:latin typeface="+mj-ea"/>
                          <a:ea typeface="+mj-ea"/>
                        </a:rPr>
                        <a:t>通</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31959">
                <a:tc>
                  <a:txBody>
                    <a:bodyPr/>
                    <a:lstStyle/>
                    <a:p>
                      <a:pPr algn="l"/>
                      <a:r>
                        <a:rPr kumimoji="1" lang="ja-JP" altLang="en-US" sz="800" dirty="0">
                          <a:solidFill>
                            <a:schemeClr val="tx1">
                              <a:lumMod val="75000"/>
                              <a:lumOff val="25000"/>
                            </a:schemeClr>
                          </a:solidFill>
                          <a:latin typeface="+mj-ea"/>
                          <a:ea typeface="+mj-ea"/>
                        </a:rPr>
                        <a:t>　配信日</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kern="1200" dirty="0">
                          <a:solidFill>
                            <a:schemeClr val="tx1">
                              <a:lumMod val="75000"/>
                              <a:lumOff val="25000"/>
                            </a:schemeClr>
                          </a:solidFill>
                          <a:latin typeface="+mj-ea"/>
                          <a:ea typeface="+mn-ea"/>
                          <a:cs typeface="+mn-cs"/>
                        </a:rPr>
                        <a:t>任意</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1959">
                <a:tc>
                  <a:txBody>
                    <a:bodyPr/>
                    <a:lstStyle/>
                    <a:p>
                      <a:pPr algn="l"/>
                      <a:r>
                        <a:rPr kumimoji="1" lang="ja-JP" altLang="en-US" sz="800" dirty="0">
                          <a:solidFill>
                            <a:schemeClr val="tx1">
                              <a:lumMod val="75000"/>
                              <a:lumOff val="25000"/>
                            </a:schemeClr>
                          </a:solidFill>
                          <a:latin typeface="+mj-ea"/>
                          <a:ea typeface="+mj-ea"/>
                        </a:rPr>
                        <a:t>　価格</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800" kern="1200" dirty="0">
                          <a:solidFill>
                            <a:schemeClr val="tx1">
                              <a:lumMod val="75000"/>
                              <a:lumOff val="25000"/>
                            </a:schemeClr>
                          </a:solidFill>
                          <a:latin typeface="+mj-ea"/>
                          <a:ea typeface="+mn-ea"/>
                          <a:cs typeface="+mn-cs"/>
                        </a:rPr>
                        <a:t>\600,000</a:t>
                      </a:r>
                      <a:endParaRPr kumimoji="1" lang="ja-JP" altLang="en-US" sz="800" kern="1200" dirty="0">
                        <a:solidFill>
                          <a:schemeClr val="tx1">
                            <a:lumMod val="75000"/>
                            <a:lumOff val="25000"/>
                          </a:schemeClr>
                        </a:solidFill>
                        <a:latin typeface="+mj-ea"/>
                        <a:ea typeface="+mn-ea"/>
                        <a:cs typeface="+mn-cs"/>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7" name="正方形/長方形 26"/>
          <p:cNvSpPr/>
          <p:nvPr/>
        </p:nvSpPr>
        <p:spPr>
          <a:xfrm>
            <a:off x="1820882" y="921106"/>
            <a:ext cx="2808312" cy="24240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latin typeface="+mj-ea"/>
                <a:ea typeface="+mj-ea"/>
              </a:rPr>
              <a:t>1</a:t>
            </a:r>
            <a:r>
              <a:rPr kumimoji="1" lang="ja-JP" altLang="en-US" sz="1000" b="1" dirty="0">
                <a:latin typeface="+mj-ea"/>
                <a:ea typeface="+mj-ea"/>
              </a:rPr>
              <a:t>社号外</a:t>
            </a:r>
          </a:p>
        </p:txBody>
      </p:sp>
      <p:graphicFrame>
        <p:nvGraphicFramePr>
          <p:cNvPr id="29" name="表 28"/>
          <p:cNvGraphicFramePr>
            <a:graphicFrameLocks noGrp="1"/>
          </p:cNvGraphicFramePr>
          <p:nvPr>
            <p:extLst/>
          </p:nvPr>
        </p:nvGraphicFramePr>
        <p:xfrm>
          <a:off x="1823010" y="2079023"/>
          <a:ext cx="2808312" cy="853440"/>
        </p:xfrm>
        <a:graphic>
          <a:graphicData uri="http://schemas.openxmlformats.org/drawingml/2006/table">
            <a:tbl>
              <a:tblPr firstRow="1" bandRow="1">
                <a:tableStyleId>{5940675A-B579-460E-94D1-54222C63F5DA}</a:tableStyleId>
              </a:tblPr>
              <a:tblGrid>
                <a:gridCol w="638253">
                  <a:extLst>
                    <a:ext uri="{9D8B030D-6E8A-4147-A177-3AD203B41FA5}">
                      <a16:colId xmlns:a16="http://schemas.microsoft.com/office/drawing/2014/main" val="20000"/>
                    </a:ext>
                  </a:extLst>
                </a:gridCol>
                <a:gridCol w="2170059">
                  <a:extLst>
                    <a:ext uri="{9D8B030D-6E8A-4147-A177-3AD203B41FA5}">
                      <a16:colId xmlns:a16="http://schemas.microsoft.com/office/drawing/2014/main" val="20001"/>
                    </a:ext>
                  </a:extLst>
                </a:gridCol>
              </a:tblGrid>
              <a:tr h="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kern="1200" dirty="0">
                          <a:solidFill>
                            <a:schemeClr val="bg1"/>
                          </a:solidFill>
                          <a:latin typeface="+mj-ea"/>
                          <a:ea typeface="+mn-ea"/>
                          <a:cs typeface="+mn-cs"/>
                        </a:rPr>
                        <a:t>ワーク</a:t>
                      </a:r>
                      <a:r>
                        <a:rPr kumimoji="1" lang="en-US" altLang="ja-JP" sz="800" b="1" kern="1200" dirty="0">
                          <a:solidFill>
                            <a:schemeClr val="bg1"/>
                          </a:solidFill>
                          <a:latin typeface="+mj-ea"/>
                          <a:ea typeface="+mn-ea"/>
                          <a:cs typeface="+mn-cs"/>
                        </a:rPr>
                        <a:t>&amp;</a:t>
                      </a:r>
                      <a:r>
                        <a:rPr kumimoji="1" lang="ja-JP" altLang="en-US" sz="800" b="1" kern="1200" dirty="0">
                          <a:solidFill>
                            <a:schemeClr val="bg1"/>
                          </a:solidFill>
                          <a:latin typeface="+mj-ea"/>
                          <a:ea typeface="+mn-ea"/>
                          <a:cs typeface="+mn-cs"/>
                        </a:rPr>
                        <a:t>ライフ版</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1" kern="1200" dirty="0">
                        <a:solidFill>
                          <a:schemeClr val="tx1"/>
                        </a:solidFill>
                        <a:latin typeface="+mj-ea"/>
                        <a:ea typeface="+mn-ea"/>
                        <a:cs typeface="+mn-cs"/>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algn="l"/>
                      <a:r>
                        <a:rPr kumimoji="1" lang="ja-JP" altLang="en-US" sz="800" dirty="0">
                          <a:solidFill>
                            <a:schemeClr val="tx1">
                              <a:lumMod val="75000"/>
                              <a:lumOff val="25000"/>
                            </a:schemeClr>
                          </a:solidFill>
                          <a:latin typeface="+mj-ea"/>
                          <a:ea typeface="+mj-ea"/>
                        </a:rPr>
                        <a:t>　配信数</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lumMod val="75000"/>
                              <a:lumOff val="25000"/>
                            </a:schemeClr>
                          </a:solidFill>
                          <a:latin typeface="+mn-ea"/>
                          <a:ea typeface="+mn-ea"/>
                        </a:rPr>
                        <a:t>約</a:t>
                      </a:r>
                      <a:r>
                        <a:rPr kumimoji="1" lang="en-US" altLang="ja-JP" sz="800" dirty="0">
                          <a:solidFill>
                            <a:schemeClr val="tx1">
                              <a:lumMod val="75000"/>
                              <a:lumOff val="25000"/>
                            </a:schemeClr>
                          </a:solidFill>
                          <a:latin typeface="+mn-ea"/>
                          <a:ea typeface="+mn-ea"/>
                        </a:rPr>
                        <a:t>900,000</a:t>
                      </a:r>
                      <a:r>
                        <a:rPr kumimoji="1" lang="ja-JP" altLang="en-US" sz="800" dirty="0">
                          <a:solidFill>
                            <a:schemeClr val="tx1">
                              <a:lumMod val="75000"/>
                              <a:lumOff val="25000"/>
                            </a:schemeClr>
                          </a:solidFill>
                          <a:latin typeface="+mn-ea"/>
                          <a:ea typeface="+mn-ea"/>
                        </a:rPr>
                        <a:t>通</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algn="l"/>
                      <a:r>
                        <a:rPr kumimoji="1" lang="ja-JP" altLang="en-US" sz="800" dirty="0">
                          <a:solidFill>
                            <a:schemeClr val="tx1">
                              <a:lumMod val="75000"/>
                              <a:lumOff val="25000"/>
                            </a:schemeClr>
                          </a:solidFill>
                          <a:latin typeface="+mj-ea"/>
                          <a:ea typeface="+mj-ea"/>
                        </a:rPr>
                        <a:t>　配信日</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kern="1200" dirty="0">
                          <a:solidFill>
                            <a:schemeClr val="tx1">
                              <a:lumMod val="75000"/>
                              <a:lumOff val="25000"/>
                            </a:schemeClr>
                          </a:solidFill>
                          <a:latin typeface="+mj-ea"/>
                          <a:ea typeface="+mn-ea"/>
                          <a:cs typeface="+mn-cs"/>
                        </a:rPr>
                        <a:t>任意</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algn="l"/>
                      <a:r>
                        <a:rPr kumimoji="1" lang="ja-JP" altLang="en-US" sz="800" dirty="0">
                          <a:solidFill>
                            <a:schemeClr val="tx1">
                              <a:lumMod val="75000"/>
                              <a:lumOff val="25000"/>
                            </a:schemeClr>
                          </a:solidFill>
                          <a:latin typeface="+mj-ea"/>
                          <a:ea typeface="+mj-ea"/>
                        </a:rPr>
                        <a:t>　価格</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800" dirty="0">
                          <a:solidFill>
                            <a:schemeClr val="tx1">
                              <a:lumMod val="75000"/>
                              <a:lumOff val="25000"/>
                            </a:schemeClr>
                          </a:solidFill>
                          <a:latin typeface="+mn-ea"/>
                          <a:ea typeface="+mn-ea"/>
                        </a:rPr>
                        <a:t>\600,000</a:t>
                      </a:r>
                      <a:endParaRPr kumimoji="1" lang="ja-JP" altLang="en-US" sz="800" dirty="0">
                        <a:solidFill>
                          <a:schemeClr val="tx1">
                            <a:lumMod val="75000"/>
                            <a:lumOff val="25000"/>
                          </a:schemeClr>
                        </a:solidFill>
                        <a:latin typeface="+mn-ea"/>
                        <a:ea typeface="+mn-ea"/>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32" name="表 31"/>
          <p:cNvGraphicFramePr>
            <a:graphicFrameLocks noGrp="1"/>
          </p:cNvGraphicFramePr>
          <p:nvPr>
            <p:extLst/>
          </p:nvPr>
        </p:nvGraphicFramePr>
        <p:xfrm>
          <a:off x="1820882" y="2928333"/>
          <a:ext cx="2808312" cy="853440"/>
        </p:xfrm>
        <a:graphic>
          <a:graphicData uri="http://schemas.openxmlformats.org/drawingml/2006/table">
            <a:tbl>
              <a:tblPr firstRow="1" bandRow="1">
                <a:tableStyleId>{5940675A-B579-460E-94D1-54222C63F5DA}</a:tableStyleId>
              </a:tblPr>
              <a:tblGrid>
                <a:gridCol w="638253">
                  <a:extLst>
                    <a:ext uri="{9D8B030D-6E8A-4147-A177-3AD203B41FA5}">
                      <a16:colId xmlns:a16="http://schemas.microsoft.com/office/drawing/2014/main" val="20000"/>
                    </a:ext>
                  </a:extLst>
                </a:gridCol>
                <a:gridCol w="2170059">
                  <a:extLst>
                    <a:ext uri="{9D8B030D-6E8A-4147-A177-3AD203B41FA5}">
                      <a16:colId xmlns:a16="http://schemas.microsoft.com/office/drawing/2014/main" val="20001"/>
                    </a:ext>
                  </a:extLst>
                </a:gridCol>
              </a:tblGrid>
              <a:tr h="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kern="1200" dirty="0">
                          <a:solidFill>
                            <a:schemeClr val="bg1"/>
                          </a:solidFill>
                          <a:latin typeface="+mj-ea"/>
                          <a:ea typeface="+mn-ea"/>
                          <a:cs typeface="+mn-cs"/>
                        </a:rPr>
                        <a:t>エンタメ＆ホビー版</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1" kern="1200" dirty="0">
                        <a:solidFill>
                          <a:schemeClr val="tx1"/>
                        </a:solidFill>
                        <a:latin typeface="+mj-ea"/>
                        <a:ea typeface="+mn-ea"/>
                        <a:cs typeface="+mn-cs"/>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algn="l"/>
                      <a:r>
                        <a:rPr kumimoji="1" lang="ja-JP" altLang="en-US" sz="800" dirty="0">
                          <a:solidFill>
                            <a:schemeClr val="tx1">
                              <a:lumMod val="75000"/>
                              <a:lumOff val="25000"/>
                            </a:schemeClr>
                          </a:solidFill>
                          <a:latin typeface="+mj-ea"/>
                          <a:ea typeface="+mj-ea"/>
                        </a:rPr>
                        <a:t>　配信数</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kern="1200" dirty="0">
                          <a:solidFill>
                            <a:schemeClr val="tx1">
                              <a:lumMod val="75000"/>
                              <a:lumOff val="25000"/>
                            </a:schemeClr>
                          </a:solidFill>
                          <a:latin typeface="+mj-ea"/>
                          <a:ea typeface="+mn-ea"/>
                          <a:cs typeface="+mn-cs"/>
                        </a:rPr>
                        <a:t>約</a:t>
                      </a:r>
                      <a:r>
                        <a:rPr kumimoji="1" lang="en-US" altLang="ja-JP" sz="800" kern="1200" dirty="0">
                          <a:solidFill>
                            <a:schemeClr val="tx1">
                              <a:lumMod val="75000"/>
                              <a:lumOff val="25000"/>
                            </a:schemeClr>
                          </a:solidFill>
                          <a:latin typeface="+mj-ea"/>
                          <a:ea typeface="+mn-ea"/>
                          <a:cs typeface="+mn-cs"/>
                        </a:rPr>
                        <a:t>650,000</a:t>
                      </a:r>
                      <a:r>
                        <a:rPr kumimoji="1" lang="ja-JP" altLang="en-US" sz="800" kern="1200" dirty="0">
                          <a:solidFill>
                            <a:schemeClr val="tx1">
                              <a:lumMod val="75000"/>
                              <a:lumOff val="25000"/>
                            </a:schemeClr>
                          </a:solidFill>
                          <a:latin typeface="+mj-ea"/>
                          <a:ea typeface="+mn-ea"/>
                          <a:cs typeface="+mn-cs"/>
                        </a:rPr>
                        <a:t>通</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algn="l"/>
                      <a:r>
                        <a:rPr kumimoji="1" lang="ja-JP" altLang="en-US" sz="800" dirty="0">
                          <a:solidFill>
                            <a:schemeClr val="tx1">
                              <a:lumMod val="75000"/>
                              <a:lumOff val="25000"/>
                            </a:schemeClr>
                          </a:solidFill>
                          <a:latin typeface="+mj-ea"/>
                          <a:ea typeface="+mj-ea"/>
                        </a:rPr>
                        <a:t>　配信日</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kern="1200" dirty="0">
                          <a:solidFill>
                            <a:schemeClr val="tx1">
                              <a:lumMod val="75000"/>
                              <a:lumOff val="25000"/>
                            </a:schemeClr>
                          </a:solidFill>
                          <a:latin typeface="+mj-ea"/>
                          <a:ea typeface="+mn-ea"/>
                          <a:cs typeface="+mn-cs"/>
                        </a:rPr>
                        <a:t>任意</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algn="l"/>
                      <a:r>
                        <a:rPr kumimoji="1" lang="ja-JP" altLang="en-US" sz="800" dirty="0">
                          <a:solidFill>
                            <a:schemeClr val="tx1">
                              <a:lumMod val="75000"/>
                              <a:lumOff val="25000"/>
                            </a:schemeClr>
                          </a:solidFill>
                          <a:latin typeface="+mj-ea"/>
                          <a:ea typeface="+mj-ea"/>
                        </a:rPr>
                        <a:t>　価格</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800" dirty="0">
                          <a:solidFill>
                            <a:schemeClr val="tx1">
                              <a:lumMod val="75000"/>
                              <a:lumOff val="25000"/>
                            </a:schemeClr>
                          </a:solidFill>
                          <a:latin typeface="+mn-ea"/>
                          <a:ea typeface="+mn-ea"/>
                        </a:rPr>
                        <a:t>\600,000</a:t>
                      </a:r>
                      <a:endParaRPr kumimoji="1" lang="ja-JP" altLang="en-US" sz="800" dirty="0">
                        <a:solidFill>
                          <a:schemeClr val="tx1">
                            <a:lumMod val="75000"/>
                            <a:lumOff val="25000"/>
                          </a:schemeClr>
                        </a:solidFill>
                        <a:latin typeface="+mn-ea"/>
                        <a:ea typeface="+mn-ea"/>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33" name="表 32"/>
          <p:cNvGraphicFramePr>
            <a:graphicFrameLocks noGrp="1"/>
          </p:cNvGraphicFramePr>
          <p:nvPr>
            <p:extLst/>
          </p:nvPr>
        </p:nvGraphicFramePr>
        <p:xfrm>
          <a:off x="6305937" y="1283446"/>
          <a:ext cx="2697188" cy="885584"/>
        </p:xfrm>
        <a:graphic>
          <a:graphicData uri="http://schemas.openxmlformats.org/drawingml/2006/table">
            <a:tbl>
              <a:tblPr firstRow="1" bandRow="1">
                <a:tableStyleId>{5940675A-B579-460E-94D1-54222C63F5DA}</a:tableStyleId>
              </a:tblPr>
              <a:tblGrid>
                <a:gridCol w="612998">
                  <a:extLst>
                    <a:ext uri="{9D8B030D-6E8A-4147-A177-3AD203B41FA5}">
                      <a16:colId xmlns:a16="http://schemas.microsoft.com/office/drawing/2014/main" val="20000"/>
                    </a:ext>
                  </a:extLst>
                </a:gridCol>
                <a:gridCol w="2084190">
                  <a:extLst>
                    <a:ext uri="{9D8B030D-6E8A-4147-A177-3AD203B41FA5}">
                      <a16:colId xmlns:a16="http://schemas.microsoft.com/office/drawing/2014/main" val="20001"/>
                    </a:ext>
                  </a:extLst>
                </a:gridCol>
              </a:tblGrid>
              <a:tr h="22139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kern="1200" dirty="0">
                          <a:solidFill>
                            <a:schemeClr val="bg1"/>
                          </a:solidFill>
                          <a:latin typeface="+mj-ea"/>
                          <a:ea typeface="+mn-ea"/>
                          <a:cs typeface="+mn-cs"/>
                        </a:rPr>
                        <a:t>企業</a:t>
                      </a:r>
                      <a:r>
                        <a:rPr kumimoji="1" lang="en-US" altLang="ja-JP" sz="800" b="1" kern="1200" dirty="0">
                          <a:solidFill>
                            <a:schemeClr val="bg1"/>
                          </a:solidFill>
                          <a:latin typeface="+mj-ea"/>
                          <a:ea typeface="+mn-ea"/>
                          <a:cs typeface="+mn-cs"/>
                        </a:rPr>
                        <a:t>IT</a:t>
                      </a:r>
                      <a:r>
                        <a:rPr kumimoji="1" lang="ja-JP" altLang="en-US" sz="800" b="1" kern="1200" dirty="0">
                          <a:solidFill>
                            <a:schemeClr val="bg1"/>
                          </a:solidFill>
                          <a:latin typeface="+mj-ea"/>
                          <a:ea typeface="+mn-ea"/>
                          <a:cs typeface="+mn-cs"/>
                        </a:rPr>
                        <a:t>版</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1" kern="1200" dirty="0">
                        <a:solidFill>
                          <a:schemeClr val="tx1"/>
                        </a:solidFill>
                        <a:latin typeface="+mj-ea"/>
                        <a:ea typeface="+mn-ea"/>
                        <a:cs typeface="+mn-cs"/>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1396">
                <a:tc>
                  <a:txBody>
                    <a:bodyPr/>
                    <a:lstStyle/>
                    <a:p>
                      <a:pPr algn="l"/>
                      <a:r>
                        <a:rPr kumimoji="1" lang="ja-JP" altLang="en-US" sz="800" dirty="0">
                          <a:solidFill>
                            <a:schemeClr val="tx1">
                              <a:lumMod val="75000"/>
                              <a:lumOff val="25000"/>
                            </a:schemeClr>
                          </a:solidFill>
                          <a:latin typeface="+mj-ea"/>
                          <a:ea typeface="+mj-ea"/>
                        </a:rPr>
                        <a:t>　配信数</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dirty="0">
                          <a:solidFill>
                            <a:schemeClr val="tx1">
                              <a:lumMod val="75000"/>
                              <a:lumOff val="25000"/>
                            </a:schemeClr>
                          </a:solidFill>
                          <a:latin typeface="+mn-ea"/>
                          <a:ea typeface="+mn-ea"/>
                        </a:rPr>
                        <a:t>約</a:t>
                      </a:r>
                      <a:r>
                        <a:rPr kumimoji="1" lang="en-US" altLang="ja-JP" sz="800" dirty="0">
                          <a:solidFill>
                            <a:schemeClr val="tx1">
                              <a:lumMod val="75000"/>
                              <a:lumOff val="25000"/>
                            </a:schemeClr>
                          </a:solidFill>
                          <a:latin typeface="+mn-ea"/>
                          <a:ea typeface="+mn-ea"/>
                        </a:rPr>
                        <a:t>85,000</a:t>
                      </a:r>
                      <a:r>
                        <a:rPr kumimoji="1" lang="ja-JP" altLang="en-US" sz="800" dirty="0">
                          <a:solidFill>
                            <a:schemeClr val="tx1">
                              <a:lumMod val="75000"/>
                              <a:lumOff val="25000"/>
                            </a:schemeClr>
                          </a:solidFill>
                          <a:latin typeface="+mn-ea"/>
                          <a:ea typeface="+mn-ea"/>
                        </a:rPr>
                        <a:t>通</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21396">
                <a:tc>
                  <a:txBody>
                    <a:bodyPr/>
                    <a:lstStyle/>
                    <a:p>
                      <a:pPr algn="l"/>
                      <a:r>
                        <a:rPr kumimoji="1" lang="ja-JP" altLang="en-US" sz="800" dirty="0">
                          <a:solidFill>
                            <a:schemeClr val="tx1">
                              <a:lumMod val="75000"/>
                              <a:lumOff val="25000"/>
                            </a:schemeClr>
                          </a:solidFill>
                          <a:latin typeface="+mj-ea"/>
                          <a:ea typeface="+mj-ea"/>
                        </a:rPr>
                        <a:t>　配信日</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zh-TW" altLang="en-US" sz="800" dirty="0">
                          <a:solidFill>
                            <a:schemeClr val="tx1">
                              <a:lumMod val="75000"/>
                              <a:lumOff val="25000"/>
                            </a:schemeClr>
                          </a:solidFill>
                          <a:latin typeface="+mn-ea"/>
                          <a:ea typeface="+mn-ea"/>
                        </a:rPr>
                        <a:t>月、水曜日（週</a:t>
                      </a:r>
                      <a:r>
                        <a:rPr kumimoji="1" lang="en-US" altLang="zh-TW" sz="800" dirty="0">
                          <a:solidFill>
                            <a:schemeClr val="tx1">
                              <a:lumMod val="75000"/>
                              <a:lumOff val="25000"/>
                            </a:schemeClr>
                          </a:solidFill>
                          <a:latin typeface="+mn-ea"/>
                          <a:ea typeface="+mn-ea"/>
                        </a:rPr>
                        <a:t>2</a:t>
                      </a:r>
                      <a:r>
                        <a:rPr kumimoji="1" lang="zh-TW" altLang="en-US" sz="800" dirty="0">
                          <a:solidFill>
                            <a:schemeClr val="tx1">
                              <a:lumMod val="75000"/>
                              <a:lumOff val="25000"/>
                            </a:schemeClr>
                          </a:solidFill>
                          <a:latin typeface="+mn-ea"/>
                          <a:ea typeface="+mn-ea"/>
                        </a:rPr>
                        <a:t>本）</a:t>
                      </a:r>
                      <a:endParaRPr kumimoji="1" lang="ja-JP" altLang="en-US" sz="800" dirty="0">
                        <a:solidFill>
                          <a:schemeClr val="tx1">
                            <a:lumMod val="75000"/>
                            <a:lumOff val="25000"/>
                          </a:schemeClr>
                        </a:solidFill>
                        <a:latin typeface="+mn-ea"/>
                        <a:ea typeface="+mn-ea"/>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21396">
                <a:tc>
                  <a:txBody>
                    <a:bodyPr/>
                    <a:lstStyle/>
                    <a:p>
                      <a:pPr algn="l"/>
                      <a:r>
                        <a:rPr kumimoji="1" lang="ja-JP" altLang="en-US" sz="800" dirty="0">
                          <a:solidFill>
                            <a:schemeClr val="tx1">
                              <a:lumMod val="75000"/>
                              <a:lumOff val="25000"/>
                            </a:schemeClr>
                          </a:solidFill>
                          <a:latin typeface="+mj-ea"/>
                          <a:ea typeface="+mj-ea"/>
                        </a:rPr>
                        <a:t>　価格</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800" kern="1200" dirty="0">
                          <a:solidFill>
                            <a:schemeClr val="tx1">
                              <a:lumMod val="75000"/>
                              <a:lumOff val="25000"/>
                            </a:schemeClr>
                          </a:solidFill>
                          <a:latin typeface="+mj-ea"/>
                          <a:ea typeface="+mn-ea"/>
                          <a:cs typeface="+mn-cs"/>
                        </a:rPr>
                        <a:t>\100,000</a:t>
                      </a:r>
                      <a:endParaRPr kumimoji="1" lang="ja-JP" altLang="en-US" sz="800" kern="1200" dirty="0">
                        <a:solidFill>
                          <a:schemeClr val="tx1">
                            <a:lumMod val="75000"/>
                            <a:lumOff val="25000"/>
                          </a:schemeClr>
                        </a:solidFill>
                        <a:latin typeface="+mj-ea"/>
                        <a:ea typeface="+mn-ea"/>
                        <a:cs typeface="+mn-cs"/>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34" name="表 33"/>
          <p:cNvGraphicFramePr>
            <a:graphicFrameLocks noGrp="1"/>
          </p:cNvGraphicFramePr>
          <p:nvPr>
            <p:extLst/>
          </p:nvPr>
        </p:nvGraphicFramePr>
        <p:xfrm>
          <a:off x="1813130" y="3754874"/>
          <a:ext cx="2808312" cy="853440"/>
        </p:xfrm>
        <a:graphic>
          <a:graphicData uri="http://schemas.openxmlformats.org/drawingml/2006/table">
            <a:tbl>
              <a:tblPr firstRow="1" bandRow="1">
                <a:tableStyleId>{5940675A-B579-460E-94D1-54222C63F5DA}</a:tableStyleId>
              </a:tblPr>
              <a:tblGrid>
                <a:gridCol w="638253">
                  <a:extLst>
                    <a:ext uri="{9D8B030D-6E8A-4147-A177-3AD203B41FA5}">
                      <a16:colId xmlns:a16="http://schemas.microsoft.com/office/drawing/2014/main" val="20000"/>
                    </a:ext>
                  </a:extLst>
                </a:gridCol>
                <a:gridCol w="2170059">
                  <a:extLst>
                    <a:ext uri="{9D8B030D-6E8A-4147-A177-3AD203B41FA5}">
                      <a16:colId xmlns:a16="http://schemas.microsoft.com/office/drawing/2014/main" val="20001"/>
                    </a:ext>
                  </a:extLst>
                </a:gridCol>
              </a:tblGrid>
              <a:tr h="12706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kern="1200" dirty="0">
                          <a:solidFill>
                            <a:schemeClr val="bg1"/>
                          </a:solidFill>
                          <a:latin typeface="+mj-ea"/>
                          <a:ea typeface="+mn-ea"/>
                          <a:cs typeface="+mn-cs"/>
                        </a:rPr>
                        <a:t>企業</a:t>
                      </a:r>
                      <a:r>
                        <a:rPr kumimoji="1" lang="en-US" altLang="ja-JP" sz="800" b="1" kern="1200" dirty="0">
                          <a:solidFill>
                            <a:schemeClr val="bg1"/>
                          </a:solidFill>
                          <a:latin typeface="+mj-ea"/>
                          <a:ea typeface="+mn-ea"/>
                          <a:cs typeface="+mn-cs"/>
                        </a:rPr>
                        <a:t>IT</a:t>
                      </a:r>
                      <a:r>
                        <a:rPr kumimoji="1" lang="ja-JP" altLang="en-US" sz="800" b="1" kern="1200" dirty="0">
                          <a:solidFill>
                            <a:schemeClr val="bg1"/>
                          </a:solidFill>
                          <a:latin typeface="+mj-ea"/>
                          <a:ea typeface="+mn-ea"/>
                          <a:cs typeface="+mn-cs"/>
                        </a:rPr>
                        <a:t>版</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1" kern="1200" dirty="0">
                        <a:solidFill>
                          <a:schemeClr val="tx1"/>
                        </a:solidFill>
                        <a:latin typeface="+mj-ea"/>
                        <a:ea typeface="+mn-ea"/>
                        <a:cs typeface="+mn-cs"/>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7061">
                <a:tc>
                  <a:txBody>
                    <a:bodyPr/>
                    <a:lstStyle/>
                    <a:p>
                      <a:pPr algn="l"/>
                      <a:r>
                        <a:rPr kumimoji="1" lang="ja-JP" altLang="en-US" sz="800" dirty="0">
                          <a:solidFill>
                            <a:schemeClr val="tx1">
                              <a:lumMod val="75000"/>
                              <a:lumOff val="25000"/>
                            </a:schemeClr>
                          </a:solidFill>
                          <a:latin typeface="+mj-ea"/>
                          <a:ea typeface="+mj-ea"/>
                        </a:rPr>
                        <a:t>　配信数</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dirty="0">
                          <a:solidFill>
                            <a:schemeClr val="tx1">
                              <a:lumMod val="75000"/>
                              <a:lumOff val="25000"/>
                            </a:schemeClr>
                          </a:solidFill>
                          <a:latin typeface="+mn-ea"/>
                          <a:ea typeface="+mn-ea"/>
                        </a:rPr>
                        <a:t>約</a:t>
                      </a:r>
                      <a:r>
                        <a:rPr kumimoji="1" lang="en-US" altLang="ja-JP" sz="800" dirty="0">
                          <a:solidFill>
                            <a:schemeClr val="tx1">
                              <a:lumMod val="75000"/>
                              <a:lumOff val="25000"/>
                            </a:schemeClr>
                          </a:solidFill>
                          <a:latin typeface="+mn-ea"/>
                          <a:ea typeface="+mn-ea"/>
                        </a:rPr>
                        <a:t>85,000</a:t>
                      </a:r>
                      <a:r>
                        <a:rPr kumimoji="1" lang="ja-JP" altLang="en-US" sz="800" dirty="0">
                          <a:solidFill>
                            <a:schemeClr val="tx1">
                              <a:lumMod val="75000"/>
                              <a:lumOff val="25000"/>
                            </a:schemeClr>
                          </a:solidFill>
                          <a:latin typeface="+mn-ea"/>
                          <a:ea typeface="+mn-ea"/>
                        </a:rPr>
                        <a:t>通</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7061">
                <a:tc>
                  <a:txBody>
                    <a:bodyPr/>
                    <a:lstStyle/>
                    <a:p>
                      <a:pPr algn="l"/>
                      <a:r>
                        <a:rPr kumimoji="1" lang="ja-JP" altLang="en-US" sz="800" dirty="0">
                          <a:solidFill>
                            <a:schemeClr val="tx1">
                              <a:lumMod val="75000"/>
                              <a:lumOff val="25000"/>
                            </a:schemeClr>
                          </a:solidFill>
                          <a:latin typeface="+mj-ea"/>
                          <a:ea typeface="+mj-ea"/>
                        </a:rPr>
                        <a:t>　配信日</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kern="1200" dirty="0">
                          <a:solidFill>
                            <a:schemeClr val="tx1">
                              <a:lumMod val="75000"/>
                              <a:lumOff val="25000"/>
                            </a:schemeClr>
                          </a:solidFill>
                          <a:latin typeface="+mj-ea"/>
                          <a:ea typeface="+mn-ea"/>
                          <a:cs typeface="+mn-cs"/>
                        </a:rPr>
                        <a:t>任意</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7061">
                <a:tc>
                  <a:txBody>
                    <a:bodyPr/>
                    <a:lstStyle/>
                    <a:p>
                      <a:pPr algn="l"/>
                      <a:r>
                        <a:rPr kumimoji="1" lang="ja-JP" altLang="en-US" sz="800" dirty="0">
                          <a:solidFill>
                            <a:schemeClr val="tx1">
                              <a:lumMod val="75000"/>
                              <a:lumOff val="25000"/>
                            </a:schemeClr>
                          </a:solidFill>
                          <a:latin typeface="+mj-ea"/>
                          <a:ea typeface="+mj-ea"/>
                        </a:rPr>
                        <a:t>　価格</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800" dirty="0">
                          <a:solidFill>
                            <a:schemeClr val="tx1">
                              <a:lumMod val="75000"/>
                              <a:lumOff val="25000"/>
                            </a:schemeClr>
                          </a:solidFill>
                          <a:latin typeface="+mn-ea"/>
                          <a:ea typeface="+mn-ea"/>
                        </a:rPr>
                        <a:t>\600,000</a:t>
                      </a:r>
                      <a:endParaRPr kumimoji="1" lang="ja-JP" altLang="en-US" sz="800" dirty="0">
                        <a:solidFill>
                          <a:schemeClr val="tx1">
                            <a:lumMod val="75000"/>
                            <a:lumOff val="25000"/>
                          </a:schemeClr>
                        </a:solidFill>
                        <a:latin typeface="+mn-ea"/>
                        <a:ea typeface="+mn-ea"/>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36" name="表 35"/>
          <p:cNvGraphicFramePr>
            <a:graphicFrameLocks noGrp="1"/>
          </p:cNvGraphicFramePr>
          <p:nvPr>
            <p:extLst/>
          </p:nvPr>
        </p:nvGraphicFramePr>
        <p:xfrm>
          <a:off x="6305937" y="2225680"/>
          <a:ext cx="2697188" cy="885584"/>
        </p:xfrm>
        <a:graphic>
          <a:graphicData uri="http://schemas.openxmlformats.org/drawingml/2006/table">
            <a:tbl>
              <a:tblPr firstRow="1" bandRow="1">
                <a:tableStyleId>{5940675A-B579-460E-94D1-54222C63F5DA}</a:tableStyleId>
              </a:tblPr>
              <a:tblGrid>
                <a:gridCol w="612998">
                  <a:extLst>
                    <a:ext uri="{9D8B030D-6E8A-4147-A177-3AD203B41FA5}">
                      <a16:colId xmlns:a16="http://schemas.microsoft.com/office/drawing/2014/main" val="20000"/>
                    </a:ext>
                  </a:extLst>
                </a:gridCol>
                <a:gridCol w="2084190">
                  <a:extLst>
                    <a:ext uri="{9D8B030D-6E8A-4147-A177-3AD203B41FA5}">
                      <a16:colId xmlns:a16="http://schemas.microsoft.com/office/drawing/2014/main" val="20001"/>
                    </a:ext>
                  </a:extLst>
                </a:gridCol>
              </a:tblGrid>
              <a:tr h="221396">
                <a:tc gridSpan="2">
                  <a:txBody>
                    <a:bodyPr/>
                    <a:lstStyle/>
                    <a:p>
                      <a:pPr algn="ctr"/>
                      <a:r>
                        <a:rPr kumimoji="1" lang="ja-JP" altLang="en-US" sz="800" b="1" dirty="0">
                          <a:solidFill>
                            <a:schemeClr val="bg1"/>
                          </a:solidFill>
                        </a:rPr>
                        <a:t>テクノロジー版</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1" kern="1200" dirty="0">
                        <a:solidFill>
                          <a:schemeClr val="tx1"/>
                        </a:solidFill>
                        <a:latin typeface="+mj-ea"/>
                        <a:ea typeface="+mn-ea"/>
                        <a:cs typeface="+mn-cs"/>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1396">
                <a:tc>
                  <a:txBody>
                    <a:bodyPr/>
                    <a:lstStyle/>
                    <a:p>
                      <a:pPr algn="l"/>
                      <a:r>
                        <a:rPr kumimoji="1" lang="ja-JP" altLang="en-US" sz="800" dirty="0">
                          <a:solidFill>
                            <a:schemeClr val="tx1">
                              <a:lumMod val="75000"/>
                              <a:lumOff val="25000"/>
                            </a:schemeClr>
                          </a:solidFill>
                          <a:latin typeface="+mj-ea"/>
                          <a:ea typeface="+mj-ea"/>
                        </a:rPr>
                        <a:t>　配信数</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kern="1200" dirty="0">
                          <a:solidFill>
                            <a:schemeClr val="tx1">
                              <a:lumMod val="75000"/>
                              <a:lumOff val="25000"/>
                            </a:schemeClr>
                          </a:solidFill>
                          <a:latin typeface="+mj-ea"/>
                          <a:ea typeface="+mn-ea"/>
                          <a:cs typeface="+mn-cs"/>
                        </a:rPr>
                        <a:t>約</a:t>
                      </a:r>
                      <a:r>
                        <a:rPr kumimoji="1" lang="en-US" altLang="ja-JP" sz="800" kern="1200" dirty="0">
                          <a:solidFill>
                            <a:schemeClr val="tx1">
                              <a:lumMod val="75000"/>
                              <a:lumOff val="25000"/>
                            </a:schemeClr>
                          </a:solidFill>
                          <a:latin typeface="+mj-ea"/>
                          <a:ea typeface="+mn-ea"/>
                          <a:cs typeface="+mn-cs"/>
                        </a:rPr>
                        <a:t>40,000</a:t>
                      </a:r>
                      <a:r>
                        <a:rPr kumimoji="1" lang="ja-JP" altLang="en-US" sz="800" kern="1200" dirty="0">
                          <a:solidFill>
                            <a:schemeClr val="tx1">
                              <a:lumMod val="75000"/>
                              <a:lumOff val="25000"/>
                            </a:schemeClr>
                          </a:solidFill>
                          <a:latin typeface="+mj-ea"/>
                          <a:ea typeface="+mn-ea"/>
                          <a:cs typeface="+mn-cs"/>
                        </a:rPr>
                        <a:t>通</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21396">
                <a:tc>
                  <a:txBody>
                    <a:bodyPr/>
                    <a:lstStyle/>
                    <a:p>
                      <a:pPr algn="l"/>
                      <a:r>
                        <a:rPr kumimoji="1" lang="ja-JP" altLang="en-US" sz="800" dirty="0">
                          <a:solidFill>
                            <a:schemeClr val="tx1">
                              <a:lumMod val="75000"/>
                              <a:lumOff val="25000"/>
                            </a:schemeClr>
                          </a:solidFill>
                          <a:latin typeface="+mj-ea"/>
                          <a:ea typeface="+mj-ea"/>
                        </a:rPr>
                        <a:t>　配信日</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zh-TW" altLang="en-US" sz="800" kern="1200" dirty="0">
                          <a:solidFill>
                            <a:schemeClr val="tx1">
                              <a:lumMod val="75000"/>
                              <a:lumOff val="25000"/>
                            </a:schemeClr>
                          </a:solidFill>
                          <a:latin typeface="+mj-ea"/>
                          <a:ea typeface="+mn-ea"/>
                          <a:cs typeface="+mn-cs"/>
                        </a:rPr>
                        <a:t>火曜日（週</a:t>
                      </a:r>
                      <a:r>
                        <a:rPr kumimoji="1" lang="en-US" altLang="zh-TW" sz="800" kern="1200" dirty="0">
                          <a:solidFill>
                            <a:schemeClr val="tx1">
                              <a:lumMod val="75000"/>
                              <a:lumOff val="25000"/>
                            </a:schemeClr>
                          </a:solidFill>
                          <a:latin typeface="+mj-ea"/>
                          <a:ea typeface="+mn-ea"/>
                          <a:cs typeface="+mn-cs"/>
                        </a:rPr>
                        <a:t>1</a:t>
                      </a:r>
                      <a:r>
                        <a:rPr kumimoji="1" lang="zh-TW" altLang="en-US" sz="800" kern="1200" dirty="0">
                          <a:solidFill>
                            <a:schemeClr val="tx1">
                              <a:lumMod val="75000"/>
                              <a:lumOff val="25000"/>
                            </a:schemeClr>
                          </a:solidFill>
                          <a:latin typeface="+mj-ea"/>
                          <a:ea typeface="+mn-ea"/>
                          <a:cs typeface="+mn-cs"/>
                        </a:rPr>
                        <a:t>本）</a:t>
                      </a:r>
                      <a:endParaRPr kumimoji="1" lang="ja-JP" altLang="en-US" sz="800" kern="1200" dirty="0">
                        <a:solidFill>
                          <a:schemeClr val="tx1">
                            <a:lumMod val="75000"/>
                            <a:lumOff val="25000"/>
                          </a:schemeClr>
                        </a:solidFill>
                        <a:latin typeface="+mj-ea"/>
                        <a:ea typeface="+mn-ea"/>
                        <a:cs typeface="+mn-cs"/>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21396">
                <a:tc>
                  <a:txBody>
                    <a:bodyPr/>
                    <a:lstStyle/>
                    <a:p>
                      <a:pPr algn="l"/>
                      <a:r>
                        <a:rPr kumimoji="1" lang="ja-JP" altLang="en-US" sz="800" dirty="0">
                          <a:solidFill>
                            <a:schemeClr val="tx1">
                              <a:lumMod val="75000"/>
                              <a:lumOff val="25000"/>
                            </a:schemeClr>
                          </a:solidFill>
                          <a:latin typeface="+mj-ea"/>
                          <a:ea typeface="+mj-ea"/>
                        </a:rPr>
                        <a:t>　価格</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800" kern="1200" dirty="0">
                          <a:solidFill>
                            <a:schemeClr val="tx1">
                              <a:lumMod val="75000"/>
                              <a:lumOff val="25000"/>
                            </a:schemeClr>
                          </a:solidFill>
                          <a:latin typeface="+mj-ea"/>
                          <a:ea typeface="+mn-ea"/>
                          <a:cs typeface="+mn-cs"/>
                        </a:rPr>
                        <a:t>\100,000</a:t>
                      </a:r>
                      <a:endParaRPr kumimoji="1" lang="ja-JP" altLang="en-US" sz="800" kern="1200" dirty="0">
                        <a:solidFill>
                          <a:schemeClr val="tx1">
                            <a:lumMod val="75000"/>
                            <a:lumOff val="25000"/>
                          </a:schemeClr>
                        </a:solidFill>
                        <a:latin typeface="+mj-ea"/>
                        <a:ea typeface="+mn-ea"/>
                        <a:cs typeface="+mn-cs"/>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37" name="表 36"/>
          <p:cNvGraphicFramePr>
            <a:graphicFrameLocks noGrp="1"/>
          </p:cNvGraphicFramePr>
          <p:nvPr>
            <p:extLst/>
          </p:nvPr>
        </p:nvGraphicFramePr>
        <p:xfrm>
          <a:off x="1820882" y="4602440"/>
          <a:ext cx="2808312" cy="853440"/>
        </p:xfrm>
        <a:graphic>
          <a:graphicData uri="http://schemas.openxmlformats.org/drawingml/2006/table">
            <a:tbl>
              <a:tblPr firstRow="1" bandRow="1">
                <a:tableStyleId>{5940675A-B579-460E-94D1-54222C63F5DA}</a:tableStyleId>
              </a:tblPr>
              <a:tblGrid>
                <a:gridCol w="638253">
                  <a:extLst>
                    <a:ext uri="{9D8B030D-6E8A-4147-A177-3AD203B41FA5}">
                      <a16:colId xmlns:a16="http://schemas.microsoft.com/office/drawing/2014/main" val="20000"/>
                    </a:ext>
                  </a:extLst>
                </a:gridCol>
                <a:gridCol w="2170059">
                  <a:extLst>
                    <a:ext uri="{9D8B030D-6E8A-4147-A177-3AD203B41FA5}">
                      <a16:colId xmlns:a16="http://schemas.microsoft.com/office/drawing/2014/main" val="20001"/>
                    </a:ext>
                  </a:extLst>
                </a:gridCol>
              </a:tblGrid>
              <a:tr h="168275">
                <a:tc gridSpan="2">
                  <a:txBody>
                    <a:bodyPr/>
                    <a:lstStyle/>
                    <a:p>
                      <a:pPr algn="ctr"/>
                      <a:r>
                        <a:rPr kumimoji="1" lang="ja-JP" altLang="en-US" sz="800" b="1" dirty="0">
                          <a:solidFill>
                            <a:schemeClr val="bg1"/>
                          </a:solidFill>
                        </a:rPr>
                        <a:t>テクノロジー版</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1" kern="1200" dirty="0">
                        <a:solidFill>
                          <a:schemeClr val="tx1"/>
                        </a:solidFill>
                        <a:latin typeface="+mj-ea"/>
                        <a:ea typeface="+mn-ea"/>
                        <a:cs typeface="+mn-cs"/>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68275">
                <a:tc>
                  <a:txBody>
                    <a:bodyPr/>
                    <a:lstStyle/>
                    <a:p>
                      <a:pPr algn="l"/>
                      <a:r>
                        <a:rPr kumimoji="1" lang="ja-JP" altLang="en-US" sz="800" dirty="0">
                          <a:solidFill>
                            <a:schemeClr val="tx1">
                              <a:lumMod val="75000"/>
                              <a:lumOff val="25000"/>
                            </a:schemeClr>
                          </a:solidFill>
                          <a:latin typeface="+mj-ea"/>
                          <a:ea typeface="+mj-ea"/>
                        </a:rPr>
                        <a:t>　配信数</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kern="1200" dirty="0">
                          <a:solidFill>
                            <a:schemeClr val="tx1">
                              <a:lumMod val="75000"/>
                              <a:lumOff val="25000"/>
                            </a:schemeClr>
                          </a:solidFill>
                          <a:latin typeface="+mj-ea"/>
                          <a:ea typeface="+mn-ea"/>
                          <a:cs typeface="+mn-cs"/>
                        </a:rPr>
                        <a:t>約</a:t>
                      </a:r>
                      <a:r>
                        <a:rPr kumimoji="1" lang="en-US" altLang="ja-JP" sz="800" kern="1200" dirty="0">
                          <a:solidFill>
                            <a:schemeClr val="tx1">
                              <a:lumMod val="75000"/>
                              <a:lumOff val="25000"/>
                            </a:schemeClr>
                          </a:solidFill>
                          <a:latin typeface="+mj-ea"/>
                          <a:ea typeface="+mn-ea"/>
                          <a:cs typeface="+mn-cs"/>
                        </a:rPr>
                        <a:t>40,000</a:t>
                      </a:r>
                      <a:r>
                        <a:rPr kumimoji="1" lang="ja-JP" altLang="en-US" sz="800" kern="1200" dirty="0">
                          <a:solidFill>
                            <a:schemeClr val="tx1">
                              <a:lumMod val="75000"/>
                              <a:lumOff val="25000"/>
                            </a:schemeClr>
                          </a:solidFill>
                          <a:latin typeface="+mj-ea"/>
                          <a:ea typeface="+mn-ea"/>
                          <a:cs typeface="+mn-cs"/>
                        </a:rPr>
                        <a:t>通</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68275">
                <a:tc>
                  <a:txBody>
                    <a:bodyPr/>
                    <a:lstStyle/>
                    <a:p>
                      <a:pPr algn="l"/>
                      <a:r>
                        <a:rPr kumimoji="1" lang="ja-JP" altLang="en-US" sz="800" dirty="0">
                          <a:solidFill>
                            <a:schemeClr val="tx1">
                              <a:lumMod val="75000"/>
                              <a:lumOff val="25000"/>
                            </a:schemeClr>
                          </a:solidFill>
                          <a:latin typeface="+mj-ea"/>
                          <a:ea typeface="+mj-ea"/>
                        </a:rPr>
                        <a:t>　配信日</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kern="1200" dirty="0">
                          <a:solidFill>
                            <a:schemeClr val="tx1">
                              <a:lumMod val="75000"/>
                              <a:lumOff val="25000"/>
                            </a:schemeClr>
                          </a:solidFill>
                          <a:latin typeface="+mj-ea"/>
                          <a:ea typeface="+mn-ea"/>
                          <a:cs typeface="+mn-cs"/>
                        </a:rPr>
                        <a:t>任意</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68275">
                <a:tc>
                  <a:txBody>
                    <a:bodyPr/>
                    <a:lstStyle/>
                    <a:p>
                      <a:pPr algn="l"/>
                      <a:r>
                        <a:rPr kumimoji="1" lang="ja-JP" altLang="en-US" sz="800" dirty="0">
                          <a:solidFill>
                            <a:schemeClr val="tx1">
                              <a:lumMod val="75000"/>
                              <a:lumOff val="25000"/>
                            </a:schemeClr>
                          </a:solidFill>
                          <a:latin typeface="+mj-ea"/>
                          <a:ea typeface="+mj-ea"/>
                        </a:rPr>
                        <a:t>　価格</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800" dirty="0">
                          <a:solidFill>
                            <a:schemeClr val="tx1">
                              <a:lumMod val="75000"/>
                              <a:lumOff val="25000"/>
                            </a:schemeClr>
                          </a:solidFill>
                          <a:latin typeface="+mn-ea"/>
                          <a:ea typeface="+mn-ea"/>
                        </a:rPr>
                        <a:t>\400,000</a:t>
                      </a:r>
                      <a:endParaRPr kumimoji="1" lang="ja-JP" altLang="en-US" sz="800" dirty="0">
                        <a:solidFill>
                          <a:schemeClr val="tx1">
                            <a:lumMod val="75000"/>
                            <a:lumOff val="25000"/>
                          </a:schemeClr>
                        </a:solidFill>
                        <a:latin typeface="+mn-ea"/>
                        <a:ea typeface="+mn-ea"/>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21" name="表 20">
            <a:extLst>
              <a:ext uri="{FF2B5EF4-FFF2-40B4-BE49-F238E27FC236}">
                <a16:creationId xmlns:a16="http://schemas.microsoft.com/office/drawing/2014/main" id="{08DBE594-73FD-4FB6-9603-C17EC2D0E47F}"/>
              </a:ext>
            </a:extLst>
          </p:cNvPr>
          <p:cNvGraphicFramePr>
            <a:graphicFrameLocks noGrp="1"/>
          </p:cNvGraphicFramePr>
          <p:nvPr>
            <p:extLst/>
          </p:nvPr>
        </p:nvGraphicFramePr>
        <p:xfrm>
          <a:off x="1810504" y="5455880"/>
          <a:ext cx="2808312" cy="853440"/>
        </p:xfrm>
        <a:graphic>
          <a:graphicData uri="http://schemas.openxmlformats.org/drawingml/2006/table">
            <a:tbl>
              <a:tblPr firstRow="1" bandRow="1">
                <a:tableStyleId>{5940675A-B579-460E-94D1-54222C63F5DA}</a:tableStyleId>
              </a:tblPr>
              <a:tblGrid>
                <a:gridCol w="638253">
                  <a:extLst>
                    <a:ext uri="{9D8B030D-6E8A-4147-A177-3AD203B41FA5}">
                      <a16:colId xmlns:a16="http://schemas.microsoft.com/office/drawing/2014/main" val="20000"/>
                    </a:ext>
                  </a:extLst>
                </a:gridCol>
                <a:gridCol w="2170059">
                  <a:extLst>
                    <a:ext uri="{9D8B030D-6E8A-4147-A177-3AD203B41FA5}">
                      <a16:colId xmlns:a16="http://schemas.microsoft.com/office/drawing/2014/main" val="20001"/>
                    </a:ext>
                  </a:extLst>
                </a:gridCol>
              </a:tblGrid>
              <a:tr h="120941">
                <a:tc gridSpan="2">
                  <a:txBody>
                    <a:bodyPr/>
                    <a:lstStyle/>
                    <a:p>
                      <a:pPr algn="ctr"/>
                      <a:r>
                        <a:rPr kumimoji="1" lang="ja-JP" altLang="en-US" sz="800" b="1" dirty="0">
                          <a:solidFill>
                            <a:schemeClr val="bg1"/>
                          </a:solidFill>
                        </a:rPr>
                        <a:t>若手ビジネスマン版 </a:t>
                      </a:r>
                      <a:r>
                        <a:rPr kumimoji="1" lang="en-US" altLang="ja-JP" sz="800" b="1" dirty="0">
                          <a:solidFill>
                            <a:schemeClr val="bg1"/>
                          </a:solidFill>
                        </a:rPr>
                        <a:t>(</a:t>
                      </a:r>
                      <a:r>
                        <a:rPr kumimoji="1" lang="ja-JP" altLang="en-US" sz="800" b="1" dirty="0">
                          <a:solidFill>
                            <a:schemeClr val="bg1"/>
                          </a:solidFill>
                        </a:rPr>
                        <a:t>社会人</a:t>
                      </a:r>
                      <a:r>
                        <a:rPr kumimoji="1" lang="en-US" altLang="ja-JP" sz="800" b="1" dirty="0">
                          <a:solidFill>
                            <a:schemeClr val="bg1"/>
                          </a:solidFill>
                        </a:rPr>
                        <a:t>3</a:t>
                      </a:r>
                      <a:r>
                        <a:rPr kumimoji="1" lang="ja-JP" altLang="en-US" sz="800" b="1" dirty="0">
                          <a:solidFill>
                            <a:schemeClr val="bg1"/>
                          </a:solidFill>
                        </a:rPr>
                        <a:t>年目までを対象</a:t>
                      </a:r>
                      <a:r>
                        <a:rPr kumimoji="1" lang="en-US" altLang="ja-JP" sz="800" b="1" dirty="0">
                          <a:solidFill>
                            <a:schemeClr val="bg1"/>
                          </a:solidFill>
                        </a:rPr>
                        <a:t>)</a:t>
                      </a:r>
                      <a:endParaRPr kumimoji="1" lang="ja-JP" altLang="en-US" sz="800" b="1" dirty="0">
                        <a:solidFill>
                          <a:schemeClr val="bg1"/>
                        </a:solidFill>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1" kern="1200" dirty="0">
                        <a:solidFill>
                          <a:schemeClr val="tx1"/>
                        </a:solidFill>
                        <a:latin typeface="+mj-ea"/>
                        <a:ea typeface="+mn-ea"/>
                        <a:cs typeface="+mn-cs"/>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68275">
                <a:tc>
                  <a:txBody>
                    <a:bodyPr/>
                    <a:lstStyle/>
                    <a:p>
                      <a:pPr algn="l"/>
                      <a:r>
                        <a:rPr kumimoji="1" lang="ja-JP" altLang="en-US" sz="800" dirty="0">
                          <a:solidFill>
                            <a:schemeClr val="tx1">
                              <a:lumMod val="75000"/>
                              <a:lumOff val="25000"/>
                            </a:schemeClr>
                          </a:solidFill>
                          <a:latin typeface="+mj-ea"/>
                          <a:ea typeface="+mj-ea"/>
                        </a:rPr>
                        <a:t>　配信数</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kern="1200" dirty="0">
                          <a:solidFill>
                            <a:schemeClr val="tx1">
                              <a:lumMod val="75000"/>
                              <a:lumOff val="25000"/>
                            </a:schemeClr>
                          </a:solidFill>
                          <a:latin typeface="+mj-ea"/>
                          <a:ea typeface="+mn-ea"/>
                          <a:cs typeface="+mn-cs"/>
                        </a:rPr>
                        <a:t>約</a:t>
                      </a:r>
                      <a:r>
                        <a:rPr kumimoji="1" lang="en-US" altLang="ja-JP" sz="800" kern="1200" dirty="0">
                          <a:solidFill>
                            <a:schemeClr val="tx1">
                              <a:lumMod val="75000"/>
                              <a:lumOff val="25000"/>
                            </a:schemeClr>
                          </a:solidFill>
                          <a:latin typeface="+mj-ea"/>
                          <a:ea typeface="+mn-ea"/>
                          <a:cs typeface="+mn-cs"/>
                        </a:rPr>
                        <a:t>400,000</a:t>
                      </a:r>
                      <a:r>
                        <a:rPr kumimoji="1" lang="ja-JP" altLang="en-US" sz="800" kern="1200" dirty="0">
                          <a:solidFill>
                            <a:schemeClr val="tx1">
                              <a:lumMod val="75000"/>
                              <a:lumOff val="25000"/>
                            </a:schemeClr>
                          </a:solidFill>
                          <a:latin typeface="+mj-ea"/>
                          <a:ea typeface="+mn-ea"/>
                          <a:cs typeface="+mn-cs"/>
                        </a:rPr>
                        <a:t>通</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68275">
                <a:tc>
                  <a:txBody>
                    <a:bodyPr/>
                    <a:lstStyle/>
                    <a:p>
                      <a:pPr algn="l"/>
                      <a:r>
                        <a:rPr kumimoji="1" lang="ja-JP" altLang="en-US" sz="800" dirty="0">
                          <a:solidFill>
                            <a:schemeClr val="tx1">
                              <a:lumMod val="75000"/>
                              <a:lumOff val="25000"/>
                            </a:schemeClr>
                          </a:solidFill>
                          <a:latin typeface="+mj-ea"/>
                          <a:ea typeface="+mj-ea"/>
                        </a:rPr>
                        <a:t>　配信日</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800" kern="1200" dirty="0">
                          <a:solidFill>
                            <a:schemeClr val="tx1">
                              <a:lumMod val="75000"/>
                              <a:lumOff val="25000"/>
                            </a:schemeClr>
                          </a:solidFill>
                          <a:latin typeface="+mj-ea"/>
                          <a:ea typeface="+mn-ea"/>
                          <a:cs typeface="+mn-cs"/>
                        </a:rPr>
                        <a:t>任意</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algn="l"/>
                      <a:r>
                        <a:rPr kumimoji="1" lang="ja-JP" altLang="en-US" sz="800" dirty="0">
                          <a:solidFill>
                            <a:schemeClr val="tx1">
                              <a:lumMod val="75000"/>
                              <a:lumOff val="25000"/>
                            </a:schemeClr>
                          </a:solidFill>
                          <a:latin typeface="+mj-ea"/>
                          <a:ea typeface="+mj-ea"/>
                        </a:rPr>
                        <a:t>　価格</a:t>
                      </a: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800" dirty="0">
                          <a:solidFill>
                            <a:schemeClr val="tx1">
                              <a:lumMod val="75000"/>
                              <a:lumOff val="25000"/>
                            </a:schemeClr>
                          </a:solidFill>
                          <a:latin typeface="+mn-ea"/>
                          <a:ea typeface="+mn-ea"/>
                        </a:rPr>
                        <a:t>\400,000</a:t>
                      </a:r>
                      <a:endParaRPr kumimoji="1" lang="ja-JP" altLang="en-US" sz="800" dirty="0">
                        <a:solidFill>
                          <a:schemeClr val="tx1">
                            <a:lumMod val="75000"/>
                            <a:lumOff val="25000"/>
                          </a:schemeClr>
                        </a:solidFill>
                        <a:latin typeface="+mn-ea"/>
                        <a:ea typeface="+mn-ea"/>
                      </a:endParaRPr>
                    </a:p>
                  </a:txBody>
                  <a:tcP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2" name="正方形/長方形 21">
            <a:extLst>
              <a:ext uri="{FF2B5EF4-FFF2-40B4-BE49-F238E27FC236}">
                <a16:creationId xmlns:a16="http://schemas.microsoft.com/office/drawing/2014/main" id="{445CEE00-C083-4238-A2B1-7A267CDA973D}"/>
              </a:ext>
            </a:extLst>
          </p:cNvPr>
          <p:cNvSpPr/>
          <p:nvPr/>
        </p:nvSpPr>
        <p:spPr>
          <a:xfrm>
            <a:off x="4788024" y="3266977"/>
            <a:ext cx="4215101" cy="369332"/>
          </a:xfrm>
          <a:prstGeom prst="rect">
            <a:avLst/>
          </a:prstGeom>
          <a:noFill/>
        </p:spPr>
        <p:txBody>
          <a:bodyPr wrap="square">
            <a:spAutoFit/>
          </a:bodyPr>
          <a:lstStyle/>
          <a:p>
            <a:pPr fontAlgn="auto">
              <a:spcBef>
                <a:spcPts val="0"/>
              </a:spcBef>
              <a:spcAft>
                <a:spcPts val="0"/>
              </a:spcAft>
              <a:defRPr/>
            </a:pPr>
            <a:r>
              <a:rPr kumimoji="0" lang="en-US" altLang="ja-JP" sz="900" kern="0" dirty="0">
                <a:solidFill>
                  <a:schemeClr val="tx1">
                    <a:lumMod val="75000"/>
                    <a:lumOff val="25000"/>
                  </a:schemeClr>
                </a:solidFill>
                <a:latin typeface="メイリオ" pitchFamily="50" charset="-128"/>
                <a:ea typeface="メイリオ" pitchFamily="50" charset="-128"/>
                <a:cs typeface="メイリオ" pitchFamily="50" charset="-128"/>
              </a:rPr>
              <a:t>PC/</a:t>
            </a:r>
            <a:r>
              <a:rPr kumimoji="0" lang="ja-JP" altLang="en-US" sz="900" kern="0" dirty="0">
                <a:solidFill>
                  <a:schemeClr val="tx1">
                    <a:lumMod val="75000"/>
                    <a:lumOff val="25000"/>
                  </a:schemeClr>
                </a:solidFill>
                <a:latin typeface="メイリオ" pitchFamily="50" charset="-128"/>
                <a:ea typeface="メイリオ" pitchFamily="50" charset="-128"/>
                <a:cs typeface="メイリオ" pitchFamily="50" charset="-128"/>
              </a:rPr>
              <a:t>デジタル版、ライフ版、エンタメ</a:t>
            </a:r>
            <a:r>
              <a:rPr kumimoji="0" lang="en-US" altLang="ja-JP" sz="900" kern="0" dirty="0">
                <a:solidFill>
                  <a:schemeClr val="tx1">
                    <a:lumMod val="75000"/>
                    <a:lumOff val="25000"/>
                  </a:schemeClr>
                </a:solidFill>
                <a:latin typeface="メイリオ" pitchFamily="50" charset="-128"/>
                <a:ea typeface="メイリオ" pitchFamily="50" charset="-128"/>
                <a:cs typeface="メイリオ" pitchFamily="50" charset="-128"/>
              </a:rPr>
              <a:t>&amp;</a:t>
            </a:r>
            <a:r>
              <a:rPr kumimoji="0" lang="ja-JP" altLang="en-US" sz="900" kern="0" dirty="0">
                <a:solidFill>
                  <a:schemeClr val="tx1">
                    <a:lumMod val="75000"/>
                    <a:lumOff val="25000"/>
                  </a:schemeClr>
                </a:solidFill>
                <a:latin typeface="メイリオ" pitchFamily="50" charset="-128"/>
                <a:ea typeface="メイリオ" pitchFamily="50" charset="-128"/>
                <a:cs typeface="メイリオ" pitchFamily="50" charset="-128"/>
              </a:rPr>
              <a:t>ホビー版、若手ビジネスマン版は、</a:t>
            </a:r>
            <a:endParaRPr kumimoji="0" lang="en-US" altLang="ja-JP" sz="900" kern="0" dirty="0">
              <a:solidFill>
                <a:schemeClr val="tx1">
                  <a:lumMod val="75000"/>
                  <a:lumOff val="25000"/>
                </a:schemeClr>
              </a:solidFill>
              <a:latin typeface="メイリオ" pitchFamily="50" charset="-128"/>
              <a:ea typeface="メイリオ" pitchFamily="50" charset="-128"/>
              <a:cs typeface="メイリオ" pitchFamily="50" charset="-128"/>
            </a:endParaRPr>
          </a:p>
          <a:p>
            <a:pPr fontAlgn="auto">
              <a:spcBef>
                <a:spcPts val="0"/>
              </a:spcBef>
              <a:spcAft>
                <a:spcPts val="0"/>
              </a:spcAft>
              <a:defRPr/>
            </a:pPr>
            <a:r>
              <a:rPr kumimoji="0" lang="ja-JP" altLang="en-US" sz="900" kern="0" dirty="0">
                <a:solidFill>
                  <a:schemeClr val="tx1">
                    <a:lumMod val="75000"/>
                    <a:lumOff val="25000"/>
                  </a:schemeClr>
                </a:solidFill>
                <a:latin typeface="メイリオ" pitchFamily="50" charset="-128"/>
                <a:ea typeface="メイリオ" pitchFamily="50" charset="-128"/>
                <a:cs typeface="メイリオ" pitchFamily="50" charset="-128"/>
              </a:rPr>
              <a:t>ヘッダ</a:t>
            </a:r>
            <a:r>
              <a:rPr kumimoji="0" lang="en-US" altLang="ja-JP" sz="900" kern="0" dirty="0">
                <a:solidFill>
                  <a:schemeClr val="tx1">
                    <a:lumMod val="75000"/>
                    <a:lumOff val="25000"/>
                  </a:schemeClr>
                </a:solidFill>
                <a:latin typeface="メイリオ" pitchFamily="50" charset="-128"/>
                <a:ea typeface="メイリオ" pitchFamily="50" charset="-128"/>
                <a:cs typeface="メイリオ" pitchFamily="50" charset="-128"/>
              </a:rPr>
              <a:t>5</a:t>
            </a:r>
            <a:r>
              <a:rPr kumimoji="0" lang="ja-JP" altLang="en-US" sz="900" kern="0" dirty="0">
                <a:solidFill>
                  <a:schemeClr val="tx1">
                    <a:lumMod val="75000"/>
                    <a:lumOff val="25000"/>
                  </a:schemeClr>
                </a:solidFill>
                <a:latin typeface="メイリオ" pitchFamily="50" charset="-128"/>
                <a:ea typeface="メイリオ" pitchFamily="50" charset="-128"/>
                <a:cs typeface="メイリオ" pitchFamily="50" charset="-128"/>
              </a:rPr>
              <a:t>行広告のメニューございません</a:t>
            </a:r>
            <a:endParaRPr kumimoji="0" lang="en-US" altLang="ja-JP" sz="900" kern="0" dirty="0">
              <a:solidFill>
                <a:schemeClr val="tx1">
                  <a:lumMod val="75000"/>
                  <a:lumOff val="25000"/>
                </a:schemeClr>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5822755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 descr="C:\Users\s0113300\Downloads\男性の人物アイコン素材 その2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1988840"/>
            <a:ext cx="559195" cy="559195"/>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82</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⑦ メールマガジン：ターゲティング</a:t>
            </a:r>
          </a:p>
        </p:txBody>
      </p:sp>
      <p:sp>
        <p:nvSpPr>
          <p:cNvPr id="4" name="正方形/長方形 3"/>
          <p:cNvSpPr/>
          <p:nvPr/>
        </p:nvSpPr>
        <p:spPr>
          <a:xfrm>
            <a:off x="242934" y="1023119"/>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ライフ版の</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社号外メールマガジンでは、対象をセグメントしての配信も可能です。</a:t>
            </a: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訴求したい商品・サービスの特性や狙いに合わせて弊社データベースをご活用ください。</a:t>
            </a:r>
          </a:p>
        </p:txBody>
      </p:sp>
      <p:graphicFrame>
        <p:nvGraphicFramePr>
          <p:cNvPr id="5" name="表 4"/>
          <p:cNvGraphicFramePr>
            <a:graphicFrameLocks noGrp="1"/>
          </p:cNvGraphicFramePr>
          <p:nvPr>
            <p:extLst/>
          </p:nvPr>
        </p:nvGraphicFramePr>
        <p:xfrm>
          <a:off x="323529" y="1628800"/>
          <a:ext cx="3384375" cy="1468615"/>
        </p:xfrm>
        <a:graphic>
          <a:graphicData uri="http://schemas.openxmlformats.org/drawingml/2006/table">
            <a:tbl>
              <a:tblPr firstRow="1" bandRow="1">
                <a:tableStyleId>{5940675A-B579-460E-94D1-54222C63F5DA}</a:tableStyleId>
              </a:tblPr>
              <a:tblGrid>
                <a:gridCol w="1692188">
                  <a:extLst>
                    <a:ext uri="{9D8B030D-6E8A-4147-A177-3AD203B41FA5}">
                      <a16:colId xmlns:a16="http://schemas.microsoft.com/office/drawing/2014/main" val="20000"/>
                    </a:ext>
                  </a:extLst>
                </a:gridCol>
                <a:gridCol w="1692187">
                  <a:extLst>
                    <a:ext uri="{9D8B030D-6E8A-4147-A177-3AD203B41FA5}">
                      <a16:colId xmlns:a16="http://schemas.microsoft.com/office/drawing/2014/main" val="20001"/>
                    </a:ext>
                  </a:extLst>
                </a:gridCol>
              </a:tblGrid>
              <a:tr h="293723">
                <a:tc>
                  <a:txBody>
                    <a:bodyPr/>
                    <a:lstStyle/>
                    <a:p>
                      <a:pPr algn="ctr"/>
                      <a:r>
                        <a:rPr kumimoji="1" lang="ja-JP" altLang="en-US" sz="1000" b="1" dirty="0">
                          <a:solidFill>
                            <a:schemeClr val="bg1"/>
                          </a:solidFill>
                        </a:rPr>
                        <a:t>配信数</a:t>
                      </a: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1000" b="1" dirty="0">
                          <a:solidFill>
                            <a:schemeClr val="bg1"/>
                          </a:solidFill>
                        </a:rPr>
                        <a:t>価格</a:t>
                      </a: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293723">
                <a:tc>
                  <a:txBody>
                    <a:bodyPr/>
                    <a:lstStyle/>
                    <a:p>
                      <a:pPr algn="l"/>
                      <a:r>
                        <a:rPr kumimoji="1" lang="ja-JP" altLang="en-US" sz="1000" dirty="0">
                          <a:solidFill>
                            <a:schemeClr val="tx1">
                              <a:lumMod val="75000"/>
                              <a:lumOff val="25000"/>
                            </a:schemeClr>
                          </a:solidFill>
                          <a:latin typeface="+mj-ea"/>
                          <a:ea typeface="+mj-ea"/>
                        </a:rPr>
                        <a:t>　　</a:t>
                      </a:r>
                      <a:r>
                        <a:rPr kumimoji="1" lang="en-US" altLang="ja-JP" sz="1000" dirty="0">
                          <a:solidFill>
                            <a:schemeClr val="tx1">
                              <a:lumMod val="75000"/>
                              <a:lumOff val="25000"/>
                            </a:schemeClr>
                          </a:solidFill>
                          <a:latin typeface="+mj-ea"/>
                          <a:ea typeface="+mj-ea"/>
                        </a:rPr>
                        <a:t>10</a:t>
                      </a:r>
                      <a:r>
                        <a:rPr kumimoji="1" lang="ja-JP" altLang="en-US" sz="1000" dirty="0">
                          <a:solidFill>
                            <a:schemeClr val="tx1">
                              <a:lumMod val="75000"/>
                              <a:lumOff val="25000"/>
                            </a:schemeClr>
                          </a:solidFill>
                          <a:latin typeface="+mj-ea"/>
                          <a:ea typeface="+mj-ea"/>
                        </a:rPr>
                        <a:t>万通未満</a:t>
                      </a: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000" dirty="0">
                          <a:solidFill>
                            <a:schemeClr val="tx1">
                              <a:lumMod val="75000"/>
                              <a:lumOff val="25000"/>
                            </a:schemeClr>
                          </a:solidFill>
                          <a:latin typeface="+mj-ea"/>
                          <a:ea typeface="+mj-ea"/>
                        </a:rPr>
                        <a:t>\300,000</a:t>
                      </a:r>
                      <a:endParaRPr kumimoji="1" lang="ja-JP" altLang="en-US" sz="1000" dirty="0">
                        <a:solidFill>
                          <a:schemeClr val="tx1">
                            <a:lumMod val="75000"/>
                            <a:lumOff val="25000"/>
                          </a:schemeClr>
                        </a:solidFill>
                        <a:latin typeface="+mj-ea"/>
                        <a:ea typeface="+mj-ea"/>
                      </a:endParaRP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3723">
                <a:tc>
                  <a:txBody>
                    <a:bodyPr/>
                    <a:lstStyle/>
                    <a:p>
                      <a:pPr algn="l"/>
                      <a:r>
                        <a:rPr kumimoji="1" lang="ja-JP" altLang="en-US" sz="1000" dirty="0">
                          <a:solidFill>
                            <a:schemeClr val="tx1">
                              <a:lumMod val="75000"/>
                              <a:lumOff val="25000"/>
                            </a:schemeClr>
                          </a:solidFill>
                          <a:latin typeface="+mj-ea"/>
                          <a:ea typeface="+mj-ea"/>
                        </a:rPr>
                        <a:t>　　</a:t>
                      </a:r>
                      <a:r>
                        <a:rPr kumimoji="1" lang="en-US" altLang="ja-JP" sz="1000" dirty="0">
                          <a:solidFill>
                            <a:schemeClr val="tx1">
                              <a:lumMod val="75000"/>
                              <a:lumOff val="25000"/>
                            </a:schemeClr>
                          </a:solidFill>
                          <a:latin typeface="+mj-ea"/>
                          <a:ea typeface="+mj-ea"/>
                        </a:rPr>
                        <a:t>10</a:t>
                      </a:r>
                      <a:r>
                        <a:rPr kumimoji="1" lang="ja-JP" altLang="en-US" sz="1000" dirty="0">
                          <a:solidFill>
                            <a:schemeClr val="tx1">
                              <a:lumMod val="75000"/>
                              <a:lumOff val="25000"/>
                            </a:schemeClr>
                          </a:solidFill>
                          <a:latin typeface="+mj-ea"/>
                          <a:ea typeface="+mj-ea"/>
                        </a:rPr>
                        <a:t>万通～</a:t>
                      </a:r>
                      <a:r>
                        <a:rPr kumimoji="1" lang="en-US" altLang="ja-JP" sz="1000" dirty="0">
                          <a:solidFill>
                            <a:schemeClr val="tx1">
                              <a:lumMod val="75000"/>
                              <a:lumOff val="25000"/>
                            </a:schemeClr>
                          </a:solidFill>
                          <a:latin typeface="+mj-ea"/>
                          <a:ea typeface="+mj-ea"/>
                        </a:rPr>
                        <a:t>30</a:t>
                      </a:r>
                      <a:r>
                        <a:rPr kumimoji="1" lang="ja-JP" altLang="en-US" sz="1000" dirty="0">
                          <a:solidFill>
                            <a:schemeClr val="tx1">
                              <a:lumMod val="75000"/>
                              <a:lumOff val="25000"/>
                            </a:schemeClr>
                          </a:solidFill>
                          <a:latin typeface="+mj-ea"/>
                          <a:ea typeface="+mj-ea"/>
                        </a:rPr>
                        <a:t>万通</a:t>
                      </a: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000" dirty="0">
                          <a:solidFill>
                            <a:schemeClr val="tx1">
                              <a:lumMod val="75000"/>
                              <a:lumOff val="25000"/>
                            </a:schemeClr>
                          </a:solidFill>
                          <a:latin typeface="+mj-ea"/>
                          <a:ea typeface="+mj-ea"/>
                        </a:rPr>
                        <a:t>\400,000</a:t>
                      </a: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3723">
                <a:tc>
                  <a:txBody>
                    <a:bodyPr/>
                    <a:lstStyle/>
                    <a:p>
                      <a:pPr algn="l"/>
                      <a:r>
                        <a:rPr kumimoji="1" lang="ja-JP" altLang="en-US" sz="1000" dirty="0">
                          <a:solidFill>
                            <a:schemeClr val="tx1">
                              <a:lumMod val="75000"/>
                              <a:lumOff val="25000"/>
                            </a:schemeClr>
                          </a:solidFill>
                          <a:latin typeface="+mj-ea"/>
                          <a:ea typeface="+mj-ea"/>
                        </a:rPr>
                        <a:t>　　</a:t>
                      </a:r>
                      <a:r>
                        <a:rPr kumimoji="1" lang="en-US" altLang="ja-JP" sz="1000" dirty="0">
                          <a:solidFill>
                            <a:schemeClr val="tx1">
                              <a:lumMod val="75000"/>
                              <a:lumOff val="25000"/>
                            </a:schemeClr>
                          </a:solidFill>
                          <a:latin typeface="+mj-ea"/>
                          <a:ea typeface="+mj-ea"/>
                        </a:rPr>
                        <a:t>30</a:t>
                      </a:r>
                      <a:r>
                        <a:rPr kumimoji="1" lang="ja-JP" altLang="en-US" sz="1000" dirty="0">
                          <a:solidFill>
                            <a:schemeClr val="tx1">
                              <a:lumMod val="75000"/>
                              <a:lumOff val="25000"/>
                            </a:schemeClr>
                          </a:solidFill>
                          <a:latin typeface="+mj-ea"/>
                          <a:ea typeface="+mj-ea"/>
                        </a:rPr>
                        <a:t>万通～</a:t>
                      </a:r>
                      <a:r>
                        <a:rPr kumimoji="1" lang="en-US" altLang="ja-JP" sz="1000" dirty="0">
                          <a:solidFill>
                            <a:schemeClr val="tx1">
                              <a:lumMod val="75000"/>
                              <a:lumOff val="25000"/>
                            </a:schemeClr>
                          </a:solidFill>
                          <a:latin typeface="+mj-ea"/>
                          <a:ea typeface="+mj-ea"/>
                        </a:rPr>
                        <a:t>60</a:t>
                      </a:r>
                      <a:r>
                        <a:rPr kumimoji="1" lang="ja-JP" altLang="en-US" sz="1000" dirty="0">
                          <a:solidFill>
                            <a:schemeClr val="tx1">
                              <a:lumMod val="75000"/>
                              <a:lumOff val="25000"/>
                            </a:schemeClr>
                          </a:solidFill>
                          <a:latin typeface="+mj-ea"/>
                          <a:ea typeface="+mj-ea"/>
                        </a:rPr>
                        <a:t>万通</a:t>
                      </a: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000" dirty="0">
                          <a:solidFill>
                            <a:schemeClr val="tx1">
                              <a:lumMod val="75000"/>
                              <a:lumOff val="25000"/>
                            </a:schemeClr>
                          </a:solidFill>
                          <a:latin typeface="+mj-ea"/>
                          <a:ea typeface="+mj-ea"/>
                        </a:rPr>
                        <a:t>\500,000</a:t>
                      </a:r>
                      <a:endParaRPr kumimoji="1" lang="ja-JP" altLang="en-US" sz="1000" dirty="0">
                        <a:solidFill>
                          <a:schemeClr val="tx1">
                            <a:lumMod val="75000"/>
                            <a:lumOff val="25000"/>
                          </a:schemeClr>
                        </a:solidFill>
                        <a:latin typeface="+mj-ea"/>
                        <a:ea typeface="+mj-ea"/>
                      </a:endParaRP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93723">
                <a:tc>
                  <a:txBody>
                    <a:bodyPr/>
                    <a:lstStyle/>
                    <a:p>
                      <a:pPr algn="l"/>
                      <a:r>
                        <a:rPr kumimoji="1" lang="ja-JP" altLang="en-US" sz="1000" dirty="0">
                          <a:solidFill>
                            <a:schemeClr val="tx1">
                              <a:lumMod val="75000"/>
                              <a:lumOff val="25000"/>
                            </a:schemeClr>
                          </a:solidFill>
                          <a:latin typeface="+mj-ea"/>
                          <a:ea typeface="+mj-ea"/>
                        </a:rPr>
                        <a:t>　　</a:t>
                      </a:r>
                      <a:r>
                        <a:rPr kumimoji="1" lang="en-US" altLang="ja-JP" sz="1000" dirty="0">
                          <a:solidFill>
                            <a:schemeClr val="tx1">
                              <a:lumMod val="75000"/>
                              <a:lumOff val="25000"/>
                            </a:schemeClr>
                          </a:solidFill>
                          <a:latin typeface="+mj-ea"/>
                          <a:ea typeface="+mj-ea"/>
                        </a:rPr>
                        <a:t>60</a:t>
                      </a:r>
                      <a:r>
                        <a:rPr kumimoji="1" lang="ja-JP" altLang="en-US" sz="1000" dirty="0">
                          <a:solidFill>
                            <a:schemeClr val="tx1">
                              <a:lumMod val="75000"/>
                              <a:lumOff val="25000"/>
                            </a:schemeClr>
                          </a:solidFill>
                          <a:latin typeface="+mj-ea"/>
                          <a:ea typeface="+mj-ea"/>
                        </a:rPr>
                        <a:t>万通以上</a:t>
                      </a: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000" dirty="0">
                          <a:solidFill>
                            <a:schemeClr val="tx1">
                              <a:lumMod val="75000"/>
                              <a:lumOff val="25000"/>
                            </a:schemeClr>
                          </a:solidFill>
                          <a:latin typeface="+mj-ea"/>
                          <a:ea typeface="+mj-ea"/>
                        </a:rPr>
                        <a:t>\600,000</a:t>
                      </a:r>
                      <a:endParaRPr kumimoji="1" lang="ja-JP" altLang="en-US" sz="1000" dirty="0">
                        <a:solidFill>
                          <a:schemeClr val="tx1">
                            <a:lumMod val="75000"/>
                            <a:lumOff val="25000"/>
                          </a:schemeClr>
                        </a:solidFill>
                        <a:latin typeface="+mj-ea"/>
                        <a:ea typeface="+mj-ea"/>
                      </a:endParaRPr>
                    </a:p>
                  </a:txBody>
                  <a:tcPr anchor="ctr">
                    <a:lnL w="12700" cmpd="sng">
                      <a:noFill/>
                    </a:lnL>
                    <a:lnR w="12700" cmpd="sng">
                      <a:noFill/>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6" name="正方形/長方形 5"/>
          <p:cNvSpPr/>
          <p:nvPr/>
        </p:nvSpPr>
        <p:spPr>
          <a:xfrm>
            <a:off x="323528" y="3444096"/>
            <a:ext cx="5022304" cy="553998"/>
          </a:xfrm>
          <a:prstGeom prst="rect">
            <a:avLst/>
          </a:prstGeom>
        </p:spPr>
        <p:txBody>
          <a:bodyPr wrap="square">
            <a:spAutoFit/>
          </a:bodyPr>
          <a:lstStyle/>
          <a:p>
            <a:pPr>
              <a:spcBef>
                <a:spcPct val="0"/>
              </a:spcBef>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以下のようなセグメントが可能です。</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ご希望のセグメント条件や配信件数につきましては、</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0"/>
              </a:spcBef>
            </a:pP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随時営業担当にご確認ください。</a:t>
            </a:r>
          </a:p>
        </p:txBody>
      </p:sp>
      <p:sp>
        <p:nvSpPr>
          <p:cNvPr id="7" name="テキスト ボックス 8"/>
          <p:cNvSpPr txBox="1">
            <a:spLocks noChangeArrowheads="1"/>
          </p:cNvSpPr>
          <p:nvPr/>
        </p:nvSpPr>
        <p:spPr bwMode="auto">
          <a:xfrm>
            <a:off x="242934" y="4092168"/>
            <a:ext cx="236475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0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b="1" dirty="0">
                <a:solidFill>
                  <a:schemeClr val="tx1">
                    <a:lumMod val="75000"/>
                    <a:lumOff val="25000"/>
                  </a:schemeClr>
                </a:solidFill>
                <a:latin typeface="メイリオ" pitchFamily="50" charset="-128"/>
                <a:ea typeface="メイリオ" pitchFamily="50" charset="-128"/>
                <a:cs typeface="メイリオ" pitchFamily="50" charset="-128"/>
              </a:rPr>
              <a:t>基本セグメント</a:t>
            </a:r>
            <a:r>
              <a:rPr lang="en-US" altLang="ja-JP" sz="10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b="1" dirty="0">
                <a:solidFill>
                  <a:schemeClr val="tx1">
                    <a:lumMod val="75000"/>
                    <a:lumOff val="25000"/>
                  </a:schemeClr>
                </a:solidFill>
                <a:latin typeface="メイリオ" pitchFamily="50" charset="-128"/>
                <a:ea typeface="メイリオ" pitchFamily="50" charset="-128"/>
                <a:cs typeface="メイリオ" pitchFamily="50" charset="-128"/>
              </a:rPr>
              <a:t>右記価格内</a:t>
            </a:r>
            <a:endParaRPr lang="en-US" altLang="ja-JP" sz="1000" b="1"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br>
              <a:rPr lang="ja-JP" altLang="en-US" sz="1000" b="1"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1000" b="1" dirty="0">
                <a:solidFill>
                  <a:schemeClr val="tx1">
                    <a:lumMod val="75000"/>
                    <a:lumOff val="25000"/>
                  </a:schemeClr>
                </a:solidFill>
                <a:latin typeface="メイリオ" pitchFamily="50" charset="-128"/>
                <a:ea typeface="メイリオ" pitchFamily="50" charset="-128"/>
                <a:cs typeface="メイリオ" pitchFamily="50" charset="-128"/>
              </a:rPr>
              <a:t>　</a:t>
            </a: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・都道府県</a:t>
            </a:r>
            <a:b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　・性別（みなし）</a:t>
            </a: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endParaRPr lang="en-US" altLang="ja-JP" sz="10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en-US" altLang="ja-JP" sz="10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000" b="1" dirty="0">
                <a:solidFill>
                  <a:schemeClr val="tx1">
                    <a:lumMod val="75000"/>
                    <a:lumOff val="25000"/>
                  </a:schemeClr>
                </a:solidFill>
                <a:latin typeface="メイリオ" pitchFamily="50" charset="-128"/>
                <a:ea typeface="メイリオ" pitchFamily="50" charset="-128"/>
                <a:cs typeface="メイリオ" pitchFamily="50" charset="-128"/>
              </a:rPr>
              <a:t>特殊セグメント</a:t>
            </a:r>
            <a:r>
              <a:rPr lang="en-US" altLang="ja-JP" sz="1000" b="1" dirty="0">
                <a:solidFill>
                  <a:schemeClr val="tx1">
                    <a:lumMod val="75000"/>
                    <a:lumOff val="25000"/>
                  </a:schemeClr>
                </a:solidFill>
                <a:latin typeface="メイリオ" pitchFamily="50" charset="-128"/>
                <a:ea typeface="メイリオ" pitchFamily="50" charset="-128"/>
                <a:cs typeface="メイリオ" pitchFamily="50" charset="-128"/>
              </a:rPr>
              <a:t>】…\30,000/</a:t>
            </a:r>
            <a:r>
              <a:rPr lang="ja-JP" altLang="en-US" sz="1000" b="1" dirty="0">
                <a:solidFill>
                  <a:schemeClr val="tx1">
                    <a:lumMod val="75000"/>
                    <a:lumOff val="25000"/>
                  </a:schemeClr>
                </a:solidFill>
                <a:latin typeface="メイリオ" pitchFamily="50" charset="-128"/>
                <a:ea typeface="メイリオ" pitchFamily="50" charset="-128"/>
                <a:cs typeface="メイリオ" pitchFamily="50" charset="-128"/>
              </a:rPr>
              <a:t>項目</a:t>
            </a:r>
            <a:endParaRPr lang="en-US" altLang="ja-JP" sz="1000" b="1"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b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　・卒業大学</a:t>
            </a:r>
            <a:b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　・学部系統（文理区分、学部別）</a:t>
            </a:r>
            <a:b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　・メールアドレスドメイン指定</a:t>
            </a:r>
            <a:b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1000" dirty="0">
                <a:solidFill>
                  <a:schemeClr val="tx1">
                    <a:lumMod val="75000"/>
                    <a:lumOff val="25000"/>
                  </a:schemeClr>
                </a:solidFill>
                <a:latin typeface="メイリオ" pitchFamily="50" charset="-128"/>
                <a:ea typeface="メイリオ" pitchFamily="50" charset="-128"/>
                <a:cs typeface="メイリオ" pitchFamily="50" charset="-128"/>
              </a:rPr>
              <a:t>　・最終学歴卒年度</a:t>
            </a:r>
          </a:p>
        </p:txBody>
      </p:sp>
      <p:pic>
        <p:nvPicPr>
          <p:cNvPr id="8" name="Picture 3" descr="C:\Users\s0113300\Downloads\男性の人物アイコン素材 その2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3901" y="1848050"/>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0113300\Downloads\男性の人物アイコン素材 その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8094" y="1848489"/>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s0113300\Downloads\男性の人物アイコン素材 その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5567" y="1848489"/>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s0113300\Downloads\男性の人物アイコン素材 その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756" y="1848489"/>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s0113300\Downloads\男性の人物アイコン素材 その2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7135" y="2182338"/>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s0113300\Downloads\男性の人物アイコン素材 その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8094" y="2180770"/>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s0113300\Downloads\男性の人物アイコン素材 その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0231" y="2180770"/>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s0113300\Downloads\男性の人物アイコン素材 その2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7225" y="2182338"/>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s0113300\Downloads\男性の人物アイコン素材 その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5567" y="2527669"/>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s0113300\Downloads\男性の人物アイコン素材 その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0231" y="2527669"/>
            <a:ext cx="289906" cy="2899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s0113300\Downloads\男性の人物アイコン素材 その2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9662" y="2529237"/>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s0113300\Downloads\男性の人物アイコン素材 その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756" y="2527669"/>
            <a:ext cx="289906" cy="289906"/>
          </a:xfrm>
          <a:prstGeom prst="rect">
            <a:avLst/>
          </a:prstGeom>
          <a:noFill/>
          <a:extLst>
            <a:ext uri="{909E8E84-426E-40DD-AFC4-6F175D3DCCD1}">
              <a14:hiddenFill xmlns:a14="http://schemas.microsoft.com/office/drawing/2010/main">
                <a:solidFill>
                  <a:srgbClr val="FFFFFF"/>
                </a:solidFill>
              </a14:hiddenFill>
            </a:ext>
          </a:extLst>
        </p:spPr>
      </p:pic>
      <p:sp>
        <p:nvSpPr>
          <p:cNvPr id="20" name="二等辺三角形 19"/>
          <p:cNvSpPr/>
          <p:nvPr/>
        </p:nvSpPr>
        <p:spPr>
          <a:xfrm rot="5400000">
            <a:off x="5145382" y="2221946"/>
            <a:ext cx="892665" cy="26482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Picture 3" descr="C:\Users\s0113300\Downloads\男性の人物アイコン素材 その2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8064" y="2103579"/>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s0113300\Downloads\男性の人物アイコン素材 その2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5790" y="2103579"/>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s0113300\Downloads\男性の人物アイコン素材 その2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8064" y="2440327"/>
            <a:ext cx="288338" cy="2883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s0113300\Downloads\男性の人物アイコン素材 その2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5790" y="2440327"/>
            <a:ext cx="288338" cy="288338"/>
          </a:xfrm>
          <a:prstGeom prst="rect">
            <a:avLst/>
          </a:prstGeom>
          <a:noFill/>
          <a:extLst>
            <a:ext uri="{909E8E84-426E-40DD-AFC4-6F175D3DCCD1}">
              <a14:hiddenFill xmlns:a14="http://schemas.microsoft.com/office/drawing/2010/main">
                <a:solidFill>
                  <a:srgbClr val="FFFFFF"/>
                </a:solidFill>
              </a14:hiddenFill>
            </a:ext>
          </a:extLst>
        </p:spPr>
      </p:pic>
      <p:sp>
        <p:nvSpPr>
          <p:cNvPr id="25" name="正方形/長方形 24"/>
          <p:cNvSpPr/>
          <p:nvPr/>
        </p:nvSpPr>
        <p:spPr>
          <a:xfrm>
            <a:off x="6074808" y="1772815"/>
            <a:ext cx="904612" cy="1015677"/>
          </a:xfrm>
          <a:prstGeom prst="rect">
            <a:avLst/>
          </a:prstGeom>
          <a:no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p:cNvSpPr/>
          <p:nvPr/>
        </p:nvSpPr>
        <p:spPr>
          <a:xfrm>
            <a:off x="6012160" y="1772816"/>
            <a:ext cx="967260" cy="307777"/>
          </a:xfrm>
          <a:prstGeom prst="rect">
            <a:avLst/>
          </a:prstGeom>
          <a:noFill/>
        </p:spPr>
        <p:txBody>
          <a:bodyPr wrap="square">
            <a:spAutoFit/>
          </a:bodyPr>
          <a:lstStyle/>
          <a:p>
            <a:pPr algn="ctr"/>
            <a:r>
              <a:rPr lang="ja-JP" altLang="en-US" sz="700" dirty="0">
                <a:solidFill>
                  <a:schemeClr val="tx1">
                    <a:lumMod val="75000"/>
                    <a:lumOff val="25000"/>
                  </a:schemeClr>
                </a:solidFill>
              </a:rPr>
              <a:t>ターゲット</a:t>
            </a:r>
            <a:br>
              <a:rPr lang="en-US" altLang="ja-JP" sz="700" dirty="0">
                <a:solidFill>
                  <a:schemeClr val="tx1">
                    <a:lumMod val="75000"/>
                    <a:lumOff val="25000"/>
                  </a:schemeClr>
                </a:solidFill>
              </a:rPr>
            </a:br>
            <a:r>
              <a:rPr lang="ja-JP" altLang="en-US" sz="700" dirty="0">
                <a:solidFill>
                  <a:schemeClr val="tx1">
                    <a:lumMod val="75000"/>
                    <a:lumOff val="25000"/>
                  </a:schemeClr>
                </a:solidFill>
              </a:rPr>
              <a:t>（例：東京･男性）</a:t>
            </a:r>
            <a:endParaRPr lang="en-US" altLang="ja-JP" sz="700" dirty="0">
              <a:solidFill>
                <a:schemeClr val="tx1">
                  <a:lumMod val="75000"/>
                  <a:lumOff val="25000"/>
                </a:schemeClr>
              </a:solidFill>
            </a:endParaRPr>
          </a:p>
        </p:txBody>
      </p:sp>
      <p:sp>
        <p:nvSpPr>
          <p:cNvPr id="27" name="正方形/長方形 26"/>
          <p:cNvSpPr/>
          <p:nvPr/>
        </p:nvSpPr>
        <p:spPr>
          <a:xfrm>
            <a:off x="6074808" y="1772816"/>
            <a:ext cx="904612" cy="276291"/>
          </a:xfrm>
          <a:prstGeom prst="rect">
            <a:avLst/>
          </a:prstGeom>
          <a:no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二等辺三角形 27"/>
          <p:cNvSpPr/>
          <p:nvPr/>
        </p:nvSpPr>
        <p:spPr>
          <a:xfrm rot="5400000">
            <a:off x="7003636" y="2221946"/>
            <a:ext cx="892665" cy="264827"/>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Picture 2" descr="C:\Users\s0113300\Downloads\f-f_business_10-s512_f_business_10_1nbg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2776" y="2312215"/>
            <a:ext cx="460583" cy="369004"/>
          </a:xfrm>
          <a:prstGeom prst="rect">
            <a:avLst/>
          </a:prstGeom>
          <a:noFill/>
          <a:extLst>
            <a:ext uri="{909E8E84-426E-40DD-AFC4-6F175D3DCCD1}">
              <a14:hiddenFill xmlns:a14="http://schemas.microsoft.com/office/drawing/2010/main">
                <a:solidFill>
                  <a:srgbClr val="FFFFFF"/>
                </a:solidFill>
              </a14:hiddenFill>
            </a:ext>
          </a:extLst>
        </p:spPr>
      </p:pic>
      <p:sp>
        <p:nvSpPr>
          <p:cNvPr id="30" name="正方形/長方形 29"/>
          <p:cNvSpPr/>
          <p:nvPr/>
        </p:nvSpPr>
        <p:spPr>
          <a:xfrm>
            <a:off x="5138547" y="2924944"/>
            <a:ext cx="902811" cy="215444"/>
          </a:xfrm>
          <a:prstGeom prst="rect">
            <a:avLst/>
          </a:prstGeom>
        </p:spPr>
        <p:txBody>
          <a:bodyPr wrap="none">
            <a:spAutoFit/>
          </a:bodyPr>
          <a:lstStyle/>
          <a:p>
            <a:r>
              <a:rPr lang="ja-JP" altLang="en-US" sz="800" dirty="0"/>
              <a:t>セグメント指定</a:t>
            </a:r>
          </a:p>
        </p:txBody>
      </p:sp>
      <p:sp>
        <p:nvSpPr>
          <p:cNvPr id="31" name="正方形/長方形 30"/>
          <p:cNvSpPr/>
          <p:nvPr/>
        </p:nvSpPr>
        <p:spPr>
          <a:xfrm>
            <a:off x="7255044" y="2924944"/>
            <a:ext cx="389850" cy="215444"/>
          </a:xfrm>
          <a:prstGeom prst="rect">
            <a:avLst/>
          </a:prstGeom>
        </p:spPr>
        <p:txBody>
          <a:bodyPr wrap="none">
            <a:spAutoFit/>
          </a:bodyPr>
          <a:lstStyle/>
          <a:p>
            <a:r>
              <a:rPr lang="ja-JP" altLang="en-US" sz="800" dirty="0"/>
              <a:t>配信</a:t>
            </a:r>
          </a:p>
        </p:txBody>
      </p:sp>
      <p:grpSp>
        <p:nvGrpSpPr>
          <p:cNvPr id="70" name="グループ化 69"/>
          <p:cNvGrpSpPr/>
          <p:nvPr/>
        </p:nvGrpSpPr>
        <p:grpSpPr>
          <a:xfrm>
            <a:off x="4286655" y="4066858"/>
            <a:ext cx="2013537" cy="2026438"/>
            <a:chOff x="4207720" y="4005064"/>
            <a:chExt cx="2013537" cy="2026438"/>
          </a:xfrm>
        </p:grpSpPr>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7720" y="4005064"/>
              <a:ext cx="2013537" cy="202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正方形/長方形 52"/>
            <p:cNvSpPr/>
            <p:nvPr/>
          </p:nvSpPr>
          <p:spPr>
            <a:xfrm>
              <a:off x="4982299" y="4895172"/>
              <a:ext cx="441146" cy="246221"/>
            </a:xfrm>
            <a:prstGeom prst="rect">
              <a:avLst/>
            </a:prstGeom>
          </p:spPr>
          <p:txBody>
            <a:bodyPr wrap="none">
              <a:spAutoFit/>
            </a:bodyPr>
            <a:lstStyle/>
            <a:p>
              <a:pPr algn="ctr"/>
              <a:r>
                <a:rPr lang="ja-JP" altLang="en-US" sz="1000" dirty="0">
                  <a:solidFill>
                    <a:schemeClr val="tx1">
                      <a:lumMod val="75000"/>
                      <a:lumOff val="25000"/>
                    </a:schemeClr>
                  </a:solidFill>
                </a:rPr>
                <a:t>性別</a:t>
              </a:r>
            </a:p>
          </p:txBody>
        </p:sp>
      </p:grpSp>
      <p:grpSp>
        <p:nvGrpSpPr>
          <p:cNvPr id="61" name="グループ化 60"/>
          <p:cNvGrpSpPr/>
          <p:nvPr/>
        </p:nvGrpSpPr>
        <p:grpSpPr>
          <a:xfrm>
            <a:off x="6228184" y="4066858"/>
            <a:ext cx="2540084" cy="2026438"/>
            <a:chOff x="6284475" y="4005064"/>
            <a:chExt cx="2540084" cy="2026438"/>
          </a:xfrm>
        </p:grpSpPr>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475" y="4005064"/>
              <a:ext cx="2540084" cy="202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正方形/長方形 78"/>
            <p:cNvSpPr/>
            <p:nvPr/>
          </p:nvSpPr>
          <p:spPr>
            <a:xfrm>
              <a:off x="7209148" y="4895172"/>
              <a:ext cx="697628" cy="246221"/>
            </a:xfrm>
            <a:prstGeom prst="rect">
              <a:avLst/>
            </a:prstGeom>
          </p:spPr>
          <p:txBody>
            <a:bodyPr wrap="none">
              <a:spAutoFit/>
            </a:bodyPr>
            <a:lstStyle/>
            <a:p>
              <a:pPr algn="ctr"/>
              <a:r>
                <a:rPr lang="ja-JP" altLang="en-US" sz="1000" dirty="0">
                  <a:solidFill>
                    <a:schemeClr val="tx1">
                      <a:lumMod val="75000"/>
                      <a:lumOff val="25000"/>
                    </a:schemeClr>
                  </a:solidFill>
                </a:rPr>
                <a:t>都道府県</a:t>
              </a:r>
            </a:p>
          </p:txBody>
        </p:sp>
      </p:grpSp>
      <p:sp>
        <p:nvSpPr>
          <p:cNvPr id="80" name="正方形/長方形 79"/>
          <p:cNvSpPr/>
          <p:nvPr/>
        </p:nvSpPr>
        <p:spPr>
          <a:xfrm>
            <a:off x="5638665" y="3526188"/>
            <a:ext cx="1467069" cy="246221"/>
          </a:xfrm>
          <a:prstGeom prst="rect">
            <a:avLst/>
          </a:prstGeom>
        </p:spPr>
        <p:txBody>
          <a:bodyPr wrap="none">
            <a:spAutoFit/>
          </a:bodyPr>
          <a:lstStyle/>
          <a:p>
            <a:pPr algn="ctr"/>
            <a:r>
              <a:rPr lang="ja-JP" altLang="en-US" sz="1000" b="1" dirty="0">
                <a:solidFill>
                  <a:schemeClr val="tx1">
                    <a:lumMod val="75000"/>
                    <a:lumOff val="25000"/>
                  </a:schemeClr>
                </a:solidFill>
              </a:rPr>
              <a:t>会員属性（ライフ版）</a:t>
            </a:r>
          </a:p>
        </p:txBody>
      </p:sp>
      <p:sp>
        <p:nvSpPr>
          <p:cNvPr id="81" name="正方形/長方形 80"/>
          <p:cNvSpPr/>
          <p:nvPr/>
        </p:nvSpPr>
        <p:spPr>
          <a:xfrm>
            <a:off x="3995937" y="3429000"/>
            <a:ext cx="4828622" cy="2736303"/>
          </a:xfrm>
          <a:prstGeom prst="rect">
            <a:avLst/>
          </a:prstGeom>
          <a:no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75" name="直線コネクタ 74"/>
          <p:cNvCxnSpPr/>
          <p:nvPr/>
        </p:nvCxnSpPr>
        <p:spPr>
          <a:xfrm>
            <a:off x="4355976" y="3861048"/>
            <a:ext cx="4032448"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6" name="テキスト ボックス 3"/>
          <p:cNvSpPr txBox="1">
            <a:spLocks noChangeArrowheads="1"/>
          </p:cNvSpPr>
          <p:nvPr/>
        </p:nvSpPr>
        <p:spPr bwMode="auto">
          <a:xfrm>
            <a:off x="7876265" y="5911459"/>
            <a:ext cx="9140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※2017</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年</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7</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月時点</a:t>
            </a:r>
          </a:p>
        </p:txBody>
      </p:sp>
    </p:spTree>
    <p:extLst>
      <p:ext uri="{BB962C8B-B14F-4D97-AF65-F5344CB8AC3E}">
        <p14:creationId xmlns:p14="http://schemas.microsoft.com/office/powerpoint/2010/main" val="7221591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83</a:t>
            </a:fld>
            <a:endParaRPr lang="ja-JP" altLang="en-US" dirty="0"/>
          </a:p>
        </p:txBody>
      </p:sp>
      <p:sp>
        <p:nvSpPr>
          <p:cNvPr id="3" name="正方形/長方形 2"/>
          <p:cNvSpPr/>
          <p:nvPr/>
        </p:nvSpPr>
        <p:spPr>
          <a:xfrm>
            <a:off x="905896" y="2621912"/>
            <a:ext cx="7338511" cy="914400"/>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905895" y="2852936"/>
            <a:ext cx="7338511" cy="523220"/>
          </a:xfrm>
          <a:prstGeom prst="rect">
            <a:avLst/>
          </a:prstGeom>
          <a:noFill/>
        </p:spPr>
        <p:txBody>
          <a:bodyPr wrap="square" rtlCol="0">
            <a:spAutoFit/>
          </a:bodyPr>
          <a:lstStyle/>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純広告メニュー（スマホ版サイト）</a:t>
            </a:r>
          </a:p>
        </p:txBody>
      </p:sp>
      <p:sp>
        <p:nvSpPr>
          <p:cNvPr id="5" name="正方形/長方形 4"/>
          <p:cNvSpPr/>
          <p:nvPr/>
        </p:nvSpPr>
        <p:spPr>
          <a:xfrm>
            <a:off x="107504" y="692696"/>
            <a:ext cx="8928992" cy="36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050289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s0113300\Documents\000_媒体資料改定\2018.01-03\Captue_114_Rec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7662"/>
          <a:stretch/>
        </p:blipFill>
        <p:spPr bwMode="auto">
          <a:xfrm>
            <a:off x="323528" y="1055332"/>
            <a:ext cx="1465164" cy="186336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1" name="Text Box 55"/>
          <p:cNvSpPr txBox="1">
            <a:spLocks noChangeArrowheads="1"/>
          </p:cNvSpPr>
          <p:nvPr/>
        </p:nvSpPr>
        <p:spPr bwMode="auto">
          <a:xfrm>
            <a:off x="1979713" y="3589710"/>
            <a:ext cx="4608511" cy="161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50000"/>
              </a:spcBef>
              <a:buClr>
                <a:schemeClr val="bg1">
                  <a:lumMod val="50000"/>
                </a:schemeClr>
              </a:buClr>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クリエイティブ背景色が白の場合は可視可能な色の枠線を付けてください。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表の価格は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1imp</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あたりの単価です。</a:t>
            </a:r>
          </a:p>
          <a:p>
            <a:pPr marL="171450" indent="-171450" eaLnBrk="1" hangingPunct="1">
              <a:lnSpc>
                <a:spcPct val="75000"/>
              </a:lnSpc>
              <a:spcBef>
                <a:spcPct val="5000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料金は、税抜き料金です。</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1,000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円未満の料金は、切捨とさせていただきます。</a:t>
            </a:r>
          </a:p>
          <a:p>
            <a:pPr marL="171450" indent="-171450" eaLnBrk="1" hangingPunct="1">
              <a:lnSpc>
                <a:spcPct val="75000"/>
              </a:lnSpc>
              <a:spcBef>
                <a:spcPct val="5000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料金表に掲載されていない複数のチャンネルをまたがった掲載もご相談に応じます。</a:t>
            </a:r>
          </a:p>
          <a:p>
            <a:pPr marL="171450" indent="-171450" eaLnBrk="1" hangingPunct="1">
              <a:lnSpc>
                <a:spcPct val="75000"/>
              </a:lnSpc>
              <a:spcBef>
                <a:spcPct val="5000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特定のチャンネルのみのチャンネル指定配信も可能です。 </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75000"/>
              </a:lnSpc>
              <a:spcBef>
                <a:spcPct val="50000"/>
              </a:spcBef>
              <a:buClr>
                <a:schemeClr val="bg1">
                  <a:lumMod val="50000"/>
                </a:schemeClr>
              </a:buClr>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ただし、バナージャックを行っているブランドゲート、タイアップ記事には配信されません。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バナー掲載期間が</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5</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営業日未満の場合、掲載をお受け致しかねる場合もございます。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75000"/>
              </a:lnSpc>
              <a:spcBef>
                <a:spcPct val="50000"/>
              </a:spcBef>
              <a:buClr>
                <a:schemeClr val="bg1">
                  <a:lumMod val="50000"/>
                </a:schemeClr>
              </a:buClr>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ご要望の際は随時営業担当にお問い合わせください。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buClr>
                <a:schemeClr val="bg1">
                  <a:lumMod val="50000"/>
                </a:schemeClr>
              </a:buCl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広告掲載および変更日は休日および祭日も可能ですが、その際の不具合について、</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Clr>
                <a:schemeClr val="bg1">
                  <a:lumMod val="50000"/>
                </a:schemeClr>
              </a:buClr>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弊社は免責されるものとします。</a:t>
            </a:r>
          </a:p>
        </p:txBody>
      </p:sp>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84</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 ファーストスクエア </a:t>
            </a:r>
            <a: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セカンドスクエア</a:t>
            </a:r>
          </a:p>
        </p:txBody>
      </p:sp>
      <p:sp>
        <p:nvSpPr>
          <p:cNvPr id="4" name="正方形/長方形 3"/>
          <p:cNvSpPr/>
          <p:nvPr/>
        </p:nvSpPr>
        <p:spPr>
          <a:xfrm>
            <a:off x="6804248" y="332656"/>
            <a:ext cx="2151654" cy="4001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インプレッション保証型</a:t>
            </a:r>
          </a:p>
        </p:txBody>
      </p:sp>
      <p:graphicFrame>
        <p:nvGraphicFramePr>
          <p:cNvPr id="16" name="Group 113"/>
          <p:cNvGraphicFramePr>
            <a:graphicFrameLocks noGrp="1"/>
          </p:cNvGraphicFramePr>
          <p:nvPr>
            <p:extLst/>
          </p:nvPr>
        </p:nvGraphicFramePr>
        <p:xfrm>
          <a:off x="1979712" y="1052736"/>
          <a:ext cx="6840761" cy="2376263"/>
        </p:xfrm>
        <a:graphic>
          <a:graphicData uri="http://schemas.openxmlformats.org/drawingml/2006/table">
            <a:tbl>
              <a:tblPr/>
              <a:tblGrid>
                <a:gridCol w="1440160">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gridCol w="854572">
                  <a:extLst>
                    <a:ext uri="{9D8B030D-6E8A-4147-A177-3AD203B41FA5}">
                      <a16:colId xmlns:a16="http://schemas.microsoft.com/office/drawing/2014/main" val="20002"/>
                    </a:ext>
                  </a:extLst>
                </a:gridCol>
                <a:gridCol w="873621">
                  <a:extLst>
                    <a:ext uri="{9D8B030D-6E8A-4147-A177-3AD203B41FA5}">
                      <a16:colId xmlns:a16="http://schemas.microsoft.com/office/drawing/2014/main" val="20003"/>
                    </a:ext>
                  </a:extLst>
                </a:gridCol>
              </a:tblGrid>
              <a:tr h="49077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itchFamily="50" charset="-128"/>
                          <a:cs typeface="メイリオ" pitchFamily="50" charset="-128"/>
                        </a:rPr>
                        <a:t>メニュー名</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itchFamily="50" charset="-128"/>
                          <a:cs typeface="メイリオ" pitchFamily="50" charset="-128"/>
                        </a:rPr>
                        <a:t>掲載チャンネル</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ファースト</a:t>
                      </a:r>
                      <a:endPar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スクエア</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セカンド</a:t>
                      </a:r>
                      <a:endParaRPr kumimoji="1" lang="en-US" altLang="ja-JP"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スクエア</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31231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デジタル</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パソコン、スマホとデジタル家電チャンネル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\1.8</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\1.5</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92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ライフ</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ワーク＆ライフ、乗りものチャンネル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\1.8</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\1.5</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31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ホビー＆エンタメ</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エンタメ、ホビーチャンネル</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\1.8</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\1.5</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31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ビジネス</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企業</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IT</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\2.7</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231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\3.0</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\2.7</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31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ランオブマイナビニュース</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全チャンネル</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\1.7</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\1.4</a:t>
                      </a:r>
                      <a:endPar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7" name="角丸四角形 16"/>
          <p:cNvSpPr/>
          <p:nvPr/>
        </p:nvSpPr>
        <p:spPr>
          <a:xfrm>
            <a:off x="2089213" y="5301209"/>
            <a:ext cx="3922947" cy="288031"/>
          </a:xfrm>
          <a:prstGeom prst="roundRect">
            <a:avLst>
              <a:gd name="adj" fmla="val 5000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latin typeface="+mj-ea"/>
                <a:ea typeface="+mj-ea"/>
              </a:rPr>
              <a:t>お申込は、</a:t>
            </a:r>
            <a:r>
              <a:rPr kumimoji="1" lang="en-US" altLang="ja-JP" sz="1000" b="1" dirty="0">
                <a:latin typeface="+mj-ea"/>
                <a:ea typeface="+mj-ea"/>
              </a:rPr>
              <a:t>100,000imp</a:t>
            </a:r>
            <a:r>
              <a:rPr kumimoji="1" lang="ja-JP" altLang="en-US" sz="1000" b="1" dirty="0">
                <a:latin typeface="+mj-ea"/>
                <a:ea typeface="+mj-ea"/>
              </a:rPr>
              <a:t>～</a:t>
            </a:r>
            <a:r>
              <a:rPr lang="ja-JP" altLang="en-US" sz="1000" b="1" dirty="0">
                <a:latin typeface="+mj-ea"/>
                <a:ea typeface="+mj-ea"/>
              </a:rPr>
              <a:t>とさせていただきます</a:t>
            </a:r>
            <a:endParaRPr kumimoji="1" lang="ja-JP" altLang="en-US" sz="1000" b="1" dirty="0">
              <a:latin typeface="+mj-ea"/>
              <a:ea typeface="+mj-ea"/>
            </a:endParaRPr>
          </a:p>
        </p:txBody>
      </p:sp>
      <p:sp>
        <p:nvSpPr>
          <p:cNvPr id="19" name="正方形/長方形 18"/>
          <p:cNvSpPr/>
          <p:nvPr/>
        </p:nvSpPr>
        <p:spPr>
          <a:xfrm>
            <a:off x="6588225" y="3589446"/>
            <a:ext cx="2232248" cy="1611474"/>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588225" y="3589447"/>
            <a:ext cx="2232248" cy="2759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t>レギュレーション</a:t>
            </a:r>
          </a:p>
        </p:txBody>
      </p:sp>
      <p:sp>
        <p:nvSpPr>
          <p:cNvPr id="18" name="Text Box 66"/>
          <p:cNvSpPr txBox="1">
            <a:spLocks noChangeArrowheads="1"/>
          </p:cNvSpPr>
          <p:nvPr/>
        </p:nvSpPr>
        <p:spPr bwMode="auto">
          <a:xfrm>
            <a:off x="6685814" y="4001925"/>
            <a:ext cx="220666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ファーストスクエア</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セカンドスクエア共通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spcBef>
                <a:spcPct val="0"/>
              </a:spcBef>
              <a:buFontTx/>
              <a:buNone/>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・サイズ：左右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250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ピクセル</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・ファイル容量：</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GIF,JPEG50KB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・アニメーション：不可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・差替：週</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・同時掲載本数：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本</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週間（差替含む）</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・音声：不可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・入稿締切日：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営業日前</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18434" name="Picture 2" descr="C:\Users\s0113300\Documents\000_媒体資料改定\2018.01-03\Captue_114_Rec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625" b="86159"/>
          <a:stretch/>
        </p:blipFill>
        <p:spPr bwMode="auto">
          <a:xfrm>
            <a:off x="323528" y="2985060"/>
            <a:ext cx="1465164" cy="176579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5" name="Picture 2" descr="C:\Users\s0113300\Documents\000_媒体資料改定\2018.01-03\Captue_114_Rec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682" b="81457"/>
          <a:stretch/>
        </p:blipFill>
        <p:spPr bwMode="auto">
          <a:xfrm>
            <a:off x="323528" y="4728736"/>
            <a:ext cx="1465164" cy="148271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28" name="フローチャート : せん孔テープ 27"/>
          <p:cNvSpPr/>
          <p:nvPr/>
        </p:nvSpPr>
        <p:spPr bwMode="auto">
          <a:xfrm>
            <a:off x="323528" y="2640616"/>
            <a:ext cx="1457370" cy="389186"/>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9" name="フローチャート : せん孔テープ 28"/>
          <p:cNvSpPr/>
          <p:nvPr/>
        </p:nvSpPr>
        <p:spPr bwMode="auto">
          <a:xfrm>
            <a:off x="323528" y="4532839"/>
            <a:ext cx="1457370" cy="389186"/>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5" name="正方形/長方形 4"/>
          <p:cNvSpPr/>
          <p:nvPr/>
        </p:nvSpPr>
        <p:spPr>
          <a:xfrm>
            <a:off x="467544" y="1844824"/>
            <a:ext cx="1152128" cy="4320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bwMode="auto">
          <a:xfrm>
            <a:off x="246794" y="3490387"/>
            <a:ext cx="1610837" cy="1023076"/>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ファースト</a:t>
            </a:r>
            <a:endParaRPr lang="en-US" altLang="ja-JP" sz="800" b="1"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スクエア</a:t>
            </a:r>
          </a:p>
        </p:txBody>
      </p:sp>
      <p:sp>
        <p:nvSpPr>
          <p:cNvPr id="31" name="正方形/長方形 30"/>
          <p:cNvSpPr/>
          <p:nvPr/>
        </p:nvSpPr>
        <p:spPr bwMode="auto">
          <a:xfrm>
            <a:off x="246794" y="5063754"/>
            <a:ext cx="1610837" cy="1023076"/>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セカンド</a:t>
            </a:r>
            <a:endParaRPr lang="en-US" altLang="ja-JP" sz="800" b="1"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スクエア</a:t>
            </a:r>
          </a:p>
        </p:txBody>
      </p:sp>
    </p:spTree>
    <p:extLst>
      <p:ext uri="{BB962C8B-B14F-4D97-AF65-F5344CB8AC3E}">
        <p14:creationId xmlns:p14="http://schemas.microsoft.com/office/powerpoint/2010/main" val="6392565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85</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② ヘッダーバナー</a:t>
            </a:r>
          </a:p>
        </p:txBody>
      </p:sp>
      <p:sp>
        <p:nvSpPr>
          <p:cNvPr id="5" name="正方形/長方形 4"/>
          <p:cNvSpPr/>
          <p:nvPr/>
        </p:nvSpPr>
        <p:spPr>
          <a:xfrm>
            <a:off x="6804248" y="332656"/>
            <a:ext cx="2151654" cy="4001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インプレッション保証型</a:t>
            </a:r>
          </a:p>
        </p:txBody>
      </p:sp>
      <p:sp>
        <p:nvSpPr>
          <p:cNvPr id="10" name="正方形/長方形 9"/>
          <p:cNvSpPr/>
          <p:nvPr/>
        </p:nvSpPr>
        <p:spPr>
          <a:xfrm>
            <a:off x="242934" y="1023119"/>
            <a:ext cx="8712968" cy="276999"/>
          </a:xfrm>
          <a:prstGeom prst="rect">
            <a:avLst/>
          </a:prstGeom>
        </p:spPr>
        <p:txBody>
          <a:bodyPr wrap="square">
            <a:spAutoFit/>
          </a:bodyPr>
          <a:lstStyle/>
          <a:p>
            <a:pPr>
              <a:spcBef>
                <a:spcPct val="0"/>
              </a:spcBef>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全ての記事ページ、関連記事の上部</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(8</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月以降ナビゲーション上部</a:t>
            </a:r>
            <a:r>
              <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に表示されるバナーです。</a:t>
            </a:r>
            <a:endParaRPr lang="en-US" altLang="ja-JP" sz="1200" b="1" dirty="0">
              <a:solidFill>
                <a:schemeClr val="tx1">
                  <a:lumMod val="75000"/>
                  <a:lumOff val="25000"/>
                </a:schemeClr>
              </a:solidFill>
              <a:latin typeface="メイリオ" pitchFamily="50" charset="-128"/>
              <a:ea typeface="メイリオ" pitchFamily="50" charset="-128"/>
              <a:cs typeface="メイリオ" pitchFamily="50" charset="-128"/>
            </a:endParaRPr>
          </a:p>
        </p:txBody>
      </p:sp>
      <p:graphicFrame>
        <p:nvGraphicFramePr>
          <p:cNvPr id="11" name="Group 113"/>
          <p:cNvGraphicFramePr>
            <a:graphicFrameLocks noGrp="1"/>
          </p:cNvGraphicFramePr>
          <p:nvPr>
            <p:extLst/>
          </p:nvPr>
        </p:nvGraphicFramePr>
        <p:xfrm>
          <a:off x="1979712" y="1628801"/>
          <a:ext cx="6840761" cy="1800199"/>
        </p:xfrm>
        <a:graphic>
          <a:graphicData uri="http://schemas.openxmlformats.org/drawingml/2006/table">
            <a:tbl>
              <a:tblPr/>
              <a:tblGrid>
                <a:gridCol w="1651007">
                  <a:extLst>
                    <a:ext uri="{9D8B030D-6E8A-4147-A177-3AD203B41FA5}">
                      <a16:colId xmlns:a16="http://schemas.microsoft.com/office/drawing/2014/main" val="20000"/>
                    </a:ext>
                  </a:extLst>
                </a:gridCol>
                <a:gridCol w="4210068">
                  <a:extLst>
                    <a:ext uri="{9D8B030D-6E8A-4147-A177-3AD203B41FA5}">
                      <a16:colId xmlns:a16="http://schemas.microsoft.com/office/drawing/2014/main" val="20001"/>
                    </a:ext>
                  </a:extLst>
                </a:gridCol>
                <a:gridCol w="979686">
                  <a:extLst>
                    <a:ext uri="{9D8B030D-6E8A-4147-A177-3AD203B41FA5}">
                      <a16:colId xmlns:a16="http://schemas.microsoft.com/office/drawing/2014/main" val="20002"/>
                    </a:ext>
                  </a:extLst>
                </a:gridCol>
              </a:tblGrid>
              <a:tr h="25583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itchFamily="50" charset="-128"/>
                          <a:cs typeface="メイリオ" pitchFamily="50" charset="-128"/>
                        </a:rPr>
                        <a:t>メニュー名</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itchFamily="50" charset="-128"/>
                          <a:cs typeface="メイリオ" pitchFamily="50" charset="-128"/>
                        </a:rPr>
                        <a:t>掲載チャンネル</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デジタル</a:t>
                      </a:r>
                    </a:p>
                  </a:txBody>
                  <a:tcPr marL="91455" marR="91455" marT="45713" marB="457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パソコン、スマホとデジタル家電チャンネル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5" marR="91455" marT="45713" marB="457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¥1.4</a:t>
                      </a:r>
                    </a:p>
                  </a:txBody>
                  <a:tcPr marL="9524" marR="9524" marT="952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534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ライフ</a:t>
                      </a:r>
                    </a:p>
                  </a:txBody>
                  <a:tcPr marL="91455" marR="91455" marT="45713" marB="457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ワーク＆ライフ、乗りものチャンネル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5" marR="91455" marT="45713" marB="457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¥1.4</a:t>
                      </a:r>
                    </a:p>
                  </a:txBody>
                  <a:tcPr marL="9524" marR="9524" marT="952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ホビー＆エンタメ</a:t>
                      </a:r>
                    </a:p>
                  </a:txBody>
                  <a:tcPr marL="91455" marR="91455" marT="45713" marB="457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エンタメ、ホビーチャンネル</a:t>
                      </a:r>
                    </a:p>
                  </a:txBody>
                  <a:tcPr marL="91455" marR="91455" marT="45713" marB="457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¥1.4</a:t>
                      </a:r>
                    </a:p>
                  </a:txBody>
                  <a:tcPr marL="9524" marR="9524" marT="952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ビジネス</a:t>
                      </a:r>
                    </a:p>
                  </a:txBody>
                  <a:tcPr marL="91455" marR="91455" marT="45713" marB="457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企業</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IT</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5" marR="91455" marT="45713" marB="457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¥2.4</a:t>
                      </a:r>
                    </a:p>
                  </a:txBody>
                  <a:tcPr marL="9524" marR="9524" marT="952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a:t>
                      </a:r>
                    </a:p>
                  </a:txBody>
                  <a:tcPr marL="91455" marR="91455" marT="45713" marB="457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55" marR="91455" marT="45713" marB="457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¥2.4</a:t>
                      </a:r>
                    </a:p>
                  </a:txBody>
                  <a:tcPr marL="9524" marR="9524" marT="952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ランオブマイナビニュース</a:t>
                      </a:r>
                    </a:p>
                  </a:txBody>
                  <a:tcPr marL="91455" marR="91455" marT="45713" marB="457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全チャンネル</a:t>
                      </a:r>
                    </a:p>
                  </a:txBody>
                  <a:tcPr marL="91455" marR="91455" marT="45713" marB="457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¥1.3</a:t>
                      </a:r>
                    </a:p>
                  </a:txBody>
                  <a:tcPr marL="9524" marR="9524" marT="952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2" name="Text Box 55"/>
          <p:cNvSpPr txBox="1">
            <a:spLocks noChangeArrowheads="1"/>
          </p:cNvSpPr>
          <p:nvPr/>
        </p:nvSpPr>
        <p:spPr bwMode="auto">
          <a:xfrm>
            <a:off x="1979712" y="3554765"/>
            <a:ext cx="4895850" cy="153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75000"/>
              </a:lnSpc>
              <a:spcBef>
                <a:spcPct val="5000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クリエイティブ背景色が白の場合は可視可能な色の枠線を付けてください。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表の価格は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1imp</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あたりの単価です。</a:t>
            </a:r>
          </a:p>
          <a:p>
            <a:pPr marL="171450" indent="-171450" eaLnBrk="1" hangingPunct="1">
              <a:lnSpc>
                <a:spcPct val="75000"/>
              </a:lnSpc>
              <a:spcBef>
                <a:spcPct val="50000"/>
              </a:spcBef>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料金は、税抜き料金です。</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1,000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円未満の料金は、切捨とさせていただきます。</a:t>
            </a:r>
          </a:p>
          <a:p>
            <a:pPr marL="171450" indent="-171450" eaLnBrk="1" hangingPunct="1">
              <a:lnSpc>
                <a:spcPct val="75000"/>
              </a:lnSpc>
              <a:spcBef>
                <a:spcPct val="50000"/>
              </a:spcBef>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料金表に掲載されていない複数のチャンネルをまたがった掲載もご相談に応じます。</a:t>
            </a:r>
          </a:p>
          <a:p>
            <a:pPr marL="171450" indent="-171450" eaLnBrk="1" hangingPunct="1">
              <a:lnSpc>
                <a:spcPct val="75000"/>
              </a:lnSpc>
              <a:spcBef>
                <a:spcPct val="50000"/>
              </a:spcBef>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特定のチャンネルのみのチャンネル指定配信も可能です。 ただし、バナージャックを行っている</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75000"/>
              </a:lnSpc>
              <a:spcBef>
                <a:spcPct val="5000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ブランドゲート、タイアップ記事には配信されません。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バナー掲載期間が</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5</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営業日未満の場合、掲載をお受け致しかねる場合もございます。ご要望の際は、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75000"/>
              </a:lnSpc>
              <a:spcBef>
                <a:spcPct val="5000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随時営業担当にお問い合わせください。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buFont typeface="Arial" panose="020B0604020202020204" pitchFamily="34" charset="0"/>
              <a:buChar cha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広告掲載および変更日は休日および祭日も可能ですが、その際の不具合について、</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弊社は免責されるものとします。</a:t>
            </a:r>
          </a:p>
        </p:txBody>
      </p:sp>
      <p:sp>
        <p:nvSpPr>
          <p:cNvPr id="13" name="正方形/長方形 12"/>
          <p:cNvSpPr/>
          <p:nvPr/>
        </p:nvSpPr>
        <p:spPr>
          <a:xfrm>
            <a:off x="6732240" y="3554765"/>
            <a:ext cx="2088232" cy="1530419"/>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732240" y="3554765"/>
            <a:ext cx="2088232" cy="2759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t>レギュレーション</a:t>
            </a:r>
          </a:p>
        </p:txBody>
      </p:sp>
      <p:sp>
        <p:nvSpPr>
          <p:cNvPr id="15" name="Text Box 66"/>
          <p:cNvSpPr txBox="1">
            <a:spLocks noChangeArrowheads="1"/>
          </p:cNvSpPr>
          <p:nvPr/>
        </p:nvSpPr>
        <p:spPr bwMode="auto">
          <a:xfrm>
            <a:off x="6709320" y="3976844"/>
            <a:ext cx="20237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・サイズ：左右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320×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ピクセル</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・ファイル容量：</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GIF,jpeg50KB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以内</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・アニメーション：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秒程度（</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回まで）</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・差替：週</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・同時掲載本数：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本</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・入稿締切日：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7</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営業日前 </a:t>
            </a:r>
          </a:p>
        </p:txBody>
      </p:sp>
      <p:sp>
        <p:nvSpPr>
          <p:cNvPr id="16" name="角丸四角形 15"/>
          <p:cNvSpPr/>
          <p:nvPr/>
        </p:nvSpPr>
        <p:spPr>
          <a:xfrm>
            <a:off x="2062833" y="5164833"/>
            <a:ext cx="3949327" cy="288031"/>
          </a:xfrm>
          <a:prstGeom prst="roundRect">
            <a:avLst>
              <a:gd name="adj" fmla="val 5000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latin typeface="+mj-ea"/>
                <a:ea typeface="+mj-ea"/>
              </a:rPr>
              <a:t>お申込は、</a:t>
            </a:r>
            <a:r>
              <a:rPr kumimoji="1" lang="en-US" altLang="ja-JP" sz="1000" b="1" dirty="0">
                <a:latin typeface="+mj-ea"/>
                <a:ea typeface="+mj-ea"/>
              </a:rPr>
              <a:t>100,000imp</a:t>
            </a:r>
            <a:r>
              <a:rPr kumimoji="1" lang="ja-JP" altLang="en-US" sz="1000" b="1" dirty="0">
                <a:latin typeface="+mj-ea"/>
                <a:ea typeface="+mj-ea"/>
              </a:rPr>
              <a:t>～</a:t>
            </a:r>
            <a:r>
              <a:rPr lang="ja-JP" altLang="en-US" sz="1000" b="1" dirty="0">
                <a:latin typeface="+mj-ea"/>
                <a:ea typeface="+mj-ea"/>
              </a:rPr>
              <a:t>とさせていただきます</a:t>
            </a:r>
            <a:endParaRPr kumimoji="1" lang="ja-JP" altLang="en-US" sz="1000" b="1" dirty="0">
              <a:latin typeface="+mj-ea"/>
              <a:ea typeface="+mj-ea"/>
            </a:endParaRPr>
          </a:p>
        </p:txBody>
      </p:sp>
      <p:pic>
        <p:nvPicPr>
          <p:cNvPr id="17" name="Picture 2" descr="C:\Users\s0113300\Documents\000_媒体資料改定\2018.01-03\Captue_114_Rec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7410"/>
          <a:stretch/>
        </p:blipFill>
        <p:spPr bwMode="auto">
          <a:xfrm>
            <a:off x="323528" y="2204864"/>
            <a:ext cx="1465164" cy="20639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458" name="Picture 2" descr="C:\Users\s0113300\Documents\000_媒体資料改定\2018.01-03\FireShot Screen Capture #523 - '「マイナビ2019」、イメージキャラはドラえもんと三吉彩花さん! I マイナビニュース' - news_mynavi_jp_article_20170925-a1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6661"/>
          <a:stretch/>
        </p:blipFill>
        <p:spPr bwMode="auto">
          <a:xfrm>
            <a:off x="307577" y="3002565"/>
            <a:ext cx="1472062" cy="27386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s0113300\Documents\000_媒体資料改定\2018.01-03\FireShot Screen Capture #523 - '「マイナビ2019」、イメージキャラはドラえもんと三吉彩花さん! I マイナビニュース' - news_mynavi_jp_article_20170925-a1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6661"/>
          <a:stretch/>
        </p:blipFill>
        <p:spPr bwMode="auto">
          <a:xfrm>
            <a:off x="307577" y="3005614"/>
            <a:ext cx="1472062" cy="2738614"/>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23528" y="1628799"/>
            <a:ext cx="1465164" cy="4115429"/>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bwMode="auto">
          <a:xfrm>
            <a:off x="332580" y="1756848"/>
            <a:ext cx="1456112" cy="319968"/>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ヘッダーバナー</a:t>
            </a:r>
          </a:p>
        </p:txBody>
      </p:sp>
    </p:spTree>
    <p:extLst>
      <p:ext uri="{BB962C8B-B14F-4D97-AF65-F5344CB8AC3E}">
        <p14:creationId xmlns:p14="http://schemas.microsoft.com/office/powerpoint/2010/main" val="34036020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86</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③ 動画配信（ファーストスクエア）</a:t>
            </a:r>
          </a:p>
        </p:txBody>
      </p:sp>
      <p:sp>
        <p:nvSpPr>
          <p:cNvPr id="4" name="正方形/長方形 3"/>
          <p:cNvSpPr/>
          <p:nvPr/>
        </p:nvSpPr>
        <p:spPr>
          <a:xfrm>
            <a:off x="6804248" y="332656"/>
            <a:ext cx="2151654" cy="4001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インプレッション保証型</a:t>
            </a:r>
          </a:p>
        </p:txBody>
      </p:sp>
      <p:sp>
        <p:nvSpPr>
          <p:cNvPr id="15" name="正方形/長方形 14"/>
          <p:cNvSpPr/>
          <p:nvPr/>
        </p:nvSpPr>
        <p:spPr>
          <a:xfrm>
            <a:off x="246794" y="5189289"/>
            <a:ext cx="1876934" cy="1045425"/>
          </a:xfrm>
          <a:prstGeom prst="rect">
            <a:avLst/>
          </a:prstGeom>
          <a:solidFill>
            <a:schemeClr val="tx1">
              <a:lumMod val="75000"/>
              <a:lumOff val="2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lumMod val="75000"/>
                  <a:lumOff val="25000"/>
                </a:schemeClr>
              </a:solidFill>
              <a:latin typeface="+mj-ea"/>
              <a:ea typeface="+mj-ea"/>
            </a:endParaRPr>
          </a:p>
        </p:txBody>
      </p:sp>
      <p:sp>
        <p:nvSpPr>
          <p:cNvPr id="17" name="テキスト ボックス 5"/>
          <p:cNvSpPr txBox="1">
            <a:spLocks noChangeArrowheads="1"/>
          </p:cNvSpPr>
          <p:nvPr/>
        </p:nvSpPr>
        <p:spPr bwMode="auto">
          <a:xfrm>
            <a:off x="271740" y="5263926"/>
            <a:ext cx="1967788" cy="51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fontAlgn="base" hangingPunct="1">
              <a:lnSpc>
                <a:spcPct val="150000"/>
              </a:lnSpc>
              <a:spcBef>
                <a:spcPct val="0"/>
              </a:spcBef>
              <a:spcAft>
                <a:spcPct val="0"/>
              </a:spcAft>
              <a:buNone/>
              <a:defRPr/>
            </a:pPr>
            <a:r>
              <a:rPr lang="ja-JP" altLang="en-US" sz="700" b="1" kern="0" dirty="0">
                <a:solidFill>
                  <a:schemeClr val="bg1"/>
                </a:solidFill>
                <a:latin typeface="+mj-ea"/>
                <a:ea typeface="+mj-ea"/>
                <a:cs typeface="メイリオ" pitchFamily="50" charset="-128"/>
              </a:rPr>
              <a:t>ビューワブル時に自動で再生が開始され、</a:t>
            </a:r>
          </a:p>
          <a:p>
            <a:pPr eaLnBrk="1" fontAlgn="base" hangingPunct="1">
              <a:lnSpc>
                <a:spcPct val="150000"/>
              </a:lnSpc>
              <a:spcBef>
                <a:spcPct val="0"/>
              </a:spcBef>
              <a:spcAft>
                <a:spcPct val="0"/>
              </a:spcAft>
              <a:buNone/>
              <a:defRPr/>
            </a:pPr>
            <a:r>
              <a:rPr lang="ja-JP" altLang="en-US" sz="700" b="1" kern="0" dirty="0">
                <a:solidFill>
                  <a:schemeClr val="bg1"/>
                </a:solidFill>
                <a:latin typeface="+mj-ea"/>
                <a:ea typeface="+mj-ea"/>
                <a:cs typeface="メイリオ" pitchFamily="50" charset="-128"/>
              </a:rPr>
              <a:t>再生エリアをタップすると</a:t>
            </a:r>
            <a:endParaRPr lang="en-US" altLang="ja-JP" sz="700" b="1" kern="0" dirty="0">
              <a:solidFill>
                <a:schemeClr val="bg1"/>
              </a:solidFill>
              <a:latin typeface="+mj-ea"/>
              <a:ea typeface="+mj-ea"/>
              <a:cs typeface="メイリオ" pitchFamily="50" charset="-128"/>
            </a:endParaRPr>
          </a:p>
          <a:p>
            <a:pPr eaLnBrk="1" fontAlgn="base" hangingPunct="1">
              <a:lnSpc>
                <a:spcPct val="150000"/>
              </a:lnSpc>
              <a:spcBef>
                <a:spcPct val="0"/>
              </a:spcBef>
              <a:spcAft>
                <a:spcPct val="0"/>
              </a:spcAft>
              <a:buNone/>
              <a:defRPr/>
            </a:pPr>
            <a:r>
              <a:rPr lang="ja-JP" altLang="en-US" sz="700" b="1" kern="0" dirty="0">
                <a:solidFill>
                  <a:schemeClr val="bg1"/>
                </a:solidFill>
                <a:latin typeface="+mj-ea"/>
                <a:ea typeface="+mj-ea"/>
                <a:cs typeface="メイリオ" pitchFamily="50" charset="-128"/>
              </a:rPr>
              <a:t>指定したサイトへ送客されます。</a:t>
            </a:r>
          </a:p>
          <a:p>
            <a:pPr eaLnBrk="1" fontAlgn="base" hangingPunct="1">
              <a:lnSpc>
                <a:spcPct val="150000"/>
              </a:lnSpc>
              <a:spcBef>
                <a:spcPct val="0"/>
              </a:spcBef>
              <a:spcAft>
                <a:spcPct val="0"/>
              </a:spcAft>
              <a:buNone/>
              <a:defRPr/>
            </a:pPr>
            <a:r>
              <a:rPr lang="ja-JP" altLang="en-US" sz="700" b="1" kern="0" dirty="0">
                <a:solidFill>
                  <a:schemeClr val="bg1"/>
                </a:solidFill>
                <a:latin typeface="+mj-ea"/>
                <a:ea typeface="+mj-ea"/>
                <a:cs typeface="メイリオ" pitchFamily="50" charset="-128"/>
              </a:rPr>
              <a:t>（タップ後、動画をフルスクリーンで</a:t>
            </a:r>
            <a:endParaRPr lang="en-US" altLang="ja-JP" sz="700" b="1" kern="0" dirty="0">
              <a:solidFill>
                <a:schemeClr val="bg1"/>
              </a:solidFill>
              <a:latin typeface="+mj-ea"/>
              <a:ea typeface="+mj-ea"/>
              <a:cs typeface="メイリオ" pitchFamily="50" charset="-128"/>
            </a:endParaRPr>
          </a:p>
          <a:p>
            <a:pPr eaLnBrk="1" fontAlgn="base" hangingPunct="1">
              <a:lnSpc>
                <a:spcPct val="150000"/>
              </a:lnSpc>
              <a:spcBef>
                <a:spcPct val="0"/>
              </a:spcBef>
              <a:spcAft>
                <a:spcPct val="0"/>
              </a:spcAft>
              <a:buNone/>
              <a:defRPr/>
            </a:pPr>
            <a:r>
              <a:rPr lang="ja-JP" altLang="en-US" sz="700" b="1" kern="0" dirty="0">
                <a:solidFill>
                  <a:schemeClr val="bg1"/>
                </a:solidFill>
                <a:latin typeface="+mj-ea"/>
                <a:ea typeface="+mj-ea"/>
                <a:cs typeface="メイリオ" pitchFamily="50" charset="-128"/>
              </a:rPr>
              <a:t>再生することも可能です）</a:t>
            </a:r>
          </a:p>
        </p:txBody>
      </p:sp>
      <p:sp>
        <p:nvSpPr>
          <p:cNvPr id="18" name="正方形/長方形 17"/>
          <p:cNvSpPr/>
          <p:nvPr/>
        </p:nvSpPr>
        <p:spPr>
          <a:xfrm>
            <a:off x="242934" y="1023119"/>
            <a:ext cx="8712968" cy="276999"/>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自動で再生が開始されるため、動きのあるクリエイティブで、より効果的に商材の魅力を訴求することができます。</a:t>
            </a:r>
          </a:p>
        </p:txBody>
      </p:sp>
      <p:graphicFrame>
        <p:nvGraphicFramePr>
          <p:cNvPr id="20" name="Group 113"/>
          <p:cNvGraphicFramePr>
            <a:graphicFrameLocks noGrp="1"/>
          </p:cNvGraphicFramePr>
          <p:nvPr>
            <p:extLst/>
          </p:nvPr>
        </p:nvGraphicFramePr>
        <p:xfrm>
          <a:off x="1979712" y="1628801"/>
          <a:ext cx="6840761" cy="1800199"/>
        </p:xfrm>
        <a:graphic>
          <a:graphicData uri="http://schemas.openxmlformats.org/drawingml/2006/table">
            <a:tbl>
              <a:tblPr/>
              <a:tblGrid>
                <a:gridCol w="1651007">
                  <a:extLst>
                    <a:ext uri="{9D8B030D-6E8A-4147-A177-3AD203B41FA5}">
                      <a16:colId xmlns:a16="http://schemas.microsoft.com/office/drawing/2014/main" val="20000"/>
                    </a:ext>
                  </a:extLst>
                </a:gridCol>
                <a:gridCol w="4210068">
                  <a:extLst>
                    <a:ext uri="{9D8B030D-6E8A-4147-A177-3AD203B41FA5}">
                      <a16:colId xmlns:a16="http://schemas.microsoft.com/office/drawing/2014/main" val="20001"/>
                    </a:ext>
                  </a:extLst>
                </a:gridCol>
                <a:gridCol w="979686">
                  <a:extLst>
                    <a:ext uri="{9D8B030D-6E8A-4147-A177-3AD203B41FA5}">
                      <a16:colId xmlns:a16="http://schemas.microsoft.com/office/drawing/2014/main" val="20002"/>
                    </a:ext>
                  </a:extLst>
                </a:gridCol>
              </a:tblGrid>
              <a:tr h="25583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itchFamily="50" charset="-128"/>
                          <a:cs typeface="メイリオ" pitchFamily="50" charset="-128"/>
                        </a:rPr>
                        <a:t>メニュー名</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itchFamily="50" charset="-128"/>
                          <a:cs typeface="メイリオ" pitchFamily="50" charset="-128"/>
                        </a:rPr>
                        <a:t>掲載チャンネル</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デジタル</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パソコン、スマホとデジタル家電チャンネル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¥2.7</a:t>
                      </a:r>
                      <a:r>
                        <a:rPr lang="en-US" altLang="ja-JP" sz="8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534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ライフ</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ワーク＆ライフ、乗りものチャンネル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ホビー＆エンタメ</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エンタメ、ホビーチャンネル</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ビジネス</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企業</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IT</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ランオブマイナビニュース</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全チャンネル</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¥2.6</a:t>
                      </a:r>
                      <a:endParaRPr lang="en-US" altLang="ja-JP" sz="8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1" name="Text Box 55"/>
          <p:cNvSpPr txBox="1">
            <a:spLocks noChangeArrowheads="1"/>
          </p:cNvSpPr>
          <p:nvPr/>
        </p:nvSpPr>
        <p:spPr bwMode="auto">
          <a:xfrm>
            <a:off x="2147663" y="3544679"/>
            <a:ext cx="5040560" cy="195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80000"/>
              </a:lnSpc>
              <a:spcBef>
                <a:spcPct val="5000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pPr>
            <a:r>
              <a:rPr lang="ja-JP" altLang="en-US" sz="700" dirty="0">
                <a:solidFill>
                  <a:srgbClr val="FF5050"/>
                </a:solidFill>
                <a:latin typeface="メイリオ" pitchFamily="50" charset="-128"/>
                <a:ea typeface="メイリオ" pitchFamily="50" charset="-128"/>
                <a:cs typeface="メイリオ" pitchFamily="50" charset="-128"/>
              </a:rPr>
              <a:t>音声ミュート状態での配信となります。</a:t>
            </a:r>
            <a:endParaRPr lang="en-US" altLang="ja-JP" sz="700" dirty="0">
              <a:solidFill>
                <a:srgbClr val="FF5050"/>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pPr>
            <a:r>
              <a:rPr lang="ja-JP" altLang="en-US" sz="700" dirty="0">
                <a:solidFill>
                  <a:srgbClr val="FF5050"/>
                </a:solidFill>
                <a:latin typeface="メイリオ" pitchFamily="50" charset="-128"/>
                <a:ea typeface="メイリオ" pitchFamily="50" charset="-128"/>
                <a:cs typeface="メイリオ" pitchFamily="50" charset="-128"/>
              </a:rPr>
              <a:t>サポート対象ブラウザは</a:t>
            </a:r>
            <a:r>
              <a:rPr lang="en-US" altLang="ja-JP" sz="700" dirty="0">
                <a:solidFill>
                  <a:srgbClr val="FF5050"/>
                </a:solidFill>
                <a:latin typeface="メイリオ" pitchFamily="50" charset="-128"/>
                <a:ea typeface="メイリオ" pitchFamily="50" charset="-128"/>
                <a:cs typeface="メイリオ" pitchFamily="50" charset="-128"/>
              </a:rPr>
              <a:t>iOS Ver.6</a:t>
            </a:r>
            <a:r>
              <a:rPr lang="ja-JP" altLang="en-US" sz="700" dirty="0">
                <a:solidFill>
                  <a:srgbClr val="FF5050"/>
                </a:solidFill>
                <a:latin typeface="メイリオ" pitchFamily="50" charset="-128"/>
                <a:ea typeface="メイリオ" pitchFamily="50" charset="-128"/>
                <a:cs typeface="メイリオ" pitchFamily="50" charset="-128"/>
              </a:rPr>
              <a:t>以降、</a:t>
            </a:r>
            <a:r>
              <a:rPr lang="en-US" altLang="ja-JP" sz="700" dirty="0">
                <a:solidFill>
                  <a:srgbClr val="FF5050"/>
                </a:solidFill>
                <a:latin typeface="メイリオ" pitchFamily="50" charset="-128"/>
                <a:ea typeface="メイリオ" pitchFamily="50" charset="-128"/>
                <a:cs typeface="メイリオ" pitchFamily="50" charset="-128"/>
              </a:rPr>
              <a:t>Android Ver.4</a:t>
            </a:r>
            <a:r>
              <a:rPr lang="ja-JP" altLang="en-US" sz="700" dirty="0">
                <a:solidFill>
                  <a:srgbClr val="FF5050"/>
                </a:solidFill>
                <a:latin typeface="メイリオ" pitchFamily="50" charset="-128"/>
                <a:ea typeface="メイリオ" pitchFamily="50" charset="-128"/>
                <a:cs typeface="メイリオ" pitchFamily="50" charset="-128"/>
              </a:rPr>
              <a:t>以降となります。 （通常の仕様と異なります。）</a:t>
            </a:r>
            <a:endParaRPr lang="en-US" altLang="ja-JP" sz="700" dirty="0">
              <a:solidFill>
                <a:srgbClr val="FF5050"/>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サポート対象外のブラウザの場合、サムネイル画像が代替表示される可能性がございます。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また、</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Android</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は一部端末では正常な動作をしない可能性があります。ご了承ください。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クリエイティブ背景色が白の場合は可視可能な色の枠線を付けてください。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表の価格は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1imp</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あたりの単価です。</a:t>
            </a:r>
          </a:p>
          <a:p>
            <a:pPr marL="171450" indent="-171450" eaLnBrk="1" hangingPunct="1">
              <a:lnSpc>
                <a:spcPct val="75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料金は、税抜き料金です。</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1,000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円未満の料金は、切捨とさせていただきます。</a:t>
            </a:r>
          </a:p>
          <a:p>
            <a:pPr marL="171450" indent="-171450" eaLnBrk="1" hangingPunct="1">
              <a:lnSpc>
                <a:spcPct val="75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料金表に掲載されていない複数のチャンネルをまたがった掲載もご相談に応じます。</a:t>
            </a:r>
          </a:p>
          <a:p>
            <a:pPr marL="171450" indent="-171450" eaLnBrk="1" hangingPunct="1">
              <a:lnSpc>
                <a:spcPct val="75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特定のチャンネルのみのチャンネル指定配信も可能です。 ただし、バナージャックを行っている</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75000"/>
              </a:lnSpc>
              <a:spcBef>
                <a:spcPct val="5000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ブランドゲート、タイアップ記事には配信されません。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バナー掲載期間が</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5</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営業日未満の場合、掲載をお受け致しかねる場合もございます。ご要望の際は、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75000"/>
              </a:lnSpc>
              <a:spcBef>
                <a:spcPct val="5000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随時営業担当にお問い合わせください。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広告掲載および変更日は休日および祭日も可能ですが、その際の不具合について、弊社は免責されるものとします。</a:t>
            </a:r>
          </a:p>
        </p:txBody>
      </p:sp>
      <p:sp>
        <p:nvSpPr>
          <p:cNvPr id="22" name="正方形/長方形 21"/>
          <p:cNvSpPr/>
          <p:nvPr/>
        </p:nvSpPr>
        <p:spPr>
          <a:xfrm>
            <a:off x="6732240" y="3554765"/>
            <a:ext cx="2088232" cy="1530419"/>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732240" y="3554765"/>
            <a:ext cx="2088232" cy="2759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t>レギュレーション</a:t>
            </a:r>
          </a:p>
        </p:txBody>
      </p:sp>
      <p:sp>
        <p:nvSpPr>
          <p:cNvPr id="24" name="Text Box 66"/>
          <p:cNvSpPr txBox="1">
            <a:spLocks noChangeArrowheads="1"/>
          </p:cNvSpPr>
          <p:nvPr/>
        </p:nvSpPr>
        <p:spPr bwMode="auto">
          <a:xfrm>
            <a:off x="6738327" y="3976844"/>
            <a:ext cx="20237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・サイズ：左右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250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ピクセル</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・ファイル容量：</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mp4 5MB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以内</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・再生時間：</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秒以内</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・差替：週</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・同時掲載本数：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本</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・音声：可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（再生時のデフォルトはミュート状態です）</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・入稿締切日：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7</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営業日前 </a:t>
            </a:r>
          </a:p>
        </p:txBody>
      </p:sp>
      <p:sp>
        <p:nvSpPr>
          <p:cNvPr id="25" name="角丸四角形 24"/>
          <p:cNvSpPr/>
          <p:nvPr/>
        </p:nvSpPr>
        <p:spPr>
          <a:xfrm>
            <a:off x="2239528" y="5589240"/>
            <a:ext cx="3772632" cy="288031"/>
          </a:xfrm>
          <a:prstGeom prst="roundRect">
            <a:avLst>
              <a:gd name="adj" fmla="val 5000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latin typeface="+mj-ea"/>
                <a:ea typeface="+mj-ea"/>
              </a:rPr>
              <a:t>お申込は、</a:t>
            </a:r>
            <a:r>
              <a:rPr kumimoji="1" lang="en-US" altLang="ja-JP" sz="1000" b="1" dirty="0">
                <a:latin typeface="+mj-ea"/>
                <a:ea typeface="+mj-ea"/>
              </a:rPr>
              <a:t>100,000imp</a:t>
            </a:r>
            <a:r>
              <a:rPr kumimoji="1" lang="ja-JP" altLang="en-US" sz="1000" b="1" dirty="0">
                <a:latin typeface="+mj-ea"/>
                <a:ea typeface="+mj-ea"/>
              </a:rPr>
              <a:t>～</a:t>
            </a:r>
            <a:r>
              <a:rPr lang="ja-JP" altLang="en-US" sz="1000" b="1" dirty="0">
                <a:latin typeface="+mj-ea"/>
                <a:ea typeface="+mj-ea"/>
              </a:rPr>
              <a:t>とさせていただきます</a:t>
            </a:r>
            <a:endParaRPr kumimoji="1" lang="ja-JP" altLang="en-US" sz="1000" b="1" dirty="0">
              <a:latin typeface="+mj-ea"/>
              <a:ea typeface="+mj-ea"/>
            </a:endParaRPr>
          </a:p>
        </p:txBody>
      </p:sp>
      <p:pic>
        <p:nvPicPr>
          <p:cNvPr id="30" name="Picture 2" descr="C:\Users\s0113300\Documents\000_媒体資料改定\2018.01-03\Captue_114_Rec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7662"/>
          <a:stretch/>
        </p:blipFill>
        <p:spPr bwMode="auto">
          <a:xfrm>
            <a:off x="323528" y="1504115"/>
            <a:ext cx="1465164" cy="186336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1" name="Picture 2" descr="C:\Users\s0113300\Documents\000_媒体資料改定\2018.01-03\Captue_114_Rec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625" b="86159"/>
          <a:stretch/>
        </p:blipFill>
        <p:spPr bwMode="auto">
          <a:xfrm>
            <a:off x="323528" y="3342504"/>
            <a:ext cx="1465164" cy="176579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2" name="フローチャート : せん孔テープ 31"/>
          <p:cNvSpPr/>
          <p:nvPr/>
        </p:nvSpPr>
        <p:spPr bwMode="auto">
          <a:xfrm>
            <a:off x="323528" y="3179990"/>
            <a:ext cx="1457370" cy="389186"/>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34" name="正方形/長方形 33"/>
          <p:cNvSpPr/>
          <p:nvPr/>
        </p:nvSpPr>
        <p:spPr>
          <a:xfrm>
            <a:off x="467544" y="2293607"/>
            <a:ext cx="1152128" cy="4320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bwMode="auto">
          <a:xfrm>
            <a:off x="246794" y="3847831"/>
            <a:ext cx="1610837" cy="1023076"/>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ファースト</a:t>
            </a:r>
            <a:endParaRPr lang="en-US" altLang="ja-JP" sz="800" b="1" dirty="0">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スクエア</a:t>
            </a:r>
          </a:p>
        </p:txBody>
      </p:sp>
      <p:sp>
        <p:nvSpPr>
          <p:cNvPr id="16" name="二等辺三角形 15"/>
          <p:cNvSpPr/>
          <p:nvPr/>
        </p:nvSpPr>
        <p:spPr>
          <a:xfrm rot="18900000">
            <a:off x="1415152" y="4874212"/>
            <a:ext cx="252652" cy="555835"/>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0689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87</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④ 動画配信（ヘッダーバナー）</a:t>
            </a:r>
          </a:p>
        </p:txBody>
      </p:sp>
      <p:sp>
        <p:nvSpPr>
          <p:cNvPr id="4" name="正方形/長方形 3"/>
          <p:cNvSpPr/>
          <p:nvPr/>
        </p:nvSpPr>
        <p:spPr>
          <a:xfrm>
            <a:off x="6804248" y="332656"/>
            <a:ext cx="2151654" cy="4001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インプレッション保証型</a:t>
            </a:r>
          </a:p>
        </p:txBody>
      </p:sp>
      <p:sp>
        <p:nvSpPr>
          <p:cNvPr id="15" name="正方形/長方形 14"/>
          <p:cNvSpPr/>
          <p:nvPr/>
        </p:nvSpPr>
        <p:spPr>
          <a:xfrm>
            <a:off x="246794" y="5189289"/>
            <a:ext cx="1876934" cy="1045425"/>
          </a:xfrm>
          <a:prstGeom prst="rect">
            <a:avLst/>
          </a:prstGeom>
          <a:solidFill>
            <a:schemeClr val="tx1">
              <a:lumMod val="75000"/>
              <a:lumOff val="25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lumMod val="75000"/>
                  <a:lumOff val="25000"/>
                </a:schemeClr>
              </a:solidFill>
              <a:latin typeface="+mj-ea"/>
              <a:ea typeface="+mj-ea"/>
            </a:endParaRPr>
          </a:p>
        </p:txBody>
      </p:sp>
      <p:sp>
        <p:nvSpPr>
          <p:cNvPr id="18" name="正方形/長方形 17"/>
          <p:cNvSpPr/>
          <p:nvPr/>
        </p:nvSpPr>
        <p:spPr>
          <a:xfrm>
            <a:off x="242934" y="1023119"/>
            <a:ext cx="8712968" cy="276999"/>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自動で再生が開始されるため、動きのあるクリエイティブで、より効果的に商材の魅力を訴求することができます。</a:t>
            </a:r>
          </a:p>
        </p:txBody>
      </p:sp>
      <p:graphicFrame>
        <p:nvGraphicFramePr>
          <p:cNvPr id="20" name="Group 113"/>
          <p:cNvGraphicFramePr>
            <a:graphicFrameLocks noGrp="1"/>
          </p:cNvGraphicFramePr>
          <p:nvPr>
            <p:extLst/>
          </p:nvPr>
        </p:nvGraphicFramePr>
        <p:xfrm>
          <a:off x="1979712" y="1628801"/>
          <a:ext cx="6840761" cy="1800199"/>
        </p:xfrm>
        <a:graphic>
          <a:graphicData uri="http://schemas.openxmlformats.org/drawingml/2006/table">
            <a:tbl>
              <a:tblPr/>
              <a:tblGrid>
                <a:gridCol w="1651007">
                  <a:extLst>
                    <a:ext uri="{9D8B030D-6E8A-4147-A177-3AD203B41FA5}">
                      <a16:colId xmlns:a16="http://schemas.microsoft.com/office/drawing/2014/main" val="20000"/>
                    </a:ext>
                  </a:extLst>
                </a:gridCol>
                <a:gridCol w="4210068">
                  <a:extLst>
                    <a:ext uri="{9D8B030D-6E8A-4147-A177-3AD203B41FA5}">
                      <a16:colId xmlns:a16="http://schemas.microsoft.com/office/drawing/2014/main" val="20001"/>
                    </a:ext>
                  </a:extLst>
                </a:gridCol>
                <a:gridCol w="979686">
                  <a:extLst>
                    <a:ext uri="{9D8B030D-6E8A-4147-A177-3AD203B41FA5}">
                      <a16:colId xmlns:a16="http://schemas.microsoft.com/office/drawing/2014/main" val="20002"/>
                    </a:ext>
                  </a:extLst>
                </a:gridCol>
              </a:tblGrid>
              <a:tr h="25583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itchFamily="50" charset="-128"/>
                          <a:cs typeface="メイリオ" pitchFamily="50" charset="-128"/>
                        </a:rPr>
                        <a:t>メニュー名</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itchFamily="50" charset="-128"/>
                          <a:cs typeface="メイリオ" pitchFamily="50" charset="-128"/>
                        </a:rPr>
                        <a:t>掲載チャンネル</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デジタル</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パソコン、スマホとデジタル家電チャンネル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¥2.8</a:t>
                      </a:r>
                      <a:r>
                        <a:rPr lang="en-US" altLang="ja-JP" sz="8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534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ライフ</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ワーク＆ライフ、乗りものチャンネル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ホビー＆エンタメ</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エンタメ、ホビーチャンネル</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ビジネス</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企業</a:t>
                      </a:r>
                      <a:r>
                        <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IT</a:t>
                      </a: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テクノロジーチャンネル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¥4.6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580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ランオブマイナビニュース</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全チャンネル</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¥2.7</a:t>
                      </a:r>
                      <a:endParaRPr lang="en-US" altLang="ja-JP" sz="8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1" name="Text Box 55"/>
          <p:cNvSpPr txBox="1">
            <a:spLocks noChangeArrowheads="1"/>
          </p:cNvSpPr>
          <p:nvPr/>
        </p:nvSpPr>
        <p:spPr bwMode="auto">
          <a:xfrm>
            <a:off x="2147663" y="3544679"/>
            <a:ext cx="5040560" cy="195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80000"/>
              </a:lnSpc>
              <a:spcBef>
                <a:spcPct val="5000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pPr>
            <a:r>
              <a:rPr lang="ja-JP" altLang="en-US" sz="700" dirty="0">
                <a:solidFill>
                  <a:srgbClr val="FF5050"/>
                </a:solidFill>
                <a:latin typeface="メイリオ" pitchFamily="50" charset="-128"/>
                <a:ea typeface="メイリオ" pitchFamily="50" charset="-128"/>
                <a:cs typeface="メイリオ" pitchFamily="50" charset="-128"/>
              </a:rPr>
              <a:t>音声ミュート状態での配信となります。</a:t>
            </a:r>
            <a:endParaRPr lang="en-US" altLang="ja-JP" sz="700" dirty="0">
              <a:solidFill>
                <a:srgbClr val="FF5050"/>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pPr>
            <a:r>
              <a:rPr lang="ja-JP" altLang="en-US" sz="700" dirty="0">
                <a:solidFill>
                  <a:srgbClr val="FF5050"/>
                </a:solidFill>
                <a:latin typeface="メイリオ" pitchFamily="50" charset="-128"/>
                <a:ea typeface="メイリオ" pitchFamily="50" charset="-128"/>
                <a:cs typeface="メイリオ" pitchFamily="50" charset="-128"/>
              </a:rPr>
              <a:t>サポート対象ブラウザは</a:t>
            </a:r>
            <a:r>
              <a:rPr lang="en-US" altLang="ja-JP" sz="700" dirty="0">
                <a:solidFill>
                  <a:srgbClr val="FF5050"/>
                </a:solidFill>
                <a:latin typeface="メイリオ" pitchFamily="50" charset="-128"/>
                <a:ea typeface="メイリオ" pitchFamily="50" charset="-128"/>
                <a:cs typeface="メイリオ" pitchFamily="50" charset="-128"/>
              </a:rPr>
              <a:t>iOS Ver.6</a:t>
            </a:r>
            <a:r>
              <a:rPr lang="ja-JP" altLang="en-US" sz="700" dirty="0">
                <a:solidFill>
                  <a:srgbClr val="FF5050"/>
                </a:solidFill>
                <a:latin typeface="メイリオ" pitchFamily="50" charset="-128"/>
                <a:ea typeface="メイリオ" pitchFamily="50" charset="-128"/>
                <a:cs typeface="メイリオ" pitchFamily="50" charset="-128"/>
              </a:rPr>
              <a:t>以降、</a:t>
            </a:r>
            <a:r>
              <a:rPr lang="en-US" altLang="ja-JP" sz="700" dirty="0">
                <a:solidFill>
                  <a:srgbClr val="FF5050"/>
                </a:solidFill>
                <a:latin typeface="メイリオ" pitchFamily="50" charset="-128"/>
                <a:ea typeface="メイリオ" pitchFamily="50" charset="-128"/>
                <a:cs typeface="メイリオ" pitchFamily="50" charset="-128"/>
              </a:rPr>
              <a:t>Android Ver.4</a:t>
            </a:r>
            <a:r>
              <a:rPr lang="ja-JP" altLang="en-US" sz="700" dirty="0">
                <a:solidFill>
                  <a:srgbClr val="FF5050"/>
                </a:solidFill>
                <a:latin typeface="メイリオ" pitchFamily="50" charset="-128"/>
                <a:ea typeface="メイリオ" pitchFamily="50" charset="-128"/>
                <a:cs typeface="メイリオ" pitchFamily="50" charset="-128"/>
              </a:rPr>
              <a:t>以降となります。 （通常の仕様と異なります。）</a:t>
            </a:r>
            <a:endParaRPr lang="en-US" altLang="ja-JP" sz="700" dirty="0">
              <a:solidFill>
                <a:srgbClr val="FF5050"/>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サポート対象外のブラウザの場合、サムネイル画像が代替表示される可能性がございます。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また、</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Android</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は一部端末では正常な動作をしない可能性があります。ご了承ください。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クリエイティブ背景色が白の場合は可視可能な色の枠線を付けてください。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表の価格は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1imp</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あたりの単価です。</a:t>
            </a:r>
          </a:p>
          <a:p>
            <a:pPr marL="171450" indent="-171450" eaLnBrk="1" hangingPunct="1">
              <a:lnSpc>
                <a:spcPct val="75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料金は、税抜き料金です。</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1,000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円未満の料金は、切捨とさせていただきます。</a:t>
            </a:r>
          </a:p>
          <a:p>
            <a:pPr marL="171450" indent="-171450" eaLnBrk="1" hangingPunct="1">
              <a:lnSpc>
                <a:spcPct val="75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料金表に掲載されていない複数のチャンネルをまたがった掲載もご相談に応じます。</a:t>
            </a:r>
          </a:p>
          <a:p>
            <a:pPr marL="171450" indent="-171450" eaLnBrk="1" hangingPunct="1">
              <a:lnSpc>
                <a:spcPct val="75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特定のチャンネルのみのチャンネル指定配信も可能です。 ただし、バナージャックを行っている</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75000"/>
              </a:lnSpc>
              <a:spcBef>
                <a:spcPct val="5000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ブランドゲート、タイアップ記事には配信されません。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75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バナー掲載期間が</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5</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営業日未満の場合、掲載をお受け致しかねる場合もございます。ご要望の際は、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75000"/>
              </a:lnSpc>
              <a:spcBef>
                <a:spcPct val="50000"/>
              </a:spcBef>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随時営業担当にお問い合わせください。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80000"/>
              </a:lnSpc>
              <a:spcBef>
                <a:spcPct val="50000"/>
              </a:spcBef>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広告掲載および変更日は休日および祭日も可能ですが、その際の不具合について、弊社は免責されるものとします。</a:t>
            </a:r>
          </a:p>
        </p:txBody>
      </p:sp>
      <p:sp>
        <p:nvSpPr>
          <p:cNvPr id="22" name="正方形/長方形 21"/>
          <p:cNvSpPr/>
          <p:nvPr/>
        </p:nvSpPr>
        <p:spPr>
          <a:xfrm>
            <a:off x="6732240" y="3554765"/>
            <a:ext cx="2088232" cy="1530419"/>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732240" y="3554765"/>
            <a:ext cx="2088232" cy="2759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t>レギュレーション</a:t>
            </a:r>
          </a:p>
        </p:txBody>
      </p:sp>
      <p:sp>
        <p:nvSpPr>
          <p:cNvPr id="24" name="Text Box 66"/>
          <p:cNvSpPr txBox="1">
            <a:spLocks noChangeArrowheads="1"/>
          </p:cNvSpPr>
          <p:nvPr/>
        </p:nvSpPr>
        <p:spPr bwMode="auto">
          <a:xfrm>
            <a:off x="6738327" y="3976844"/>
            <a:ext cx="202370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・サイズ：左右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320×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180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ピクセル</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・ファイル容量：</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mp4 5MB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以内</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・再生時間：</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秒以内</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・差替：週</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・同時掲載本数：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本</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・音声：可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（再生時のデフォルトはミュート状態です）</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・入稿締切日：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7</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営業日前 </a:t>
            </a:r>
          </a:p>
        </p:txBody>
      </p:sp>
      <p:sp>
        <p:nvSpPr>
          <p:cNvPr id="25" name="角丸四角形 24"/>
          <p:cNvSpPr/>
          <p:nvPr/>
        </p:nvSpPr>
        <p:spPr>
          <a:xfrm>
            <a:off x="2239528" y="5589240"/>
            <a:ext cx="3772632" cy="288031"/>
          </a:xfrm>
          <a:prstGeom prst="roundRect">
            <a:avLst>
              <a:gd name="adj" fmla="val 5000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latin typeface="+mj-ea"/>
                <a:ea typeface="+mj-ea"/>
              </a:rPr>
              <a:t>お申込は、</a:t>
            </a:r>
            <a:r>
              <a:rPr kumimoji="1" lang="en-US" altLang="ja-JP" sz="1000" b="1" dirty="0">
                <a:latin typeface="+mj-ea"/>
                <a:ea typeface="+mj-ea"/>
              </a:rPr>
              <a:t>100,000imp</a:t>
            </a:r>
            <a:r>
              <a:rPr kumimoji="1" lang="ja-JP" altLang="en-US" sz="1000" b="1" dirty="0">
                <a:latin typeface="+mj-ea"/>
                <a:ea typeface="+mj-ea"/>
              </a:rPr>
              <a:t>～</a:t>
            </a:r>
            <a:r>
              <a:rPr lang="ja-JP" altLang="en-US" sz="1000" b="1" dirty="0">
                <a:latin typeface="+mj-ea"/>
                <a:ea typeface="+mj-ea"/>
              </a:rPr>
              <a:t>とさせていただきます</a:t>
            </a:r>
            <a:endParaRPr kumimoji="1" lang="ja-JP" altLang="en-US" sz="1000" b="1" dirty="0">
              <a:latin typeface="+mj-ea"/>
              <a:ea typeface="+mj-ea"/>
            </a:endParaRPr>
          </a:p>
        </p:txBody>
      </p:sp>
      <p:pic>
        <p:nvPicPr>
          <p:cNvPr id="30" name="Picture 2" descr="C:\Users\s0113300\Documents\000_媒体資料改定\2018.01-03\Captue_114_Rec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7662"/>
          <a:stretch/>
        </p:blipFill>
        <p:spPr bwMode="auto">
          <a:xfrm>
            <a:off x="323528" y="1504115"/>
            <a:ext cx="1465164" cy="186336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1" name="Picture 2" descr="C:\Users\s0113300\Documents\000_媒体資料改定\2018.01-03\Captue_114_Rec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625" b="86159"/>
          <a:stretch/>
        </p:blipFill>
        <p:spPr bwMode="auto">
          <a:xfrm>
            <a:off x="323528" y="3342504"/>
            <a:ext cx="1465164" cy="1765799"/>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2" name="フローチャート : せん孔テープ 31"/>
          <p:cNvSpPr/>
          <p:nvPr/>
        </p:nvSpPr>
        <p:spPr bwMode="auto">
          <a:xfrm>
            <a:off x="323528" y="3179990"/>
            <a:ext cx="1457370" cy="389186"/>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34" name="正方形/長方形 33"/>
          <p:cNvSpPr/>
          <p:nvPr/>
        </p:nvSpPr>
        <p:spPr>
          <a:xfrm>
            <a:off x="467544" y="2293607"/>
            <a:ext cx="1152128" cy="4320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bwMode="auto">
          <a:xfrm>
            <a:off x="246794" y="2276872"/>
            <a:ext cx="1610837" cy="432048"/>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ヘッダーバナー</a:t>
            </a:r>
          </a:p>
        </p:txBody>
      </p:sp>
      <p:sp>
        <p:nvSpPr>
          <p:cNvPr id="26" name="正方形/長方形 25"/>
          <p:cNvSpPr/>
          <p:nvPr/>
        </p:nvSpPr>
        <p:spPr>
          <a:xfrm>
            <a:off x="467544" y="3912781"/>
            <a:ext cx="1152128" cy="882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二等辺三角形 15"/>
          <p:cNvSpPr/>
          <p:nvPr/>
        </p:nvSpPr>
        <p:spPr>
          <a:xfrm rot="20142947">
            <a:off x="1125337" y="2737618"/>
            <a:ext cx="260593" cy="2857309"/>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5"/>
          <p:cNvSpPr txBox="1">
            <a:spLocks noChangeArrowheads="1"/>
          </p:cNvSpPr>
          <p:nvPr/>
        </p:nvSpPr>
        <p:spPr bwMode="auto">
          <a:xfrm>
            <a:off x="271740" y="5263926"/>
            <a:ext cx="1967788" cy="51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fontAlgn="base" hangingPunct="1">
              <a:lnSpc>
                <a:spcPct val="150000"/>
              </a:lnSpc>
              <a:spcBef>
                <a:spcPct val="0"/>
              </a:spcBef>
              <a:spcAft>
                <a:spcPct val="0"/>
              </a:spcAft>
              <a:buNone/>
              <a:defRPr/>
            </a:pPr>
            <a:r>
              <a:rPr lang="ja-JP" altLang="en-US" sz="700" b="1" kern="0" dirty="0">
                <a:solidFill>
                  <a:schemeClr val="bg1"/>
                </a:solidFill>
                <a:latin typeface="+mj-ea"/>
                <a:ea typeface="+mj-ea"/>
                <a:cs typeface="メイリオ" pitchFamily="50" charset="-128"/>
              </a:rPr>
              <a:t>ビューワブル時に自動で再生が開始され、</a:t>
            </a:r>
          </a:p>
          <a:p>
            <a:pPr eaLnBrk="1" fontAlgn="base" hangingPunct="1">
              <a:lnSpc>
                <a:spcPct val="150000"/>
              </a:lnSpc>
              <a:spcBef>
                <a:spcPct val="0"/>
              </a:spcBef>
              <a:spcAft>
                <a:spcPct val="0"/>
              </a:spcAft>
              <a:buNone/>
              <a:defRPr/>
            </a:pPr>
            <a:r>
              <a:rPr lang="ja-JP" altLang="en-US" sz="700" b="1" kern="0" dirty="0">
                <a:solidFill>
                  <a:schemeClr val="bg1"/>
                </a:solidFill>
                <a:latin typeface="+mj-ea"/>
                <a:ea typeface="+mj-ea"/>
                <a:cs typeface="メイリオ" pitchFamily="50" charset="-128"/>
              </a:rPr>
              <a:t>再生エリアをタップすると</a:t>
            </a:r>
            <a:endParaRPr lang="en-US" altLang="ja-JP" sz="700" b="1" kern="0" dirty="0">
              <a:solidFill>
                <a:schemeClr val="bg1"/>
              </a:solidFill>
              <a:latin typeface="+mj-ea"/>
              <a:ea typeface="+mj-ea"/>
              <a:cs typeface="メイリオ" pitchFamily="50" charset="-128"/>
            </a:endParaRPr>
          </a:p>
          <a:p>
            <a:pPr eaLnBrk="1" fontAlgn="base" hangingPunct="1">
              <a:lnSpc>
                <a:spcPct val="150000"/>
              </a:lnSpc>
              <a:spcBef>
                <a:spcPct val="0"/>
              </a:spcBef>
              <a:spcAft>
                <a:spcPct val="0"/>
              </a:spcAft>
              <a:buNone/>
              <a:defRPr/>
            </a:pPr>
            <a:r>
              <a:rPr lang="ja-JP" altLang="en-US" sz="700" b="1" kern="0" dirty="0">
                <a:solidFill>
                  <a:schemeClr val="bg1"/>
                </a:solidFill>
                <a:latin typeface="+mj-ea"/>
                <a:ea typeface="+mj-ea"/>
                <a:cs typeface="メイリオ" pitchFamily="50" charset="-128"/>
              </a:rPr>
              <a:t>指定したサイトへ送客されます。</a:t>
            </a:r>
          </a:p>
          <a:p>
            <a:pPr eaLnBrk="1" fontAlgn="base" hangingPunct="1">
              <a:lnSpc>
                <a:spcPct val="150000"/>
              </a:lnSpc>
              <a:spcBef>
                <a:spcPct val="0"/>
              </a:spcBef>
              <a:spcAft>
                <a:spcPct val="0"/>
              </a:spcAft>
              <a:buNone/>
              <a:defRPr/>
            </a:pPr>
            <a:r>
              <a:rPr lang="ja-JP" altLang="en-US" sz="700" b="1" kern="0" dirty="0">
                <a:solidFill>
                  <a:schemeClr val="bg1"/>
                </a:solidFill>
                <a:latin typeface="+mj-ea"/>
                <a:ea typeface="+mj-ea"/>
                <a:cs typeface="メイリオ" pitchFamily="50" charset="-128"/>
              </a:rPr>
              <a:t>（タップ後、動画をフルスクリーンで</a:t>
            </a:r>
            <a:endParaRPr lang="en-US" altLang="ja-JP" sz="700" b="1" kern="0" dirty="0">
              <a:solidFill>
                <a:schemeClr val="bg1"/>
              </a:solidFill>
              <a:latin typeface="+mj-ea"/>
              <a:ea typeface="+mj-ea"/>
              <a:cs typeface="メイリオ" pitchFamily="50" charset="-128"/>
            </a:endParaRPr>
          </a:p>
          <a:p>
            <a:pPr eaLnBrk="1" fontAlgn="base" hangingPunct="1">
              <a:lnSpc>
                <a:spcPct val="150000"/>
              </a:lnSpc>
              <a:spcBef>
                <a:spcPct val="0"/>
              </a:spcBef>
              <a:spcAft>
                <a:spcPct val="0"/>
              </a:spcAft>
              <a:buNone/>
              <a:defRPr/>
            </a:pPr>
            <a:r>
              <a:rPr lang="ja-JP" altLang="en-US" sz="700" b="1" kern="0" dirty="0">
                <a:solidFill>
                  <a:schemeClr val="bg1"/>
                </a:solidFill>
                <a:latin typeface="+mj-ea"/>
                <a:ea typeface="+mj-ea"/>
                <a:cs typeface="メイリオ" pitchFamily="50" charset="-128"/>
              </a:rPr>
              <a:t>再生することも可能です）</a:t>
            </a:r>
          </a:p>
        </p:txBody>
      </p:sp>
    </p:spTree>
    <p:extLst>
      <p:ext uri="{BB962C8B-B14F-4D97-AF65-F5344CB8AC3E}">
        <p14:creationId xmlns:p14="http://schemas.microsoft.com/office/powerpoint/2010/main" val="1839019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s0113300\Documents\027_デザイン関連\モックアップ素材\iPhone\iPhone-6-5,5-inch-Three-colors-Mock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116" y="1610316"/>
            <a:ext cx="1943658" cy="4080115"/>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88</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⑤ オーバーレイバナー </a:t>
            </a:r>
          </a:p>
        </p:txBody>
      </p:sp>
      <p:sp>
        <p:nvSpPr>
          <p:cNvPr id="4" name="正方形/長方形 3"/>
          <p:cNvSpPr/>
          <p:nvPr/>
        </p:nvSpPr>
        <p:spPr>
          <a:xfrm>
            <a:off x="6804248" y="332656"/>
            <a:ext cx="2151654" cy="4001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t>インプレッション保証型</a:t>
            </a:r>
          </a:p>
        </p:txBody>
      </p:sp>
      <p:sp>
        <p:nvSpPr>
          <p:cNvPr id="5" name="正方形/長方形 4"/>
          <p:cNvSpPr/>
          <p:nvPr/>
        </p:nvSpPr>
        <p:spPr>
          <a:xfrm>
            <a:off x="242934" y="1023119"/>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リードページと記事ページフッター部分に掲載されるバナー広告です。</a:t>
            </a: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画面タッチ（スクロール）時には広告表示は消え、手を離すとフッターに表示される仕様となっています。</a:t>
            </a:r>
          </a:p>
        </p:txBody>
      </p:sp>
      <p:sp>
        <p:nvSpPr>
          <p:cNvPr id="12" name="Text Box 66"/>
          <p:cNvSpPr txBox="1">
            <a:spLocks noChangeArrowheads="1"/>
          </p:cNvSpPr>
          <p:nvPr/>
        </p:nvSpPr>
        <p:spPr bwMode="auto">
          <a:xfrm>
            <a:off x="2339752" y="4355774"/>
            <a:ext cx="3888432"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FontTx/>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注意事項</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50000"/>
              </a:lnSpc>
              <a:spcBef>
                <a:spcPct val="0"/>
              </a:spcBef>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各メニュー毎（上記ご参照ください）にフリークエンシーントロールをかけ、</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150000"/>
              </a:lnSpc>
              <a:spcBef>
                <a:spcPct val="0"/>
              </a:spcBef>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該当の記事リードページ、記事ページにアクセスすると、ブラウザ毎に</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時間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150000"/>
              </a:lnSpc>
              <a:spcBef>
                <a:spcPct val="0"/>
              </a:spcBef>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回表示されます。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50000"/>
              </a:lnSpc>
              <a:spcBef>
                <a:spcPct val="0"/>
              </a:spcBef>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クリエイティブ背景色が白の場合は可視可能な色の枠線を付けてください。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marL="171450" indent="-171450" eaLnBrk="1" hangingPunct="1">
              <a:lnSpc>
                <a:spcPct val="150000"/>
              </a:lnSpc>
              <a:spcBef>
                <a:spcPct val="0"/>
              </a:spcBef>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広告掲載および変更日は休日および祭日も可能ですが、</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150000"/>
              </a:lnSpc>
              <a:spcBef>
                <a:spcPct val="0"/>
              </a:spcBef>
              <a:buNone/>
              <a:defRPr/>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その際の不具合について、弊社は免責されるものとします。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13" name="正方形/長方形 12"/>
          <p:cNvSpPr/>
          <p:nvPr/>
        </p:nvSpPr>
        <p:spPr>
          <a:xfrm>
            <a:off x="6228184" y="4344583"/>
            <a:ext cx="2592288" cy="167670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228184" y="4344583"/>
            <a:ext cx="2592288" cy="2759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t>レギュレーション</a:t>
            </a:r>
          </a:p>
        </p:txBody>
      </p:sp>
      <p:sp>
        <p:nvSpPr>
          <p:cNvPr id="15" name="Text Box 66"/>
          <p:cNvSpPr txBox="1">
            <a:spLocks noChangeArrowheads="1"/>
          </p:cNvSpPr>
          <p:nvPr/>
        </p:nvSpPr>
        <p:spPr bwMode="auto">
          <a:xfrm>
            <a:off x="6300192" y="4813606"/>
            <a:ext cx="244827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・サイズ：左右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320×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天地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50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ピクセル</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・ファイル容量：</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GIF,JPEG50KB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以内</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・アニメーション：不可</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・差替：週</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回</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・同時掲載本数：</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本</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・音声：不可</a:t>
            </a:r>
          </a:p>
          <a:p>
            <a:pPr eaLnBrk="1" hangingPunct="1">
              <a:spcBef>
                <a:spcPct val="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・入稿締切日：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営業日前</a:t>
            </a:r>
          </a:p>
        </p:txBody>
      </p:sp>
      <p:pic>
        <p:nvPicPr>
          <p:cNvPr id="21" name="Picture 2" descr="C:\Users\s0113300\Documents\000_媒体資料改定\2018.01-03\Captue_114_Rec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96853"/>
          <a:stretch/>
        </p:blipFill>
        <p:spPr bwMode="auto">
          <a:xfrm>
            <a:off x="438066" y="2179489"/>
            <a:ext cx="1691417" cy="28956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597503" y="3116826"/>
            <a:ext cx="1371135" cy="4224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bwMode="auto">
          <a:xfrm>
            <a:off x="420012" y="4778477"/>
            <a:ext cx="1709471" cy="298986"/>
          </a:xfrm>
          <a:prstGeom prst="rect">
            <a:avLst/>
          </a:prstGeom>
          <a:solidFill>
            <a:schemeClr val="bg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bwMode="auto">
          <a:xfrm>
            <a:off x="427209" y="4786603"/>
            <a:ext cx="1709471" cy="290860"/>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オーバーレイバナー</a:t>
            </a:r>
          </a:p>
        </p:txBody>
      </p:sp>
      <p:graphicFrame>
        <p:nvGraphicFramePr>
          <p:cNvPr id="17" name="Group 113">
            <a:extLst>
              <a:ext uri="{FF2B5EF4-FFF2-40B4-BE49-F238E27FC236}">
                <a16:creationId xmlns:a16="http://schemas.microsoft.com/office/drawing/2014/main" id="{B6BE160D-8768-4DD3-8000-AA2674CD2ECC}"/>
              </a:ext>
            </a:extLst>
          </p:cNvPr>
          <p:cNvGraphicFramePr>
            <a:graphicFrameLocks noGrp="1"/>
          </p:cNvGraphicFramePr>
          <p:nvPr>
            <p:extLst/>
          </p:nvPr>
        </p:nvGraphicFramePr>
        <p:xfrm>
          <a:off x="2483769" y="2204864"/>
          <a:ext cx="6350116" cy="1556563"/>
        </p:xfrm>
        <a:graphic>
          <a:graphicData uri="http://schemas.openxmlformats.org/drawingml/2006/table">
            <a:tbl>
              <a:tblPr/>
              <a:tblGrid>
                <a:gridCol w="1532591">
                  <a:extLst>
                    <a:ext uri="{9D8B030D-6E8A-4147-A177-3AD203B41FA5}">
                      <a16:colId xmlns:a16="http://schemas.microsoft.com/office/drawing/2014/main" val="20000"/>
                    </a:ext>
                  </a:extLst>
                </a:gridCol>
                <a:gridCol w="3908106">
                  <a:extLst>
                    <a:ext uri="{9D8B030D-6E8A-4147-A177-3AD203B41FA5}">
                      <a16:colId xmlns:a16="http://schemas.microsoft.com/office/drawing/2014/main" val="20001"/>
                    </a:ext>
                  </a:extLst>
                </a:gridCol>
                <a:gridCol w="909419">
                  <a:extLst>
                    <a:ext uri="{9D8B030D-6E8A-4147-A177-3AD203B41FA5}">
                      <a16:colId xmlns:a16="http://schemas.microsoft.com/office/drawing/2014/main" val="20002"/>
                    </a:ext>
                  </a:extLst>
                </a:gridCol>
              </a:tblGrid>
              <a:tr h="309036">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itchFamily="50" charset="-128"/>
                          <a:cs typeface="メイリオ" pitchFamily="50" charset="-128"/>
                        </a:rPr>
                        <a:t>メニュー名</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itchFamily="50" charset="-128"/>
                          <a:cs typeface="メイリオ" pitchFamily="50" charset="-128"/>
                        </a:rPr>
                        <a:t>掲載チャンネル</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価格</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30900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デジタル</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パソコン、スマホとデジタル家電チャンネル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¥1.8</a:t>
                      </a:r>
                      <a:r>
                        <a:rPr lang="en-US" altLang="ja-JP" sz="8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052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ライフ</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ワーク＆ライフ、乗りものチャンネル</a:t>
                      </a:r>
                      <a:endParaRPr kumimoji="1" lang="en-US" altLang="ja-JP"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endParaRP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900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ホビー＆エンタメ</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エンタメ、ホビーチャンネル</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900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ホームローテーション</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75000"/>
                              <a:lumOff val="25000"/>
                            </a:schemeClr>
                          </a:solidFill>
                          <a:effectLst/>
                          <a:latin typeface="メイリオ" pitchFamily="50" charset="-128"/>
                          <a:ea typeface="メイリオ" pitchFamily="50" charset="-128"/>
                          <a:cs typeface="メイリオ" pitchFamily="50" charset="-128"/>
                        </a:rPr>
                        <a:t>全チャンネル</a:t>
                      </a:r>
                    </a:p>
                  </a:txBody>
                  <a:tcPr marL="91461" marR="91461"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fontAlgn="ctr"/>
                      <a:r>
                        <a:rPr lang="en-US" altLang="ja-JP" sz="80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¥1.7</a:t>
                      </a:r>
                      <a:endParaRPr lang="en-US" altLang="ja-JP" sz="8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 name="角丸四角形 24">
            <a:extLst>
              <a:ext uri="{FF2B5EF4-FFF2-40B4-BE49-F238E27FC236}">
                <a16:creationId xmlns:a16="http://schemas.microsoft.com/office/drawing/2014/main" id="{310AC062-A802-4689-B4FC-A90F72FA7C20}"/>
              </a:ext>
            </a:extLst>
          </p:cNvPr>
          <p:cNvSpPr/>
          <p:nvPr/>
        </p:nvSpPr>
        <p:spPr>
          <a:xfrm>
            <a:off x="2239528" y="5661248"/>
            <a:ext cx="3772632" cy="288031"/>
          </a:xfrm>
          <a:prstGeom prst="roundRect">
            <a:avLst>
              <a:gd name="adj" fmla="val 5000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latin typeface="+mj-ea"/>
                <a:ea typeface="+mj-ea"/>
              </a:rPr>
              <a:t>お申込は、</a:t>
            </a:r>
            <a:r>
              <a:rPr kumimoji="1" lang="en-US" altLang="ja-JP" sz="1000" b="1" dirty="0">
                <a:latin typeface="+mj-ea"/>
                <a:ea typeface="+mj-ea"/>
              </a:rPr>
              <a:t>100,000imp</a:t>
            </a:r>
            <a:r>
              <a:rPr kumimoji="1" lang="ja-JP" altLang="en-US" sz="1000" b="1" dirty="0">
                <a:latin typeface="+mj-ea"/>
                <a:ea typeface="+mj-ea"/>
              </a:rPr>
              <a:t>～</a:t>
            </a:r>
            <a:r>
              <a:rPr lang="ja-JP" altLang="en-US" sz="1000" b="1" dirty="0">
                <a:latin typeface="+mj-ea"/>
                <a:ea typeface="+mj-ea"/>
              </a:rPr>
              <a:t>とさせていただきます</a:t>
            </a:r>
            <a:endParaRPr kumimoji="1" lang="ja-JP" altLang="en-US" sz="1000" b="1" dirty="0">
              <a:latin typeface="+mj-ea"/>
              <a:ea typeface="+mj-ea"/>
            </a:endParaRPr>
          </a:p>
        </p:txBody>
      </p:sp>
    </p:spTree>
    <p:extLst>
      <p:ext uri="{BB962C8B-B14F-4D97-AF65-F5344CB8AC3E}">
        <p14:creationId xmlns:p14="http://schemas.microsoft.com/office/powerpoint/2010/main" val="39628658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89</a:t>
            </a:fld>
            <a:endParaRPr lang="ja-JP" altLang="en-US" dirty="0"/>
          </a:p>
        </p:txBody>
      </p:sp>
      <p:sp>
        <p:nvSpPr>
          <p:cNvPr id="3" name="正方形/長方形 2"/>
          <p:cNvSpPr/>
          <p:nvPr/>
        </p:nvSpPr>
        <p:spPr>
          <a:xfrm>
            <a:off x="905896" y="2621912"/>
            <a:ext cx="7338511" cy="914400"/>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905895" y="2852936"/>
            <a:ext cx="7338511" cy="523220"/>
          </a:xfrm>
          <a:prstGeom prst="rect">
            <a:avLst/>
          </a:prstGeom>
          <a:noFill/>
        </p:spPr>
        <p:txBody>
          <a:bodyPr wrap="square" rtlCol="0">
            <a:spAutoFit/>
          </a:bodyPr>
          <a:lstStyle/>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カテゴリジャック</a:t>
            </a:r>
          </a:p>
        </p:txBody>
      </p:sp>
      <p:sp>
        <p:nvSpPr>
          <p:cNvPr id="5" name="正方形/長方形 4"/>
          <p:cNvSpPr/>
          <p:nvPr/>
        </p:nvSpPr>
        <p:spPr>
          <a:xfrm>
            <a:off x="107504" y="692696"/>
            <a:ext cx="8928992" cy="36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834355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9</a:t>
            </a:fld>
            <a:endParaRPr lang="ja-JP" altLang="en-US" dirty="0"/>
          </a:p>
        </p:txBody>
      </p:sp>
      <p:sp>
        <p:nvSpPr>
          <p:cNvPr id="4" name="テキスト ボックス 3"/>
          <p:cNvSpPr txBox="1"/>
          <p:nvPr/>
        </p:nvSpPr>
        <p:spPr>
          <a:xfrm>
            <a:off x="179512" y="332656"/>
            <a:ext cx="7632848" cy="400110"/>
          </a:xfrm>
          <a:prstGeom prst="rect">
            <a:avLst/>
          </a:prstGeom>
          <a:noFill/>
        </p:spPr>
        <p:txBody>
          <a:bodyPr wrap="square" rtlCol="0">
            <a:spAutoFit/>
          </a:bodyPr>
          <a:lstStyle/>
          <a:p>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企業</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IT</a:t>
            </a:r>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チャンネル 読者属性（</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graphicFrame>
        <p:nvGraphicFramePr>
          <p:cNvPr id="28" name="グラフ 27"/>
          <p:cNvGraphicFramePr>
            <a:graphicFrameLocks/>
          </p:cNvGraphicFramePr>
          <p:nvPr>
            <p:extLst>
              <p:ext uri="{D42A27DB-BD31-4B8C-83A1-F6EECF244321}">
                <p14:modId xmlns:p14="http://schemas.microsoft.com/office/powerpoint/2010/main" val="2502777526"/>
              </p:ext>
            </p:extLst>
          </p:nvPr>
        </p:nvGraphicFramePr>
        <p:xfrm>
          <a:off x="4742656" y="808125"/>
          <a:ext cx="4267200" cy="2760663"/>
        </p:xfrm>
        <a:graphic>
          <a:graphicData uri="http://schemas.openxmlformats.org/drawingml/2006/chart">
            <c:chart xmlns:c="http://schemas.openxmlformats.org/drawingml/2006/chart" xmlns:r="http://schemas.openxmlformats.org/officeDocument/2006/relationships" r:id="rId2"/>
          </a:graphicData>
        </a:graphic>
      </p:graphicFrame>
      <p:sp>
        <p:nvSpPr>
          <p:cNvPr id="29" name="正方形/長方形 4"/>
          <p:cNvSpPr>
            <a:spLocks noChangeArrowheads="1"/>
          </p:cNvSpPr>
          <p:nvPr/>
        </p:nvSpPr>
        <p:spPr bwMode="auto">
          <a:xfrm>
            <a:off x="4763393" y="1216113"/>
            <a:ext cx="4176464" cy="345616"/>
          </a:xfrm>
          <a:prstGeom prst="rect">
            <a:avLst/>
          </a:prstGeom>
          <a:noFill/>
          <a:ln w="12700" algn="ctr">
            <a:solidFill>
              <a:srgbClr val="C00000"/>
            </a:solidFill>
            <a:round/>
            <a:headEnd/>
            <a:tailEnd/>
          </a:ln>
          <a:extLst/>
        </p:spPr>
        <p:txBody>
          <a:bodyPr wrap="none"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000" u="sng">
              <a:solidFill>
                <a:srgbClr val="000000"/>
              </a:solidFill>
            </a:endParaRPr>
          </a:p>
        </p:txBody>
      </p:sp>
      <p:sp>
        <p:nvSpPr>
          <p:cNvPr id="33" name="正方形/長方形 32"/>
          <p:cNvSpPr/>
          <p:nvPr/>
        </p:nvSpPr>
        <p:spPr>
          <a:xfrm>
            <a:off x="6995641" y="2056620"/>
            <a:ext cx="1944216" cy="1008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bg1"/>
                </a:solidFill>
                <a:latin typeface="+mj-ea"/>
                <a:ea typeface="+mj-ea"/>
              </a:rPr>
              <a:t>情報システム部門、</a:t>
            </a:r>
            <a:br>
              <a:rPr lang="en-US" altLang="ja-JP" sz="900" dirty="0">
                <a:solidFill>
                  <a:schemeClr val="bg1"/>
                </a:solidFill>
                <a:latin typeface="+mj-ea"/>
                <a:ea typeface="+mj-ea"/>
              </a:rPr>
            </a:br>
            <a:r>
              <a:rPr lang="ja-JP" altLang="en-US" sz="900" dirty="0">
                <a:solidFill>
                  <a:schemeClr val="bg1"/>
                </a:solidFill>
                <a:latin typeface="+mj-ea"/>
                <a:ea typeface="+mj-ea"/>
              </a:rPr>
              <a:t>マーケティング・経営企画部門が</a:t>
            </a:r>
            <a:br>
              <a:rPr lang="en-US" altLang="ja-JP" sz="900" dirty="0">
                <a:solidFill>
                  <a:schemeClr val="bg1"/>
                </a:solidFill>
                <a:latin typeface="+mj-ea"/>
                <a:ea typeface="+mj-ea"/>
              </a:rPr>
            </a:br>
            <a:r>
              <a:rPr lang="ja-JP" altLang="en-US" sz="900" dirty="0">
                <a:solidFill>
                  <a:schemeClr val="bg1"/>
                </a:solidFill>
                <a:latin typeface="+mj-ea"/>
                <a:ea typeface="+mj-ea"/>
              </a:rPr>
              <a:t>全体の</a:t>
            </a:r>
            <a:r>
              <a:rPr lang="en-US" altLang="ja-JP" sz="900" dirty="0">
                <a:solidFill>
                  <a:schemeClr val="bg1"/>
                </a:solidFill>
                <a:latin typeface="+mj-ea"/>
                <a:ea typeface="+mj-ea"/>
              </a:rPr>
              <a:t>6</a:t>
            </a:r>
            <a:r>
              <a:rPr lang="ja-JP" altLang="en-US" sz="900" dirty="0">
                <a:solidFill>
                  <a:schemeClr val="bg1"/>
                </a:solidFill>
                <a:latin typeface="+mj-ea"/>
                <a:ea typeface="+mj-ea"/>
              </a:rPr>
              <a:t>割以上</a:t>
            </a:r>
            <a:endParaRPr lang="en-US" altLang="ja-JP" sz="900" dirty="0">
              <a:solidFill>
                <a:schemeClr val="bg1"/>
              </a:solidFill>
              <a:latin typeface="+mj-ea"/>
              <a:ea typeface="+mj-ea"/>
            </a:endParaRPr>
          </a:p>
        </p:txBody>
      </p:sp>
      <p:sp>
        <p:nvSpPr>
          <p:cNvPr id="34" name="二等辺三角形 33"/>
          <p:cNvSpPr/>
          <p:nvPr/>
        </p:nvSpPr>
        <p:spPr>
          <a:xfrm rot="2139548">
            <a:off x="7904418" y="1584146"/>
            <a:ext cx="249796" cy="7407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323528" y="3645024"/>
            <a:ext cx="8496944"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323528" y="1047750"/>
            <a:ext cx="360040" cy="24056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職種</a:t>
            </a:r>
          </a:p>
        </p:txBody>
      </p:sp>
      <p:sp>
        <p:nvSpPr>
          <p:cNvPr id="35" name="正方形/長方形 34"/>
          <p:cNvSpPr/>
          <p:nvPr/>
        </p:nvSpPr>
        <p:spPr>
          <a:xfrm>
            <a:off x="323528" y="3789040"/>
            <a:ext cx="360040" cy="24056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75000"/>
                    <a:lumOff val="25000"/>
                  </a:schemeClr>
                </a:solidFill>
              </a:rPr>
              <a:t>勤務先職位</a:t>
            </a:r>
          </a:p>
        </p:txBody>
      </p:sp>
      <p:graphicFrame>
        <p:nvGraphicFramePr>
          <p:cNvPr id="15" name="表 14"/>
          <p:cNvGraphicFramePr>
            <a:graphicFrameLocks noGrp="1"/>
          </p:cNvGraphicFramePr>
          <p:nvPr>
            <p:extLst>
              <p:ext uri="{D42A27DB-BD31-4B8C-83A1-F6EECF244321}">
                <p14:modId xmlns:p14="http://schemas.microsoft.com/office/powerpoint/2010/main" val="3047453674"/>
              </p:ext>
            </p:extLst>
          </p:nvPr>
        </p:nvGraphicFramePr>
        <p:xfrm>
          <a:off x="827583" y="1043558"/>
          <a:ext cx="3768229" cy="2409825"/>
        </p:xfrm>
        <a:graphic>
          <a:graphicData uri="http://schemas.openxmlformats.org/drawingml/2006/table">
            <a:tbl>
              <a:tblPr/>
              <a:tblGrid>
                <a:gridCol w="3118217">
                  <a:extLst>
                    <a:ext uri="{9D8B030D-6E8A-4147-A177-3AD203B41FA5}">
                      <a16:colId xmlns:a16="http://schemas.microsoft.com/office/drawing/2014/main" val="20000"/>
                    </a:ext>
                  </a:extLst>
                </a:gridCol>
                <a:gridCol w="650012">
                  <a:extLst>
                    <a:ext uri="{9D8B030D-6E8A-4147-A177-3AD203B41FA5}">
                      <a16:colId xmlns:a16="http://schemas.microsoft.com/office/drawing/2014/main" val="20001"/>
                    </a:ext>
                  </a:extLst>
                </a:gridCol>
              </a:tblGrid>
              <a:tr h="180975">
                <a:tc>
                  <a:txBody>
                    <a:bodyPr/>
                    <a:lstStyle/>
                    <a:p>
                      <a:pPr algn="ctr" fontAlgn="ctr"/>
                      <a:r>
                        <a:rPr lang="ja-JP" altLang="en-US" sz="800" b="1" i="0" u="none" strike="noStrike" dirty="0">
                          <a:solidFill>
                            <a:srgbClr val="FFFFFF"/>
                          </a:solidFill>
                          <a:effectLst/>
                          <a:latin typeface="メイリオ"/>
                        </a:rPr>
                        <a:t>職種</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algn="ctr" fontAlgn="ctr"/>
                      <a:r>
                        <a:rPr lang="ja-JP" altLang="en-US" sz="800" b="1" i="0" u="none" strike="noStrike" dirty="0">
                          <a:solidFill>
                            <a:srgbClr val="FFFFFF"/>
                          </a:solidFill>
                          <a:effectLst/>
                          <a:latin typeface="メイリオ"/>
                        </a:rPr>
                        <a:t>割合</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10000"/>
                  </a:ext>
                </a:extLst>
              </a:tr>
              <a:tr h="171450">
                <a:tc>
                  <a:txBody>
                    <a:bodyPr/>
                    <a:lstStyle/>
                    <a:p>
                      <a:pPr algn="l" rtl="0" fontAlgn="ctr"/>
                      <a:r>
                        <a:rPr lang="en-US" altLang="ja-JP" sz="800" b="0" i="0" u="none" strike="noStrike" dirty="0">
                          <a:solidFill>
                            <a:srgbClr val="404040"/>
                          </a:solidFill>
                          <a:effectLst/>
                          <a:latin typeface="メイリオ"/>
                        </a:rPr>
                        <a:t>IT</a:t>
                      </a:r>
                      <a:r>
                        <a:rPr lang="ja-JP" altLang="en-US" sz="800" b="0" i="0" u="none" strike="noStrike" dirty="0">
                          <a:solidFill>
                            <a:srgbClr val="404040"/>
                          </a:solidFill>
                          <a:effectLst/>
                          <a:latin typeface="メイリオ"/>
                        </a:rPr>
                        <a:t>関連技術職（ソフトウェア・ネットワーク他）</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a:solidFill>
                            <a:srgbClr val="404040"/>
                          </a:solidFill>
                          <a:effectLst/>
                          <a:latin typeface="メイリオ"/>
                        </a:rPr>
                        <a:t>34.6%</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71450">
                <a:tc>
                  <a:txBody>
                    <a:bodyPr/>
                    <a:lstStyle/>
                    <a:p>
                      <a:pPr algn="l" rtl="0" fontAlgn="ctr"/>
                      <a:r>
                        <a:rPr lang="ja-JP" altLang="en-US" sz="800" b="0" i="0" u="none" strike="noStrike" dirty="0">
                          <a:solidFill>
                            <a:srgbClr val="404040"/>
                          </a:solidFill>
                          <a:effectLst/>
                          <a:latin typeface="メイリオ"/>
                        </a:rPr>
                        <a:t>事務・企画・経営関連（マーケティング・経理・企画・経営他）</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a:solidFill>
                            <a:srgbClr val="404040"/>
                          </a:solidFill>
                          <a:effectLst/>
                          <a:latin typeface="メイリオ"/>
                        </a:rPr>
                        <a:t>25.7%</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1450">
                <a:tc>
                  <a:txBody>
                    <a:bodyPr/>
                    <a:lstStyle/>
                    <a:p>
                      <a:pPr algn="l" rtl="0" fontAlgn="ctr"/>
                      <a:r>
                        <a:rPr lang="ja-JP" altLang="en-US" sz="800" b="0" i="0" u="none" strike="noStrike" dirty="0">
                          <a:solidFill>
                            <a:srgbClr val="404040"/>
                          </a:solidFill>
                          <a:effectLst/>
                          <a:latin typeface="メイリオ"/>
                        </a:rPr>
                        <a:t>営業関連（営業・</a:t>
                      </a:r>
                      <a:r>
                        <a:rPr lang="en-US" altLang="ja-JP" sz="800" b="0" i="0" u="none" strike="noStrike" dirty="0">
                          <a:solidFill>
                            <a:srgbClr val="404040"/>
                          </a:solidFill>
                          <a:effectLst/>
                          <a:latin typeface="メイリオ"/>
                        </a:rPr>
                        <a:t>MR</a:t>
                      </a:r>
                      <a:r>
                        <a:rPr lang="ja-JP" altLang="en-US" sz="800" b="0" i="0" u="none" strike="noStrike" dirty="0">
                          <a:solidFill>
                            <a:srgbClr val="404040"/>
                          </a:solidFill>
                          <a:effectLst/>
                          <a:latin typeface="メイリオ"/>
                        </a:rPr>
                        <a:t>・人材・コールセンター他）</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a:solidFill>
                            <a:srgbClr val="404040"/>
                          </a:solidFill>
                          <a:effectLst/>
                          <a:latin typeface="メイリオ"/>
                        </a:rPr>
                        <a:t>18.7%</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71450">
                <a:tc>
                  <a:txBody>
                    <a:bodyPr/>
                    <a:lstStyle/>
                    <a:p>
                      <a:pPr algn="l" rtl="0" fontAlgn="ctr"/>
                      <a:r>
                        <a:rPr lang="ja-JP" altLang="en-US" sz="800" b="0" i="0" u="none" strike="noStrike" dirty="0">
                          <a:solidFill>
                            <a:srgbClr val="404040"/>
                          </a:solidFill>
                          <a:effectLst/>
                          <a:latin typeface="メイリオ"/>
                        </a:rPr>
                        <a:t>クリエイティブ関連（デザイン・編集・</a:t>
                      </a:r>
                      <a:r>
                        <a:rPr lang="en-US" altLang="ja-JP" sz="800" b="0" i="0" u="none" strike="noStrike" dirty="0">
                          <a:solidFill>
                            <a:srgbClr val="404040"/>
                          </a:solidFill>
                          <a:effectLst/>
                          <a:latin typeface="メイリオ"/>
                        </a:rPr>
                        <a:t>WEB</a:t>
                      </a:r>
                      <a:r>
                        <a:rPr lang="ja-JP" altLang="en-US" sz="800" b="0" i="0" u="none" strike="noStrike" dirty="0">
                          <a:solidFill>
                            <a:srgbClr val="404040"/>
                          </a:solidFill>
                          <a:effectLst/>
                          <a:latin typeface="メイリオ"/>
                        </a:rPr>
                        <a:t>・ファッション他）</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a:solidFill>
                            <a:srgbClr val="404040"/>
                          </a:solidFill>
                          <a:effectLst/>
                          <a:latin typeface="メイリオ"/>
                        </a:rPr>
                        <a:t>4.1%</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71450">
                <a:tc>
                  <a:txBody>
                    <a:bodyPr/>
                    <a:lstStyle/>
                    <a:p>
                      <a:pPr algn="l" rtl="0" fontAlgn="ctr"/>
                      <a:r>
                        <a:rPr lang="ja-JP" altLang="en-US" sz="800" b="0" i="0" u="none" strike="noStrike" dirty="0">
                          <a:solidFill>
                            <a:srgbClr val="404040"/>
                          </a:solidFill>
                          <a:effectLst/>
                          <a:latin typeface="メイリオ"/>
                        </a:rPr>
                        <a:t>専門職関連（コンサル・金融・不動産・税理士他）</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a:solidFill>
                            <a:srgbClr val="404040"/>
                          </a:solidFill>
                          <a:effectLst/>
                          <a:latin typeface="メイリオ"/>
                        </a:rPr>
                        <a:t>3.8%</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71450">
                <a:tc>
                  <a:txBody>
                    <a:bodyPr/>
                    <a:lstStyle/>
                    <a:p>
                      <a:pPr algn="l" rtl="0" fontAlgn="ctr"/>
                      <a:r>
                        <a:rPr lang="ja-JP" altLang="en-US" sz="800" b="0" i="0" u="none" strike="noStrike">
                          <a:solidFill>
                            <a:srgbClr val="404040"/>
                          </a:solidFill>
                          <a:effectLst/>
                          <a:latin typeface="メイリオ"/>
                        </a:rPr>
                        <a:t>販売・サービス関連（小売・フード・旅行・ホテル・エステ他）</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a:solidFill>
                            <a:srgbClr val="404040"/>
                          </a:solidFill>
                          <a:effectLst/>
                          <a:latin typeface="メイリオ"/>
                        </a:rPr>
                        <a:t>2.2%</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71450">
                <a:tc>
                  <a:txBody>
                    <a:bodyPr/>
                    <a:lstStyle/>
                    <a:p>
                      <a:pPr algn="l" rtl="0" fontAlgn="ctr"/>
                      <a:r>
                        <a:rPr lang="ja-JP" altLang="en-US" sz="800" b="0" i="0" u="none" strike="noStrike" dirty="0">
                          <a:solidFill>
                            <a:srgbClr val="404040"/>
                          </a:solidFill>
                          <a:effectLst/>
                          <a:latin typeface="メイリオ"/>
                        </a:rPr>
                        <a:t>メカトロ関連技術職（電気・電子・半導体・機械他）</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a:solidFill>
                            <a:srgbClr val="404040"/>
                          </a:solidFill>
                          <a:effectLst/>
                          <a:latin typeface="メイリオ"/>
                        </a:rPr>
                        <a:t>2.0%</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71450">
                <a:tc>
                  <a:txBody>
                    <a:bodyPr/>
                    <a:lstStyle/>
                    <a:p>
                      <a:pPr algn="l" rtl="0" fontAlgn="ctr"/>
                      <a:r>
                        <a:rPr lang="ja-JP" altLang="en-US" sz="800" b="0" i="0" u="none" strike="noStrike" dirty="0">
                          <a:solidFill>
                            <a:srgbClr val="404040"/>
                          </a:solidFill>
                          <a:effectLst/>
                          <a:latin typeface="メイリオ"/>
                        </a:rPr>
                        <a:t>公共サービス関連（公務員・団体職員他）</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a:solidFill>
                            <a:srgbClr val="404040"/>
                          </a:solidFill>
                          <a:effectLst/>
                          <a:latin typeface="メイリオ"/>
                        </a:rPr>
                        <a:t>1.8%</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71450">
                <a:tc>
                  <a:txBody>
                    <a:bodyPr/>
                    <a:lstStyle/>
                    <a:p>
                      <a:pPr algn="l" rtl="0" fontAlgn="ctr"/>
                      <a:r>
                        <a:rPr lang="ja-JP" altLang="en-US" sz="800" b="0" i="0" u="none" strike="noStrike" dirty="0">
                          <a:solidFill>
                            <a:srgbClr val="404040"/>
                          </a:solidFill>
                          <a:effectLst/>
                          <a:latin typeface="メイリオ"/>
                        </a:rPr>
                        <a:t>専門サービス関連（医療・福祉・教師・インストラクター他）</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a:solidFill>
                            <a:srgbClr val="404040"/>
                          </a:solidFill>
                          <a:effectLst/>
                          <a:latin typeface="メイリオ"/>
                        </a:rPr>
                        <a:t>1.3%</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71450">
                <a:tc>
                  <a:txBody>
                    <a:bodyPr/>
                    <a:lstStyle/>
                    <a:p>
                      <a:pPr algn="l" rtl="0" fontAlgn="ctr"/>
                      <a:r>
                        <a:rPr lang="ja-JP" altLang="en-US" sz="800" b="0" i="0" u="none" strike="noStrike" dirty="0">
                          <a:solidFill>
                            <a:srgbClr val="404040"/>
                          </a:solidFill>
                          <a:effectLst/>
                          <a:latin typeface="メイリオ"/>
                        </a:rPr>
                        <a:t>その他技術職（医療・食品・化学・素材他）</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a:solidFill>
                            <a:srgbClr val="404040"/>
                          </a:solidFill>
                          <a:effectLst/>
                          <a:latin typeface="メイリオ"/>
                        </a:rPr>
                        <a:t>0.9%</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71450">
                <a:tc>
                  <a:txBody>
                    <a:bodyPr/>
                    <a:lstStyle/>
                    <a:p>
                      <a:pPr algn="l" rtl="0" fontAlgn="ctr"/>
                      <a:r>
                        <a:rPr lang="ja-JP" altLang="en-US" sz="800" b="0" i="0" u="none" strike="noStrike" dirty="0">
                          <a:solidFill>
                            <a:srgbClr val="404040"/>
                          </a:solidFill>
                          <a:effectLst/>
                          <a:latin typeface="メイリオ"/>
                        </a:rPr>
                        <a:t>建築・土木関連技術職（設計・施工・整備・研究開発他）</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a:solidFill>
                            <a:srgbClr val="404040"/>
                          </a:solidFill>
                          <a:effectLst/>
                          <a:latin typeface="メイリオ"/>
                        </a:rPr>
                        <a:t>0.7%</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71450">
                <a:tc>
                  <a:txBody>
                    <a:bodyPr/>
                    <a:lstStyle/>
                    <a:p>
                      <a:pPr algn="l" rtl="0" fontAlgn="ctr"/>
                      <a:r>
                        <a:rPr lang="ja-JP" altLang="en-US" sz="800" b="0" i="0" u="none" strike="noStrike" dirty="0">
                          <a:solidFill>
                            <a:srgbClr val="404040"/>
                          </a:solidFill>
                          <a:effectLst/>
                          <a:latin typeface="メイリオ"/>
                        </a:rPr>
                        <a:t>技術工・運輸・設備関連（清算・製造・運輸・警備・農林他）</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a:solidFill>
                            <a:srgbClr val="404040"/>
                          </a:solidFill>
                          <a:effectLst/>
                          <a:latin typeface="メイリオ"/>
                        </a:rPr>
                        <a:t>0.7%</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71450">
                <a:tc>
                  <a:txBody>
                    <a:bodyPr/>
                    <a:lstStyle/>
                    <a:p>
                      <a:pPr algn="l" rtl="0" fontAlgn="ctr"/>
                      <a:r>
                        <a:rPr lang="ja-JP" altLang="en-US" sz="800" b="0" i="0" u="none" strike="noStrike" dirty="0">
                          <a:solidFill>
                            <a:srgbClr val="404040"/>
                          </a:solidFill>
                          <a:effectLst/>
                          <a:latin typeface="メイリオ"/>
                        </a:rPr>
                        <a:t>その他・専業主婦等</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0" fontAlgn="ctr"/>
                      <a:r>
                        <a:rPr lang="en-US" altLang="ja-JP" sz="800" b="0" i="0" u="none" strike="noStrike" dirty="0">
                          <a:solidFill>
                            <a:srgbClr val="404040"/>
                          </a:solidFill>
                          <a:effectLst/>
                          <a:latin typeface="メイリオ"/>
                        </a:rPr>
                        <a:t>3.5%</a:t>
                      </a:r>
                    </a:p>
                  </a:txBody>
                  <a:tcPr marL="9525" marR="9525" marT="9525" marB="0" anchor="ctr">
                    <a:lnL>
                      <a:noFill/>
                    </a:lnL>
                    <a:lnR>
                      <a:noFill/>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graphicFrame>
        <p:nvGraphicFramePr>
          <p:cNvPr id="17" name="表 16"/>
          <p:cNvGraphicFramePr>
            <a:graphicFrameLocks noGrp="1"/>
          </p:cNvGraphicFramePr>
          <p:nvPr>
            <p:extLst>
              <p:ext uri="{D42A27DB-BD31-4B8C-83A1-F6EECF244321}">
                <p14:modId xmlns:p14="http://schemas.microsoft.com/office/powerpoint/2010/main" val="2962925169"/>
              </p:ext>
            </p:extLst>
          </p:nvPr>
        </p:nvGraphicFramePr>
        <p:xfrm>
          <a:off x="831850" y="3796506"/>
          <a:ext cx="3778250" cy="1809750"/>
        </p:xfrm>
        <a:graphic>
          <a:graphicData uri="http://schemas.openxmlformats.org/drawingml/2006/table">
            <a:tbl>
              <a:tblPr/>
              <a:tblGrid>
                <a:gridCol w="3126510">
                  <a:extLst>
                    <a:ext uri="{9D8B030D-6E8A-4147-A177-3AD203B41FA5}">
                      <a16:colId xmlns:a16="http://schemas.microsoft.com/office/drawing/2014/main" val="20000"/>
                    </a:ext>
                  </a:extLst>
                </a:gridCol>
                <a:gridCol w="651740">
                  <a:extLst>
                    <a:ext uri="{9D8B030D-6E8A-4147-A177-3AD203B41FA5}">
                      <a16:colId xmlns:a16="http://schemas.microsoft.com/office/drawing/2014/main" val="20001"/>
                    </a:ext>
                  </a:extLst>
                </a:gridCol>
              </a:tblGrid>
              <a:tr h="180975">
                <a:tc>
                  <a:txBody>
                    <a:bodyPr/>
                    <a:lstStyle/>
                    <a:p>
                      <a:pPr algn="ctr" rtl="0" fontAlgn="b"/>
                      <a:r>
                        <a:rPr lang="ja-JP" altLang="en-US" sz="800" b="1" i="0" u="none" strike="noStrike" dirty="0">
                          <a:solidFill>
                            <a:srgbClr val="FFFFFF"/>
                          </a:solidFill>
                          <a:effectLst/>
                          <a:latin typeface="メイリオ"/>
                        </a:rPr>
                        <a:t>勤務先職位</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A6A6A6"/>
                    </a:solidFill>
                  </a:tcPr>
                </a:tc>
                <a:tc>
                  <a:txBody>
                    <a:bodyPr/>
                    <a:lstStyle/>
                    <a:p>
                      <a:pPr algn="ctr" rtl="0" fontAlgn="b"/>
                      <a:r>
                        <a:rPr lang="ja-JP" altLang="en-US" sz="800" b="1" i="0" u="none" strike="noStrike" dirty="0">
                          <a:solidFill>
                            <a:srgbClr val="FFFFFF"/>
                          </a:solidFill>
                          <a:effectLst/>
                          <a:latin typeface="メイリオ"/>
                        </a:rPr>
                        <a:t>割合</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180975">
                <a:tc>
                  <a:txBody>
                    <a:bodyPr/>
                    <a:lstStyle/>
                    <a:p>
                      <a:pPr algn="l" rtl="0" fontAlgn="ctr"/>
                      <a:r>
                        <a:rPr lang="ja-JP" altLang="en-US" sz="800" b="0" i="0" u="none" strike="noStrike">
                          <a:solidFill>
                            <a:srgbClr val="404040"/>
                          </a:solidFill>
                          <a:effectLst/>
                          <a:latin typeface="メイリオ"/>
                        </a:rPr>
                        <a:t>経営者・役員クラス</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rtl="0" fontAlgn="ctr"/>
                      <a:r>
                        <a:rPr lang="en-US" altLang="ja-JP" sz="800" b="0" i="0" u="none" strike="noStrike">
                          <a:solidFill>
                            <a:srgbClr val="404040"/>
                          </a:solidFill>
                          <a:effectLst/>
                          <a:latin typeface="メイリオ"/>
                        </a:rPr>
                        <a:t>11.3%</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1"/>
                  </a:ext>
                </a:extLst>
              </a:tr>
              <a:tr h="180975">
                <a:tc>
                  <a:txBody>
                    <a:bodyPr/>
                    <a:lstStyle/>
                    <a:p>
                      <a:pPr algn="l" rtl="0" fontAlgn="ctr"/>
                      <a:r>
                        <a:rPr lang="ja-JP" altLang="en-US" sz="800" b="0" i="0" u="none" strike="noStrike">
                          <a:solidFill>
                            <a:srgbClr val="404040"/>
                          </a:solidFill>
                          <a:effectLst/>
                          <a:latin typeface="メイリオ"/>
                        </a:rPr>
                        <a:t>事業部長</a:t>
                      </a:r>
                      <a:r>
                        <a:rPr lang="en-US" altLang="ja-JP" sz="800" b="0" i="0" u="none" strike="noStrike">
                          <a:solidFill>
                            <a:srgbClr val="404040"/>
                          </a:solidFill>
                          <a:effectLst/>
                          <a:latin typeface="メイリオ"/>
                        </a:rPr>
                        <a:t>/</a:t>
                      </a:r>
                      <a:r>
                        <a:rPr lang="ja-JP" altLang="en-US" sz="800" b="0" i="0" u="none" strike="noStrike">
                          <a:solidFill>
                            <a:srgbClr val="404040"/>
                          </a:solidFill>
                          <a:effectLst/>
                          <a:latin typeface="メイリオ"/>
                        </a:rPr>
                        <a:t>工場長クラス</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rtl="0" fontAlgn="ctr"/>
                      <a:r>
                        <a:rPr lang="en-US" altLang="ja-JP" sz="800" b="0" i="0" u="none" strike="noStrike" dirty="0">
                          <a:solidFill>
                            <a:srgbClr val="404040"/>
                          </a:solidFill>
                          <a:effectLst/>
                          <a:latin typeface="メイリオ"/>
                        </a:rPr>
                        <a:t>1.9%</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2"/>
                  </a:ext>
                </a:extLst>
              </a:tr>
              <a:tr h="180975">
                <a:tc>
                  <a:txBody>
                    <a:bodyPr/>
                    <a:lstStyle/>
                    <a:p>
                      <a:pPr algn="l" rtl="0" fontAlgn="ctr"/>
                      <a:r>
                        <a:rPr lang="ja-JP" altLang="en-US" sz="800" b="0" i="0" u="none" strike="noStrike">
                          <a:solidFill>
                            <a:srgbClr val="404040"/>
                          </a:solidFill>
                          <a:effectLst/>
                          <a:latin typeface="メイリオ"/>
                        </a:rPr>
                        <a:t>部長クラス</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rtl="0" fontAlgn="ctr"/>
                      <a:r>
                        <a:rPr lang="en-US" altLang="ja-JP" sz="800" b="0" i="0" u="none" strike="noStrike" dirty="0">
                          <a:solidFill>
                            <a:srgbClr val="404040"/>
                          </a:solidFill>
                          <a:effectLst/>
                          <a:latin typeface="メイリオ"/>
                        </a:rPr>
                        <a:t>12.4%</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3"/>
                  </a:ext>
                </a:extLst>
              </a:tr>
              <a:tr h="180975">
                <a:tc>
                  <a:txBody>
                    <a:bodyPr/>
                    <a:lstStyle/>
                    <a:p>
                      <a:pPr algn="l" rtl="0" fontAlgn="ctr"/>
                      <a:r>
                        <a:rPr lang="ja-JP" altLang="en-US" sz="800" b="0" i="0" u="none" strike="noStrike">
                          <a:solidFill>
                            <a:srgbClr val="404040"/>
                          </a:solidFill>
                          <a:effectLst/>
                          <a:latin typeface="メイリオ"/>
                        </a:rPr>
                        <a:t>課長クラス</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rtl="0" fontAlgn="ctr"/>
                      <a:r>
                        <a:rPr lang="en-US" altLang="ja-JP" sz="800" b="0" i="0" u="none" strike="noStrike">
                          <a:solidFill>
                            <a:srgbClr val="404040"/>
                          </a:solidFill>
                          <a:effectLst/>
                          <a:latin typeface="メイリオ"/>
                        </a:rPr>
                        <a:t>17.1%</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4"/>
                  </a:ext>
                </a:extLst>
              </a:tr>
              <a:tr h="180975">
                <a:tc>
                  <a:txBody>
                    <a:bodyPr/>
                    <a:lstStyle/>
                    <a:p>
                      <a:pPr algn="l" rtl="0" fontAlgn="ctr"/>
                      <a:r>
                        <a:rPr lang="ja-JP" altLang="en-US" sz="800" b="0" i="0" u="none" strike="noStrike">
                          <a:solidFill>
                            <a:srgbClr val="404040"/>
                          </a:solidFill>
                          <a:effectLst/>
                          <a:latin typeface="メイリオ"/>
                        </a:rPr>
                        <a:t>係長・主任クラス</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rtl="0" fontAlgn="ctr"/>
                      <a:r>
                        <a:rPr lang="en-US" altLang="ja-JP" sz="800" b="0" i="0" u="none" strike="noStrike">
                          <a:solidFill>
                            <a:srgbClr val="404040"/>
                          </a:solidFill>
                          <a:effectLst/>
                          <a:latin typeface="メイリオ"/>
                        </a:rPr>
                        <a:t>18.6%</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5"/>
                  </a:ext>
                </a:extLst>
              </a:tr>
              <a:tr h="180975">
                <a:tc>
                  <a:txBody>
                    <a:bodyPr/>
                    <a:lstStyle/>
                    <a:p>
                      <a:pPr algn="l" rtl="0" fontAlgn="ctr"/>
                      <a:r>
                        <a:rPr lang="ja-JP" altLang="en-US" sz="800" b="0" i="0" u="none" strike="noStrike">
                          <a:solidFill>
                            <a:srgbClr val="404040"/>
                          </a:solidFill>
                          <a:effectLst/>
                          <a:latin typeface="メイリオ"/>
                        </a:rPr>
                        <a:t>一般社員・職員クラス</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rtl="0" fontAlgn="ctr"/>
                      <a:r>
                        <a:rPr lang="en-US" altLang="ja-JP" sz="800" b="0" i="0" u="none" strike="noStrike">
                          <a:solidFill>
                            <a:srgbClr val="404040"/>
                          </a:solidFill>
                          <a:effectLst/>
                          <a:latin typeface="メイリオ"/>
                        </a:rPr>
                        <a:t>30.4%</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6"/>
                  </a:ext>
                </a:extLst>
              </a:tr>
              <a:tr h="180975">
                <a:tc>
                  <a:txBody>
                    <a:bodyPr/>
                    <a:lstStyle/>
                    <a:p>
                      <a:pPr algn="l" rtl="0" fontAlgn="ctr"/>
                      <a:r>
                        <a:rPr lang="ja-JP" altLang="en-US" sz="800" b="0" i="0" u="none" strike="noStrike">
                          <a:solidFill>
                            <a:srgbClr val="404040"/>
                          </a:solidFill>
                          <a:effectLst/>
                          <a:latin typeface="メイリオ"/>
                        </a:rPr>
                        <a:t>契約・嘱託・派遣</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rtl="0" fontAlgn="ctr"/>
                      <a:r>
                        <a:rPr lang="en-US" altLang="ja-JP" sz="800" b="0" i="0" u="none" strike="noStrike">
                          <a:solidFill>
                            <a:srgbClr val="404040"/>
                          </a:solidFill>
                          <a:effectLst/>
                          <a:latin typeface="メイリオ"/>
                        </a:rPr>
                        <a:t>2.4%</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7"/>
                  </a:ext>
                </a:extLst>
              </a:tr>
              <a:tr h="180975">
                <a:tc>
                  <a:txBody>
                    <a:bodyPr/>
                    <a:lstStyle/>
                    <a:p>
                      <a:pPr algn="l" rtl="0" fontAlgn="ctr"/>
                      <a:r>
                        <a:rPr lang="ja-JP" altLang="en-US" sz="800" b="0" i="0" u="none" strike="noStrike">
                          <a:solidFill>
                            <a:srgbClr val="404040"/>
                          </a:solidFill>
                          <a:effectLst/>
                          <a:latin typeface="メイリオ"/>
                        </a:rPr>
                        <a:t>パート・アルバイト</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rtl="0" fontAlgn="ctr"/>
                      <a:r>
                        <a:rPr lang="en-US" altLang="ja-JP" sz="800" b="0" i="0" u="none" strike="noStrike">
                          <a:solidFill>
                            <a:srgbClr val="404040"/>
                          </a:solidFill>
                          <a:effectLst/>
                          <a:latin typeface="メイリオ"/>
                        </a:rPr>
                        <a:t>0.3%</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8"/>
                  </a:ext>
                </a:extLst>
              </a:tr>
              <a:tr h="180975">
                <a:tc>
                  <a:txBody>
                    <a:bodyPr/>
                    <a:lstStyle/>
                    <a:p>
                      <a:pPr algn="l" rtl="0" fontAlgn="ctr"/>
                      <a:r>
                        <a:rPr lang="ja-JP" altLang="en-US" sz="800" b="0" i="0" u="none" strike="noStrike" dirty="0">
                          <a:solidFill>
                            <a:srgbClr val="404040"/>
                          </a:solidFill>
                          <a:effectLst/>
                          <a:latin typeface="メイリオ"/>
                        </a:rPr>
                        <a:t>その他</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rtl="0" fontAlgn="ctr"/>
                      <a:r>
                        <a:rPr lang="en-US" altLang="ja-JP" sz="800" b="0" i="0" u="none" strike="noStrike" dirty="0">
                          <a:solidFill>
                            <a:srgbClr val="404040"/>
                          </a:solidFill>
                          <a:effectLst/>
                          <a:latin typeface="メイリオ"/>
                        </a:rPr>
                        <a:t>5.6%</a:t>
                      </a:r>
                    </a:p>
                  </a:txBody>
                  <a:tcPr marL="9525" marR="9525" marT="9525" marB="0" anchor="ctr">
                    <a:lnL>
                      <a:noFill/>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43" name="グラフ 42"/>
          <p:cNvGraphicFramePr>
            <a:graphicFrameLocks/>
          </p:cNvGraphicFramePr>
          <p:nvPr>
            <p:extLst>
              <p:ext uri="{D42A27DB-BD31-4B8C-83A1-F6EECF244321}">
                <p14:modId xmlns:p14="http://schemas.microsoft.com/office/powerpoint/2010/main" val="1582770175"/>
              </p:ext>
            </p:extLst>
          </p:nvPr>
        </p:nvGraphicFramePr>
        <p:xfrm>
          <a:off x="4979849" y="3836665"/>
          <a:ext cx="3743551" cy="2514699"/>
        </p:xfrm>
        <a:graphic>
          <a:graphicData uri="http://schemas.openxmlformats.org/drawingml/2006/chart">
            <c:chart xmlns:c="http://schemas.openxmlformats.org/drawingml/2006/chart" xmlns:r="http://schemas.openxmlformats.org/officeDocument/2006/relationships" r:id="rId3"/>
          </a:graphicData>
        </a:graphic>
      </p:graphicFrame>
      <p:sp>
        <p:nvSpPr>
          <p:cNvPr id="19" name="アーチ 18"/>
          <p:cNvSpPr/>
          <p:nvPr/>
        </p:nvSpPr>
        <p:spPr>
          <a:xfrm rot="5400000">
            <a:off x="5791196" y="3901073"/>
            <a:ext cx="2273304" cy="2273304"/>
          </a:xfrm>
          <a:prstGeom prst="blockArc">
            <a:avLst>
              <a:gd name="adj1" fmla="val 10800000"/>
              <a:gd name="adj2" fmla="val 2377840"/>
              <a:gd name="adj3" fmla="val 31984"/>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正方形/長方形 44"/>
          <p:cNvSpPr/>
          <p:nvPr/>
        </p:nvSpPr>
        <p:spPr>
          <a:xfrm>
            <a:off x="3950407" y="5810554"/>
            <a:ext cx="1819249" cy="4614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bg1"/>
                </a:solidFill>
                <a:latin typeface="+mj-ea"/>
                <a:ea typeface="+mj-ea"/>
              </a:rPr>
              <a:t>全体の</a:t>
            </a:r>
            <a:r>
              <a:rPr lang="en-US" altLang="ja-JP" sz="900" dirty="0">
                <a:solidFill>
                  <a:schemeClr val="bg1"/>
                </a:solidFill>
                <a:latin typeface="+mj-ea"/>
                <a:ea typeface="+mj-ea"/>
              </a:rPr>
              <a:t>6</a:t>
            </a:r>
            <a:r>
              <a:rPr lang="ja-JP" altLang="en-US" sz="900" dirty="0">
                <a:solidFill>
                  <a:schemeClr val="bg1"/>
                </a:solidFill>
                <a:latin typeface="+mj-ea"/>
                <a:ea typeface="+mj-ea"/>
              </a:rPr>
              <a:t>割以上が役職者</a:t>
            </a:r>
            <a:endParaRPr lang="en-US" altLang="ja-JP" sz="900" dirty="0">
              <a:solidFill>
                <a:schemeClr val="bg1"/>
              </a:solidFill>
              <a:latin typeface="+mj-ea"/>
              <a:ea typeface="+mj-ea"/>
            </a:endParaRPr>
          </a:p>
        </p:txBody>
      </p:sp>
      <p:sp>
        <p:nvSpPr>
          <p:cNvPr id="47" name="二等辺三角形 46"/>
          <p:cNvSpPr/>
          <p:nvPr/>
        </p:nvSpPr>
        <p:spPr>
          <a:xfrm rot="4855515">
            <a:off x="5831223" y="5744550"/>
            <a:ext cx="162600" cy="58440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915859" y="4105092"/>
            <a:ext cx="994072" cy="415498"/>
          </a:xfrm>
          <a:prstGeom prst="rect">
            <a:avLst/>
          </a:prstGeom>
          <a:noFill/>
        </p:spPr>
        <p:txBody>
          <a:bodyPr wrap="square" rtlCol="0">
            <a:spAutoFit/>
          </a:bodyPr>
          <a:lstStyle/>
          <a:p>
            <a:r>
              <a:rPr kumimoji="1" lang="ja-JP" altLang="en-US" sz="700" dirty="0">
                <a:solidFill>
                  <a:schemeClr val="bg1"/>
                </a:solidFill>
                <a:latin typeface="+mj-ea"/>
                <a:ea typeface="+mj-ea"/>
              </a:rPr>
              <a:t>経営者・役員</a:t>
            </a:r>
            <a:br>
              <a:rPr kumimoji="1" lang="en-US" altLang="ja-JP" sz="700" dirty="0">
                <a:solidFill>
                  <a:schemeClr val="bg1"/>
                </a:solidFill>
                <a:latin typeface="+mj-ea"/>
                <a:ea typeface="+mj-ea"/>
              </a:rPr>
            </a:br>
            <a:r>
              <a:rPr kumimoji="1" lang="ja-JP" altLang="en-US" sz="700" dirty="0">
                <a:solidFill>
                  <a:schemeClr val="bg1"/>
                </a:solidFill>
                <a:latin typeface="+mj-ea"/>
                <a:ea typeface="+mj-ea"/>
              </a:rPr>
              <a:t>クラス</a:t>
            </a:r>
            <a:br>
              <a:rPr kumimoji="1" lang="en-US" altLang="ja-JP" sz="700" dirty="0">
                <a:solidFill>
                  <a:schemeClr val="bg1"/>
                </a:solidFill>
                <a:latin typeface="+mj-ea"/>
                <a:ea typeface="+mj-ea"/>
              </a:rPr>
            </a:br>
            <a:r>
              <a:rPr kumimoji="1" lang="en-US" altLang="ja-JP" sz="700" dirty="0">
                <a:solidFill>
                  <a:schemeClr val="bg1"/>
                </a:solidFill>
                <a:latin typeface="+mj-ea"/>
                <a:ea typeface="+mj-ea"/>
              </a:rPr>
              <a:t>11.3%</a:t>
            </a:r>
            <a:endParaRPr kumimoji="1" lang="ja-JP" altLang="en-US" sz="700" dirty="0">
              <a:solidFill>
                <a:schemeClr val="bg1"/>
              </a:solidFill>
              <a:latin typeface="+mj-ea"/>
              <a:ea typeface="+mj-ea"/>
            </a:endParaRPr>
          </a:p>
        </p:txBody>
      </p:sp>
      <p:sp>
        <p:nvSpPr>
          <p:cNvPr id="52" name="テキスト ボックス 51"/>
          <p:cNvSpPr txBox="1"/>
          <p:nvPr/>
        </p:nvSpPr>
        <p:spPr>
          <a:xfrm>
            <a:off x="7346182" y="4646433"/>
            <a:ext cx="1127497" cy="307777"/>
          </a:xfrm>
          <a:prstGeom prst="rect">
            <a:avLst/>
          </a:prstGeom>
          <a:noFill/>
        </p:spPr>
        <p:txBody>
          <a:bodyPr wrap="square" rtlCol="0">
            <a:spAutoFit/>
          </a:bodyPr>
          <a:lstStyle/>
          <a:p>
            <a:r>
              <a:rPr kumimoji="1" lang="ja-JP" altLang="en-US" sz="700" dirty="0">
                <a:solidFill>
                  <a:schemeClr val="bg1"/>
                </a:solidFill>
                <a:latin typeface="+mj-ea"/>
                <a:ea typeface="+mj-ea"/>
              </a:rPr>
              <a:t>部長クラス</a:t>
            </a:r>
            <a:br>
              <a:rPr kumimoji="1" lang="en-US" altLang="ja-JP" sz="700" dirty="0">
                <a:solidFill>
                  <a:schemeClr val="bg1"/>
                </a:solidFill>
                <a:latin typeface="+mj-ea"/>
                <a:ea typeface="+mj-ea"/>
              </a:rPr>
            </a:br>
            <a:r>
              <a:rPr kumimoji="1" lang="ja-JP" altLang="en-US" sz="700" dirty="0">
                <a:solidFill>
                  <a:schemeClr val="bg1"/>
                </a:solidFill>
                <a:latin typeface="+mj-ea"/>
                <a:ea typeface="+mj-ea"/>
              </a:rPr>
              <a:t>　</a:t>
            </a:r>
            <a:r>
              <a:rPr kumimoji="1" lang="en-US" altLang="ja-JP" sz="700" dirty="0">
                <a:solidFill>
                  <a:schemeClr val="bg1"/>
                </a:solidFill>
                <a:latin typeface="+mj-ea"/>
                <a:ea typeface="+mj-ea"/>
              </a:rPr>
              <a:t>12.4%</a:t>
            </a:r>
            <a:endParaRPr kumimoji="1" lang="ja-JP" altLang="en-US" sz="700" dirty="0">
              <a:solidFill>
                <a:schemeClr val="bg1"/>
              </a:solidFill>
              <a:latin typeface="+mj-ea"/>
              <a:ea typeface="+mj-ea"/>
            </a:endParaRPr>
          </a:p>
        </p:txBody>
      </p:sp>
      <p:sp>
        <p:nvSpPr>
          <p:cNvPr id="53" name="テキスト ボックス 52"/>
          <p:cNvSpPr txBox="1"/>
          <p:nvPr/>
        </p:nvSpPr>
        <p:spPr>
          <a:xfrm>
            <a:off x="7316528" y="5286350"/>
            <a:ext cx="760413" cy="307777"/>
          </a:xfrm>
          <a:prstGeom prst="rect">
            <a:avLst/>
          </a:prstGeom>
          <a:noFill/>
        </p:spPr>
        <p:txBody>
          <a:bodyPr wrap="square" rtlCol="0">
            <a:spAutoFit/>
          </a:bodyPr>
          <a:lstStyle/>
          <a:p>
            <a:r>
              <a:rPr kumimoji="1" lang="ja-JP" altLang="en-US" sz="700" dirty="0">
                <a:solidFill>
                  <a:schemeClr val="bg1"/>
                </a:solidFill>
                <a:latin typeface="+mj-ea"/>
                <a:ea typeface="+mj-ea"/>
              </a:rPr>
              <a:t>課長クラス</a:t>
            </a:r>
            <a:br>
              <a:rPr kumimoji="1" lang="en-US" altLang="ja-JP" sz="700" dirty="0">
                <a:solidFill>
                  <a:schemeClr val="bg1"/>
                </a:solidFill>
                <a:latin typeface="+mj-ea"/>
                <a:ea typeface="+mj-ea"/>
              </a:rPr>
            </a:br>
            <a:r>
              <a:rPr kumimoji="1" lang="ja-JP" altLang="en-US" sz="700" dirty="0">
                <a:solidFill>
                  <a:schemeClr val="bg1"/>
                </a:solidFill>
                <a:latin typeface="+mj-ea"/>
                <a:ea typeface="+mj-ea"/>
              </a:rPr>
              <a:t>　</a:t>
            </a:r>
            <a:r>
              <a:rPr kumimoji="1" lang="en-US" altLang="ja-JP" sz="700" dirty="0">
                <a:solidFill>
                  <a:schemeClr val="bg1"/>
                </a:solidFill>
                <a:latin typeface="+mj-ea"/>
                <a:ea typeface="+mj-ea"/>
              </a:rPr>
              <a:t>17.1%</a:t>
            </a:r>
            <a:endParaRPr kumimoji="1" lang="ja-JP" altLang="en-US" sz="700" dirty="0">
              <a:solidFill>
                <a:schemeClr val="bg1"/>
              </a:solidFill>
              <a:latin typeface="+mj-ea"/>
              <a:ea typeface="+mj-ea"/>
            </a:endParaRPr>
          </a:p>
        </p:txBody>
      </p:sp>
      <p:sp>
        <p:nvSpPr>
          <p:cNvPr id="56" name="テキスト ボックス 55"/>
          <p:cNvSpPr txBox="1"/>
          <p:nvPr/>
        </p:nvSpPr>
        <p:spPr>
          <a:xfrm>
            <a:off x="6396484" y="5677469"/>
            <a:ext cx="980902" cy="307777"/>
          </a:xfrm>
          <a:prstGeom prst="rect">
            <a:avLst/>
          </a:prstGeom>
          <a:noFill/>
        </p:spPr>
        <p:txBody>
          <a:bodyPr wrap="square" rtlCol="0">
            <a:spAutoFit/>
          </a:bodyPr>
          <a:lstStyle/>
          <a:p>
            <a:r>
              <a:rPr lang="ja-JP" altLang="en-US" sz="700" dirty="0">
                <a:solidFill>
                  <a:schemeClr val="bg1"/>
                </a:solidFill>
                <a:latin typeface="+mj-ea"/>
                <a:ea typeface="+mj-ea"/>
              </a:rPr>
              <a:t>係長・主任</a:t>
            </a:r>
            <a:r>
              <a:rPr kumimoji="1" lang="ja-JP" altLang="en-US" sz="700" dirty="0">
                <a:solidFill>
                  <a:schemeClr val="bg1"/>
                </a:solidFill>
                <a:latin typeface="+mj-ea"/>
                <a:ea typeface="+mj-ea"/>
              </a:rPr>
              <a:t>クラス</a:t>
            </a:r>
            <a:br>
              <a:rPr kumimoji="1" lang="en-US" altLang="ja-JP" sz="700" dirty="0">
                <a:solidFill>
                  <a:schemeClr val="bg1"/>
                </a:solidFill>
                <a:latin typeface="+mj-ea"/>
                <a:ea typeface="+mj-ea"/>
              </a:rPr>
            </a:br>
            <a:r>
              <a:rPr kumimoji="1" lang="ja-JP" altLang="en-US" sz="700" dirty="0">
                <a:solidFill>
                  <a:schemeClr val="bg1"/>
                </a:solidFill>
                <a:latin typeface="+mj-ea"/>
                <a:ea typeface="+mj-ea"/>
              </a:rPr>
              <a:t>　　　</a:t>
            </a:r>
            <a:r>
              <a:rPr kumimoji="1" lang="en-US" altLang="ja-JP" sz="700" dirty="0">
                <a:solidFill>
                  <a:schemeClr val="bg1"/>
                </a:solidFill>
                <a:latin typeface="+mj-ea"/>
                <a:ea typeface="+mj-ea"/>
              </a:rPr>
              <a:t>17.1%</a:t>
            </a:r>
            <a:endParaRPr kumimoji="1" lang="ja-JP" altLang="en-US" sz="700" dirty="0">
              <a:solidFill>
                <a:schemeClr val="bg1"/>
              </a:solidFill>
              <a:latin typeface="+mj-ea"/>
              <a:ea typeface="+mj-ea"/>
            </a:endParaRPr>
          </a:p>
        </p:txBody>
      </p:sp>
      <p:sp>
        <p:nvSpPr>
          <p:cNvPr id="57" name="テキスト ボックス 56"/>
          <p:cNvSpPr txBox="1"/>
          <p:nvPr/>
        </p:nvSpPr>
        <p:spPr>
          <a:xfrm>
            <a:off x="5580112" y="4837967"/>
            <a:ext cx="1180457" cy="307777"/>
          </a:xfrm>
          <a:prstGeom prst="rect">
            <a:avLst/>
          </a:prstGeom>
          <a:noFill/>
        </p:spPr>
        <p:txBody>
          <a:bodyPr wrap="square" rtlCol="0">
            <a:spAutoFit/>
          </a:bodyPr>
          <a:lstStyle/>
          <a:p>
            <a:pPr algn="ctr"/>
            <a:r>
              <a:rPr kumimoji="1" lang="ja-JP" altLang="en-US" sz="700" dirty="0">
                <a:solidFill>
                  <a:schemeClr val="tx1">
                    <a:lumMod val="75000"/>
                    <a:lumOff val="25000"/>
                  </a:schemeClr>
                </a:solidFill>
                <a:latin typeface="+mj-ea"/>
                <a:ea typeface="+mj-ea"/>
              </a:rPr>
              <a:t>一般社員・職員クラス</a:t>
            </a:r>
            <a:br>
              <a:rPr kumimoji="1" lang="en-US" altLang="ja-JP" sz="700" dirty="0">
                <a:solidFill>
                  <a:schemeClr val="tx1">
                    <a:lumMod val="75000"/>
                    <a:lumOff val="25000"/>
                  </a:schemeClr>
                </a:solidFill>
                <a:latin typeface="+mj-ea"/>
                <a:ea typeface="+mj-ea"/>
              </a:rPr>
            </a:br>
            <a:r>
              <a:rPr kumimoji="1" lang="en-US" altLang="ja-JP" sz="700" dirty="0">
                <a:solidFill>
                  <a:schemeClr val="tx1">
                    <a:lumMod val="75000"/>
                    <a:lumOff val="25000"/>
                  </a:schemeClr>
                </a:solidFill>
                <a:latin typeface="+mj-ea"/>
                <a:ea typeface="+mj-ea"/>
              </a:rPr>
              <a:t>30.4%</a:t>
            </a:r>
            <a:endParaRPr kumimoji="1" lang="ja-JP" altLang="en-US" sz="700" dirty="0">
              <a:solidFill>
                <a:schemeClr val="tx1">
                  <a:lumMod val="75000"/>
                  <a:lumOff val="25000"/>
                </a:schemeClr>
              </a:solidFill>
              <a:latin typeface="+mj-ea"/>
              <a:ea typeface="+mj-ea"/>
            </a:endParaRPr>
          </a:p>
        </p:txBody>
      </p:sp>
      <p:sp>
        <p:nvSpPr>
          <p:cNvPr id="58" name="テキスト ボックス 57"/>
          <p:cNvSpPr txBox="1"/>
          <p:nvPr/>
        </p:nvSpPr>
        <p:spPr>
          <a:xfrm>
            <a:off x="6516216" y="4005064"/>
            <a:ext cx="510605" cy="307777"/>
          </a:xfrm>
          <a:prstGeom prst="rect">
            <a:avLst/>
          </a:prstGeom>
          <a:noFill/>
        </p:spPr>
        <p:txBody>
          <a:bodyPr wrap="square" rtlCol="0">
            <a:spAutoFit/>
          </a:bodyPr>
          <a:lstStyle/>
          <a:p>
            <a:pPr algn="ctr"/>
            <a:r>
              <a:rPr lang="ja-JP" altLang="en-US" sz="700" dirty="0">
                <a:solidFill>
                  <a:schemeClr val="tx1">
                    <a:lumMod val="75000"/>
                    <a:lumOff val="25000"/>
                  </a:schemeClr>
                </a:solidFill>
                <a:latin typeface="+mj-ea"/>
                <a:ea typeface="+mj-ea"/>
              </a:rPr>
              <a:t>その他</a:t>
            </a:r>
            <a:br>
              <a:rPr kumimoji="1" lang="en-US" altLang="ja-JP" sz="700" dirty="0">
                <a:solidFill>
                  <a:schemeClr val="tx1">
                    <a:lumMod val="75000"/>
                    <a:lumOff val="25000"/>
                  </a:schemeClr>
                </a:solidFill>
                <a:latin typeface="+mj-ea"/>
                <a:ea typeface="+mj-ea"/>
              </a:rPr>
            </a:br>
            <a:r>
              <a:rPr kumimoji="1" lang="en-US" altLang="ja-JP" sz="700" dirty="0">
                <a:solidFill>
                  <a:schemeClr val="tx1">
                    <a:lumMod val="75000"/>
                    <a:lumOff val="25000"/>
                  </a:schemeClr>
                </a:solidFill>
                <a:latin typeface="+mj-ea"/>
                <a:ea typeface="+mj-ea"/>
              </a:rPr>
              <a:t>5.9%</a:t>
            </a:r>
            <a:endParaRPr kumimoji="1" lang="ja-JP" altLang="en-US" sz="700" dirty="0">
              <a:solidFill>
                <a:schemeClr val="tx1">
                  <a:lumMod val="75000"/>
                  <a:lumOff val="25000"/>
                </a:schemeClr>
              </a:solidFill>
              <a:latin typeface="+mj-ea"/>
              <a:ea typeface="+mj-ea"/>
            </a:endParaRPr>
          </a:p>
        </p:txBody>
      </p:sp>
      <p:sp>
        <p:nvSpPr>
          <p:cNvPr id="22" name="線吹き出し 2 (枠付き) 21"/>
          <p:cNvSpPr/>
          <p:nvPr/>
        </p:nvSpPr>
        <p:spPr>
          <a:xfrm rot="10800000">
            <a:off x="4917615" y="3818083"/>
            <a:ext cx="819051" cy="153889"/>
          </a:xfrm>
          <a:prstGeom prst="borderCallout2">
            <a:avLst>
              <a:gd name="adj1" fmla="val 18750"/>
              <a:gd name="adj2" fmla="val -8333"/>
              <a:gd name="adj3" fmla="val 18750"/>
              <a:gd name="adj4" fmla="val -77139"/>
              <a:gd name="adj5" fmla="val -104134"/>
              <a:gd name="adj6" fmla="val -94347"/>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4860032" y="3797315"/>
            <a:ext cx="931168" cy="307777"/>
          </a:xfrm>
          <a:prstGeom prst="rect">
            <a:avLst/>
          </a:prstGeom>
          <a:solidFill>
            <a:schemeClr val="bg1"/>
          </a:solidFill>
        </p:spPr>
        <p:txBody>
          <a:bodyPr wrap="square" rtlCol="0">
            <a:spAutoFit/>
          </a:bodyPr>
          <a:lstStyle/>
          <a:p>
            <a:pPr algn="r"/>
            <a:r>
              <a:rPr kumimoji="1" lang="ja-JP" altLang="en-US" sz="700" dirty="0">
                <a:solidFill>
                  <a:schemeClr val="tx1">
                    <a:lumMod val="75000"/>
                    <a:lumOff val="25000"/>
                  </a:schemeClr>
                </a:solidFill>
                <a:latin typeface="+mj-ea"/>
                <a:ea typeface="+mj-ea"/>
              </a:rPr>
              <a:t>契約・嘱託・派遣</a:t>
            </a:r>
            <a:br>
              <a:rPr kumimoji="1" lang="en-US" altLang="ja-JP" sz="700" dirty="0">
                <a:solidFill>
                  <a:schemeClr val="tx1">
                    <a:lumMod val="75000"/>
                    <a:lumOff val="25000"/>
                  </a:schemeClr>
                </a:solidFill>
                <a:latin typeface="+mj-ea"/>
                <a:ea typeface="+mj-ea"/>
              </a:rPr>
            </a:br>
            <a:r>
              <a:rPr kumimoji="1" lang="en-US" altLang="ja-JP" sz="700" dirty="0">
                <a:solidFill>
                  <a:schemeClr val="tx1">
                    <a:lumMod val="75000"/>
                    <a:lumOff val="25000"/>
                  </a:schemeClr>
                </a:solidFill>
                <a:latin typeface="+mj-ea"/>
                <a:ea typeface="+mj-ea"/>
              </a:rPr>
              <a:t>2.4%</a:t>
            </a:r>
            <a:endParaRPr kumimoji="1" lang="ja-JP" altLang="en-US" sz="700" dirty="0">
              <a:solidFill>
                <a:schemeClr val="tx1">
                  <a:lumMod val="75000"/>
                  <a:lumOff val="25000"/>
                </a:schemeClr>
              </a:solidFill>
              <a:latin typeface="+mj-ea"/>
              <a:ea typeface="+mj-ea"/>
            </a:endParaRPr>
          </a:p>
        </p:txBody>
      </p:sp>
      <p:sp>
        <p:nvSpPr>
          <p:cNvPr id="60" name="線吹き出し 2 (枠付き) 59"/>
          <p:cNvSpPr/>
          <p:nvPr/>
        </p:nvSpPr>
        <p:spPr>
          <a:xfrm>
            <a:off x="8079746" y="4105092"/>
            <a:ext cx="819051" cy="153889"/>
          </a:xfrm>
          <a:prstGeom prst="borderCallout2">
            <a:avLst>
              <a:gd name="adj1" fmla="val 18750"/>
              <a:gd name="adj2" fmla="val -8333"/>
              <a:gd name="adj3" fmla="val 18750"/>
              <a:gd name="adj4" fmla="val -37599"/>
              <a:gd name="adj5" fmla="val 124878"/>
              <a:gd name="adj6" fmla="val -53644"/>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7989059" y="4005064"/>
            <a:ext cx="1114684" cy="307777"/>
          </a:xfrm>
          <a:prstGeom prst="rect">
            <a:avLst/>
          </a:prstGeom>
          <a:solidFill>
            <a:schemeClr val="bg1"/>
          </a:solidFill>
        </p:spPr>
        <p:txBody>
          <a:bodyPr wrap="square" rtlCol="0">
            <a:spAutoFit/>
          </a:bodyPr>
          <a:lstStyle/>
          <a:p>
            <a:r>
              <a:rPr kumimoji="1" lang="ja-JP" altLang="en-US" sz="700" dirty="0">
                <a:solidFill>
                  <a:schemeClr val="tx1">
                    <a:lumMod val="75000"/>
                    <a:lumOff val="25000"/>
                  </a:schemeClr>
                </a:solidFill>
                <a:latin typeface="+mj-ea"/>
                <a:ea typeface="+mj-ea"/>
              </a:rPr>
              <a:t>事業部長</a:t>
            </a:r>
            <a:r>
              <a:rPr kumimoji="1" lang="en-US" altLang="ja-JP" sz="700" dirty="0">
                <a:solidFill>
                  <a:schemeClr val="tx1">
                    <a:lumMod val="75000"/>
                    <a:lumOff val="25000"/>
                  </a:schemeClr>
                </a:solidFill>
                <a:latin typeface="+mj-ea"/>
                <a:ea typeface="+mj-ea"/>
              </a:rPr>
              <a:t>/</a:t>
            </a:r>
            <a:r>
              <a:rPr kumimoji="1" lang="ja-JP" altLang="en-US" sz="700" dirty="0">
                <a:solidFill>
                  <a:schemeClr val="tx1">
                    <a:lumMod val="75000"/>
                    <a:lumOff val="25000"/>
                  </a:schemeClr>
                </a:solidFill>
                <a:latin typeface="+mj-ea"/>
                <a:ea typeface="+mj-ea"/>
              </a:rPr>
              <a:t>工場長クラス</a:t>
            </a:r>
            <a:br>
              <a:rPr kumimoji="1" lang="en-US" altLang="ja-JP" sz="700" dirty="0">
                <a:solidFill>
                  <a:schemeClr val="tx1">
                    <a:lumMod val="75000"/>
                    <a:lumOff val="25000"/>
                  </a:schemeClr>
                </a:solidFill>
                <a:latin typeface="+mj-ea"/>
                <a:ea typeface="+mj-ea"/>
              </a:rPr>
            </a:br>
            <a:r>
              <a:rPr kumimoji="1" lang="en-US" altLang="ja-JP" sz="700" dirty="0">
                <a:solidFill>
                  <a:schemeClr val="tx1">
                    <a:lumMod val="75000"/>
                    <a:lumOff val="25000"/>
                  </a:schemeClr>
                </a:solidFill>
                <a:latin typeface="+mj-ea"/>
                <a:ea typeface="+mj-ea"/>
              </a:rPr>
              <a:t>1.9%</a:t>
            </a:r>
            <a:endParaRPr kumimoji="1" lang="ja-JP" altLang="en-US" sz="700" dirty="0">
              <a:solidFill>
                <a:schemeClr val="tx1">
                  <a:lumMod val="75000"/>
                  <a:lumOff val="25000"/>
                </a:schemeClr>
              </a:solidFill>
              <a:latin typeface="+mj-ea"/>
              <a:ea typeface="+mj-ea"/>
            </a:endParaRPr>
          </a:p>
        </p:txBody>
      </p:sp>
    </p:spTree>
    <p:extLst>
      <p:ext uri="{BB962C8B-B14F-4D97-AF65-F5344CB8AC3E}">
        <p14:creationId xmlns:p14="http://schemas.microsoft.com/office/powerpoint/2010/main" val="8149575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90</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カテゴリジャック</a:t>
            </a:r>
          </a:p>
        </p:txBody>
      </p:sp>
      <p:sp>
        <p:nvSpPr>
          <p:cNvPr id="4" name="正方形/長方形 3"/>
          <p:cNvSpPr/>
          <p:nvPr/>
        </p:nvSpPr>
        <p:spPr>
          <a:xfrm>
            <a:off x="242934" y="1023119"/>
            <a:ext cx="8712968" cy="461665"/>
          </a:xfrm>
          <a:prstGeom prst="rect">
            <a:avLst/>
          </a:prstGeom>
        </p:spPr>
        <p:txBody>
          <a:bodyPr wrap="square">
            <a:spAutoFit/>
          </a:bodyPr>
          <a:lstStyle/>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特定のカテゴリの広告面すべてをジャックいただくメニューです。</a:t>
            </a:r>
          </a:p>
          <a:p>
            <a:pPr>
              <a:spcBef>
                <a:spcPct val="0"/>
              </a:spcBef>
              <a:buClr>
                <a:srgbClr val="31B6FD"/>
              </a:buClr>
              <a:defRPr/>
            </a:pPr>
            <a:r>
              <a:rPr lang="ja-JP" altLang="en-US" sz="1200" b="1" dirty="0">
                <a:solidFill>
                  <a:schemeClr val="tx1">
                    <a:lumMod val="75000"/>
                    <a:lumOff val="25000"/>
                  </a:schemeClr>
                </a:solidFill>
                <a:latin typeface="メイリオ" pitchFamily="50" charset="-128"/>
                <a:ea typeface="メイリオ" pitchFamily="50" charset="-128"/>
                <a:cs typeface="メイリオ" pitchFamily="50" charset="-128"/>
              </a:rPr>
              <a:t>カテゴリにより、料金が変動いたしますので、詳細は営業担当までご相談ください。</a:t>
            </a:r>
          </a:p>
        </p:txBody>
      </p:sp>
      <p:graphicFrame>
        <p:nvGraphicFramePr>
          <p:cNvPr id="6" name="Group 113"/>
          <p:cNvGraphicFramePr>
            <a:graphicFrameLocks noGrp="1"/>
          </p:cNvGraphicFramePr>
          <p:nvPr>
            <p:extLst/>
          </p:nvPr>
        </p:nvGraphicFramePr>
        <p:xfrm>
          <a:off x="323528" y="2293910"/>
          <a:ext cx="2088232" cy="2482008"/>
        </p:xfrm>
        <a:graphic>
          <a:graphicData uri="http://schemas.openxmlformats.org/drawingml/2006/table">
            <a:tbl>
              <a:tblPr/>
              <a:tblGrid>
                <a:gridCol w="1440160">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tblGrid>
              <a:tr h="27408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rgbClr val="FFFFFF"/>
                          </a:solidFill>
                          <a:effectLst/>
                          <a:latin typeface="メイリオ" pitchFamily="50" charset="-128"/>
                          <a:ea typeface="メイリオ" pitchFamily="50" charset="-128"/>
                          <a:cs typeface="メイリオ" pitchFamily="50" charset="-128"/>
                        </a:rPr>
                        <a:t>　メニュー名</a:t>
                      </a:r>
                      <a:endPar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endParaRP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メイリオ" pitchFamily="50" charset="-128"/>
                          <a:ea typeface="メイリオ" pitchFamily="50" charset="-128"/>
                          <a:cs typeface="メイリオ" pitchFamily="50" charset="-128"/>
                        </a:rPr>
                        <a:t>デバイス</a:t>
                      </a:r>
                    </a:p>
                  </a:txBody>
                  <a:tcPr marL="91454" marR="91454" marT="45725" marB="4572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0"/>
                  </a:ext>
                </a:extLst>
              </a:tr>
              <a:tr h="314410">
                <a:tc>
                  <a:txBody>
                    <a:bodyPr/>
                    <a:lstStyle/>
                    <a:p>
                      <a:pPr algn="l" rtl="0" fontAlgn="ctr"/>
                      <a:r>
                        <a:rPr lang="ja-JP" altLang="en-US" sz="800" b="0" i="0" u="none" strike="noStrike" dirty="0">
                          <a:solidFill>
                            <a:schemeClr val="tx1">
                              <a:lumMod val="75000"/>
                              <a:lumOff val="25000"/>
                            </a:schemeClr>
                          </a:solidFill>
                          <a:effectLst/>
                          <a:latin typeface="+mj-ea"/>
                          <a:ea typeface="+mj-ea"/>
                        </a:rPr>
                        <a:t>① レクタングル</a:t>
                      </a:r>
                      <a:r>
                        <a:rPr lang="en-US" altLang="ja-JP" sz="800" b="0" i="0" u="none" strike="noStrike" dirty="0">
                          <a:solidFill>
                            <a:schemeClr val="tx1">
                              <a:lumMod val="75000"/>
                              <a:lumOff val="25000"/>
                            </a:schemeClr>
                          </a:solidFill>
                          <a:effectLst/>
                          <a:latin typeface="+mj-ea"/>
                          <a:ea typeface="+mj-ea"/>
                        </a:rPr>
                        <a:t>A</a:t>
                      </a:r>
                      <a:r>
                        <a:rPr lang="ja-JP" altLang="en-US" sz="800" b="0" i="0" u="none" strike="noStrike" dirty="0">
                          <a:solidFill>
                            <a:schemeClr val="tx1">
                              <a:lumMod val="75000"/>
                              <a:lumOff val="25000"/>
                            </a:schemeClr>
                          </a:solidFill>
                          <a:effectLst/>
                          <a:latin typeface="+mj-ea"/>
                          <a:ea typeface="+mj-ea"/>
                        </a:rPr>
                        <a:t>枠</a:t>
                      </a: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rtl="0" fontAlgn="ctr"/>
                      <a:r>
                        <a:rPr lang="en-US" altLang="ja-JP" sz="800" b="0" i="0" u="none" strike="noStrike" dirty="0">
                          <a:solidFill>
                            <a:schemeClr val="tx1">
                              <a:lumMod val="75000"/>
                              <a:lumOff val="25000"/>
                            </a:schemeClr>
                          </a:solidFill>
                          <a:effectLst/>
                          <a:latin typeface="+mj-ea"/>
                          <a:ea typeface="+mj-ea"/>
                        </a:rPr>
                        <a:t>PC</a:t>
                      </a:r>
                      <a:endParaRPr lang="ja-JP" altLang="en-US" sz="800" b="0" i="0" u="none" strike="noStrike" dirty="0">
                        <a:solidFill>
                          <a:schemeClr val="tx1">
                            <a:lumMod val="75000"/>
                            <a:lumOff val="25000"/>
                          </a:schemeClr>
                        </a:solidFill>
                        <a:effectLst/>
                        <a:latin typeface="+mj-ea"/>
                        <a:ea typeface="+mj-ea"/>
                      </a:endParaRP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4410">
                <a:tc>
                  <a:txBody>
                    <a:bodyPr/>
                    <a:lstStyle/>
                    <a:p>
                      <a:pPr algn="l" rtl="0" fontAlgn="ctr"/>
                      <a:r>
                        <a:rPr lang="ja-JP" altLang="en-US" sz="800" b="0" i="0" u="none" strike="noStrike" dirty="0">
                          <a:solidFill>
                            <a:schemeClr val="tx1">
                              <a:lumMod val="75000"/>
                              <a:lumOff val="25000"/>
                            </a:schemeClr>
                          </a:solidFill>
                          <a:effectLst/>
                          <a:latin typeface="+mj-ea"/>
                          <a:ea typeface="+mj-ea"/>
                        </a:rPr>
                        <a:t>② レクタングル</a:t>
                      </a:r>
                      <a:r>
                        <a:rPr lang="en-US" altLang="ja-JP" sz="800" b="0" i="0" u="none" strike="noStrike" dirty="0">
                          <a:solidFill>
                            <a:schemeClr val="tx1">
                              <a:lumMod val="75000"/>
                              <a:lumOff val="25000"/>
                            </a:schemeClr>
                          </a:solidFill>
                          <a:effectLst/>
                          <a:latin typeface="+mj-ea"/>
                          <a:ea typeface="+mj-ea"/>
                        </a:rPr>
                        <a:t>B</a:t>
                      </a:r>
                      <a:r>
                        <a:rPr lang="ja-JP" altLang="en-US" sz="800" b="0" i="0" u="none" strike="noStrike" dirty="0">
                          <a:solidFill>
                            <a:schemeClr val="tx1">
                              <a:lumMod val="75000"/>
                              <a:lumOff val="25000"/>
                            </a:schemeClr>
                          </a:solidFill>
                          <a:effectLst/>
                          <a:latin typeface="+mj-ea"/>
                          <a:ea typeface="+mj-ea"/>
                        </a:rPr>
                        <a:t>枠</a:t>
                      </a: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rtl="0" fontAlgn="ctr"/>
                      <a:r>
                        <a:rPr lang="en-US" altLang="ja-JP" sz="800" b="0" i="0" u="none" strike="noStrike" dirty="0">
                          <a:solidFill>
                            <a:schemeClr val="tx1">
                              <a:lumMod val="75000"/>
                              <a:lumOff val="25000"/>
                            </a:schemeClr>
                          </a:solidFill>
                          <a:effectLst/>
                          <a:latin typeface="+mj-ea"/>
                          <a:ea typeface="+mj-ea"/>
                        </a:rPr>
                        <a:t>PC</a:t>
                      </a:r>
                      <a:endParaRPr lang="ja-JP" altLang="en-US" sz="800" b="0" i="0" u="none" strike="noStrike" dirty="0">
                        <a:solidFill>
                          <a:schemeClr val="tx1">
                            <a:lumMod val="75000"/>
                            <a:lumOff val="25000"/>
                          </a:schemeClr>
                        </a:solidFill>
                        <a:effectLst/>
                        <a:latin typeface="+mj-ea"/>
                        <a:ea typeface="+mj-ea"/>
                      </a:endParaRP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1464">
                <a:tc>
                  <a:txBody>
                    <a:bodyPr/>
                    <a:lstStyle/>
                    <a:p>
                      <a:pPr algn="l" rtl="0" fontAlgn="ctr"/>
                      <a:r>
                        <a:rPr lang="ja-JP" altLang="en-US" sz="800" b="0" i="0" u="none" strike="noStrike" dirty="0">
                          <a:solidFill>
                            <a:schemeClr val="tx1">
                              <a:lumMod val="75000"/>
                              <a:lumOff val="25000"/>
                            </a:schemeClr>
                          </a:solidFill>
                          <a:effectLst/>
                          <a:latin typeface="+mj-ea"/>
                          <a:ea typeface="+mj-ea"/>
                        </a:rPr>
                        <a:t>③ レクタングル</a:t>
                      </a:r>
                      <a:r>
                        <a:rPr lang="en-US" altLang="ja-JP" sz="800" b="0" i="0" u="none" strike="noStrike" dirty="0">
                          <a:solidFill>
                            <a:schemeClr val="tx1">
                              <a:lumMod val="75000"/>
                              <a:lumOff val="25000"/>
                            </a:schemeClr>
                          </a:solidFill>
                          <a:effectLst/>
                          <a:latin typeface="+mj-ea"/>
                          <a:ea typeface="+mj-ea"/>
                        </a:rPr>
                        <a:t>L</a:t>
                      </a:r>
                      <a:r>
                        <a:rPr lang="ja-JP" altLang="en-US" sz="800" b="0" i="0" u="none" strike="noStrike" dirty="0">
                          <a:solidFill>
                            <a:schemeClr val="tx1">
                              <a:lumMod val="75000"/>
                              <a:lumOff val="25000"/>
                            </a:schemeClr>
                          </a:solidFill>
                          <a:effectLst/>
                          <a:latin typeface="+mj-ea"/>
                          <a:ea typeface="+mj-ea"/>
                        </a:rPr>
                        <a:t>枠、</a:t>
                      </a:r>
                      <a:r>
                        <a:rPr kumimoji="1" lang="en-US" altLang="ja-JP" sz="800" b="0" i="0" u="none" strike="noStrike" kern="1200" dirty="0">
                          <a:solidFill>
                            <a:schemeClr val="tx1">
                              <a:lumMod val="75000"/>
                              <a:lumOff val="25000"/>
                            </a:schemeClr>
                          </a:solidFill>
                          <a:effectLst/>
                          <a:latin typeface="+mj-ea"/>
                          <a:ea typeface="+mn-ea"/>
                          <a:cs typeface="+mn-cs"/>
                        </a:rPr>
                        <a:t>R</a:t>
                      </a:r>
                      <a:r>
                        <a:rPr kumimoji="1" lang="ja-JP" altLang="en-US" sz="800" b="0" i="0" u="none" strike="noStrike" kern="1200" dirty="0">
                          <a:solidFill>
                            <a:schemeClr val="tx1">
                              <a:lumMod val="75000"/>
                              <a:lumOff val="25000"/>
                            </a:schemeClr>
                          </a:solidFill>
                          <a:effectLst/>
                          <a:latin typeface="+mj-ea"/>
                          <a:ea typeface="+mn-ea"/>
                          <a:cs typeface="+mn-cs"/>
                        </a:rPr>
                        <a:t>枠</a:t>
                      </a:r>
                      <a:endParaRPr lang="en-US" altLang="ja-JP" sz="800" b="0" i="0" u="none" strike="noStrike" dirty="0">
                        <a:solidFill>
                          <a:schemeClr val="tx1">
                            <a:lumMod val="75000"/>
                            <a:lumOff val="25000"/>
                          </a:schemeClr>
                        </a:solidFill>
                        <a:effectLst/>
                        <a:latin typeface="+mj-ea"/>
                        <a:ea typeface="+mj-ea"/>
                      </a:endParaRPr>
                    </a:p>
                    <a:p>
                      <a:pPr algn="l" rtl="0" fontAlgn="ctr"/>
                      <a:r>
                        <a:rPr lang="ja-JP" altLang="en-US" sz="800" b="0" i="0" u="none" strike="noStrike" dirty="0">
                          <a:solidFill>
                            <a:schemeClr val="tx1">
                              <a:lumMod val="75000"/>
                              <a:lumOff val="25000"/>
                            </a:schemeClr>
                          </a:solidFill>
                          <a:effectLst/>
                          <a:latin typeface="+mj-ea"/>
                          <a:ea typeface="+mj-ea"/>
                        </a:rPr>
                        <a:t>　（記事下のみ）</a:t>
                      </a: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rtl="0" fontAlgn="ctr"/>
                      <a:r>
                        <a:rPr lang="en-US" altLang="ja-JP" sz="800" b="0" i="0" u="none" strike="noStrike" dirty="0">
                          <a:solidFill>
                            <a:schemeClr val="tx1">
                              <a:lumMod val="75000"/>
                              <a:lumOff val="25000"/>
                            </a:schemeClr>
                          </a:solidFill>
                          <a:effectLst/>
                          <a:latin typeface="+mj-ea"/>
                          <a:ea typeface="+mj-ea"/>
                        </a:rPr>
                        <a:t>PC</a:t>
                      </a:r>
                      <a:endParaRPr lang="ja-JP" altLang="en-US" sz="800" b="0" i="0" u="none" strike="noStrike" dirty="0">
                        <a:solidFill>
                          <a:schemeClr val="tx1">
                            <a:lumMod val="75000"/>
                            <a:lumOff val="25000"/>
                          </a:schemeClr>
                        </a:solidFill>
                        <a:effectLst/>
                        <a:latin typeface="+mj-ea"/>
                        <a:ea typeface="+mj-ea"/>
                      </a:endParaRP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4410">
                <a:tc>
                  <a:txBody>
                    <a:bodyPr/>
                    <a:lstStyle/>
                    <a:p>
                      <a:pPr algn="l" rtl="0" fontAlgn="ctr"/>
                      <a:r>
                        <a:rPr lang="ja-JP" altLang="en-US" sz="800" b="0" i="0" u="none" strike="noStrike" dirty="0">
                          <a:solidFill>
                            <a:schemeClr val="tx1">
                              <a:lumMod val="75000"/>
                              <a:lumOff val="25000"/>
                            </a:schemeClr>
                          </a:solidFill>
                          <a:effectLst/>
                          <a:latin typeface="+mj-ea"/>
                          <a:ea typeface="+mj-ea"/>
                        </a:rPr>
                        <a:t>④ ボトムバナー</a:t>
                      </a: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rtl="0" fontAlgn="ctr"/>
                      <a:r>
                        <a:rPr lang="en-US" altLang="ja-JP" sz="800" b="0" i="0" u="none" strike="noStrike" dirty="0">
                          <a:solidFill>
                            <a:schemeClr val="tx1">
                              <a:lumMod val="75000"/>
                              <a:lumOff val="25000"/>
                            </a:schemeClr>
                          </a:solidFill>
                          <a:effectLst/>
                          <a:latin typeface="+mj-ea"/>
                          <a:ea typeface="+mj-ea"/>
                        </a:rPr>
                        <a:t>PC</a:t>
                      </a:r>
                      <a:endParaRPr lang="ja-JP" altLang="en-US" sz="800" b="0" i="0" u="none" strike="noStrike" dirty="0">
                        <a:solidFill>
                          <a:schemeClr val="tx1">
                            <a:lumMod val="75000"/>
                            <a:lumOff val="25000"/>
                          </a:schemeClr>
                        </a:solidFill>
                        <a:effectLst/>
                        <a:latin typeface="+mj-ea"/>
                        <a:ea typeface="+mj-ea"/>
                      </a:endParaRP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4410">
                <a:tc>
                  <a:txBody>
                    <a:bodyPr/>
                    <a:lstStyle/>
                    <a:p>
                      <a:pPr algn="l" rtl="0" fontAlgn="ctr"/>
                      <a:r>
                        <a:rPr lang="ja-JP" altLang="en-US" sz="800" b="0" i="0" u="none" strike="noStrike" dirty="0">
                          <a:solidFill>
                            <a:schemeClr val="tx1">
                              <a:lumMod val="75000"/>
                              <a:lumOff val="25000"/>
                            </a:schemeClr>
                          </a:solidFill>
                          <a:effectLst/>
                          <a:latin typeface="+mj-ea"/>
                          <a:ea typeface="+mj-ea"/>
                        </a:rPr>
                        <a:t>⑤ ヘッダーバナー</a:t>
                      </a: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rtl="0" fontAlgn="ctr"/>
                      <a:r>
                        <a:rPr lang="en-US" altLang="ja-JP" sz="800" b="0" i="0" u="none" strike="noStrike" dirty="0">
                          <a:solidFill>
                            <a:schemeClr val="tx1">
                              <a:lumMod val="75000"/>
                              <a:lumOff val="25000"/>
                            </a:schemeClr>
                          </a:solidFill>
                          <a:effectLst/>
                          <a:latin typeface="+mj-ea"/>
                          <a:ea typeface="+mj-ea"/>
                        </a:rPr>
                        <a:t>SP</a:t>
                      </a:r>
                      <a:endParaRPr lang="ja-JP" altLang="en-US" sz="800" b="0" i="0" u="none" strike="noStrike" dirty="0">
                        <a:solidFill>
                          <a:schemeClr val="tx1">
                            <a:lumMod val="75000"/>
                            <a:lumOff val="25000"/>
                          </a:schemeClr>
                        </a:solidFill>
                        <a:effectLst/>
                        <a:latin typeface="+mj-ea"/>
                        <a:ea typeface="+mj-ea"/>
                      </a:endParaRP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4410">
                <a:tc>
                  <a:txBody>
                    <a:bodyPr/>
                    <a:lstStyle/>
                    <a:p>
                      <a:pPr algn="l" rtl="0" fontAlgn="ctr"/>
                      <a:r>
                        <a:rPr lang="ja-JP" altLang="en-US" sz="800" b="0" i="0" u="none" strike="noStrike" dirty="0">
                          <a:solidFill>
                            <a:schemeClr val="tx1">
                              <a:lumMod val="75000"/>
                              <a:lumOff val="25000"/>
                            </a:schemeClr>
                          </a:solidFill>
                          <a:effectLst/>
                          <a:latin typeface="+mj-ea"/>
                          <a:ea typeface="+mj-ea"/>
                        </a:rPr>
                        <a:t>⑥ ファーストスクエア</a:t>
                      </a: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rtl="0" fontAlgn="ctr"/>
                      <a:r>
                        <a:rPr lang="en-US" altLang="ja-JP" sz="800" b="0" i="0" u="none" strike="noStrike" dirty="0">
                          <a:solidFill>
                            <a:schemeClr val="tx1">
                              <a:lumMod val="75000"/>
                              <a:lumOff val="25000"/>
                            </a:schemeClr>
                          </a:solidFill>
                          <a:effectLst/>
                          <a:latin typeface="+mj-ea"/>
                          <a:ea typeface="+mj-ea"/>
                        </a:rPr>
                        <a:t>SP</a:t>
                      </a:r>
                      <a:endParaRPr lang="ja-JP" altLang="en-US" sz="800" b="0" i="0" u="none" strike="noStrike" dirty="0">
                        <a:solidFill>
                          <a:schemeClr val="tx1">
                            <a:lumMod val="75000"/>
                            <a:lumOff val="25000"/>
                          </a:schemeClr>
                        </a:solidFill>
                        <a:effectLst/>
                        <a:latin typeface="+mj-ea"/>
                        <a:ea typeface="+mj-ea"/>
                      </a:endParaRP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4410">
                <a:tc>
                  <a:txBody>
                    <a:bodyPr/>
                    <a:lstStyle/>
                    <a:p>
                      <a:pPr algn="l" rtl="0" fontAlgn="ctr"/>
                      <a:r>
                        <a:rPr lang="ja-JP" altLang="en-US" sz="800" b="0" i="0" u="none" strike="noStrike" dirty="0">
                          <a:solidFill>
                            <a:schemeClr val="tx1">
                              <a:lumMod val="75000"/>
                              <a:lumOff val="25000"/>
                            </a:schemeClr>
                          </a:solidFill>
                          <a:effectLst/>
                          <a:latin typeface="+mj-ea"/>
                          <a:ea typeface="+mj-ea"/>
                        </a:rPr>
                        <a:t>⑦ セカンドスクエア</a:t>
                      </a: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algn="ctr" rtl="0" fontAlgn="ctr"/>
                      <a:r>
                        <a:rPr lang="en-US" altLang="ja-JP" sz="800" b="0" i="0" u="none" strike="noStrike" dirty="0">
                          <a:solidFill>
                            <a:schemeClr val="tx1">
                              <a:lumMod val="75000"/>
                              <a:lumOff val="25000"/>
                            </a:schemeClr>
                          </a:solidFill>
                          <a:effectLst/>
                          <a:latin typeface="+mj-ea"/>
                          <a:ea typeface="+mj-ea"/>
                        </a:rPr>
                        <a:t>SP</a:t>
                      </a:r>
                      <a:endParaRPr lang="ja-JP" altLang="en-US" sz="800" b="0" i="0" u="none" strike="noStrike" dirty="0">
                        <a:solidFill>
                          <a:schemeClr val="tx1">
                            <a:lumMod val="75000"/>
                            <a:lumOff val="25000"/>
                          </a:schemeClr>
                        </a:solidFill>
                        <a:effectLst/>
                        <a:latin typeface="+mj-ea"/>
                        <a:ea typeface="+mj-ea"/>
                      </a:endParaRPr>
                    </a:p>
                  </a:txBody>
                  <a:tcPr marL="9530" marR="9530" marT="9527"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9" name="正方形/長方形 8"/>
          <p:cNvSpPr/>
          <p:nvPr/>
        </p:nvSpPr>
        <p:spPr>
          <a:xfrm>
            <a:off x="2483768" y="1628800"/>
            <a:ext cx="3096344" cy="21602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mj-ea"/>
                <a:ea typeface="+mj-ea"/>
              </a:rPr>
              <a:t>PC</a:t>
            </a:r>
            <a:endParaRPr kumimoji="1" lang="ja-JP" altLang="en-US" sz="800" b="1" dirty="0">
              <a:latin typeface="+mj-ea"/>
              <a:ea typeface="+mj-ea"/>
            </a:endParaRPr>
          </a:p>
        </p:txBody>
      </p:sp>
      <p:sp>
        <p:nvSpPr>
          <p:cNvPr id="15" name="正方形/長方形 14"/>
          <p:cNvSpPr/>
          <p:nvPr/>
        </p:nvSpPr>
        <p:spPr>
          <a:xfrm>
            <a:off x="5652120" y="1628800"/>
            <a:ext cx="3096344" cy="21602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dirty="0">
                <a:latin typeface="+mj-ea"/>
                <a:ea typeface="+mj-ea"/>
              </a:rPr>
              <a:t>SP</a:t>
            </a:r>
            <a:endParaRPr kumimoji="1" lang="ja-JP" altLang="en-US" sz="800" b="1" dirty="0">
              <a:latin typeface="+mj-ea"/>
              <a:ea typeface="+mj-ea"/>
            </a:endParaRPr>
          </a:p>
        </p:txBody>
      </p:sp>
      <p:sp>
        <p:nvSpPr>
          <p:cNvPr id="17" name="正方形/長方形 16"/>
          <p:cNvSpPr/>
          <p:nvPr/>
        </p:nvSpPr>
        <p:spPr>
          <a:xfrm>
            <a:off x="2483768" y="1916832"/>
            <a:ext cx="1512168"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lumMod val="75000"/>
                    <a:lumOff val="25000"/>
                  </a:schemeClr>
                </a:solidFill>
                <a:latin typeface="+mj-ea"/>
                <a:ea typeface="+mj-ea"/>
              </a:rPr>
              <a:t>カテゴリ</a:t>
            </a:r>
            <a:r>
              <a:rPr kumimoji="1" lang="en-US" altLang="ja-JP" sz="800" dirty="0">
                <a:solidFill>
                  <a:schemeClr val="tx1">
                    <a:lumMod val="75000"/>
                    <a:lumOff val="25000"/>
                  </a:schemeClr>
                </a:solidFill>
                <a:latin typeface="+mj-ea"/>
                <a:ea typeface="+mj-ea"/>
              </a:rPr>
              <a:t>TOP</a:t>
            </a:r>
            <a:endParaRPr kumimoji="1" lang="ja-JP" altLang="en-US" sz="800" dirty="0">
              <a:solidFill>
                <a:schemeClr val="tx1">
                  <a:lumMod val="75000"/>
                  <a:lumOff val="25000"/>
                </a:schemeClr>
              </a:solidFill>
              <a:latin typeface="+mj-ea"/>
              <a:ea typeface="+mj-ea"/>
            </a:endParaRPr>
          </a:p>
        </p:txBody>
      </p:sp>
      <p:sp>
        <p:nvSpPr>
          <p:cNvPr id="18" name="正方形/長方形 17"/>
          <p:cNvSpPr/>
          <p:nvPr/>
        </p:nvSpPr>
        <p:spPr>
          <a:xfrm>
            <a:off x="4067944" y="1916832"/>
            <a:ext cx="1512168"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lumMod val="75000"/>
                    <a:lumOff val="25000"/>
                  </a:schemeClr>
                </a:solidFill>
                <a:latin typeface="+mj-ea"/>
                <a:ea typeface="+mj-ea"/>
              </a:rPr>
              <a:t>記事ページ</a:t>
            </a:r>
          </a:p>
        </p:txBody>
      </p:sp>
      <p:sp>
        <p:nvSpPr>
          <p:cNvPr id="19" name="正方形/長方形 18"/>
          <p:cNvSpPr/>
          <p:nvPr/>
        </p:nvSpPr>
        <p:spPr>
          <a:xfrm>
            <a:off x="5652120" y="1916832"/>
            <a:ext cx="3096344"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lumMod val="75000"/>
                    <a:lumOff val="25000"/>
                  </a:schemeClr>
                </a:solidFill>
                <a:latin typeface="+mj-ea"/>
                <a:ea typeface="+mj-ea"/>
              </a:rPr>
              <a:t>記事ページ</a:t>
            </a:r>
          </a:p>
        </p:txBody>
      </p:sp>
      <p:sp>
        <p:nvSpPr>
          <p:cNvPr id="69" name="Rectangle 38"/>
          <p:cNvSpPr>
            <a:spLocks/>
          </p:cNvSpPr>
          <p:nvPr/>
        </p:nvSpPr>
        <p:spPr bwMode="auto">
          <a:xfrm>
            <a:off x="310218" y="5776799"/>
            <a:ext cx="6769100" cy="43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FontTx/>
              <a:buNone/>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注意事項</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211138" indent="-171450" eaLnBrk="1" hangingPunct="1">
              <a:lnSpc>
                <a:spcPct val="15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各面のレギュレーションは、該当の純広告面に準じます。</a:t>
            </a:r>
            <a:endParaRPr kumimoji="0" lang="en-US" altLang="ja-JP"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endParaRPr>
          </a:p>
          <a:p>
            <a:pPr marL="211138" indent="-171450" eaLnBrk="1" hangingPunct="1">
              <a:lnSpc>
                <a:spcPct val="150000"/>
              </a:lnSpc>
              <a:spcBef>
                <a:spcPct val="0"/>
              </a:spcBef>
              <a:buClr>
                <a:schemeClr val="bg1">
                  <a:lumMod val="50000"/>
                </a:schemeClr>
              </a:buClr>
            </a:pPr>
            <a:r>
              <a:rPr kumimoji="0" lang="ja-JP" altLang="en-US" sz="700" dirty="0">
                <a:solidFill>
                  <a:schemeClr val="tx1">
                    <a:lumMod val="75000"/>
                    <a:lumOff val="25000"/>
                  </a:schemeClr>
                </a:solidFill>
                <a:latin typeface="メイリオ" pitchFamily="50" charset="-128"/>
                <a:ea typeface="メイリオ" pitchFamily="50" charset="-128"/>
                <a:cs typeface="メイリオ" pitchFamily="50" charset="-128"/>
                <a:sym typeface="ＭＳ Ｐゴシック" charset="-128"/>
              </a:rPr>
              <a:t>動画配信の場合、別途費用を頂戴いたします。ご希望がございましたら予めご相談ください。</a:t>
            </a:r>
          </a:p>
        </p:txBody>
      </p:sp>
      <p:pic>
        <p:nvPicPr>
          <p:cNvPr id="20482" name="Picture 2" descr="C:\Users\s0113300\Documents\000_媒体資料改定\2018.01-03\Captue_0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7681"/>
          <a:stretch/>
        </p:blipFill>
        <p:spPr bwMode="auto">
          <a:xfrm>
            <a:off x="2483768" y="2204864"/>
            <a:ext cx="1512168" cy="16446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Users\s0113300\Documents\000_媒体資料改定\2018.01-03\Captue_0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121" b="47505"/>
          <a:stretch/>
        </p:blipFill>
        <p:spPr bwMode="auto">
          <a:xfrm>
            <a:off x="2483768" y="2369328"/>
            <a:ext cx="1512168" cy="314767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Users\s0113300\Documents\000_媒体資料改定\2018.01-03\Captue_01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9504" b="5990"/>
          <a:stretch/>
        </p:blipFill>
        <p:spPr bwMode="auto">
          <a:xfrm>
            <a:off x="2483768" y="5517006"/>
            <a:ext cx="1512168" cy="319598"/>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2483768" y="2204864"/>
            <a:ext cx="1512168" cy="363174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ローチャート : せん孔テープ 56"/>
          <p:cNvSpPr/>
          <p:nvPr/>
        </p:nvSpPr>
        <p:spPr bwMode="auto">
          <a:xfrm>
            <a:off x="2472611" y="5419709"/>
            <a:ext cx="1530221" cy="194593"/>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pic>
        <p:nvPicPr>
          <p:cNvPr id="20483" name="Picture 3" descr="C:\Users\s0113300\Documents\000_媒体資料改定\2018.01-03\Captue_02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42" b="50000"/>
          <a:stretch/>
        </p:blipFill>
        <p:spPr bwMode="auto">
          <a:xfrm>
            <a:off x="4053930" y="2369328"/>
            <a:ext cx="1526182" cy="319365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 descr="C:\Users\s0113300\Documents\000_媒体資料改定\2018.01-03\Captue_02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0465" b="5892"/>
          <a:stretch/>
        </p:blipFill>
        <p:spPr bwMode="auto">
          <a:xfrm>
            <a:off x="4067944" y="5614302"/>
            <a:ext cx="1526182" cy="27149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Users\s0113300\Documents\000_媒体資料改定\2018.01-03\Captue_0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7681"/>
          <a:stretch/>
        </p:blipFill>
        <p:spPr bwMode="auto">
          <a:xfrm>
            <a:off x="4067944" y="2204864"/>
            <a:ext cx="1512168" cy="164464"/>
          </a:xfrm>
          <a:prstGeom prst="rect">
            <a:avLst/>
          </a:prstGeom>
          <a:noFill/>
          <a:extLst>
            <a:ext uri="{909E8E84-426E-40DD-AFC4-6F175D3DCCD1}">
              <a14:hiddenFill xmlns:a14="http://schemas.microsoft.com/office/drawing/2010/main">
                <a:solidFill>
                  <a:srgbClr val="FFFFFF"/>
                </a:solidFill>
              </a14:hiddenFill>
            </a:ext>
          </a:extLst>
        </p:spPr>
      </p:pic>
      <p:sp>
        <p:nvSpPr>
          <p:cNvPr id="73" name="正方形/長方形 72"/>
          <p:cNvSpPr/>
          <p:nvPr/>
        </p:nvSpPr>
        <p:spPr>
          <a:xfrm>
            <a:off x="4057969" y="2204864"/>
            <a:ext cx="1512168" cy="363174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ローチャート : せん孔テープ 73"/>
          <p:cNvSpPr/>
          <p:nvPr/>
        </p:nvSpPr>
        <p:spPr bwMode="auto">
          <a:xfrm>
            <a:off x="4065924" y="5538663"/>
            <a:ext cx="1530221" cy="194593"/>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7" name="正方形/長方形 6"/>
          <p:cNvSpPr/>
          <p:nvPr/>
        </p:nvSpPr>
        <p:spPr>
          <a:xfrm>
            <a:off x="4211960" y="3923071"/>
            <a:ext cx="792088" cy="1081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484" name="Picture 4" descr="C:\Users\s0113300\Documents\000_媒体資料改定\2018.01-03\Captue_114_Rec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97507"/>
          <a:stretch/>
        </p:blipFill>
        <p:spPr bwMode="auto">
          <a:xfrm>
            <a:off x="5652120" y="2708787"/>
            <a:ext cx="1504213" cy="194434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C:\Users\s0113300\Documents\000_媒体資料改定\2018.01-03\Captue_114_Rec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1377" b="83967"/>
          <a:stretch/>
        </p:blipFill>
        <p:spPr bwMode="auto">
          <a:xfrm>
            <a:off x="7244251" y="2204864"/>
            <a:ext cx="1504213" cy="363174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C:\Users\s0113300\Documents\000_媒体資料改定\2018.01-03\Captue_114_Rec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205" b="88795"/>
          <a:stretch/>
        </p:blipFill>
        <p:spPr bwMode="auto">
          <a:xfrm>
            <a:off x="5652119" y="4277032"/>
            <a:ext cx="1504213" cy="1559571"/>
          </a:xfrm>
          <a:prstGeom prst="rect">
            <a:avLst/>
          </a:prstGeom>
          <a:noFill/>
          <a:extLst>
            <a:ext uri="{909E8E84-426E-40DD-AFC4-6F175D3DCCD1}">
              <a14:hiddenFill xmlns:a14="http://schemas.microsoft.com/office/drawing/2010/main">
                <a:solidFill>
                  <a:srgbClr val="FFFFFF"/>
                </a:solidFill>
              </a14:hiddenFill>
            </a:ext>
          </a:extLst>
        </p:spPr>
      </p:pic>
      <p:sp>
        <p:nvSpPr>
          <p:cNvPr id="78" name="正方形/長方形 77"/>
          <p:cNvSpPr/>
          <p:nvPr/>
        </p:nvSpPr>
        <p:spPr>
          <a:xfrm>
            <a:off x="5639412" y="2204864"/>
            <a:ext cx="1512168" cy="363174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ローチャート : せん孔テープ 76"/>
          <p:cNvSpPr/>
          <p:nvPr/>
        </p:nvSpPr>
        <p:spPr bwMode="auto">
          <a:xfrm>
            <a:off x="5629620" y="4031226"/>
            <a:ext cx="1530221" cy="194593"/>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80" name="正方形/長方形 79"/>
          <p:cNvSpPr/>
          <p:nvPr/>
        </p:nvSpPr>
        <p:spPr>
          <a:xfrm>
            <a:off x="7236296" y="2204864"/>
            <a:ext cx="1512168" cy="363174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ローチャート : せん孔テープ 80"/>
          <p:cNvSpPr/>
          <p:nvPr/>
        </p:nvSpPr>
        <p:spPr bwMode="auto">
          <a:xfrm>
            <a:off x="5629620" y="5681370"/>
            <a:ext cx="1530221" cy="194593"/>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83" name="フローチャート : せん孔テープ 82"/>
          <p:cNvSpPr/>
          <p:nvPr/>
        </p:nvSpPr>
        <p:spPr bwMode="auto">
          <a:xfrm>
            <a:off x="7231246" y="2146281"/>
            <a:ext cx="1530221" cy="194593"/>
          </a:xfrm>
          <a:prstGeom prst="flowChartPunchedTape">
            <a:avLst/>
          </a:prstGeom>
          <a:solidFill>
            <a:schemeClr val="bg1"/>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8" name="正方形/長方形 7"/>
          <p:cNvSpPr/>
          <p:nvPr/>
        </p:nvSpPr>
        <p:spPr>
          <a:xfrm>
            <a:off x="5796136" y="4581128"/>
            <a:ext cx="1184767" cy="9347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7399996" y="4581128"/>
            <a:ext cx="1184767" cy="9347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p:cNvSpPr/>
          <p:nvPr/>
        </p:nvSpPr>
        <p:spPr bwMode="auto">
          <a:xfrm>
            <a:off x="3475103" y="2377828"/>
            <a:ext cx="403667" cy="340350"/>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①</a:t>
            </a:r>
          </a:p>
        </p:txBody>
      </p:sp>
      <p:sp>
        <p:nvSpPr>
          <p:cNvPr id="86" name="正方形/長方形 85"/>
          <p:cNvSpPr/>
          <p:nvPr/>
        </p:nvSpPr>
        <p:spPr bwMode="auto">
          <a:xfrm>
            <a:off x="3492934" y="4581128"/>
            <a:ext cx="403667" cy="340350"/>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②</a:t>
            </a:r>
          </a:p>
        </p:txBody>
      </p:sp>
      <p:sp>
        <p:nvSpPr>
          <p:cNvPr id="87" name="正方形/長方形 86"/>
          <p:cNvSpPr/>
          <p:nvPr/>
        </p:nvSpPr>
        <p:spPr bwMode="auto">
          <a:xfrm>
            <a:off x="2705327" y="5635959"/>
            <a:ext cx="637002" cy="149851"/>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④</a:t>
            </a:r>
          </a:p>
        </p:txBody>
      </p:sp>
      <p:sp>
        <p:nvSpPr>
          <p:cNvPr id="90" name="正方形/長方形 89"/>
          <p:cNvSpPr/>
          <p:nvPr/>
        </p:nvSpPr>
        <p:spPr bwMode="auto">
          <a:xfrm>
            <a:off x="5048358" y="2406540"/>
            <a:ext cx="403667" cy="340350"/>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①</a:t>
            </a:r>
          </a:p>
        </p:txBody>
      </p:sp>
      <p:sp>
        <p:nvSpPr>
          <p:cNvPr id="91" name="正方形/長方形 90"/>
          <p:cNvSpPr/>
          <p:nvPr/>
        </p:nvSpPr>
        <p:spPr bwMode="auto">
          <a:xfrm>
            <a:off x="5064729" y="4627144"/>
            <a:ext cx="403667" cy="340350"/>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②</a:t>
            </a:r>
          </a:p>
        </p:txBody>
      </p:sp>
      <p:sp>
        <p:nvSpPr>
          <p:cNvPr id="92" name="正方形/長方形 91"/>
          <p:cNvSpPr/>
          <p:nvPr/>
        </p:nvSpPr>
        <p:spPr bwMode="auto">
          <a:xfrm>
            <a:off x="4168333" y="5222629"/>
            <a:ext cx="403667" cy="340350"/>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③</a:t>
            </a:r>
          </a:p>
        </p:txBody>
      </p:sp>
      <p:sp>
        <p:nvSpPr>
          <p:cNvPr id="93" name="正方形/長方形 92"/>
          <p:cNvSpPr/>
          <p:nvPr/>
        </p:nvSpPr>
        <p:spPr bwMode="auto">
          <a:xfrm>
            <a:off x="4600381" y="5222629"/>
            <a:ext cx="403667" cy="340350"/>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③</a:t>
            </a:r>
          </a:p>
        </p:txBody>
      </p:sp>
      <p:sp>
        <p:nvSpPr>
          <p:cNvPr id="94" name="正方形/長方形 93"/>
          <p:cNvSpPr/>
          <p:nvPr/>
        </p:nvSpPr>
        <p:spPr bwMode="auto">
          <a:xfrm>
            <a:off x="4280917" y="5701873"/>
            <a:ext cx="637002" cy="149851"/>
          </a:xfrm>
          <a:prstGeom prst="rect">
            <a:avLst/>
          </a:prstGeom>
          <a:solidFill>
            <a:schemeClr val="accent2">
              <a:lumMod val="60000"/>
              <a:lumOff val="40000"/>
              <a:alpha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④</a:t>
            </a:r>
          </a:p>
        </p:txBody>
      </p:sp>
      <p:sp>
        <p:nvSpPr>
          <p:cNvPr id="97" name="正方形/長方形 96"/>
          <p:cNvSpPr/>
          <p:nvPr/>
        </p:nvSpPr>
        <p:spPr bwMode="auto">
          <a:xfrm>
            <a:off x="5796937" y="2276872"/>
            <a:ext cx="1203938" cy="378999"/>
          </a:xfrm>
          <a:prstGeom prst="rect">
            <a:avLst/>
          </a:prstGeom>
          <a:solidFill>
            <a:schemeClr val="accent5">
              <a:lumMod val="60000"/>
              <a:lumOff val="40000"/>
              <a:alpha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⑤</a:t>
            </a:r>
          </a:p>
        </p:txBody>
      </p:sp>
      <p:sp>
        <p:nvSpPr>
          <p:cNvPr id="98" name="正方形/長方形 97"/>
          <p:cNvSpPr/>
          <p:nvPr/>
        </p:nvSpPr>
        <p:spPr bwMode="auto">
          <a:xfrm>
            <a:off x="5800671" y="4561662"/>
            <a:ext cx="1189650" cy="954235"/>
          </a:xfrm>
          <a:prstGeom prst="rect">
            <a:avLst/>
          </a:prstGeom>
          <a:solidFill>
            <a:schemeClr val="accent5">
              <a:lumMod val="60000"/>
              <a:lumOff val="40000"/>
              <a:alpha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⑥</a:t>
            </a:r>
          </a:p>
        </p:txBody>
      </p:sp>
      <p:sp>
        <p:nvSpPr>
          <p:cNvPr id="99" name="正方形/長方形 98"/>
          <p:cNvSpPr/>
          <p:nvPr/>
        </p:nvSpPr>
        <p:spPr bwMode="auto">
          <a:xfrm>
            <a:off x="7395113" y="4571394"/>
            <a:ext cx="1189650" cy="954235"/>
          </a:xfrm>
          <a:prstGeom prst="rect">
            <a:avLst/>
          </a:prstGeom>
          <a:solidFill>
            <a:schemeClr val="accent5">
              <a:lumMod val="60000"/>
              <a:lumOff val="40000"/>
              <a:alpha val="8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⑦</a:t>
            </a:r>
          </a:p>
        </p:txBody>
      </p:sp>
    </p:spTree>
    <p:extLst>
      <p:ext uri="{BB962C8B-B14F-4D97-AF65-F5344CB8AC3E}">
        <p14:creationId xmlns:p14="http://schemas.microsoft.com/office/powerpoint/2010/main" val="22744049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91</a:t>
            </a:fld>
            <a:endParaRPr lang="ja-JP" altLang="en-US" dirty="0"/>
          </a:p>
        </p:txBody>
      </p:sp>
      <p:sp>
        <p:nvSpPr>
          <p:cNvPr id="3" name="正方形/長方形 2"/>
          <p:cNvSpPr/>
          <p:nvPr/>
        </p:nvSpPr>
        <p:spPr>
          <a:xfrm>
            <a:off x="905896" y="2621912"/>
            <a:ext cx="7338511" cy="914400"/>
          </a:xfrm>
          <a:prstGeom prst="rect">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905895" y="2852936"/>
            <a:ext cx="7338511" cy="523220"/>
          </a:xfrm>
          <a:prstGeom prst="rect">
            <a:avLst/>
          </a:prstGeom>
          <a:noFill/>
        </p:spPr>
        <p:txBody>
          <a:bodyPr wrap="square" rtlCol="0">
            <a:spAutoFit/>
          </a:bodyPr>
          <a:lstStyle/>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注意事項・お問合せについて</a:t>
            </a:r>
          </a:p>
        </p:txBody>
      </p:sp>
      <p:sp>
        <p:nvSpPr>
          <p:cNvPr id="5" name="正方形/長方形 4"/>
          <p:cNvSpPr/>
          <p:nvPr/>
        </p:nvSpPr>
        <p:spPr>
          <a:xfrm>
            <a:off x="107504" y="692696"/>
            <a:ext cx="8928992" cy="360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5565539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92</a:t>
            </a:fld>
            <a:endParaRPr lang="ja-JP" altLang="en-US" dirty="0"/>
          </a:p>
        </p:txBody>
      </p:sp>
      <p:sp>
        <p:nvSpPr>
          <p:cNvPr id="3" name="テキスト ボックス 2"/>
          <p:cNvSpPr txBox="1"/>
          <p:nvPr/>
        </p:nvSpPr>
        <p:spPr>
          <a:xfrm>
            <a:off x="179512" y="332656"/>
            <a:ext cx="7632848"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免責事項</a:t>
            </a:r>
          </a:p>
        </p:txBody>
      </p:sp>
      <p:sp>
        <p:nvSpPr>
          <p:cNvPr id="4" name="Text Box 8"/>
          <p:cNvSpPr txBox="1">
            <a:spLocks noChangeArrowheads="1"/>
          </p:cNvSpPr>
          <p:nvPr/>
        </p:nvSpPr>
        <p:spPr bwMode="auto">
          <a:xfrm>
            <a:off x="247452" y="980728"/>
            <a:ext cx="8645028" cy="451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停電・通信回線の事故・天災等の不可抗力、通信事業者の不履行、インフラその他サーバー等のシステム不具合、緊急メンテナンスの発生など弊社の責に帰すべき事由以外の原因により広告掲載契約に基づく</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債務の全部または一部を履行できなかった場合、弊社はその責を問われないものとし、当該履行については、当該原因の影響とみなされる範囲まで義務を免除されるものとします。</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・広告掲載初日及び広告内容の変更日の午前</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時から午前</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12</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時までの間は広告掲載試験時間とし、当該試験時間内の不具合について、弊社は免責されるものとします。 </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広告掲載および変更日は営業日とし、休日および祭日の対応はできかねます。</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・リンク先</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URL</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に接続できない場合には掲載を開始できかねます。 また、掲載中にリンク先</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URL</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に接続できない状態になった際には掲載を停止することがあります。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・バナーやメール等の広告クリエイティブ内に「ナンバー</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」「世界初」「当社だけ」などの最大級・絶対的表現を使用する際は、表示の根拠となる出典もしくは調査機関名を当該クリエイティブ・ランディング</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ページへ明記下さい。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・バナー広告（テキスト広告は除く）には、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会社名・ブランド名・商品名・サービス名のいずれかのロゴマーク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または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「提供：○○」という表記</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を視認可能な大きさで表示ください。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アニメーション付きの場合は、終了後の静止画面に表示してください。</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・ブラウザの仕様などのユーザー環境により想定通り表示されない場合がありますので、 あらかじめご了承願います。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Internet Explorer 11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以上、</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Firefox</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最新バージョン、</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Google Chrome</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最新バージョン</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以外のブラウザをご利用の場合、一部、正しく動作しない可能性がございます。 </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・あらかじめ掲載される内容はチェックさせていただきますが、本広告のご利用における事故・トラブルに関して、弊社では一切の責任を負いかねます。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・競合排除は致しません。</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・期間保証型の広告メニューは露出回数を保証するものではございません。</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・バナー掲載レポートは掲載終了後</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営業日以降に、メールマガジン配信レポートは配信日より</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週間計測した後、その日より</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営業日以降の作成となります。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速報値レポートが必要な場合は別途費用で対応いたします。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・掲載の申込方法については、電子メールやファクス等で、必要事項を記入した申込書を送信下さい。 受信後、弊社担当者から当申込に関して、受領の  連絡をいたします。 この受領の連絡をもって、</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広告掲載の申込完了と致します。  受領の連絡がない場合は、申込は未完了と致します。 また、申込者が受領の連絡を受けた時から、申込者は本免責事項の全ての内容を承諾したものとみなします。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・ご掲載いただいた広告を事例として紹介させていただく場合がございます。 </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・お申込み後のキャンセルは、掲載日または開催日から起算した日数に応じて、以下のとおりキャンセル料が発生します。なお各期限前のキャンセルであっても、業務の進行状況により、</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相当の実費を請求させていただく場合があります。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（１）</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Web</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① 前日および当日</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100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②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7</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日前から前々日まで</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80%</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③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14</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日前から</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8</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日前まで</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60%</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④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日前から</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15</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日前まで</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40%</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（２）イベント</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①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日前から開催日まで</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100%</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②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45</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日前から</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31</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日前まで</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80%</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③ </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日前から</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46</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日前まで</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60%</a:t>
            </a: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・広告掲載期間途中での掲載中止については、返金・精算いたしません。</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8738034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93</a:t>
            </a:fld>
            <a:endParaRPr lang="ja-JP" altLang="en-US" dirty="0"/>
          </a:p>
        </p:txBody>
      </p:sp>
      <p:sp>
        <p:nvSpPr>
          <p:cNvPr id="3" name="テキスト ボックス 2"/>
          <p:cNvSpPr txBox="1"/>
          <p:nvPr/>
        </p:nvSpPr>
        <p:spPr>
          <a:xfrm>
            <a:off x="179512" y="332656"/>
            <a:ext cx="8496944"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リッチ広告（ビルボードバナー・ゲートバナー）レギュレーション</a:t>
            </a:r>
          </a:p>
        </p:txBody>
      </p:sp>
      <p:sp>
        <p:nvSpPr>
          <p:cNvPr id="4" name="Text Box 8"/>
          <p:cNvSpPr txBox="1">
            <a:spLocks noChangeArrowheads="1"/>
          </p:cNvSpPr>
          <p:nvPr/>
        </p:nvSpPr>
        <p:spPr bwMode="auto">
          <a:xfrm>
            <a:off x="251520" y="980728"/>
            <a:ext cx="8640960" cy="158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リッチ広告（ビルボードバナー・ゲートバナー）はマイナビニュースの画面を大きく占有する広告となります。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ユーザーに与えるインパクトが通常より大きいため、</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Web</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バナー広告等とは異なるガイドラインを設定させて頂きます。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下記内容を元に、編集部にてクリエイティブ判断をさせていただき、場合によっては掲載否とさせていただく場合がございます。予めご了承ください。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１、広告背景はコンテンツを邪魔しない色合いとさせて頂きます。（ビビッドな原色は不可）</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２、テキストの占有率は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20</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％以内としてください。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３、ボタンクリエイティブ（続きはコチラ、などを浮き出たボタン状に表示すること）は不可とさせて頂きます。</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４、バナー＋動画の場合、２クリエイティブに統一感を持たせた訴求内容・ビジュアルとしてください。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５、バナー広告（テキスト広告は除く）には、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会社名・ブランド名・商品名・サービス名のいずれかのロゴマーク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または</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「提供：○○」という表記</a:t>
            </a:r>
            <a:r>
              <a:rPr lang="en-US" altLang="ja-JP" sz="7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を視認可能な大きさで表示ください。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r>
              <a:rPr lang="ja-JP" altLang="en-US" sz="700" dirty="0">
                <a:solidFill>
                  <a:schemeClr val="tx1">
                    <a:lumMod val="75000"/>
                    <a:lumOff val="25000"/>
                  </a:schemeClr>
                </a:solidFill>
                <a:latin typeface="メイリオ" pitchFamily="50" charset="-128"/>
                <a:ea typeface="メイリオ" pitchFamily="50" charset="-128"/>
                <a:cs typeface="メイリオ" pitchFamily="50" charset="-128"/>
              </a:rPr>
              <a:t>　アニメーション付きの場合は、終了後の静止画面に表示してください。</a:t>
            </a: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80000"/>
              </a:lnSpc>
              <a:spcBef>
                <a:spcPct val="50000"/>
              </a:spcBef>
              <a:buFontTx/>
              <a:buNone/>
            </a:pPr>
            <a:endParaRPr lang="en-US" altLang="ja-JP" sz="700" dirty="0">
              <a:solidFill>
                <a:schemeClr val="tx1">
                  <a:lumMod val="75000"/>
                  <a:lumOff val="25000"/>
                </a:schemeClr>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2342963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94</a:t>
            </a:fld>
            <a:endParaRPr lang="ja-JP" altLang="en-US" dirty="0"/>
          </a:p>
        </p:txBody>
      </p:sp>
      <p:sp>
        <p:nvSpPr>
          <p:cNvPr id="3" name="テキスト ボックス 2"/>
          <p:cNvSpPr txBox="1"/>
          <p:nvPr/>
        </p:nvSpPr>
        <p:spPr>
          <a:xfrm>
            <a:off x="179512" y="332656"/>
            <a:ext cx="8496944"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タグ設置規定</a:t>
            </a:r>
            <a:endPar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2"/>
          <p:cNvSpPr>
            <a:spLocks noChangeArrowheads="1"/>
          </p:cNvSpPr>
          <p:nvPr/>
        </p:nvSpPr>
        <p:spPr bwMode="auto">
          <a:xfrm>
            <a:off x="250825" y="1970005"/>
            <a:ext cx="16209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b="1">
                <a:solidFill>
                  <a:schemeClr val="tx1">
                    <a:lumMod val="75000"/>
                    <a:lumOff val="25000"/>
                  </a:schemeClr>
                </a:solidFill>
                <a:latin typeface="メイリオ" pitchFamily="50" charset="-128"/>
                <a:ea typeface="メイリオ" pitchFamily="50" charset="-128"/>
                <a:cs typeface="メイリオ" pitchFamily="50" charset="-128"/>
              </a:rPr>
              <a:t>タグの種類と設置可否について</a:t>
            </a:r>
          </a:p>
        </p:txBody>
      </p:sp>
      <p:graphicFrame>
        <p:nvGraphicFramePr>
          <p:cNvPr id="5" name="表 4"/>
          <p:cNvGraphicFramePr>
            <a:graphicFrameLocks noGrp="1"/>
          </p:cNvGraphicFramePr>
          <p:nvPr>
            <p:extLst>
              <p:ext uri="{D42A27DB-BD31-4B8C-83A1-F6EECF244321}">
                <p14:modId xmlns:p14="http://schemas.microsoft.com/office/powerpoint/2010/main" val="124966575"/>
              </p:ext>
            </p:extLst>
          </p:nvPr>
        </p:nvGraphicFramePr>
        <p:xfrm>
          <a:off x="468313" y="2474210"/>
          <a:ext cx="6264276" cy="647700"/>
        </p:xfrm>
        <a:graphic>
          <a:graphicData uri="http://schemas.openxmlformats.org/drawingml/2006/table">
            <a:tbl>
              <a:tblPr firstRow="1" bandRow="1">
                <a:tableStyleId>{5940675A-B579-460E-94D1-54222C63F5DA}</a:tableStyleId>
              </a:tblPr>
              <a:tblGrid>
                <a:gridCol w="2088092">
                  <a:extLst>
                    <a:ext uri="{9D8B030D-6E8A-4147-A177-3AD203B41FA5}">
                      <a16:colId xmlns:a16="http://schemas.microsoft.com/office/drawing/2014/main" val="20000"/>
                    </a:ext>
                  </a:extLst>
                </a:gridCol>
                <a:gridCol w="2088092">
                  <a:extLst>
                    <a:ext uri="{9D8B030D-6E8A-4147-A177-3AD203B41FA5}">
                      <a16:colId xmlns:a16="http://schemas.microsoft.com/office/drawing/2014/main" val="20001"/>
                    </a:ext>
                  </a:extLst>
                </a:gridCol>
                <a:gridCol w="2088092">
                  <a:extLst>
                    <a:ext uri="{9D8B030D-6E8A-4147-A177-3AD203B41FA5}">
                      <a16:colId xmlns:a16="http://schemas.microsoft.com/office/drawing/2014/main" val="20002"/>
                    </a:ext>
                  </a:extLst>
                </a:gridCol>
              </a:tblGrid>
              <a:tr h="243824">
                <a:tc>
                  <a:txBody>
                    <a:bodyPr/>
                    <a:lstStyle/>
                    <a:p>
                      <a:pPr algn="l"/>
                      <a:r>
                        <a:rPr kumimoji="1"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設置可能なタグ</a:t>
                      </a:r>
                    </a:p>
                  </a:txBody>
                  <a:tcPr marL="91431" marR="91431"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r>
                        <a:rPr kumimoji="1"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都度判断が必要なタグ</a:t>
                      </a:r>
                    </a:p>
                  </a:txBody>
                  <a:tcPr marL="91431" marR="91431"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r>
                        <a:rPr kumimoji="1"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設置不可能なタグ</a:t>
                      </a:r>
                    </a:p>
                  </a:txBody>
                  <a:tcPr marL="91431" marR="91431"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403876">
                <a:tc>
                  <a:txBody>
                    <a:bodyPr/>
                    <a:lstStyle/>
                    <a:p>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・リターゲティングタグ</a:t>
                      </a:r>
                      <a:endParaRPr kumimoji="1"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・コンバージョンタグ</a:t>
                      </a:r>
                    </a:p>
                  </a:txBody>
                  <a:tcPr marL="91431" marR="91431"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・サイト解析ツールのタグ</a:t>
                      </a:r>
                      <a:endParaRPr kumimoji="1"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※GA</a:t>
                      </a:r>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など</a:t>
                      </a:r>
                    </a:p>
                  </a:txBody>
                  <a:tcPr marL="91431" marR="91431"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・ワンタグシステムのタグ</a:t>
                      </a:r>
                      <a:endParaRPr kumimoji="1"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※GTM</a:t>
                      </a:r>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や</a:t>
                      </a:r>
                      <a:r>
                        <a:rPr kumimoji="1"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YTM</a:t>
                      </a:r>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など</a:t>
                      </a:r>
                    </a:p>
                  </a:txBody>
                  <a:tcPr marL="91431" marR="91431"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6" name="正方形/長方形 5"/>
          <p:cNvSpPr>
            <a:spLocks noChangeArrowheads="1"/>
          </p:cNvSpPr>
          <p:nvPr/>
        </p:nvSpPr>
        <p:spPr bwMode="auto">
          <a:xfrm>
            <a:off x="323850" y="2194158"/>
            <a:ext cx="48013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設置されるタグの種類によって、設置可否が異なります。下表にて設置可否区分をご確認ください。</a:t>
            </a:r>
          </a:p>
        </p:txBody>
      </p:sp>
      <p:sp>
        <p:nvSpPr>
          <p:cNvPr id="7" name="正方形/長方形 2"/>
          <p:cNvSpPr>
            <a:spLocks noChangeArrowheads="1"/>
          </p:cNvSpPr>
          <p:nvPr/>
        </p:nvSpPr>
        <p:spPr bwMode="auto">
          <a:xfrm>
            <a:off x="250825" y="3338886"/>
            <a:ext cx="1415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b="1" dirty="0">
                <a:solidFill>
                  <a:schemeClr val="tx1">
                    <a:lumMod val="75000"/>
                    <a:lumOff val="25000"/>
                  </a:schemeClr>
                </a:solidFill>
                <a:latin typeface="メイリオ" pitchFamily="50" charset="-128"/>
                <a:ea typeface="メイリオ" pitchFamily="50" charset="-128"/>
                <a:cs typeface="メイリオ" pitchFamily="50" charset="-128"/>
              </a:rPr>
              <a:t>タグの設置ページについて</a:t>
            </a:r>
          </a:p>
        </p:txBody>
      </p:sp>
      <p:sp>
        <p:nvSpPr>
          <p:cNvPr id="8" name="正方形/長方形 8"/>
          <p:cNvSpPr>
            <a:spLocks noChangeArrowheads="1"/>
          </p:cNvSpPr>
          <p:nvPr/>
        </p:nvSpPr>
        <p:spPr bwMode="auto">
          <a:xfrm>
            <a:off x="323850" y="3558866"/>
            <a:ext cx="46987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a:solidFill>
                  <a:schemeClr val="tx1">
                    <a:lumMod val="75000"/>
                    <a:lumOff val="25000"/>
                  </a:schemeClr>
                </a:solidFill>
                <a:latin typeface="メイリオ" pitchFamily="50" charset="-128"/>
                <a:ea typeface="メイリオ" pitchFamily="50" charset="-128"/>
                <a:cs typeface="メイリオ" pitchFamily="50" charset="-128"/>
              </a:rPr>
              <a:t>ページの種類によって、タグの設置可否が異なります。下表にて設置可否区分をご確認ください。</a:t>
            </a:r>
          </a:p>
        </p:txBody>
      </p:sp>
      <p:graphicFrame>
        <p:nvGraphicFramePr>
          <p:cNvPr id="9" name="表 8"/>
          <p:cNvGraphicFramePr>
            <a:graphicFrameLocks noGrp="1"/>
          </p:cNvGraphicFramePr>
          <p:nvPr>
            <p:extLst>
              <p:ext uri="{D42A27DB-BD31-4B8C-83A1-F6EECF244321}">
                <p14:modId xmlns:p14="http://schemas.microsoft.com/office/powerpoint/2010/main" val="1003388425"/>
              </p:ext>
            </p:extLst>
          </p:nvPr>
        </p:nvGraphicFramePr>
        <p:xfrm>
          <a:off x="468313" y="3833595"/>
          <a:ext cx="6264276" cy="944872"/>
        </p:xfrm>
        <a:graphic>
          <a:graphicData uri="http://schemas.openxmlformats.org/drawingml/2006/table">
            <a:tbl>
              <a:tblPr firstRow="1" bandRow="1">
                <a:tableStyleId>{5940675A-B579-460E-94D1-54222C63F5DA}</a:tableStyleId>
              </a:tblPr>
              <a:tblGrid>
                <a:gridCol w="3132138">
                  <a:extLst>
                    <a:ext uri="{9D8B030D-6E8A-4147-A177-3AD203B41FA5}">
                      <a16:colId xmlns:a16="http://schemas.microsoft.com/office/drawing/2014/main" val="20000"/>
                    </a:ext>
                  </a:extLst>
                </a:gridCol>
                <a:gridCol w="3132138">
                  <a:extLst>
                    <a:ext uri="{9D8B030D-6E8A-4147-A177-3AD203B41FA5}">
                      <a16:colId xmlns:a16="http://schemas.microsoft.com/office/drawing/2014/main" val="20001"/>
                    </a:ext>
                  </a:extLst>
                </a:gridCol>
              </a:tblGrid>
              <a:tr h="243836">
                <a:tc>
                  <a:txBody>
                    <a:bodyPr/>
                    <a:lstStyle/>
                    <a:p>
                      <a:pPr algn="l"/>
                      <a:r>
                        <a:rPr kumimoji="1"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設置可能なページ</a:t>
                      </a:r>
                    </a:p>
                  </a:txBody>
                  <a:tcPr marL="91431" marR="91431" marT="45718" marB="4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r>
                        <a:rPr kumimoji="1"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設置不可能なページ</a:t>
                      </a:r>
                    </a:p>
                  </a:txBody>
                  <a:tcPr marL="91431" marR="91431" marT="45718" marB="4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692268">
                <a:tc>
                  <a:txBody>
                    <a:bodyPr/>
                    <a:lstStyle/>
                    <a:p>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・タイアップ記事ページ</a:t>
                      </a:r>
                      <a:endParaRPr kumimoji="1"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・特集ページ（</a:t>
                      </a:r>
                      <a:r>
                        <a:rPr kumimoji="1"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AD</a:t>
                      </a:r>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下）</a:t>
                      </a:r>
                      <a:endParaRPr kumimoji="1"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・ブランドゲート </a:t>
                      </a:r>
                      <a:r>
                        <a:rPr kumimoji="1"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(TOP</a:t>
                      </a:r>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のみ</a:t>
                      </a:r>
                      <a:r>
                        <a:rPr kumimoji="1"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p>
                      <a:r>
                        <a:rPr kumimoji="1" lang="en-US" altLang="ja-JP" sz="8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設置位置は指定できません</a:t>
                      </a:r>
                      <a:endParaRPr kumimoji="1" lang="en-US" altLang="ja-JP" sz="8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en-US" altLang="ja-JP" sz="8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rPr>
                        <a:t>タイアップ記事は掲載後のタグ設置となります。</a:t>
                      </a:r>
                      <a:endParaRPr kumimoji="1" lang="ja-JP" altLang="en-US" sz="800" b="1" dirty="0">
                        <a:solidFill>
                          <a:srgbClr val="FF505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91431" marR="91431" marT="45718" marB="4571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・編集記事ページ</a:t>
                      </a:r>
                    </a:p>
                  </a:txBody>
                  <a:tcPr marL="91431" marR="91431" marT="45718" marB="4571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0" name="正方形/長方形 2"/>
          <p:cNvSpPr>
            <a:spLocks noChangeArrowheads="1"/>
          </p:cNvSpPr>
          <p:nvPr/>
        </p:nvSpPr>
        <p:spPr bwMode="auto">
          <a:xfrm>
            <a:off x="250825" y="4922482"/>
            <a:ext cx="12105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b="1" dirty="0">
                <a:solidFill>
                  <a:schemeClr val="tx1">
                    <a:lumMod val="75000"/>
                    <a:lumOff val="25000"/>
                  </a:schemeClr>
                </a:solidFill>
                <a:latin typeface="メイリオ" pitchFamily="50" charset="-128"/>
                <a:ea typeface="メイリオ" pitchFamily="50" charset="-128"/>
                <a:cs typeface="メイリオ" pitchFamily="50" charset="-128"/>
              </a:rPr>
              <a:t>オプトアウトについて</a:t>
            </a:r>
          </a:p>
        </p:txBody>
      </p:sp>
      <p:sp>
        <p:nvSpPr>
          <p:cNvPr id="11" name="正方形/長方形 11"/>
          <p:cNvSpPr>
            <a:spLocks noChangeArrowheads="1"/>
          </p:cNvSpPr>
          <p:nvPr/>
        </p:nvSpPr>
        <p:spPr bwMode="auto">
          <a:xfrm>
            <a:off x="323850" y="5137926"/>
            <a:ext cx="4903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タグを設置する際には、個人情報の取り扱いページにオプトアウトリンクを設置する必要があります。</a:t>
            </a: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使用する業者のタグと対になったオプトアウトリンクは、弊社では分かり兼ねるため、</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800" dirty="0">
                <a:solidFill>
                  <a:srgbClr val="FF5050"/>
                </a:solidFill>
                <a:latin typeface="メイリオ" pitchFamily="50" charset="-128"/>
                <a:ea typeface="メイリオ" pitchFamily="50" charset="-128"/>
                <a:cs typeface="メイリオ" pitchFamily="50" charset="-128"/>
              </a:rPr>
              <a:t>必ずタグとセットでオプトアウトリンクを入稿してください。</a:t>
            </a:r>
          </a:p>
        </p:txBody>
      </p:sp>
      <p:sp>
        <p:nvSpPr>
          <p:cNvPr id="12" name="正方形/長方形 11"/>
          <p:cNvSpPr/>
          <p:nvPr/>
        </p:nvSpPr>
        <p:spPr>
          <a:xfrm>
            <a:off x="468313" y="5661828"/>
            <a:ext cx="6264275" cy="215444"/>
          </a:xfrm>
          <a:prstGeom prst="rect">
            <a:avLst/>
          </a:prstGeom>
          <a:ln>
            <a:solidFill>
              <a:schemeClr val="bg1">
                <a:lumMod val="50000"/>
              </a:schemeClr>
            </a:solidFill>
          </a:ln>
        </p:spPr>
        <p:txBody>
          <a:bodyPr>
            <a:spAutoFit/>
          </a:bodyPr>
          <a:lstStyle/>
          <a:p>
            <a:pPr>
              <a:defRPr/>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個人情報の取扱について：</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https://news.mynavi.jp/mypage/privacy</a:t>
            </a:r>
            <a:endPar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2"/>
          <p:cNvSpPr>
            <a:spLocks noChangeArrowheads="1"/>
          </p:cNvSpPr>
          <p:nvPr/>
        </p:nvSpPr>
        <p:spPr bwMode="auto">
          <a:xfrm>
            <a:off x="250825" y="1070121"/>
            <a:ext cx="11079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b="1" dirty="0">
                <a:solidFill>
                  <a:schemeClr val="tx1">
                    <a:lumMod val="75000"/>
                    <a:lumOff val="25000"/>
                  </a:schemeClr>
                </a:solidFill>
                <a:latin typeface="メイリオ" pitchFamily="50" charset="-128"/>
                <a:ea typeface="メイリオ" pitchFamily="50" charset="-128"/>
                <a:cs typeface="メイリオ" pitchFamily="50" charset="-128"/>
              </a:rPr>
              <a:t>タグの設置について</a:t>
            </a:r>
          </a:p>
        </p:txBody>
      </p:sp>
      <p:sp>
        <p:nvSpPr>
          <p:cNvPr id="14" name="正方形/長方形 14"/>
          <p:cNvSpPr>
            <a:spLocks noChangeArrowheads="1"/>
          </p:cNvSpPr>
          <p:nvPr/>
        </p:nvSpPr>
        <p:spPr bwMode="auto">
          <a:xfrm>
            <a:off x="323851" y="1285565"/>
            <a:ext cx="64087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マイナビニュースのページ内に、リターゲティングタグおよびリマーケティングタグを設置する際には、</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タグ設置費用（</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100,000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円</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本）が発生いたします。詳細は営業担当へお問い合せください。</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なお、設置されたタグ経由でのコンバージョン計測等は、弊社では対応いたし兼ねます。</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また、タグの設置は手動にて行われるため、タイマー設定ができません。設置時間は弊社営業時間内のみで指定対応可能です。</a:t>
            </a:r>
          </a:p>
        </p:txBody>
      </p:sp>
    </p:spTree>
    <p:extLst>
      <p:ext uri="{BB962C8B-B14F-4D97-AF65-F5344CB8AC3E}">
        <p14:creationId xmlns:p14="http://schemas.microsoft.com/office/powerpoint/2010/main" val="41764268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95</a:t>
            </a:fld>
            <a:endParaRPr lang="ja-JP" altLang="en-US" dirty="0"/>
          </a:p>
        </p:txBody>
      </p:sp>
      <p:sp>
        <p:nvSpPr>
          <p:cNvPr id="3" name="テキスト ボックス 2"/>
          <p:cNvSpPr txBox="1"/>
          <p:nvPr/>
        </p:nvSpPr>
        <p:spPr>
          <a:xfrm>
            <a:off x="179512" y="332656"/>
            <a:ext cx="8496944"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記事制作ポリシー</a:t>
            </a:r>
            <a:endPar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2"/>
          <p:cNvSpPr>
            <a:spLocks noChangeArrowheads="1"/>
          </p:cNvSpPr>
          <p:nvPr/>
        </p:nvSpPr>
        <p:spPr bwMode="auto">
          <a:xfrm>
            <a:off x="250825" y="1064776"/>
            <a:ext cx="182614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b="1">
                <a:solidFill>
                  <a:schemeClr val="tx1">
                    <a:lumMod val="75000"/>
                    <a:lumOff val="25000"/>
                  </a:schemeClr>
                </a:solidFill>
                <a:latin typeface="メイリオ" pitchFamily="50" charset="-128"/>
                <a:ea typeface="メイリオ" pitchFamily="50" charset="-128"/>
                <a:cs typeface="メイリオ" pitchFamily="50" charset="-128"/>
              </a:rPr>
              <a:t>広告記事と編集記事の違いに関して</a:t>
            </a:r>
          </a:p>
        </p:txBody>
      </p:sp>
      <p:sp>
        <p:nvSpPr>
          <p:cNvPr id="5" name="正方形/長方形 4"/>
          <p:cNvSpPr/>
          <p:nvPr/>
        </p:nvSpPr>
        <p:spPr>
          <a:xfrm>
            <a:off x="250825" y="1364814"/>
            <a:ext cx="5545311" cy="1077218"/>
          </a:xfrm>
          <a:prstGeom prst="rect">
            <a:avLst/>
          </a:prstGeom>
        </p:spPr>
        <p:txBody>
          <a:bodyPr wrap="square">
            <a:spAutoFit/>
          </a:bodyPr>
          <a:lstStyle/>
          <a:p>
            <a:pPr>
              <a:defRPr/>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下記</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URL</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の「広告記事の明示に関して」により、広告記事であることを明示しています。</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http://news.mynavi.jp/top/notice/agreement.html</a:t>
            </a:r>
            <a:endPar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なお、広告記事とは広告主、広告代理店からの銭等の授受が直接的、ないし間接的に発生し、執筆・掲載され、</a:t>
            </a:r>
            <a:endPar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媒体性質や広告態様に合わせ企画、編集、制作された記事のことを指します。</a:t>
            </a:r>
          </a:p>
          <a:p>
            <a:pPr>
              <a:defRPr/>
            </a:pPr>
            <a:endPar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編集記事は以下、</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URL</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に記載されているサイトポリシーにしたがい、執筆・掲載されています。</a:t>
            </a:r>
          </a:p>
          <a:p>
            <a:pPr>
              <a:defRPr/>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http://news.mynavi.jp/top/notice/agreement.html</a:t>
            </a:r>
            <a:endPar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4"/>
          <p:cNvSpPr>
            <a:spLocks noChangeArrowheads="1"/>
          </p:cNvSpPr>
          <p:nvPr/>
        </p:nvSpPr>
        <p:spPr bwMode="auto">
          <a:xfrm>
            <a:off x="274638" y="2565484"/>
            <a:ext cx="50895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b="1" dirty="0">
                <a:solidFill>
                  <a:schemeClr val="tx1">
                    <a:lumMod val="75000"/>
                    <a:lumOff val="25000"/>
                  </a:schemeClr>
                </a:solidFill>
                <a:latin typeface="メイリオ" pitchFamily="50" charset="-128"/>
                <a:ea typeface="メイリオ" pitchFamily="50" charset="-128"/>
                <a:cs typeface="メイリオ" pitchFamily="50" charset="-128"/>
              </a:rPr>
              <a:t>ブランドゲート施策とブランドゲート施策内の編集記事の取り扱いについて</a:t>
            </a:r>
          </a:p>
        </p:txBody>
      </p:sp>
      <p:sp>
        <p:nvSpPr>
          <p:cNvPr id="7" name="正方形/長方形 5"/>
          <p:cNvSpPr>
            <a:spLocks noChangeArrowheads="1"/>
          </p:cNvSpPr>
          <p:nvPr/>
        </p:nvSpPr>
        <p:spPr bwMode="auto">
          <a:xfrm>
            <a:off x="160675" y="2852936"/>
            <a:ext cx="592349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●ブランドゲートとは</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ブランドゲートとは、あるテーマに関連した記事コンテンツを集約した新規カテゴリを広告主が協賛できる施策です。</a:t>
            </a: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協賛されたカテゴリには、読者がその他協賛のないカテゴリと区別がつくよう、広告主体者の明示を行います。</a:t>
            </a: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なお、本施策では、広告主に以下</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3</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点の広告商品が提供されます。</a:t>
            </a: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①協賛カテゴリ内の純広告枠</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当</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Sales Sheet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にて、ご案内している広告枠</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のバナージャック</a:t>
            </a: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②月に</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本以上の記事広告掲載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料金プランにより本数変更可</a:t>
            </a: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③コンテンツマッチする編集記事周辺の一部バナー</a:t>
            </a:r>
          </a:p>
          <a:p>
            <a:pPr eaLnBrk="1" hangingPunct="1">
              <a:spcBef>
                <a:spcPct val="0"/>
              </a:spcBef>
              <a:buFontTx/>
              <a:buNone/>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●ブランドゲート施策内の編集記事の取り扱いについて</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ブランドゲート施策は、関連するテーマで「広告記事」「編集記事」を集約したカテゴリを協賛することができますが、</a:t>
            </a: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あくまでも広告主が意見が反映できる範囲は、「月に</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本以上掲載できる記事広告」と</a:t>
            </a: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「協賛カテゴリの運営方針</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アクセス目標やカテゴリに集客したい読者属性の設定</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」に限定されます。</a:t>
            </a:r>
          </a:p>
          <a:p>
            <a:pPr eaLnBrk="1" hangingPunct="1">
              <a:spcBef>
                <a:spcPct val="0"/>
              </a:spcBef>
              <a:buFontTx/>
              <a:buNone/>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協賛カテゴリ内の編集記事に関しては、マイナビニュース編集部主体で企画、編集、制作が行われるものであり、</a:t>
            </a: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編集記事の内容について広告主の意見が反映されることはありません。</a:t>
            </a: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あくまでもカテゴリ名に関連した記事をマイナビニュース編集部主導で企画、編集、制作を行っていきます。</a:t>
            </a: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p>
          <a:p>
            <a:pPr eaLnBrk="1" hangingPunct="1">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但し、誤字脱字や事実誤認の内容が掲載された場合、通常の編集記事同様、適宜追記修正対応することがあります。</a:t>
            </a:r>
          </a:p>
        </p:txBody>
      </p:sp>
    </p:spTree>
    <p:extLst>
      <p:ext uri="{BB962C8B-B14F-4D97-AF65-F5344CB8AC3E}">
        <p14:creationId xmlns:p14="http://schemas.microsoft.com/office/powerpoint/2010/main" val="31950362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22DF5F5-D5CC-4244-AA62-BB21924FD3FE}" type="slidenum">
              <a:rPr lang="ja-JP" altLang="en-US" smtClean="0"/>
              <a:pPr/>
              <a:t>96</a:t>
            </a:fld>
            <a:endParaRPr lang="ja-JP" altLang="en-US" dirty="0"/>
          </a:p>
        </p:txBody>
      </p:sp>
      <p:sp>
        <p:nvSpPr>
          <p:cNvPr id="3" name="テキスト ボックス 2"/>
          <p:cNvSpPr txBox="1"/>
          <p:nvPr/>
        </p:nvSpPr>
        <p:spPr>
          <a:xfrm>
            <a:off x="179512" y="332656"/>
            <a:ext cx="8496944" cy="400110"/>
          </a:xfrm>
          <a:prstGeom prst="rect">
            <a:avLst/>
          </a:prstGeom>
          <a:noFill/>
        </p:spPr>
        <p:txBody>
          <a:bodyPr wrap="square" rtlCol="0">
            <a:spAutoFit/>
          </a:bodyPr>
          <a:lstStyle/>
          <a:p>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お問い合わせ・お申し込み・入稿窓口</a:t>
            </a:r>
          </a:p>
        </p:txBody>
      </p:sp>
      <p:sp>
        <p:nvSpPr>
          <p:cNvPr id="4" name="Text Box 4"/>
          <p:cNvSpPr txBox="1">
            <a:spLocks noChangeArrowheads="1"/>
          </p:cNvSpPr>
          <p:nvPr/>
        </p:nvSpPr>
        <p:spPr bwMode="auto">
          <a:xfrm>
            <a:off x="211851" y="1124744"/>
            <a:ext cx="4216133"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50000"/>
              </a:spcBef>
              <a:buFontTx/>
              <a:buNone/>
            </a:pPr>
            <a:r>
              <a:rPr lang="ja-JP" altLang="en-US" sz="900" b="1" dirty="0">
                <a:solidFill>
                  <a:schemeClr val="tx1">
                    <a:lumMod val="75000"/>
                    <a:lumOff val="25000"/>
                  </a:schemeClr>
                </a:solidFill>
                <a:latin typeface="メイリオ" pitchFamily="50" charset="-128"/>
                <a:ea typeface="メイリオ" pitchFamily="50" charset="-128"/>
                <a:cs typeface="メイリオ" pitchFamily="50" charset="-128"/>
              </a:rPr>
              <a:t>お問合せ</a:t>
            </a:r>
            <a:endParaRPr lang="en-US" altLang="ja-JP" sz="900" b="1"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5000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ご出稿・掲載についての詳細は、お電話または</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E-mail</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でお問い合わせください。必ず、事前に掲載可否のご確認をお願い致します。なお、広告サイトからも媒体資料や各種料金表などがダウンロードできます。</a:t>
            </a:r>
          </a:p>
        </p:txBody>
      </p:sp>
      <p:pic>
        <p:nvPicPr>
          <p:cNvPr id="13314" name="Picture 2" descr="C:\Users\s0113300\Downloads\広告・アドバタイジングの無料アイコン素材 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107625"/>
            <a:ext cx="427112" cy="427112"/>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323528" y="1988840"/>
            <a:ext cx="3960440" cy="648072"/>
          </a:xfrm>
          <a:prstGeom prst="rect">
            <a:avLst/>
          </a:prstGeom>
          <a:noFill/>
          <a:ln w="952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980835" y="2101822"/>
            <a:ext cx="2560316" cy="415498"/>
          </a:xfrm>
          <a:prstGeom prst="rect">
            <a:avLst/>
          </a:prstGeom>
          <a:noFill/>
        </p:spPr>
        <p:txBody>
          <a:bodyPr wrap="none">
            <a:spAutoFit/>
          </a:bodyPr>
          <a:lstStyle/>
          <a:p>
            <a:pPr>
              <a:spcBef>
                <a:spcPct val="50000"/>
              </a:spcBef>
            </a:pPr>
            <a:r>
              <a:rPr lang="ja-JP" altLang="en-US" sz="900" b="1" dirty="0">
                <a:solidFill>
                  <a:schemeClr val="tx1">
                    <a:lumMod val="75000"/>
                    <a:lumOff val="25000"/>
                  </a:schemeClr>
                </a:solidFill>
                <a:latin typeface="メイリオ" pitchFamily="50" charset="-128"/>
                <a:ea typeface="メイリオ" pitchFamily="50" charset="-128"/>
                <a:cs typeface="メイリオ" pitchFamily="50" charset="-128"/>
              </a:rPr>
              <a:t>マイナビ広告サイト</a:t>
            </a:r>
            <a:endParaRPr lang="en-US" altLang="ja-JP" sz="9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50000"/>
              </a:spcBef>
            </a:pPr>
            <a:r>
              <a:rPr lang="en-US" altLang="ja-JP" sz="800" b="1" dirty="0">
                <a:solidFill>
                  <a:schemeClr val="tx1">
                    <a:lumMod val="75000"/>
                    <a:lumOff val="25000"/>
                  </a:schemeClr>
                </a:solidFill>
                <a:latin typeface="メイリオ" pitchFamily="50" charset="-128"/>
                <a:ea typeface="メイリオ" pitchFamily="50" charset="-128"/>
                <a:cs typeface="メイリオ" pitchFamily="50" charset="-128"/>
              </a:rPr>
              <a:t>http://media-ad.mynavi.jp/mn_index.html</a:t>
            </a:r>
          </a:p>
        </p:txBody>
      </p:sp>
      <p:sp>
        <p:nvSpPr>
          <p:cNvPr id="9" name="Text Box 4"/>
          <p:cNvSpPr txBox="1">
            <a:spLocks noChangeArrowheads="1"/>
          </p:cNvSpPr>
          <p:nvPr/>
        </p:nvSpPr>
        <p:spPr bwMode="auto">
          <a:xfrm>
            <a:off x="211851" y="2852936"/>
            <a:ext cx="421613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50000"/>
              </a:spcBef>
              <a:buFontTx/>
              <a:buNone/>
            </a:pPr>
            <a:r>
              <a:rPr lang="ja-JP" altLang="en-US" sz="900" b="1" dirty="0">
                <a:solidFill>
                  <a:schemeClr val="tx1">
                    <a:lumMod val="75000"/>
                    <a:lumOff val="25000"/>
                  </a:schemeClr>
                </a:solidFill>
                <a:latin typeface="メイリオ" pitchFamily="50" charset="-128"/>
                <a:ea typeface="メイリオ" pitchFamily="50" charset="-128"/>
                <a:cs typeface="メイリオ" pitchFamily="50" charset="-128"/>
              </a:rPr>
              <a:t>枠の仮押さえ</a:t>
            </a:r>
            <a:endParaRPr lang="en-US" altLang="ja-JP" sz="900" b="1"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5000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広告枠の仮押さえをすることができます。広告主、広告メニューおよび掲載期間を明記の上、下記記載のマイナビニュースメディア事業部 営業部お問い合わせ専用アドレスに</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E-mail</a:t>
            </a:r>
            <a:r>
              <a:rPr lang="ja-JP" altLang="en-US" sz="800" dirty="0" err="1">
                <a:solidFill>
                  <a:schemeClr val="tx1">
                    <a:lumMod val="75000"/>
                    <a:lumOff val="25000"/>
                  </a:schemeClr>
                </a:solidFill>
                <a:latin typeface="メイリオ" pitchFamily="50" charset="-128"/>
                <a:ea typeface="メイリオ" pitchFamily="50" charset="-128"/>
                <a:cs typeface="メイリオ" pitchFamily="50" charset="-128"/>
              </a:rPr>
              <a:t>にて</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お問い合わせください。　　　　　　　　　　　　　　　　　　　　　　　　　　　　なお、仮押さえ期間は</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E-mail</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受領後</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週間とさせていただきます。</a:t>
            </a:r>
          </a:p>
        </p:txBody>
      </p:sp>
      <p:sp>
        <p:nvSpPr>
          <p:cNvPr id="10" name="Text Box 4"/>
          <p:cNvSpPr txBox="1">
            <a:spLocks noChangeArrowheads="1"/>
          </p:cNvSpPr>
          <p:nvPr/>
        </p:nvSpPr>
        <p:spPr bwMode="auto">
          <a:xfrm>
            <a:off x="211851" y="3789040"/>
            <a:ext cx="4216133"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50000"/>
              </a:spcBef>
              <a:buFontTx/>
              <a:buNone/>
            </a:pPr>
            <a:r>
              <a:rPr lang="ja-JP" altLang="en-US" sz="900" b="1" dirty="0">
                <a:solidFill>
                  <a:schemeClr val="tx1">
                    <a:lumMod val="75000"/>
                    <a:lumOff val="25000"/>
                  </a:schemeClr>
                </a:solidFill>
                <a:latin typeface="メイリオ" pitchFamily="50" charset="-128"/>
                <a:ea typeface="メイリオ" pitchFamily="50" charset="-128"/>
                <a:cs typeface="メイリオ" pitchFamily="50" charset="-128"/>
              </a:rPr>
              <a:t>お申し込み</a:t>
            </a:r>
            <a:endParaRPr lang="en-US" altLang="ja-JP" sz="900" b="1"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5000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在庫状況を確認後、</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E-mail</a:t>
            </a:r>
            <a:r>
              <a:rPr lang="ja-JP" altLang="en-US" sz="800" dirty="0" err="1">
                <a:solidFill>
                  <a:schemeClr val="tx1">
                    <a:lumMod val="75000"/>
                    <a:lumOff val="25000"/>
                  </a:schemeClr>
                </a:solidFill>
                <a:latin typeface="メイリオ" pitchFamily="50" charset="-128"/>
                <a:ea typeface="メイリオ" pitchFamily="50" charset="-128"/>
                <a:cs typeface="メイリオ" pitchFamily="50" charset="-128"/>
              </a:rPr>
              <a:t>にて</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お申し込みください。内容確認後、営業担当より受領メールを返信致します。　　　　　　　　　　</a:t>
            </a:r>
          </a:p>
        </p:txBody>
      </p:sp>
      <p:pic>
        <p:nvPicPr>
          <p:cNvPr id="13315" name="Picture 3" descr="C:\Users\s0113300\Downloads\メールフリーアイコン 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710626"/>
            <a:ext cx="427112" cy="42711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323528" y="4482228"/>
            <a:ext cx="3960440" cy="890988"/>
          </a:xfrm>
          <a:prstGeom prst="rect">
            <a:avLst/>
          </a:prstGeom>
          <a:noFill/>
          <a:ln w="952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980835" y="4624100"/>
            <a:ext cx="2339102" cy="600164"/>
          </a:xfrm>
          <a:prstGeom prst="rect">
            <a:avLst/>
          </a:prstGeom>
          <a:noFill/>
        </p:spPr>
        <p:txBody>
          <a:bodyPr wrap="none">
            <a:spAutoFit/>
          </a:bodyPr>
          <a:lstStyle/>
          <a:p>
            <a:pPr>
              <a:spcBef>
                <a:spcPct val="50000"/>
              </a:spcBef>
            </a:pPr>
            <a:r>
              <a:rPr lang="ja-JP" altLang="en-US" sz="900" b="1" dirty="0">
                <a:solidFill>
                  <a:schemeClr val="tx1">
                    <a:lumMod val="75000"/>
                    <a:lumOff val="25000"/>
                  </a:schemeClr>
                </a:solidFill>
                <a:latin typeface="メイリオ" pitchFamily="50" charset="-128"/>
                <a:ea typeface="メイリオ" pitchFamily="50" charset="-128"/>
                <a:cs typeface="メイリオ" pitchFamily="50" charset="-128"/>
              </a:rPr>
              <a:t>マイナビ ニュースメディア事業部 営業部</a:t>
            </a:r>
            <a:endParaRPr lang="en-US" altLang="ja-JP" sz="9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50000"/>
              </a:spcBef>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電話番号： </a:t>
            </a:r>
            <a:r>
              <a:rPr lang="en-US" altLang="ja-JP" sz="800" b="1" dirty="0">
                <a:solidFill>
                  <a:srgbClr val="080808"/>
                </a:solidFill>
                <a:latin typeface="メイリオ" pitchFamily="50" charset="-128"/>
                <a:ea typeface="メイリオ" pitchFamily="50" charset="-128"/>
                <a:cs typeface="メイリオ" pitchFamily="50" charset="-128"/>
              </a:rPr>
              <a:t>03-6267-4335</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50000"/>
              </a:spcBef>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メールアドレス：</a:t>
            </a:r>
            <a:r>
              <a:rPr lang="en-US" altLang="ja-JP" sz="800" b="1" dirty="0">
                <a:solidFill>
                  <a:srgbClr val="080808"/>
                </a:solidFill>
                <a:latin typeface="メイリオ" pitchFamily="50" charset="-128"/>
                <a:ea typeface="メイリオ" pitchFamily="50" charset="-128"/>
                <a:cs typeface="メイリオ" pitchFamily="50" charset="-128"/>
              </a:rPr>
              <a:t>webmedia@mynavi.jp</a:t>
            </a:r>
          </a:p>
        </p:txBody>
      </p:sp>
      <p:sp>
        <p:nvSpPr>
          <p:cNvPr id="14" name="Text Box 4"/>
          <p:cNvSpPr txBox="1">
            <a:spLocks noChangeArrowheads="1"/>
          </p:cNvSpPr>
          <p:nvPr/>
        </p:nvSpPr>
        <p:spPr bwMode="auto">
          <a:xfrm>
            <a:off x="4716016" y="1124744"/>
            <a:ext cx="4216133"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50000"/>
              </a:spcBef>
              <a:buFontTx/>
              <a:buNone/>
            </a:pPr>
            <a:r>
              <a:rPr lang="ja-JP" altLang="en-US" sz="900" b="1" dirty="0">
                <a:solidFill>
                  <a:schemeClr val="tx1">
                    <a:lumMod val="75000"/>
                    <a:lumOff val="25000"/>
                  </a:schemeClr>
                </a:solidFill>
                <a:latin typeface="メイリオ" pitchFamily="50" charset="-128"/>
                <a:ea typeface="メイリオ" pitchFamily="50" charset="-128"/>
                <a:cs typeface="メイリオ" pitchFamily="50" charset="-128"/>
              </a:rPr>
              <a:t>広告原稿の入稿</a:t>
            </a:r>
            <a:endParaRPr lang="en-US" altLang="ja-JP" sz="900" b="1"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5000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入稿規定は下記の</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URL</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からご確認いただくことができます。こちらのご確認・ご了承をいただいた後、各種バナー・メールマガジンの規定に沿った原稿を入稿締切日までに、</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E-mail</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に添付してご入稿ください。受領後、営業担当ないし進行担当よりご返信いたします。万が一原稿規定にそぐわない場合もその旨ご返信申しあげます。</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50000"/>
              </a:spcBef>
              <a:buFontTx/>
              <a:buNone/>
            </a:pPr>
            <a:r>
              <a:rPr lang="ja-JP" altLang="en-US" sz="800" dirty="0">
                <a:solidFill>
                  <a:schemeClr val="tx1">
                    <a:lumMod val="65000"/>
                    <a:lumOff val="35000"/>
                  </a:schemeClr>
                </a:solidFill>
                <a:latin typeface="メイリオ" pitchFamily="50" charset="-128"/>
                <a:ea typeface="メイリオ" pitchFamily="50" charset="-128"/>
                <a:cs typeface="メイリオ" pitchFamily="50" charset="-128"/>
              </a:rPr>
              <a:t>なお、入稿締切日を過ぎたご入稿の場合は、広告掲載期間の保証は致し兼ねますことを予めご了承ください。</a:t>
            </a:r>
            <a:endParaRPr lang="en-US" altLang="ja-JP" sz="8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8" name="正方形/長方形 7"/>
          <p:cNvSpPr/>
          <p:nvPr/>
        </p:nvSpPr>
        <p:spPr>
          <a:xfrm>
            <a:off x="4716016" y="2221413"/>
            <a:ext cx="4176464" cy="830997"/>
          </a:xfrm>
          <a:prstGeom prst="rect">
            <a:avLst/>
          </a:prstGeom>
        </p:spPr>
        <p:txBody>
          <a:bodyPr wrap="square">
            <a:spAutoFit/>
          </a:bodyPr>
          <a:lstStyle/>
          <a:p>
            <a:pPr>
              <a:lnSpc>
                <a:spcPct val="150000"/>
              </a:lnSpc>
            </a:pPr>
            <a:r>
              <a:rPr lang="ja-JP" altLang="en-US" sz="800" dirty="0">
                <a:solidFill>
                  <a:schemeClr val="tx1">
                    <a:lumMod val="75000"/>
                    <a:lumOff val="25000"/>
                  </a:schemeClr>
                </a:solidFill>
                <a:latin typeface="+mj-ea"/>
                <a:ea typeface="+mj-ea"/>
              </a:rPr>
              <a:t>バナー入稿規定</a:t>
            </a:r>
            <a:endParaRPr lang="en-US" altLang="ja-JP" sz="800" dirty="0">
              <a:solidFill>
                <a:schemeClr val="tx1">
                  <a:lumMod val="75000"/>
                  <a:lumOff val="25000"/>
                </a:schemeClr>
              </a:solidFill>
              <a:latin typeface="+mj-ea"/>
              <a:ea typeface="+mj-ea"/>
            </a:endParaRPr>
          </a:p>
          <a:p>
            <a:pPr>
              <a:lnSpc>
                <a:spcPct val="150000"/>
              </a:lnSpc>
            </a:pPr>
            <a:r>
              <a:rPr lang="ja-JP" altLang="en-US" sz="800" dirty="0">
                <a:solidFill>
                  <a:schemeClr val="tx1">
                    <a:lumMod val="75000"/>
                    <a:lumOff val="25000"/>
                  </a:schemeClr>
                </a:solidFill>
                <a:latin typeface="+mj-ea"/>
                <a:ea typeface="+mj-ea"/>
              </a:rPr>
              <a:t>　</a:t>
            </a:r>
            <a:r>
              <a:rPr lang="en-US" altLang="ja-JP" sz="800" dirty="0">
                <a:solidFill>
                  <a:schemeClr val="tx1">
                    <a:lumMod val="75000"/>
                    <a:lumOff val="25000"/>
                  </a:schemeClr>
                </a:solidFill>
                <a:latin typeface="+mj-ea"/>
              </a:rPr>
              <a:t>http://media-ad.mynavi.jp/news/siryo/mn_banner_rule.pdf</a:t>
            </a:r>
            <a:endParaRPr lang="en-US" altLang="ja-JP" sz="800" dirty="0">
              <a:solidFill>
                <a:schemeClr val="tx1">
                  <a:lumMod val="75000"/>
                  <a:lumOff val="25000"/>
                </a:schemeClr>
              </a:solidFill>
              <a:latin typeface="+mj-ea"/>
              <a:ea typeface="+mj-ea"/>
            </a:endParaRPr>
          </a:p>
          <a:p>
            <a:pPr>
              <a:lnSpc>
                <a:spcPct val="150000"/>
              </a:lnSpc>
            </a:pPr>
            <a:r>
              <a:rPr lang="ja-JP" altLang="en-US" sz="800" dirty="0">
                <a:solidFill>
                  <a:schemeClr val="tx1">
                    <a:lumMod val="75000"/>
                    <a:lumOff val="25000"/>
                  </a:schemeClr>
                </a:solidFill>
                <a:latin typeface="+mj-ea"/>
                <a:ea typeface="+mj-ea"/>
              </a:rPr>
              <a:t>メルマガ入稿規定</a:t>
            </a:r>
          </a:p>
          <a:p>
            <a:pPr>
              <a:lnSpc>
                <a:spcPct val="150000"/>
              </a:lnSpc>
            </a:pPr>
            <a:r>
              <a:rPr lang="ja-JP" altLang="en-US" sz="800" dirty="0">
                <a:solidFill>
                  <a:schemeClr val="tx1">
                    <a:lumMod val="75000"/>
                    <a:lumOff val="25000"/>
                  </a:schemeClr>
                </a:solidFill>
                <a:latin typeface="+mj-ea"/>
                <a:ea typeface="+mj-ea"/>
              </a:rPr>
              <a:t>　</a:t>
            </a:r>
            <a:r>
              <a:rPr lang="en-US" altLang="ja-JP" sz="800" dirty="0">
                <a:solidFill>
                  <a:schemeClr val="tx1">
                    <a:lumMod val="75000"/>
                    <a:lumOff val="25000"/>
                  </a:schemeClr>
                </a:solidFill>
                <a:latin typeface="+mj-ea"/>
                <a:ea typeface="+mj-ea"/>
              </a:rPr>
              <a:t>http://media-ad.mynavi.jp/news/siryo/mn_mail_rule.pdf</a:t>
            </a:r>
          </a:p>
        </p:txBody>
      </p:sp>
      <p:pic>
        <p:nvPicPr>
          <p:cNvPr id="16" name="Picture 3" descr="C:\Users\s0113300\Downloads\メールフリーアイコン 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502022"/>
            <a:ext cx="427112" cy="427112"/>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4860032" y="3165133"/>
            <a:ext cx="3960440" cy="1095582"/>
          </a:xfrm>
          <a:prstGeom prst="rect">
            <a:avLst/>
          </a:prstGeom>
          <a:noFill/>
          <a:ln w="9525">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517339" y="3307005"/>
            <a:ext cx="2364750" cy="600164"/>
          </a:xfrm>
          <a:prstGeom prst="rect">
            <a:avLst/>
          </a:prstGeom>
          <a:noFill/>
        </p:spPr>
        <p:txBody>
          <a:bodyPr wrap="none">
            <a:spAutoFit/>
          </a:bodyPr>
          <a:lstStyle/>
          <a:p>
            <a:pPr>
              <a:spcBef>
                <a:spcPct val="50000"/>
              </a:spcBef>
            </a:pPr>
            <a:r>
              <a:rPr lang="ja-JP" altLang="en-US" sz="900" b="1" dirty="0">
                <a:solidFill>
                  <a:schemeClr val="tx1">
                    <a:lumMod val="75000"/>
                    <a:lumOff val="25000"/>
                  </a:schemeClr>
                </a:solidFill>
                <a:latin typeface="メイリオ" pitchFamily="50" charset="-128"/>
                <a:ea typeface="メイリオ" pitchFamily="50" charset="-128"/>
                <a:cs typeface="メイリオ" pitchFamily="50" charset="-128"/>
              </a:rPr>
              <a:t>入稿窓口</a:t>
            </a:r>
            <a:endParaRPr lang="en-US" altLang="ja-JP" sz="900" b="1" dirty="0">
              <a:solidFill>
                <a:schemeClr val="tx1">
                  <a:lumMod val="75000"/>
                  <a:lumOff val="25000"/>
                </a:schemeClr>
              </a:solidFill>
              <a:latin typeface="メイリオ" pitchFamily="50" charset="-128"/>
              <a:ea typeface="メイリオ" pitchFamily="50" charset="-128"/>
              <a:cs typeface="メイリオ" pitchFamily="50" charset="-128"/>
            </a:endParaRPr>
          </a:p>
          <a:p>
            <a:pPr>
              <a:spcBef>
                <a:spcPct val="50000"/>
              </a:spcBef>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バナー入稿：  </a:t>
            </a:r>
            <a:r>
              <a:rPr lang="en-US" altLang="ja-JP" sz="800" b="1" dirty="0">
                <a:solidFill>
                  <a:srgbClr val="080808"/>
                </a:solidFill>
                <a:latin typeface="メイリオ" pitchFamily="50" charset="-128"/>
                <a:ea typeface="メイリオ" pitchFamily="50" charset="-128"/>
                <a:cs typeface="メイリオ" pitchFamily="50" charset="-128"/>
              </a:rPr>
              <a:t>web_ad@mynavi.jp</a:t>
            </a:r>
          </a:p>
          <a:p>
            <a:pPr>
              <a:spcBef>
                <a:spcPct val="50000"/>
              </a:spcBef>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メルマガ入稿：</a:t>
            </a:r>
            <a:r>
              <a:rPr lang="en-US" altLang="ja-JP" sz="800" b="1" dirty="0">
                <a:solidFill>
                  <a:srgbClr val="080808"/>
                </a:solidFill>
                <a:latin typeface="メイリオ" panose="020B0604030504040204" pitchFamily="50" charset="-128"/>
                <a:ea typeface="メイリオ" panose="020B0604030504040204" pitchFamily="50" charset="-128"/>
                <a:cs typeface="メイリオ" panose="020B0604030504040204" pitchFamily="50" charset="-128"/>
              </a:rPr>
              <a:t>team_mailmag@mynavi.jp</a:t>
            </a:r>
          </a:p>
        </p:txBody>
      </p:sp>
      <p:sp>
        <p:nvSpPr>
          <p:cNvPr id="11" name="正方形/長方形 10"/>
          <p:cNvSpPr/>
          <p:nvPr/>
        </p:nvSpPr>
        <p:spPr>
          <a:xfrm>
            <a:off x="5517339" y="3929134"/>
            <a:ext cx="3474028" cy="215444"/>
          </a:xfrm>
          <a:prstGeom prst="rect">
            <a:avLst/>
          </a:prstGeom>
        </p:spPr>
        <p:txBody>
          <a:bodyPr wrap="none">
            <a:spAutoFit/>
          </a:bodyPr>
          <a:lstStyle/>
          <a:p>
            <a:r>
              <a:rPr lang="en-US" altLang="ja-JP" sz="800" dirty="0">
                <a:solidFill>
                  <a:schemeClr val="tx1">
                    <a:lumMod val="75000"/>
                    <a:lumOff val="25000"/>
                  </a:schemeClr>
                </a:solidFill>
              </a:rPr>
              <a:t>※</a:t>
            </a:r>
            <a:r>
              <a:rPr lang="ja-JP" altLang="en-US" sz="800" dirty="0">
                <a:solidFill>
                  <a:schemeClr val="tx1">
                    <a:lumMod val="75000"/>
                    <a:lumOff val="25000"/>
                  </a:schemeClr>
                </a:solidFill>
              </a:rPr>
              <a:t> 入稿の際には弊社営業担当者を</a:t>
            </a:r>
            <a:r>
              <a:rPr lang="en-US" altLang="ja-JP" sz="800" dirty="0">
                <a:solidFill>
                  <a:schemeClr val="tx1">
                    <a:lumMod val="75000"/>
                    <a:lumOff val="25000"/>
                  </a:schemeClr>
                </a:solidFill>
              </a:rPr>
              <a:t>cc</a:t>
            </a:r>
            <a:r>
              <a:rPr lang="ja-JP" altLang="en-US" sz="800" dirty="0">
                <a:solidFill>
                  <a:schemeClr val="tx1">
                    <a:lumMod val="75000"/>
                    <a:lumOff val="25000"/>
                  </a:schemeClr>
                </a:solidFill>
              </a:rPr>
              <a:t>に入れてメールをお送りください</a:t>
            </a:r>
            <a:endParaRPr lang="en-US" altLang="ja-JP" sz="800" dirty="0">
              <a:solidFill>
                <a:schemeClr val="tx1">
                  <a:lumMod val="75000"/>
                  <a:lumOff val="25000"/>
                </a:schemeClr>
              </a:solidFill>
            </a:endParaRPr>
          </a:p>
        </p:txBody>
      </p:sp>
      <p:sp>
        <p:nvSpPr>
          <p:cNvPr id="20" name="Text Box 4"/>
          <p:cNvSpPr txBox="1">
            <a:spLocks noChangeArrowheads="1"/>
          </p:cNvSpPr>
          <p:nvPr/>
        </p:nvSpPr>
        <p:spPr bwMode="auto">
          <a:xfrm>
            <a:off x="4716016" y="4482228"/>
            <a:ext cx="4216133"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50000"/>
              </a:spcBef>
              <a:buFontTx/>
              <a:buNone/>
            </a:pPr>
            <a:r>
              <a:rPr lang="ja-JP" altLang="en-US" sz="900" b="1" dirty="0">
                <a:solidFill>
                  <a:schemeClr val="tx1">
                    <a:lumMod val="75000"/>
                    <a:lumOff val="25000"/>
                  </a:schemeClr>
                </a:solidFill>
                <a:latin typeface="メイリオ" pitchFamily="50" charset="-128"/>
                <a:ea typeface="メイリオ" pitchFamily="50" charset="-128"/>
                <a:cs typeface="メイリオ" pitchFamily="50" charset="-128"/>
              </a:rPr>
              <a:t>掲載レポート</a:t>
            </a:r>
            <a:endParaRPr lang="en-US" altLang="ja-JP" sz="900" b="1"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spcBef>
                <a:spcPct val="5000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バナー広告：掲載終了後</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6</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営業日以降に、日毎のインプレッション数、クリック数およびクリエイティブ別のインプレッション数、クリック数を報告いたします。</a:t>
            </a:r>
          </a:p>
          <a:p>
            <a:pPr eaLnBrk="1" hangingPunct="1">
              <a:spcBef>
                <a:spcPct val="50000"/>
              </a:spcBef>
              <a:buFontTx/>
              <a:buNone/>
            </a:pPr>
            <a:b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b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メール広告：ご要望がない限り、クリック数は計測いたしません。クリック数の測定が必要な場合は、お申込時にお知らせください。ご要望があった場合は、配信日より</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週間計測した後、その日より</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6</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営業日以降に、配信数、クリック数を報告いたします。</a:t>
            </a:r>
          </a:p>
        </p:txBody>
      </p:sp>
    </p:spTree>
    <p:extLst>
      <p:ext uri="{BB962C8B-B14F-4D97-AF65-F5344CB8AC3E}">
        <p14:creationId xmlns:p14="http://schemas.microsoft.com/office/powerpoint/2010/main" val="376705318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alibri"/>
        <a:ea typeface="メイリオ"/>
        <a:cs typeface=""/>
      </a:majorFont>
      <a:minorFont>
        <a:latin typeface="Calibr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16123</TotalTime>
  <Words>16707</Words>
  <Application>Microsoft Office PowerPoint</Application>
  <PresentationFormat>画面に合わせる (4:3)</PresentationFormat>
  <Paragraphs>3622</Paragraphs>
  <Slides>96</Slides>
  <Notes>9</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96</vt:i4>
      </vt:variant>
    </vt:vector>
  </HeadingPairs>
  <TitlesOfParts>
    <vt:vector size="106" baseType="lpstr">
      <vt:lpstr>HGP創英角ｺﾞｼｯｸUB</vt:lpstr>
      <vt:lpstr>Meiryo UI</vt:lpstr>
      <vt:lpstr>コーポレート・ロゴＭ</vt:lpstr>
      <vt:lpstr>メイリオ</vt:lpstr>
      <vt:lpstr>游ゴシック</vt:lpstr>
      <vt:lpstr>Arial</vt:lpstr>
      <vt:lpstr>Calibri</vt:lpstr>
      <vt:lpstr>Wingdings</vt:lpstr>
      <vt:lpstr>Office ​​テーマ</vt:lpstr>
      <vt:lpstr>Microsoft Excel Chart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株式会社マイナビ</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Kiyuna</dc:creator>
  <cp:lastModifiedBy>越智 真人</cp:lastModifiedBy>
  <cp:revision>1257</cp:revision>
  <cp:lastPrinted>2018-04-03T05:37:20Z</cp:lastPrinted>
  <dcterms:created xsi:type="dcterms:W3CDTF">2017-05-10T01:54:09Z</dcterms:created>
  <dcterms:modified xsi:type="dcterms:W3CDTF">2020-07-10T01:59:38Z</dcterms:modified>
</cp:coreProperties>
</file>