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2" r:id="rId1"/>
  </p:sldMasterIdLst>
  <p:notesMasterIdLst>
    <p:notesMasterId r:id="rId5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07" r:id="rId30"/>
    <p:sldId id="286" r:id="rId31"/>
    <p:sldId id="287" r:id="rId32"/>
    <p:sldId id="305"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0287000" cy="7240588"/>
  <p:notesSz cx="6735763" cy="9866313"/>
  <p:defaultTextStyle>
    <a:defPPr>
      <a:defRPr lang="ja-JP"/>
    </a:defPPr>
    <a:lvl1pPr marL="0" algn="l" defTabSz="1001240" rtl="0" eaLnBrk="1" latinLnBrk="0" hangingPunct="1">
      <a:defRPr kumimoji="1" sz="2000" kern="1200">
        <a:solidFill>
          <a:schemeClr val="tx1"/>
        </a:solidFill>
        <a:latin typeface="+mn-lt"/>
        <a:ea typeface="+mn-ea"/>
        <a:cs typeface="+mn-cs"/>
      </a:defRPr>
    </a:lvl1pPr>
    <a:lvl2pPr marL="500620" algn="l" defTabSz="1001240" rtl="0" eaLnBrk="1" latinLnBrk="0" hangingPunct="1">
      <a:defRPr kumimoji="1" sz="2000" kern="1200">
        <a:solidFill>
          <a:schemeClr val="tx1"/>
        </a:solidFill>
        <a:latin typeface="+mn-lt"/>
        <a:ea typeface="+mn-ea"/>
        <a:cs typeface="+mn-cs"/>
      </a:defRPr>
    </a:lvl2pPr>
    <a:lvl3pPr marL="1001240" algn="l" defTabSz="1001240" rtl="0" eaLnBrk="1" latinLnBrk="0" hangingPunct="1">
      <a:defRPr kumimoji="1" sz="2000" kern="1200">
        <a:solidFill>
          <a:schemeClr val="tx1"/>
        </a:solidFill>
        <a:latin typeface="+mn-lt"/>
        <a:ea typeface="+mn-ea"/>
        <a:cs typeface="+mn-cs"/>
      </a:defRPr>
    </a:lvl3pPr>
    <a:lvl4pPr marL="1501860" algn="l" defTabSz="1001240" rtl="0" eaLnBrk="1" latinLnBrk="0" hangingPunct="1">
      <a:defRPr kumimoji="1" sz="2000" kern="1200">
        <a:solidFill>
          <a:schemeClr val="tx1"/>
        </a:solidFill>
        <a:latin typeface="+mn-lt"/>
        <a:ea typeface="+mn-ea"/>
        <a:cs typeface="+mn-cs"/>
      </a:defRPr>
    </a:lvl4pPr>
    <a:lvl5pPr marL="2002480" algn="l" defTabSz="1001240" rtl="0" eaLnBrk="1" latinLnBrk="0" hangingPunct="1">
      <a:defRPr kumimoji="1" sz="2000" kern="1200">
        <a:solidFill>
          <a:schemeClr val="tx1"/>
        </a:solidFill>
        <a:latin typeface="+mn-lt"/>
        <a:ea typeface="+mn-ea"/>
        <a:cs typeface="+mn-cs"/>
      </a:defRPr>
    </a:lvl5pPr>
    <a:lvl6pPr marL="2503100" algn="l" defTabSz="1001240" rtl="0" eaLnBrk="1" latinLnBrk="0" hangingPunct="1">
      <a:defRPr kumimoji="1" sz="2000" kern="1200">
        <a:solidFill>
          <a:schemeClr val="tx1"/>
        </a:solidFill>
        <a:latin typeface="+mn-lt"/>
        <a:ea typeface="+mn-ea"/>
        <a:cs typeface="+mn-cs"/>
      </a:defRPr>
    </a:lvl6pPr>
    <a:lvl7pPr marL="3003720" algn="l" defTabSz="1001240" rtl="0" eaLnBrk="1" latinLnBrk="0" hangingPunct="1">
      <a:defRPr kumimoji="1" sz="2000" kern="1200">
        <a:solidFill>
          <a:schemeClr val="tx1"/>
        </a:solidFill>
        <a:latin typeface="+mn-lt"/>
        <a:ea typeface="+mn-ea"/>
        <a:cs typeface="+mn-cs"/>
      </a:defRPr>
    </a:lvl7pPr>
    <a:lvl8pPr marL="3504340" algn="l" defTabSz="1001240" rtl="0" eaLnBrk="1" latinLnBrk="0" hangingPunct="1">
      <a:defRPr kumimoji="1" sz="2000" kern="1200">
        <a:solidFill>
          <a:schemeClr val="tx1"/>
        </a:solidFill>
        <a:latin typeface="+mn-lt"/>
        <a:ea typeface="+mn-ea"/>
        <a:cs typeface="+mn-cs"/>
      </a:defRPr>
    </a:lvl8pPr>
    <a:lvl9pPr marL="4004960" algn="l" defTabSz="1001240" rtl="0" eaLnBrk="1" latinLnBrk="0" hangingPunct="1">
      <a:defRPr kumimoji="1"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CC66"/>
    <a:srgbClr val="6699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howGuides="1">
      <p:cViewPr varScale="1">
        <p:scale>
          <a:sx n="83" d="100"/>
          <a:sy n="83" d="100"/>
        </p:scale>
        <p:origin x="-78" y="-180"/>
      </p:cViewPr>
      <p:guideLst>
        <p:guide orient="horz" pos="2280"/>
        <p:guide pos="3240"/>
      </p:guideLst>
    </p:cSldViewPr>
  </p:slideViewPr>
  <p:notesTextViewPr>
    <p:cViewPr>
      <p:scale>
        <a:sx n="1" d="1"/>
        <a:sy n="1" d="1"/>
      </p:scale>
      <p:origin x="0" y="0"/>
    </p:cViewPr>
  </p:notesTextViewPr>
  <p:notesViewPr>
    <p:cSldViewPr showGuides="1">
      <p:cViewPr varScale="1">
        <p:scale>
          <a:sx n="70" d="100"/>
          <a:sy n="70" d="100"/>
        </p:scale>
        <p:origin x="-2820"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7.emf"/><Relationship Id="rId1" Type="http://schemas.openxmlformats.org/officeDocument/2006/relationships/image" Target="../media/image17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image" Target="../media/image188.emf"/><Relationship Id="rId1" Type="http://schemas.openxmlformats.org/officeDocument/2006/relationships/image" Target="../media/image187.emf"/><Relationship Id="rId6" Type="http://schemas.openxmlformats.org/officeDocument/2006/relationships/image" Target="../media/image192.emf"/><Relationship Id="rId5" Type="http://schemas.openxmlformats.org/officeDocument/2006/relationships/image" Target="../media/image191.emf"/><Relationship Id="rId4" Type="http://schemas.openxmlformats.org/officeDocument/2006/relationships/image" Target="../media/image19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6453849-D3A2-42B8-8460-B86295F6D8FB}" type="datetimeFigureOut">
              <a:rPr kumimoji="1" lang="ja-JP" altLang="en-US" smtClean="0"/>
              <a:t>2017/2/27</a:t>
            </a:fld>
            <a:endParaRPr kumimoji="1" lang="ja-JP" altLang="en-US"/>
          </a:p>
        </p:txBody>
      </p:sp>
      <p:sp>
        <p:nvSpPr>
          <p:cNvPr id="4" name="スライド イメージ プレースホルダー 3"/>
          <p:cNvSpPr>
            <a:spLocks noGrp="1" noRot="1" noChangeAspect="1"/>
          </p:cNvSpPr>
          <p:nvPr>
            <p:ph type="sldImg" idx="2"/>
          </p:nvPr>
        </p:nvSpPr>
        <p:spPr>
          <a:xfrm>
            <a:off x="739775" y="739775"/>
            <a:ext cx="52562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C8275B7-7156-4F4D-BCAE-41C33AFB8D49}" type="slidenum">
              <a:rPr kumimoji="1" lang="ja-JP" altLang="en-US" smtClean="0"/>
              <a:t>‹#›</a:t>
            </a:fld>
            <a:endParaRPr kumimoji="1" lang="ja-JP" altLang="en-US"/>
          </a:p>
        </p:txBody>
      </p:sp>
    </p:spTree>
    <p:extLst>
      <p:ext uri="{BB962C8B-B14F-4D97-AF65-F5344CB8AC3E}">
        <p14:creationId xmlns:p14="http://schemas.microsoft.com/office/powerpoint/2010/main" val="487478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0BCBEA-41B5-455E-9F9B-050EF5187503}"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68832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9775" y="739775"/>
            <a:ext cx="5257800"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042A783-03B6-4EB8-8216-3C4C0EBCEE04}" type="slidenum">
              <a:rPr lang="en-US" altLang="ja-JP" smtClean="0">
                <a:solidFill>
                  <a:prstClr val="black"/>
                </a:solidFill>
              </a:rPr>
              <a:pPr>
                <a:defRPr/>
              </a:pPr>
              <a:t>30</a:t>
            </a:fld>
            <a:endParaRPr lang="en-US" altLang="ja-JP">
              <a:solidFill>
                <a:prstClr val="black"/>
              </a:solidFill>
            </a:endParaRPr>
          </a:p>
        </p:txBody>
      </p:sp>
    </p:spTree>
    <p:extLst>
      <p:ext uri="{BB962C8B-B14F-4D97-AF65-F5344CB8AC3E}">
        <p14:creationId xmlns:p14="http://schemas.microsoft.com/office/powerpoint/2010/main" val="419066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0BCBEA-41B5-455E-9F9B-050EF518750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63649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miter lim="800000"/>
            <a:headEnd/>
            <a:tailEnd/>
          </a:ln>
        </p:spPr>
        <p:txBody>
          <a:bodyPr/>
          <a:lstStyle/>
          <a:p>
            <a:fld id="{C90AB7CE-EB76-4195-AE19-A14767D3FD26}" type="slidenum">
              <a:rPr lang="en-US" altLang="ja-JP" smtClean="0">
                <a:solidFill>
                  <a:prstClr val="black"/>
                </a:solidFill>
              </a:rPr>
              <a:pPr/>
              <a:t>36</a:t>
            </a:fld>
            <a:endParaRPr lang="en-US" altLang="ja-JP" smtClean="0">
              <a:solidFill>
                <a:prstClr val="black"/>
              </a:solidFill>
            </a:endParaRPr>
          </a:p>
        </p:txBody>
      </p:sp>
      <p:sp>
        <p:nvSpPr>
          <p:cNvPr id="225282" name="Rectangle 2"/>
          <p:cNvSpPr>
            <a:spLocks noGrp="1" noRot="1" noChangeAspect="1" noChangeArrowheads="1" noTextEdit="1"/>
          </p:cNvSpPr>
          <p:nvPr>
            <p:ph type="sldImg"/>
          </p:nvPr>
        </p:nvSpPr>
        <p:spPr>
          <a:xfrm>
            <a:off x="739775" y="739775"/>
            <a:ext cx="5257800" cy="3702050"/>
          </a:xfrm>
          <a:ln/>
        </p:spPr>
      </p:sp>
      <p:sp>
        <p:nvSpPr>
          <p:cNvPr id="225283" name="Rectangle 3"/>
          <p:cNvSpPr>
            <a:spLocks noGrp="1" noChangeArrowheads="1"/>
          </p:cNvSpPr>
          <p:nvPr>
            <p:ph type="body" idx="1"/>
          </p:nvPr>
        </p:nvSpPr>
        <p:spPr>
          <a:noFill/>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0BCBEA-41B5-455E-9F9B-050EF518750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12852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0BCBEA-41B5-455E-9F9B-050EF518750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44109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0BCBEA-41B5-455E-9F9B-050EF518750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0494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9775" y="739775"/>
            <a:ext cx="5257800" cy="3702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C042A783-03B6-4EB8-8216-3C4C0EBCEE04}" type="slidenum">
              <a:rPr lang="en-US" altLang="ja-JP" smtClean="0">
                <a:solidFill>
                  <a:prstClr val="black"/>
                </a:solidFill>
              </a:rPr>
              <a:pPr>
                <a:defRPr/>
              </a:pPr>
              <a:t>13</a:t>
            </a:fld>
            <a:endParaRPr lang="en-US" altLang="ja-JP">
              <a:solidFill>
                <a:prstClr val="black"/>
              </a:solidFill>
            </a:endParaRPr>
          </a:p>
        </p:txBody>
      </p:sp>
    </p:spTree>
    <p:extLst>
      <p:ext uri="{BB962C8B-B14F-4D97-AF65-F5344CB8AC3E}">
        <p14:creationId xmlns:p14="http://schemas.microsoft.com/office/powerpoint/2010/main" val="217631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9775" y="739775"/>
            <a:ext cx="5257800"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042A783-03B6-4EB8-8216-3C4C0EBCEE04}" type="slidenum">
              <a:rPr lang="en-US" altLang="ja-JP" smtClean="0">
                <a:solidFill>
                  <a:prstClr val="black"/>
                </a:solidFill>
              </a:rPr>
              <a:pPr>
                <a:defRPr/>
              </a:pPr>
              <a:t>14</a:t>
            </a:fld>
            <a:endParaRPr lang="en-US" altLang="ja-JP">
              <a:solidFill>
                <a:prstClr val="black"/>
              </a:solidFill>
            </a:endParaRPr>
          </a:p>
        </p:txBody>
      </p:sp>
    </p:spTree>
    <p:extLst>
      <p:ext uri="{BB962C8B-B14F-4D97-AF65-F5344CB8AC3E}">
        <p14:creationId xmlns:p14="http://schemas.microsoft.com/office/powerpoint/2010/main" val="276756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C042A783-03B6-4EB8-8216-3C4C0EBCEE04}" type="slidenum">
              <a:rPr lang="en-US" altLang="ja-JP" smtClean="0">
                <a:solidFill>
                  <a:prstClr val="black"/>
                </a:solidFill>
              </a:rPr>
              <a:pPr>
                <a:defRPr/>
              </a:pPr>
              <a:t>20</a:t>
            </a:fld>
            <a:endParaRPr lang="en-US" altLang="ja-JP">
              <a:solidFill>
                <a:prstClr val="black"/>
              </a:solidFill>
            </a:endParaRPr>
          </a:p>
        </p:txBody>
      </p:sp>
    </p:spTree>
    <p:extLst>
      <p:ext uri="{BB962C8B-B14F-4D97-AF65-F5344CB8AC3E}">
        <p14:creationId xmlns:p14="http://schemas.microsoft.com/office/powerpoint/2010/main" val="160809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9775" y="739775"/>
            <a:ext cx="52562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042A783-03B6-4EB8-8216-3C4C0EBCEE04}" type="slidenum">
              <a:rPr lang="en-US" altLang="ja-JP" smtClean="0">
                <a:solidFill>
                  <a:prstClr val="black"/>
                </a:solidFill>
              </a:rPr>
              <a:pPr>
                <a:defRPr/>
              </a:pPr>
              <a:t>22</a:t>
            </a:fld>
            <a:endParaRPr lang="en-US" altLang="ja-JP">
              <a:solidFill>
                <a:prstClr val="black"/>
              </a:solidFill>
            </a:endParaRPr>
          </a:p>
        </p:txBody>
      </p:sp>
    </p:spTree>
    <p:extLst>
      <p:ext uri="{BB962C8B-B14F-4D97-AF65-F5344CB8AC3E}">
        <p14:creationId xmlns:p14="http://schemas.microsoft.com/office/powerpoint/2010/main" val="160809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0BCBEA-41B5-455E-9F9B-050EF518750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4413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0BCBEA-41B5-455E-9F9B-050EF518750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347304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249284"/>
            <a:ext cx="8743950" cy="1552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43050" y="4103000"/>
            <a:ext cx="7200900" cy="1850372"/>
          </a:xfrm>
        </p:spPr>
        <p:txBody>
          <a:bodyPr/>
          <a:lstStyle>
            <a:lvl1pPr marL="0" indent="0" algn="ctr">
              <a:buNone/>
              <a:defRPr>
                <a:solidFill>
                  <a:schemeClr val="tx1">
                    <a:tint val="75000"/>
                  </a:schemeClr>
                </a:solidFill>
              </a:defRPr>
            </a:lvl1pPr>
            <a:lvl2pPr marL="500368" indent="0" algn="ctr">
              <a:buNone/>
              <a:defRPr>
                <a:solidFill>
                  <a:schemeClr val="tx1">
                    <a:tint val="75000"/>
                  </a:schemeClr>
                </a:solidFill>
              </a:defRPr>
            </a:lvl2pPr>
            <a:lvl3pPr marL="1000736" indent="0" algn="ctr">
              <a:buNone/>
              <a:defRPr>
                <a:solidFill>
                  <a:schemeClr val="tx1">
                    <a:tint val="75000"/>
                  </a:schemeClr>
                </a:solidFill>
              </a:defRPr>
            </a:lvl3pPr>
            <a:lvl4pPr marL="1501104" indent="0" algn="ctr">
              <a:buNone/>
              <a:defRPr>
                <a:solidFill>
                  <a:schemeClr val="tx1">
                    <a:tint val="75000"/>
                  </a:schemeClr>
                </a:solidFill>
              </a:defRPr>
            </a:lvl4pPr>
            <a:lvl5pPr marL="2001472" indent="0" algn="ctr">
              <a:buNone/>
              <a:defRPr>
                <a:solidFill>
                  <a:schemeClr val="tx1">
                    <a:tint val="75000"/>
                  </a:schemeClr>
                </a:solidFill>
              </a:defRPr>
            </a:lvl5pPr>
            <a:lvl6pPr marL="2501840" indent="0" algn="ctr">
              <a:buNone/>
              <a:defRPr>
                <a:solidFill>
                  <a:schemeClr val="tx1">
                    <a:tint val="75000"/>
                  </a:schemeClr>
                </a:solidFill>
              </a:defRPr>
            </a:lvl6pPr>
            <a:lvl7pPr marL="3002209" indent="0" algn="ctr">
              <a:buNone/>
              <a:defRPr>
                <a:solidFill>
                  <a:schemeClr val="tx1">
                    <a:tint val="75000"/>
                  </a:schemeClr>
                </a:solidFill>
              </a:defRPr>
            </a:lvl7pPr>
            <a:lvl8pPr marL="3502577" indent="0" algn="ctr">
              <a:buNone/>
              <a:defRPr>
                <a:solidFill>
                  <a:schemeClr val="tx1">
                    <a:tint val="75000"/>
                  </a:schemeClr>
                </a:solidFill>
              </a:defRPr>
            </a:lvl8pPr>
            <a:lvl9pPr marL="4002945"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5" name="フッター プレースホルダー 4"/>
          <p:cNvSpPr>
            <a:spLocks noGrp="1"/>
          </p:cNvSpPr>
          <p:nvPr>
            <p:ph type="ftr" sz="quarter" idx="11"/>
          </p:nvPr>
        </p:nvSpPr>
        <p:spPr>
          <a:xfrm>
            <a:off x="534988" y="6860654"/>
            <a:ext cx="3257550" cy="235793"/>
          </a:xfrm>
          <a:prstGeom prst="rect">
            <a:avLst/>
          </a:prstGeom>
        </p:spPr>
        <p:txBody>
          <a:bodyPr/>
          <a:lstStyle>
            <a:lvl1pPr algn="l">
              <a:defRPr sz="1000" b="1"/>
            </a:lvl1pPr>
          </a:lstStyle>
          <a:p>
            <a:r>
              <a:rPr lang="en-US" altLang="en-US" dirty="0" smtClean="0">
                <a:solidFill>
                  <a:prstClr val="black"/>
                </a:solidFill>
              </a:rPr>
              <a:t>Copyright </a:t>
            </a:r>
            <a:r>
              <a:rPr lang="en-US" altLang="en-US" dirty="0" err="1" smtClean="0">
                <a:solidFill>
                  <a:prstClr val="black"/>
                </a:solidFill>
              </a:rPr>
              <a:t>Mynavi</a:t>
            </a:r>
            <a:r>
              <a:rPr lang="en-US" altLang="en-US" dirty="0" smtClean="0">
                <a:solidFill>
                  <a:prstClr val="black"/>
                </a:solidFill>
              </a:rPr>
              <a:t> Corporation</a:t>
            </a:r>
            <a:endParaRPr lang="ja-JP" altLang="en-US" dirty="0" smtClean="0">
              <a:solidFill>
                <a:prstClr val="black"/>
              </a:solidFill>
              <a:cs typeface="メイリオ"/>
            </a:endParaRPr>
          </a:p>
          <a:p>
            <a:endParaRPr lang="ja-JP" altLang="en-US" dirty="0" smtClean="0">
              <a:solidFill>
                <a:prstClr val="black"/>
              </a:solidFill>
              <a:cs typeface="メイリオ"/>
            </a:endParaRPr>
          </a:p>
        </p:txBody>
      </p:sp>
      <p:sp>
        <p:nvSpPr>
          <p:cNvPr id="6" name="スライド番号プレースホルダー 5"/>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5435359"/>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318964" y="207343"/>
            <a:ext cx="216024" cy="21602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 name="図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5350" y="107584"/>
            <a:ext cx="1962770" cy="415542"/>
          </a:xfrm>
          <a:prstGeom prst="rect">
            <a:avLst/>
          </a:prstGeom>
        </p:spPr>
      </p:pic>
    </p:spTree>
    <p:extLst>
      <p:ext uri="{BB962C8B-B14F-4D97-AF65-F5344CB8AC3E}">
        <p14:creationId xmlns:p14="http://schemas.microsoft.com/office/powerpoint/2010/main" val="42704610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390344" y="739974"/>
            <a:ext cx="2603897" cy="6088306"/>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78653" y="739974"/>
            <a:ext cx="7640241" cy="6088306"/>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54883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4" name="正方形/長方形 3"/>
          <p:cNvSpPr/>
          <p:nvPr userDrawn="1"/>
        </p:nvSpPr>
        <p:spPr>
          <a:xfrm>
            <a:off x="318964" y="207343"/>
            <a:ext cx="216024" cy="21602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5350" y="107584"/>
            <a:ext cx="1962770" cy="415542"/>
          </a:xfrm>
          <a:prstGeom prst="rect">
            <a:avLst/>
          </a:prstGeom>
        </p:spPr>
      </p:pic>
    </p:spTree>
    <p:extLst>
      <p:ext uri="{BB962C8B-B14F-4D97-AF65-F5344CB8AC3E}">
        <p14:creationId xmlns:p14="http://schemas.microsoft.com/office/powerpoint/2010/main" val="2184006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514350" y="289960"/>
            <a:ext cx="9258300" cy="6177965"/>
          </a:xfrm>
          <a:prstGeom prst="rect">
            <a:avLst/>
          </a:prstGeom>
        </p:spPr>
        <p:txBody>
          <a:bodyPr lIns="95591" tIns="47796" rIns="95591" bIns="47796"/>
          <a:lstStyle>
            <a:lvl1pPr>
              <a:defRPr>
                <a:latin typeface="Meiryo UI" pitchFamily="50" charset="-128"/>
                <a:ea typeface="Meiryo UI" pitchFamily="50" charset="-128"/>
                <a:cs typeface="Meiryo UI" pitchFamily="50" charset="-128"/>
              </a:defRPr>
            </a:lvl1pPr>
            <a:lvl2pPr>
              <a:defRPr>
                <a:latin typeface="Meiryo UI" pitchFamily="50" charset="-128"/>
                <a:ea typeface="Meiryo UI" pitchFamily="50" charset="-128"/>
                <a:cs typeface="Meiryo UI" pitchFamily="50" charset="-128"/>
              </a:defRPr>
            </a:lvl2pPr>
            <a:lvl3pPr>
              <a:defRPr>
                <a:latin typeface="Meiryo UI" pitchFamily="50" charset="-128"/>
                <a:ea typeface="Meiryo UI" pitchFamily="50" charset="-128"/>
                <a:cs typeface="Meiryo UI" pitchFamily="50" charset="-128"/>
              </a:defRPr>
            </a:lvl3pPr>
            <a:lvl4pPr>
              <a:defRPr>
                <a:latin typeface="Meiryo UI" pitchFamily="50" charset="-128"/>
                <a:ea typeface="Meiryo UI" pitchFamily="50" charset="-128"/>
                <a:cs typeface="Meiryo UI" pitchFamily="50" charset="-128"/>
              </a:defRPr>
            </a:lvl4pPr>
            <a:lvl5pPr>
              <a:defRPr>
                <a:latin typeface="Meiryo UI" pitchFamily="50" charset="-128"/>
                <a:ea typeface="Meiryo UI" pitchFamily="50" charset="-128"/>
                <a:cs typeface="Meiryo UI"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5"/>
          <p:cNvSpPr>
            <a:spLocks noGrp="1"/>
          </p:cNvSpPr>
          <p:nvPr>
            <p:ph type="sldNum" sz="quarter" idx="4"/>
          </p:nvPr>
        </p:nvSpPr>
        <p:spPr>
          <a:xfrm>
            <a:off x="7886700" y="6855093"/>
            <a:ext cx="2400300" cy="385495"/>
          </a:xfrm>
          <a:prstGeom prst="rect">
            <a:avLst/>
          </a:prstGeom>
        </p:spPr>
        <p:txBody>
          <a:bodyPr lIns="100145" tIns="50073" rIns="100145" bIns="50073"/>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52365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82886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14D60BC2-9FFD-46B8-9ADF-CC4A1BC29B83}" type="slidenum">
              <a:rPr lang="en-US" altLang="ja-JP"/>
              <a:pPr>
                <a:defRPr/>
              </a:pPr>
              <a:t>‹#›</a:t>
            </a:fld>
            <a:endParaRPr lang="en-US" altLang="ja-JP"/>
          </a:p>
        </p:txBody>
      </p:sp>
    </p:spTree>
    <p:extLst>
      <p:ext uri="{BB962C8B-B14F-4D97-AF65-F5344CB8AC3E}">
        <p14:creationId xmlns:p14="http://schemas.microsoft.com/office/powerpoint/2010/main" val="3748285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正方形/長方形 6"/>
          <p:cNvSpPr/>
          <p:nvPr userDrawn="1"/>
        </p:nvSpPr>
        <p:spPr>
          <a:xfrm>
            <a:off x="318964" y="207343"/>
            <a:ext cx="216024" cy="21602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5350" y="107584"/>
            <a:ext cx="1962770" cy="415542"/>
          </a:xfrm>
          <a:prstGeom prst="rect">
            <a:avLst/>
          </a:prstGeom>
        </p:spPr>
      </p:pic>
    </p:spTree>
    <p:extLst>
      <p:ext uri="{BB962C8B-B14F-4D97-AF65-F5344CB8AC3E}">
        <p14:creationId xmlns:p14="http://schemas.microsoft.com/office/powerpoint/2010/main" val="3414367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602" y="4652757"/>
            <a:ext cx="8743950" cy="1438061"/>
          </a:xfrm>
        </p:spPr>
        <p:txBody>
          <a:bodyPr anchor="t"/>
          <a:lstStyle>
            <a:lvl1pPr algn="l">
              <a:defRPr sz="4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12602" y="3068877"/>
            <a:ext cx="8743950" cy="1583878"/>
          </a:xfrm>
        </p:spPr>
        <p:txBody>
          <a:bodyPr anchor="b"/>
          <a:lstStyle>
            <a:lvl1pPr marL="0" indent="0">
              <a:buNone/>
              <a:defRPr sz="2200">
                <a:solidFill>
                  <a:schemeClr val="tx1">
                    <a:tint val="75000"/>
                  </a:schemeClr>
                </a:solidFill>
              </a:defRPr>
            </a:lvl1pPr>
            <a:lvl2pPr marL="500368" indent="0">
              <a:buNone/>
              <a:defRPr sz="2000">
                <a:solidFill>
                  <a:schemeClr val="tx1">
                    <a:tint val="75000"/>
                  </a:schemeClr>
                </a:solidFill>
              </a:defRPr>
            </a:lvl2pPr>
            <a:lvl3pPr marL="1000736" indent="0">
              <a:buNone/>
              <a:defRPr sz="1800">
                <a:solidFill>
                  <a:schemeClr val="tx1">
                    <a:tint val="75000"/>
                  </a:schemeClr>
                </a:solidFill>
              </a:defRPr>
            </a:lvl3pPr>
            <a:lvl4pPr marL="1501104" indent="0">
              <a:buNone/>
              <a:defRPr sz="1500">
                <a:solidFill>
                  <a:schemeClr val="tx1">
                    <a:tint val="75000"/>
                  </a:schemeClr>
                </a:solidFill>
              </a:defRPr>
            </a:lvl4pPr>
            <a:lvl5pPr marL="2001472" indent="0">
              <a:buNone/>
              <a:defRPr sz="1500">
                <a:solidFill>
                  <a:schemeClr val="tx1">
                    <a:tint val="75000"/>
                  </a:schemeClr>
                </a:solidFill>
              </a:defRPr>
            </a:lvl5pPr>
            <a:lvl6pPr marL="2501840" indent="0">
              <a:buNone/>
              <a:defRPr sz="1500">
                <a:solidFill>
                  <a:schemeClr val="tx1">
                    <a:tint val="75000"/>
                  </a:schemeClr>
                </a:solidFill>
              </a:defRPr>
            </a:lvl6pPr>
            <a:lvl7pPr marL="3002209" indent="0">
              <a:buNone/>
              <a:defRPr sz="1500">
                <a:solidFill>
                  <a:schemeClr val="tx1">
                    <a:tint val="75000"/>
                  </a:schemeClr>
                </a:solidFill>
              </a:defRPr>
            </a:lvl7pPr>
            <a:lvl8pPr marL="3502577" indent="0">
              <a:buNone/>
              <a:defRPr sz="1500">
                <a:solidFill>
                  <a:schemeClr val="tx1">
                    <a:tint val="75000"/>
                  </a:schemeClr>
                </a:solidFill>
              </a:defRPr>
            </a:lvl8pPr>
            <a:lvl9pPr marL="4002945" indent="0">
              <a:buNone/>
              <a:defRPr sz="15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1751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1431" y="739974"/>
            <a:ext cx="5122069" cy="5832648"/>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143500" y="739974"/>
            <a:ext cx="5122069" cy="5832648"/>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スライド番号プレースホルダー 6"/>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5350" y="107584"/>
            <a:ext cx="1962770" cy="415542"/>
          </a:xfrm>
          <a:prstGeom prst="rect">
            <a:avLst/>
          </a:prstGeom>
        </p:spPr>
      </p:pic>
      <p:sp>
        <p:nvSpPr>
          <p:cNvPr id="9" name="正方形/長方形 8"/>
          <p:cNvSpPr/>
          <p:nvPr userDrawn="1"/>
        </p:nvSpPr>
        <p:spPr>
          <a:xfrm>
            <a:off x="318964" y="207343"/>
            <a:ext cx="216024" cy="21602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7447256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163910"/>
            <a:ext cx="9258300" cy="378007"/>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14350" y="739975"/>
            <a:ext cx="4545212" cy="432047"/>
          </a:xfrm>
        </p:spPr>
        <p:txBody>
          <a:bodyPr anchor="b">
            <a:normAutofit/>
          </a:bodyPr>
          <a:lstStyle>
            <a:lvl1pPr marL="0" indent="0">
              <a:buNone/>
              <a:defRPr sz="2000" b="1"/>
            </a:lvl1pPr>
            <a:lvl2pPr marL="500368" indent="0">
              <a:buNone/>
              <a:defRPr sz="2200" b="1"/>
            </a:lvl2pPr>
            <a:lvl3pPr marL="1000736" indent="0">
              <a:buNone/>
              <a:defRPr sz="2000" b="1"/>
            </a:lvl3pPr>
            <a:lvl4pPr marL="1501104" indent="0">
              <a:buNone/>
              <a:defRPr sz="1800" b="1"/>
            </a:lvl4pPr>
            <a:lvl5pPr marL="2001472" indent="0">
              <a:buNone/>
              <a:defRPr sz="1800" b="1"/>
            </a:lvl5pPr>
            <a:lvl6pPr marL="2501840" indent="0">
              <a:buNone/>
              <a:defRPr sz="1800" b="1"/>
            </a:lvl6pPr>
            <a:lvl7pPr marL="3002209" indent="0">
              <a:buNone/>
              <a:defRPr sz="1800" b="1"/>
            </a:lvl7pPr>
            <a:lvl8pPr marL="3502577" indent="0">
              <a:buNone/>
              <a:defRPr sz="1800" b="1"/>
            </a:lvl8pPr>
            <a:lvl9pPr marL="4002945"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14350" y="1244030"/>
            <a:ext cx="4545212" cy="5223895"/>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225663" y="739975"/>
            <a:ext cx="4546997" cy="432047"/>
          </a:xfrm>
        </p:spPr>
        <p:txBody>
          <a:bodyPr anchor="b">
            <a:normAutofit/>
          </a:bodyPr>
          <a:lstStyle>
            <a:lvl1pPr marL="0" indent="0">
              <a:buNone/>
              <a:defRPr sz="2000" b="1"/>
            </a:lvl1pPr>
            <a:lvl2pPr marL="500368" indent="0">
              <a:buNone/>
              <a:defRPr sz="2200" b="1"/>
            </a:lvl2pPr>
            <a:lvl3pPr marL="1000736" indent="0">
              <a:buNone/>
              <a:defRPr sz="2000" b="1"/>
            </a:lvl3pPr>
            <a:lvl4pPr marL="1501104" indent="0">
              <a:buNone/>
              <a:defRPr sz="1800" b="1"/>
            </a:lvl4pPr>
            <a:lvl5pPr marL="2001472" indent="0">
              <a:buNone/>
              <a:defRPr sz="1800" b="1"/>
            </a:lvl5pPr>
            <a:lvl6pPr marL="2501840" indent="0">
              <a:buNone/>
              <a:defRPr sz="1800" b="1"/>
            </a:lvl6pPr>
            <a:lvl7pPr marL="3002209" indent="0">
              <a:buNone/>
              <a:defRPr sz="1800" b="1"/>
            </a:lvl7pPr>
            <a:lvl8pPr marL="3502577" indent="0">
              <a:buNone/>
              <a:defRPr sz="1800" b="1"/>
            </a:lvl8pPr>
            <a:lvl9pPr marL="4002945"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225663" y="1244030"/>
            <a:ext cx="4546997" cy="5223895"/>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スライド番号プレースホルダー 8"/>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10" name="図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5350" y="107584"/>
            <a:ext cx="1962770" cy="415542"/>
          </a:xfrm>
          <a:prstGeom prst="rect">
            <a:avLst/>
          </a:prstGeom>
        </p:spPr>
      </p:pic>
      <p:sp>
        <p:nvSpPr>
          <p:cNvPr id="11" name="正方形/長方形 10"/>
          <p:cNvSpPr/>
          <p:nvPr userDrawn="1"/>
        </p:nvSpPr>
        <p:spPr>
          <a:xfrm>
            <a:off x="318964" y="207343"/>
            <a:ext cx="216024" cy="21602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7858756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5350" y="107584"/>
            <a:ext cx="1962770" cy="415542"/>
          </a:xfrm>
          <a:prstGeom prst="rect">
            <a:avLst/>
          </a:prstGeom>
        </p:spPr>
      </p:pic>
      <p:sp>
        <p:nvSpPr>
          <p:cNvPr id="7" name="正方形/長方形 6"/>
          <p:cNvSpPr/>
          <p:nvPr userDrawn="1"/>
        </p:nvSpPr>
        <p:spPr>
          <a:xfrm>
            <a:off x="318964" y="207343"/>
            <a:ext cx="216024" cy="21602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1358523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0572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5" y="635290"/>
            <a:ext cx="3384352" cy="879872"/>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021931" y="620486"/>
            <a:ext cx="5750719" cy="5847447"/>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14355" y="1513115"/>
            <a:ext cx="3384352" cy="4954818"/>
          </a:xfrm>
        </p:spPr>
        <p:txBody>
          <a:bodyPr/>
          <a:lstStyle>
            <a:lvl1pPr marL="0" indent="0">
              <a:buNone/>
              <a:defRPr sz="1500"/>
            </a:lvl1pPr>
            <a:lvl2pPr marL="500368" indent="0">
              <a:buNone/>
              <a:defRPr sz="1300"/>
            </a:lvl2pPr>
            <a:lvl3pPr marL="1000736" indent="0">
              <a:buNone/>
              <a:defRPr sz="1100"/>
            </a:lvl3pPr>
            <a:lvl4pPr marL="1501104" indent="0">
              <a:buNone/>
              <a:defRPr sz="1000"/>
            </a:lvl4pPr>
            <a:lvl5pPr marL="2001472" indent="0">
              <a:buNone/>
              <a:defRPr sz="1000"/>
            </a:lvl5pPr>
            <a:lvl6pPr marL="2501840" indent="0">
              <a:buNone/>
              <a:defRPr sz="1000"/>
            </a:lvl6pPr>
            <a:lvl7pPr marL="3002209" indent="0">
              <a:buNone/>
              <a:defRPr sz="1000"/>
            </a:lvl7pPr>
            <a:lvl8pPr marL="3502577" indent="0">
              <a:buNone/>
              <a:defRPr sz="1000"/>
            </a:lvl8pPr>
            <a:lvl9pPr marL="4002945" indent="0">
              <a:buNone/>
              <a:defRPr sz="10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1514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324" y="5068411"/>
            <a:ext cx="6172200" cy="598355"/>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16324" y="646963"/>
            <a:ext cx="6172200" cy="4344353"/>
          </a:xfrm>
        </p:spPr>
        <p:txBody>
          <a:bodyPr/>
          <a:lstStyle>
            <a:lvl1pPr marL="0" indent="0">
              <a:buNone/>
              <a:defRPr sz="3500"/>
            </a:lvl1pPr>
            <a:lvl2pPr marL="500368" indent="0">
              <a:buNone/>
              <a:defRPr sz="3100"/>
            </a:lvl2pPr>
            <a:lvl3pPr marL="1000736" indent="0">
              <a:buNone/>
              <a:defRPr sz="2600"/>
            </a:lvl3pPr>
            <a:lvl4pPr marL="1501104" indent="0">
              <a:buNone/>
              <a:defRPr sz="2200"/>
            </a:lvl4pPr>
            <a:lvl5pPr marL="2001472" indent="0">
              <a:buNone/>
              <a:defRPr sz="2200"/>
            </a:lvl5pPr>
            <a:lvl6pPr marL="2501840" indent="0">
              <a:buNone/>
              <a:defRPr sz="2200"/>
            </a:lvl6pPr>
            <a:lvl7pPr marL="3002209" indent="0">
              <a:buNone/>
              <a:defRPr sz="2200"/>
            </a:lvl7pPr>
            <a:lvl8pPr marL="3502577" indent="0">
              <a:buNone/>
              <a:defRPr sz="2200"/>
            </a:lvl8pPr>
            <a:lvl9pPr marL="4002945" indent="0">
              <a:buNone/>
              <a:defRPr sz="22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2016324" y="5666766"/>
            <a:ext cx="6172200" cy="849763"/>
          </a:xfrm>
        </p:spPr>
        <p:txBody>
          <a:bodyPr/>
          <a:lstStyle>
            <a:lvl1pPr marL="0" indent="0">
              <a:buNone/>
              <a:defRPr sz="1500"/>
            </a:lvl1pPr>
            <a:lvl2pPr marL="500368" indent="0">
              <a:buNone/>
              <a:defRPr sz="1300"/>
            </a:lvl2pPr>
            <a:lvl3pPr marL="1000736" indent="0">
              <a:buNone/>
              <a:defRPr sz="1100"/>
            </a:lvl3pPr>
            <a:lvl4pPr marL="1501104" indent="0">
              <a:buNone/>
              <a:defRPr sz="1000"/>
            </a:lvl4pPr>
            <a:lvl5pPr marL="2001472" indent="0">
              <a:buNone/>
              <a:defRPr sz="1000"/>
            </a:lvl5pPr>
            <a:lvl6pPr marL="2501840" indent="0">
              <a:buNone/>
              <a:defRPr sz="1000"/>
            </a:lvl6pPr>
            <a:lvl7pPr marL="3002209" indent="0">
              <a:buNone/>
              <a:defRPr sz="1000"/>
            </a:lvl7pPr>
            <a:lvl8pPr marL="3502577" indent="0">
              <a:buNone/>
              <a:defRPr sz="1000"/>
            </a:lvl8pPr>
            <a:lvl9pPr marL="4002945" indent="0">
              <a:buNone/>
              <a:defRPr sz="10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98759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4350" y="163910"/>
            <a:ext cx="9258300" cy="378007"/>
          </a:xfrm>
          <a:prstGeom prst="rect">
            <a:avLst/>
          </a:prstGeom>
        </p:spPr>
        <p:txBody>
          <a:bodyPr vert="horz" lIns="100072" tIns="50035" rIns="100072" bIns="50035"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514350" y="883990"/>
            <a:ext cx="9258300" cy="5583943"/>
          </a:xfrm>
          <a:prstGeom prst="rect">
            <a:avLst/>
          </a:prstGeom>
        </p:spPr>
        <p:txBody>
          <a:bodyPr vert="horz" lIns="100072" tIns="50035" rIns="100072" bIns="5003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4"/>
          </p:nvPr>
        </p:nvSpPr>
        <p:spPr>
          <a:xfrm>
            <a:off x="7372350" y="6710953"/>
            <a:ext cx="2400300" cy="385494"/>
          </a:xfrm>
          <a:prstGeom prst="rect">
            <a:avLst/>
          </a:prstGeom>
        </p:spPr>
        <p:txBody>
          <a:bodyPr vert="horz" lIns="100072" tIns="50035" rIns="100072" bIns="50035" rtlCol="0" anchor="ctr"/>
          <a:lstStyle>
            <a:lvl1pPr algn="r">
              <a:defRPr sz="9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A973E8E9-0D98-4807-ADE1-ADB6DDF3FE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001262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39" r:id="rId14"/>
    <p:sldLayoutId id="2147483856" r:id="rId15"/>
  </p:sldLayoutIdLst>
  <p:timing>
    <p:tnLst>
      <p:par>
        <p:cTn id="1" dur="indefinite" restart="never" nodeType="tmRoot"/>
      </p:par>
    </p:tnLst>
  </p:timing>
  <p:hf hdr="0" dt="0"/>
  <p:txStyles>
    <p:titleStyle>
      <a:lvl1pPr algn="l" defTabSz="1000736" rtl="0" eaLnBrk="1" latinLnBrk="0" hangingPunct="1">
        <a:spcBef>
          <a:spcPct val="0"/>
        </a:spcBef>
        <a:buNone/>
        <a:defRPr kumimoji="1" sz="1800" b="1" kern="12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75275" indent="-375275" algn="l" defTabSz="1000736"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813100" indent="-312730" algn="l" defTabSz="1000736"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250920" indent="-250184" algn="l" defTabSz="1000736"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751288" indent="-250184" algn="l" defTabSz="1000736"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251656" indent="-250184" algn="l" defTabSz="1000736"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752024" indent="-250184" algn="l" defTabSz="1000736"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52394" indent="-250184" algn="l" defTabSz="1000736"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52762" indent="-250184" algn="l" defTabSz="1000736"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53130" indent="-250184" algn="l" defTabSz="1000736"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1000736" rtl="0" eaLnBrk="1" latinLnBrk="0" hangingPunct="1">
        <a:defRPr kumimoji="1" sz="2000" kern="1200">
          <a:solidFill>
            <a:schemeClr val="tx1"/>
          </a:solidFill>
          <a:latin typeface="+mn-lt"/>
          <a:ea typeface="+mn-ea"/>
          <a:cs typeface="+mn-cs"/>
        </a:defRPr>
      </a:lvl1pPr>
      <a:lvl2pPr marL="500368" algn="l" defTabSz="1000736" rtl="0" eaLnBrk="1" latinLnBrk="0" hangingPunct="1">
        <a:defRPr kumimoji="1" sz="2000" kern="1200">
          <a:solidFill>
            <a:schemeClr val="tx1"/>
          </a:solidFill>
          <a:latin typeface="+mn-lt"/>
          <a:ea typeface="+mn-ea"/>
          <a:cs typeface="+mn-cs"/>
        </a:defRPr>
      </a:lvl2pPr>
      <a:lvl3pPr marL="1000736" algn="l" defTabSz="1000736" rtl="0" eaLnBrk="1" latinLnBrk="0" hangingPunct="1">
        <a:defRPr kumimoji="1" sz="2000" kern="1200">
          <a:solidFill>
            <a:schemeClr val="tx1"/>
          </a:solidFill>
          <a:latin typeface="+mn-lt"/>
          <a:ea typeface="+mn-ea"/>
          <a:cs typeface="+mn-cs"/>
        </a:defRPr>
      </a:lvl3pPr>
      <a:lvl4pPr marL="1501104" algn="l" defTabSz="1000736" rtl="0" eaLnBrk="1" latinLnBrk="0" hangingPunct="1">
        <a:defRPr kumimoji="1" sz="2000" kern="1200">
          <a:solidFill>
            <a:schemeClr val="tx1"/>
          </a:solidFill>
          <a:latin typeface="+mn-lt"/>
          <a:ea typeface="+mn-ea"/>
          <a:cs typeface="+mn-cs"/>
        </a:defRPr>
      </a:lvl4pPr>
      <a:lvl5pPr marL="2001472" algn="l" defTabSz="1000736" rtl="0" eaLnBrk="1" latinLnBrk="0" hangingPunct="1">
        <a:defRPr kumimoji="1" sz="2000" kern="1200">
          <a:solidFill>
            <a:schemeClr val="tx1"/>
          </a:solidFill>
          <a:latin typeface="+mn-lt"/>
          <a:ea typeface="+mn-ea"/>
          <a:cs typeface="+mn-cs"/>
        </a:defRPr>
      </a:lvl5pPr>
      <a:lvl6pPr marL="2501840" algn="l" defTabSz="1000736" rtl="0" eaLnBrk="1" latinLnBrk="0" hangingPunct="1">
        <a:defRPr kumimoji="1" sz="2000" kern="1200">
          <a:solidFill>
            <a:schemeClr val="tx1"/>
          </a:solidFill>
          <a:latin typeface="+mn-lt"/>
          <a:ea typeface="+mn-ea"/>
          <a:cs typeface="+mn-cs"/>
        </a:defRPr>
      </a:lvl6pPr>
      <a:lvl7pPr marL="3002209" algn="l" defTabSz="1000736" rtl="0" eaLnBrk="1" latinLnBrk="0" hangingPunct="1">
        <a:defRPr kumimoji="1" sz="2000" kern="1200">
          <a:solidFill>
            <a:schemeClr val="tx1"/>
          </a:solidFill>
          <a:latin typeface="+mn-lt"/>
          <a:ea typeface="+mn-ea"/>
          <a:cs typeface="+mn-cs"/>
        </a:defRPr>
      </a:lvl7pPr>
      <a:lvl8pPr marL="3502577" algn="l" defTabSz="1000736" rtl="0" eaLnBrk="1" latinLnBrk="0" hangingPunct="1">
        <a:defRPr kumimoji="1" sz="2000" kern="1200">
          <a:solidFill>
            <a:schemeClr val="tx1"/>
          </a:solidFill>
          <a:latin typeface="+mn-lt"/>
          <a:ea typeface="+mn-ea"/>
          <a:cs typeface="+mn-cs"/>
        </a:defRPr>
      </a:lvl8pPr>
      <a:lvl9pPr marL="4002945" algn="l" defTabSz="1000736"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oleObject" Target="../embeddings/oleObject2.bin"/><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emf"/><Relationship Id="rId10" Type="http://schemas.openxmlformats.org/officeDocument/2006/relationships/image" Target="../media/image71.jpeg"/><Relationship Id="rId4" Type="http://schemas.openxmlformats.org/officeDocument/2006/relationships/oleObject" Target="../embeddings/Microsoft_Excel_97-2003_Worksheet2.xls"/><Relationship Id="rId9" Type="http://schemas.openxmlformats.org/officeDocument/2006/relationships/image" Target="../media/image70.jpeg"/></Relationships>
</file>

<file path=ppt/slides/_rels/slide16.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jpe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55.jpe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18.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99.jpeg"/><Relationship Id="rId18" Type="http://schemas.openxmlformats.org/officeDocument/2006/relationships/image" Target="../media/image104.jpeg"/><Relationship Id="rId3" Type="http://schemas.openxmlformats.org/officeDocument/2006/relationships/image" Target="../media/image89.jpeg"/><Relationship Id="rId7" Type="http://schemas.openxmlformats.org/officeDocument/2006/relationships/image" Target="../media/image93.png"/><Relationship Id="rId12" Type="http://schemas.openxmlformats.org/officeDocument/2006/relationships/image" Target="../media/image98.jpeg"/><Relationship Id="rId17" Type="http://schemas.openxmlformats.org/officeDocument/2006/relationships/image" Target="../media/image103.jpeg"/><Relationship Id="rId2" Type="http://schemas.openxmlformats.org/officeDocument/2006/relationships/image" Target="../media/image88.png"/><Relationship Id="rId16" Type="http://schemas.openxmlformats.org/officeDocument/2006/relationships/image" Target="../media/image102.jpe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jpeg"/><Relationship Id="rId5" Type="http://schemas.openxmlformats.org/officeDocument/2006/relationships/image" Target="../media/image91.png"/><Relationship Id="rId15" Type="http://schemas.openxmlformats.org/officeDocument/2006/relationships/image" Target="../media/image101.jpeg"/><Relationship Id="rId10" Type="http://schemas.openxmlformats.org/officeDocument/2006/relationships/image" Target="../media/image96.png"/><Relationship Id="rId4" Type="http://schemas.openxmlformats.org/officeDocument/2006/relationships/image" Target="../media/image90.jpeg"/><Relationship Id="rId9" Type="http://schemas.openxmlformats.org/officeDocument/2006/relationships/image" Target="../media/image95.jpeg"/><Relationship Id="rId14" Type="http://schemas.openxmlformats.org/officeDocument/2006/relationships/image" Target="../media/image100.jpeg"/></Relationships>
</file>

<file path=ppt/slides/_rels/slide1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3" Type="http://schemas.openxmlformats.org/officeDocument/2006/relationships/image" Target="../media/image125.jpeg"/><Relationship Id="rId7" Type="http://schemas.openxmlformats.org/officeDocument/2006/relationships/image" Target="../media/image128.png"/><Relationship Id="rId12" Type="http://schemas.openxmlformats.org/officeDocument/2006/relationships/image" Target="../media/image1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09.png"/><Relationship Id="rId10" Type="http://schemas.openxmlformats.org/officeDocument/2006/relationships/image" Target="../media/image131.png"/><Relationship Id="rId4" Type="http://schemas.openxmlformats.org/officeDocument/2006/relationships/image" Target="../media/image126.png"/><Relationship Id="rId9" Type="http://schemas.openxmlformats.org/officeDocument/2006/relationships/image" Target="../media/image130.png"/></Relationships>
</file>

<file path=ppt/slides/_rels/slide2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36.png"/></Relationships>
</file>

<file path=ppt/slides/_rels/slide2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2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3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6.png"/><Relationship Id="rId7" Type="http://schemas.openxmlformats.org/officeDocument/2006/relationships/image" Target="../media/image109.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32.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2.png"/><Relationship Id="rId18" Type="http://schemas.openxmlformats.org/officeDocument/2006/relationships/image" Target="../media/image167.png"/><Relationship Id="rId3" Type="http://schemas.openxmlformats.org/officeDocument/2006/relationships/image" Target="../media/image152.jpeg"/><Relationship Id="rId21" Type="http://schemas.openxmlformats.org/officeDocument/2006/relationships/image" Target="../media/image169.png"/><Relationship Id="rId7" Type="http://schemas.openxmlformats.org/officeDocument/2006/relationships/image" Target="../media/image156.jpeg"/><Relationship Id="rId12" Type="http://schemas.openxmlformats.org/officeDocument/2006/relationships/image" Target="../media/image161.png"/><Relationship Id="rId17" Type="http://schemas.openxmlformats.org/officeDocument/2006/relationships/image" Target="../media/image166.png"/><Relationship Id="rId2" Type="http://schemas.openxmlformats.org/officeDocument/2006/relationships/image" Target="../media/image151.png"/><Relationship Id="rId16" Type="http://schemas.openxmlformats.org/officeDocument/2006/relationships/image" Target="../media/image165.png"/><Relationship Id="rId20" Type="http://schemas.openxmlformats.org/officeDocument/2006/relationships/image" Target="../media/image168.png"/><Relationship Id="rId1" Type="http://schemas.openxmlformats.org/officeDocument/2006/relationships/slideLayout" Target="../slideLayouts/slideLayout15.xml"/><Relationship Id="rId6" Type="http://schemas.openxmlformats.org/officeDocument/2006/relationships/image" Target="../media/image155.png"/><Relationship Id="rId11" Type="http://schemas.openxmlformats.org/officeDocument/2006/relationships/image" Target="../media/image160.jpeg"/><Relationship Id="rId5" Type="http://schemas.openxmlformats.org/officeDocument/2006/relationships/image" Target="../media/image154.png"/><Relationship Id="rId15" Type="http://schemas.openxmlformats.org/officeDocument/2006/relationships/image" Target="../media/image164.jpeg"/><Relationship Id="rId10" Type="http://schemas.openxmlformats.org/officeDocument/2006/relationships/image" Target="../media/image159.png"/><Relationship Id="rId19" Type="http://schemas.openxmlformats.org/officeDocument/2006/relationships/image" Target="../media/image1.gif"/><Relationship Id="rId4" Type="http://schemas.openxmlformats.org/officeDocument/2006/relationships/image" Target="../media/image153.png"/><Relationship Id="rId9" Type="http://schemas.openxmlformats.org/officeDocument/2006/relationships/image" Target="../media/image158.png"/><Relationship Id="rId14" Type="http://schemas.openxmlformats.org/officeDocument/2006/relationships/image" Target="../media/image163.png"/><Relationship Id="rId22" Type="http://schemas.openxmlformats.org/officeDocument/2006/relationships/image" Target="../media/image170.png"/></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75.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34.xml.rels><?xml version="1.0" encoding="UTF-8" standalone="yes"?>
<Relationships xmlns="http://schemas.openxmlformats.org/package/2006/relationships"><Relationship Id="rId8" Type="http://schemas.openxmlformats.org/officeDocument/2006/relationships/image" Target="../media/image177.emf"/><Relationship Id="rId3" Type="http://schemas.openxmlformats.org/officeDocument/2006/relationships/oleObject" Target="../embeddings/oleObject3.bin"/><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80.png"/><Relationship Id="rId5" Type="http://schemas.openxmlformats.org/officeDocument/2006/relationships/image" Target="../media/image176.emf"/><Relationship Id="rId10" Type="http://schemas.openxmlformats.org/officeDocument/2006/relationships/image" Target="../media/image179.png"/><Relationship Id="rId4" Type="http://schemas.openxmlformats.org/officeDocument/2006/relationships/package" Target="../embeddings/Microsoft_Excel_Worksheet1.xlsx"/><Relationship Id="rId9" Type="http://schemas.openxmlformats.org/officeDocument/2006/relationships/image" Target="../media/image178.png"/></Relationships>
</file>

<file path=ppt/slides/_rels/slide35.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181.png"/><Relationship Id="rId7" Type="http://schemas.openxmlformats.org/officeDocument/2006/relationships/image" Target="../media/image18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13" Type="http://schemas.openxmlformats.org/officeDocument/2006/relationships/oleObject" Target="../embeddings/oleObject8.bin"/><Relationship Id="rId18" Type="http://schemas.openxmlformats.org/officeDocument/2006/relationships/image" Target="../media/image191.emf"/><Relationship Id="rId3" Type="http://schemas.openxmlformats.org/officeDocument/2006/relationships/notesSlide" Target="../notesSlides/notesSlide12.xml"/><Relationship Id="rId21" Type="http://schemas.openxmlformats.org/officeDocument/2006/relationships/image" Target="../media/image192.emf"/><Relationship Id="rId7" Type="http://schemas.openxmlformats.org/officeDocument/2006/relationships/oleObject" Target="../embeddings/oleObject6.bin"/><Relationship Id="rId12" Type="http://schemas.openxmlformats.org/officeDocument/2006/relationships/image" Target="../media/image189.emf"/><Relationship Id="rId17" Type="http://schemas.openxmlformats.org/officeDocument/2006/relationships/package" Target="../embeddings/Microsoft_Excel_Worksheet5.xlsx"/><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Microsoft_Excel_97-2003_Worksheet5.xls"/><Relationship Id="rId1" Type="http://schemas.openxmlformats.org/officeDocument/2006/relationships/vmlDrawing" Target="../drawings/vmlDrawing4.vml"/><Relationship Id="rId6" Type="http://schemas.openxmlformats.org/officeDocument/2006/relationships/image" Target="../media/image187.emf"/><Relationship Id="rId11" Type="http://schemas.openxmlformats.org/officeDocument/2006/relationships/package" Target="../embeddings/Microsoft_Excel_Worksheet3.xlsx"/><Relationship Id="rId5" Type="http://schemas.openxmlformats.org/officeDocument/2006/relationships/oleObject" Target="../embeddings/Microsoft_Excel_97-2003_Worksheet3.xls"/><Relationship Id="rId15" Type="http://schemas.openxmlformats.org/officeDocument/2006/relationships/image" Target="../media/image190.emf"/><Relationship Id="rId10" Type="http://schemas.openxmlformats.org/officeDocument/2006/relationships/oleObject" Target="../embeddings/oleObject7.bin"/><Relationship Id="rId19" Type="http://schemas.openxmlformats.org/officeDocument/2006/relationships/oleObject" Target="../embeddings/oleObject10.bin"/><Relationship Id="rId4" Type="http://schemas.openxmlformats.org/officeDocument/2006/relationships/oleObject" Target="../embeddings/oleObject5.bin"/><Relationship Id="rId9" Type="http://schemas.openxmlformats.org/officeDocument/2006/relationships/image" Target="../media/image188.emf"/><Relationship Id="rId14" Type="http://schemas.openxmlformats.org/officeDocument/2006/relationships/package" Target="../embeddings/Microsoft_Excel_Worksheet4.xlsx"/></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98.jpeg"/><Relationship Id="rId13" Type="http://schemas.openxmlformats.org/officeDocument/2006/relationships/image" Target="../media/image203.jpeg"/><Relationship Id="rId3" Type="http://schemas.openxmlformats.org/officeDocument/2006/relationships/image" Target="../media/image193.png"/><Relationship Id="rId7" Type="http://schemas.openxmlformats.org/officeDocument/2006/relationships/image" Target="../media/image197.jpeg"/><Relationship Id="rId12" Type="http://schemas.openxmlformats.org/officeDocument/2006/relationships/image" Target="../media/image20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6.jpeg"/><Relationship Id="rId11" Type="http://schemas.openxmlformats.org/officeDocument/2006/relationships/image" Target="../media/image201.png"/><Relationship Id="rId5" Type="http://schemas.openxmlformats.org/officeDocument/2006/relationships/image" Target="../media/image195.jpeg"/><Relationship Id="rId10" Type="http://schemas.openxmlformats.org/officeDocument/2006/relationships/image" Target="../media/image200.jpeg"/><Relationship Id="rId4" Type="http://schemas.openxmlformats.org/officeDocument/2006/relationships/image" Target="../media/image194.jpeg"/><Relationship Id="rId9" Type="http://schemas.openxmlformats.org/officeDocument/2006/relationships/image" Target="../media/image199.jpeg"/></Relationships>
</file>

<file path=ppt/slides/_rels/slide39.xml.rels><?xml version="1.0" encoding="UTF-8" standalone="yes"?>
<Relationships xmlns="http://schemas.openxmlformats.org/package/2006/relationships"><Relationship Id="rId8" Type="http://schemas.openxmlformats.org/officeDocument/2006/relationships/image" Target="../media/image210.jpeg"/><Relationship Id="rId3" Type="http://schemas.openxmlformats.org/officeDocument/2006/relationships/image" Target="../media/image205.jpeg"/><Relationship Id="rId7" Type="http://schemas.openxmlformats.org/officeDocument/2006/relationships/image" Target="../media/image209.jpeg"/><Relationship Id="rId12" Type="http://schemas.openxmlformats.org/officeDocument/2006/relationships/image" Target="../media/image214.jpeg"/><Relationship Id="rId2" Type="http://schemas.openxmlformats.org/officeDocument/2006/relationships/image" Target="../media/image204.jpeg"/><Relationship Id="rId1" Type="http://schemas.openxmlformats.org/officeDocument/2006/relationships/slideLayout" Target="../slideLayouts/slideLayout2.xml"/><Relationship Id="rId6" Type="http://schemas.openxmlformats.org/officeDocument/2006/relationships/image" Target="../media/image208.jpeg"/><Relationship Id="rId11" Type="http://schemas.openxmlformats.org/officeDocument/2006/relationships/image" Target="../media/image213.jpeg"/><Relationship Id="rId5" Type="http://schemas.openxmlformats.org/officeDocument/2006/relationships/image" Target="../media/image207.jpeg"/><Relationship Id="rId10" Type="http://schemas.openxmlformats.org/officeDocument/2006/relationships/image" Target="../media/image212.jpeg"/><Relationship Id="rId4" Type="http://schemas.openxmlformats.org/officeDocument/2006/relationships/image" Target="../media/image206.jpeg"/><Relationship Id="rId9" Type="http://schemas.openxmlformats.org/officeDocument/2006/relationships/image" Target="../media/image21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image" Target="../media/image2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7.jpeg"/><Relationship Id="rId2" Type="http://schemas.openxmlformats.org/officeDocument/2006/relationships/image" Target="../media/image216.emf"/><Relationship Id="rId1" Type="http://schemas.openxmlformats.org/officeDocument/2006/relationships/slideLayout" Target="../slideLayouts/slideLayout2.xml"/><Relationship Id="rId6" Type="http://schemas.openxmlformats.org/officeDocument/2006/relationships/image" Target="../media/image220.emf"/><Relationship Id="rId5" Type="http://schemas.openxmlformats.org/officeDocument/2006/relationships/image" Target="../media/image219.jpeg"/><Relationship Id="rId4" Type="http://schemas.openxmlformats.org/officeDocument/2006/relationships/image" Target="../media/image2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2.xml"/><Relationship Id="rId4" Type="http://schemas.openxmlformats.org/officeDocument/2006/relationships/image" Target="../media/image223.png"/></Relationships>
</file>

<file path=ppt/slides/_rels/slide44.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image" Target="../media/image2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32.jpeg"/><Relationship Id="rId13" Type="http://schemas.openxmlformats.org/officeDocument/2006/relationships/image" Target="../media/image236.jpeg"/><Relationship Id="rId3" Type="http://schemas.openxmlformats.org/officeDocument/2006/relationships/image" Target="../media/image227.jpeg"/><Relationship Id="rId7" Type="http://schemas.openxmlformats.org/officeDocument/2006/relationships/image" Target="../media/image231.jpeg"/><Relationship Id="rId12" Type="http://schemas.openxmlformats.org/officeDocument/2006/relationships/image" Target="../media/image235.png"/><Relationship Id="rId2" Type="http://schemas.openxmlformats.org/officeDocument/2006/relationships/image" Target="../media/image226.jpeg"/><Relationship Id="rId1" Type="http://schemas.openxmlformats.org/officeDocument/2006/relationships/slideLayout" Target="../slideLayouts/slideLayout2.xml"/><Relationship Id="rId6" Type="http://schemas.openxmlformats.org/officeDocument/2006/relationships/image" Target="../media/image230.jpeg"/><Relationship Id="rId11" Type="http://schemas.openxmlformats.org/officeDocument/2006/relationships/image" Target="../media/image234.png"/><Relationship Id="rId5" Type="http://schemas.openxmlformats.org/officeDocument/2006/relationships/image" Target="../media/image229.jpeg"/><Relationship Id="rId10" Type="http://schemas.openxmlformats.org/officeDocument/2006/relationships/image" Target="../media/image225.jpeg"/><Relationship Id="rId4" Type="http://schemas.openxmlformats.org/officeDocument/2006/relationships/image" Target="../media/image228.jpeg"/><Relationship Id="rId9" Type="http://schemas.openxmlformats.org/officeDocument/2006/relationships/image" Target="../media/image233.jpeg"/></Relationships>
</file>

<file path=ppt/slides/_rels/slide46.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8.jpeg"/><Relationship Id="rId7" Type="http://schemas.openxmlformats.org/officeDocument/2006/relationships/image" Target="../media/image242.png"/><Relationship Id="rId2" Type="http://schemas.openxmlformats.org/officeDocument/2006/relationships/image" Target="../media/image237.jpeg"/><Relationship Id="rId1" Type="http://schemas.openxmlformats.org/officeDocument/2006/relationships/slideLayout" Target="../slideLayouts/slideLayout2.xml"/><Relationship Id="rId6" Type="http://schemas.openxmlformats.org/officeDocument/2006/relationships/image" Target="../media/image241.jpeg"/><Relationship Id="rId5" Type="http://schemas.openxmlformats.org/officeDocument/2006/relationships/image" Target="../media/image240.png"/><Relationship Id="rId10" Type="http://schemas.openxmlformats.org/officeDocument/2006/relationships/image" Target="../media/image245.png"/><Relationship Id="rId4" Type="http://schemas.openxmlformats.org/officeDocument/2006/relationships/image" Target="../media/image239.jpeg"/><Relationship Id="rId9" Type="http://schemas.openxmlformats.org/officeDocument/2006/relationships/image" Target="../media/image244.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48.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7.png"/><Relationship Id="rId5" Type="http://schemas.openxmlformats.org/officeDocument/2006/relationships/image" Target="../media/image246.emf"/><Relationship Id="rId4" Type="http://schemas.openxmlformats.org/officeDocument/2006/relationships/package" Target="../embeddings/Microsoft_Excel_Worksheet6.xls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jpeg"/><Relationship Id="rId18" Type="http://schemas.openxmlformats.org/officeDocument/2006/relationships/image" Target="../media/image51.pn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1.gif"/><Relationship Id="rId17" Type="http://schemas.openxmlformats.org/officeDocument/2006/relationships/image" Target="../media/image50.jpeg"/><Relationship Id="rId2" Type="http://schemas.openxmlformats.org/officeDocument/2006/relationships/notesSlide" Target="../notesSlides/notesSlide3.xml"/><Relationship Id="rId16"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8.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863580" y="6586978"/>
            <a:ext cx="4262285" cy="777732"/>
          </a:xfrm>
        </p:spPr>
        <p:txBody>
          <a:bodyPr>
            <a:normAutofit/>
          </a:bodyPr>
          <a:lstStyle/>
          <a:p>
            <a:pPr algn="r"/>
            <a:r>
              <a:rPr lang="ja-JP" altLang="en-US" sz="1050" b="1" dirty="0">
                <a:solidFill>
                  <a:schemeClr val="tx1">
                    <a:lumMod val="65000"/>
                    <a:lumOff val="35000"/>
                  </a:schemeClr>
                </a:solidFill>
              </a:rPr>
              <a:t>株式会社</a:t>
            </a:r>
            <a:r>
              <a:rPr lang="ja-JP" altLang="en-US" sz="1050" b="1" dirty="0" smtClean="0">
                <a:solidFill>
                  <a:schemeClr val="tx1">
                    <a:lumMod val="65000"/>
                    <a:lumOff val="35000"/>
                  </a:schemeClr>
                </a:solidFill>
              </a:rPr>
              <a:t>マイナビ　学生の窓口事業部</a:t>
            </a:r>
            <a:r>
              <a:rPr lang="ja-JP" altLang="en-US" sz="1050" b="1" dirty="0">
                <a:solidFill>
                  <a:schemeClr val="tx1">
                    <a:lumMod val="65000"/>
                    <a:lumOff val="35000"/>
                  </a:schemeClr>
                </a:solidFill>
              </a:rPr>
              <a:t>　</a:t>
            </a:r>
            <a:r>
              <a:rPr lang="ja-JP" altLang="en-US" sz="1050" b="1" dirty="0" smtClean="0">
                <a:solidFill>
                  <a:schemeClr val="tx1">
                    <a:lumMod val="65000"/>
                    <a:lumOff val="35000"/>
                  </a:schemeClr>
                </a:solidFill>
              </a:rPr>
              <a:t>営業部</a:t>
            </a:r>
            <a:endParaRPr lang="ja-JP" altLang="en-US" sz="1050" b="1" dirty="0">
              <a:solidFill>
                <a:schemeClr val="tx1">
                  <a:lumMod val="65000"/>
                  <a:lumOff val="35000"/>
                </a:schemeClr>
              </a:solidFill>
            </a:endParaRPr>
          </a:p>
          <a:p>
            <a:pPr algn="r"/>
            <a:r>
              <a:rPr lang="en-US" altLang="ja-JP" sz="1050" b="1" dirty="0">
                <a:solidFill>
                  <a:schemeClr val="tx1">
                    <a:lumMod val="65000"/>
                    <a:lumOff val="35000"/>
                  </a:schemeClr>
                </a:solidFill>
              </a:rPr>
              <a:t>TEL: </a:t>
            </a:r>
            <a:r>
              <a:rPr lang="en-US" altLang="ja-JP" sz="1050" b="1" dirty="0" smtClean="0">
                <a:solidFill>
                  <a:schemeClr val="tx1">
                    <a:lumMod val="65000"/>
                    <a:lumOff val="35000"/>
                  </a:schemeClr>
                </a:solidFill>
              </a:rPr>
              <a:t>03-6267-4337</a:t>
            </a:r>
            <a:r>
              <a:rPr lang="ja-JP" altLang="en-US" sz="1050" b="1" dirty="0" smtClean="0">
                <a:solidFill>
                  <a:schemeClr val="tx1">
                    <a:lumMod val="65000"/>
                    <a:lumOff val="35000"/>
                  </a:schemeClr>
                </a:solidFill>
              </a:rPr>
              <a:t>　</a:t>
            </a:r>
            <a:r>
              <a:rPr lang="en-US" altLang="ja-JP" sz="1050" b="1" dirty="0" smtClean="0">
                <a:solidFill>
                  <a:schemeClr val="tx1">
                    <a:lumMod val="65000"/>
                    <a:lumOff val="35000"/>
                  </a:schemeClr>
                </a:solidFill>
              </a:rPr>
              <a:t>/</a:t>
            </a:r>
            <a:r>
              <a:rPr lang="ja-JP" altLang="en-US" sz="1050" b="1" dirty="0" smtClean="0">
                <a:solidFill>
                  <a:schemeClr val="tx1">
                    <a:lumMod val="65000"/>
                    <a:lumOff val="35000"/>
                  </a:schemeClr>
                </a:solidFill>
              </a:rPr>
              <a:t>　</a:t>
            </a:r>
            <a:r>
              <a:rPr lang="en-US" altLang="ja-JP" sz="1050" b="1" dirty="0" smtClean="0">
                <a:solidFill>
                  <a:schemeClr val="tx1">
                    <a:lumMod val="65000"/>
                    <a:lumOff val="35000"/>
                  </a:schemeClr>
                </a:solidFill>
              </a:rPr>
              <a:t>FAX:03-6267-4070</a:t>
            </a:r>
            <a:endParaRPr lang="en-US" altLang="ja-JP" sz="1050" b="1" dirty="0">
              <a:solidFill>
                <a:schemeClr val="tx1">
                  <a:lumMod val="65000"/>
                  <a:lumOff val="35000"/>
                </a:schemeClr>
              </a:solidFill>
            </a:endParaRPr>
          </a:p>
          <a:p>
            <a:pPr algn="r"/>
            <a:r>
              <a:rPr lang="en-US" altLang="ja-JP" sz="1050" b="1" dirty="0">
                <a:solidFill>
                  <a:schemeClr val="tx1">
                    <a:lumMod val="65000"/>
                    <a:lumOff val="35000"/>
                  </a:schemeClr>
                </a:solidFill>
              </a:rPr>
              <a:t>MAIL: </a:t>
            </a:r>
            <a:r>
              <a:rPr lang="en-US" altLang="ja-JP" sz="1050" b="1" dirty="0" smtClean="0">
                <a:solidFill>
                  <a:schemeClr val="tx1">
                    <a:lumMod val="65000"/>
                    <a:lumOff val="35000"/>
                  </a:schemeClr>
                </a:solidFill>
              </a:rPr>
              <a:t>mynavi-style@mynavi.jp</a:t>
            </a:r>
            <a:endParaRPr lang="en-US" altLang="ja-JP" sz="1050" b="1" dirty="0">
              <a:solidFill>
                <a:schemeClr val="tx1">
                  <a:lumMod val="65000"/>
                  <a:lumOff val="35000"/>
                </a:schemeClr>
              </a:solidFill>
            </a:endParaRPr>
          </a:p>
        </p:txBody>
      </p:sp>
      <p:sp>
        <p:nvSpPr>
          <p:cNvPr id="4" name="フッター プレースホルダー 3"/>
          <p:cNvSpPr>
            <a:spLocks noGrp="1"/>
          </p:cNvSpPr>
          <p:nvPr>
            <p:ph type="ftr" sz="quarter" idx="11"/>
          </p:nvPr>
        </p:nvSpPr>
        <p:spPr>
          <a:xfrm>
            <a:off x="203278" y="6860654"/>
            <a:ext cx="3257550" cy="235793"/>
          </a:xfrm>
        </p:spPr>
        <p:txBody>
          <a:bodyPr/>
          <a:lstStyle/>
          <a:p>
            <a:r>
              <a:rPr lang="en-US" altLang="en-US" dirty="0" smtClean="0">
                <a:solidFill>
                  <a:prstClr val="black"/>
                </a:solidFill>
              </a:rPr>
              <a:t>Copyright </a:t>
            </a:r>
            <a:r>
              <a:rPr lang="en-US" altLang="en-US" dirty="0" err="1" smtClean="0">
                <a:solidFill>
                  <a:prstClr val="black"/>
                </a:solidFill>
              </a:rPr>
              <a:t>Mynavi</a:t>
            </a:r>
            <a:r>
              <a:rPr lang="en-US" altLang="en-US" dirty="0" smtClean="0">
                <a:solidFill>
                  <a:prstClr val="black"/>
                </a:solidFill>
              </a:rPr>
              <a:t> Corporation</a:t>
            </a:r>
            <a:endParaRPr lang="ja-JP" altLang="en-US" dirty="0" smtClean="0">
              <a:solidFill>
                <a:prstClr val="black"/>
              </a:solidFill>
              <a:cs typeface="メイリオ"/>
            </a:endParaRPr>
          </a:p>
          <a:p>
            <a:endParaRPr lang="ja-JP" altLang="en-US" dirty="0" smtClean="0">
              <a:solidFill>
                <a:prstClr val="black"/>
              </a:solidFill>
              <a:cs typeface="メイリオ"/>
            </a:endParaRPr>
          </a:p>
        </p:txBody>
      </p:sp>
      <p:pic>
        <p:nvPicPr>
          <p:cNvPr id="1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1268" y="6067646"/>
            <a:ext cx="1296144" cy="519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78" y="6101636"/>
            <a:ext cx="2131910" cy="451351"/>
          </a:xfrm>
          <a:prstGeom prst="rect">
            <a:avLst/>
          </a:prstGeom>
        </p:spPr>
      </p:pic>
      <p:pic>
        <p:nvPicPr>
          <p:cNvPr id="9220" name="Picture 4" descr="\\cpfs10\mynavi\スチューデント事業部\01営業部\営業推進課\!河合\作業\2018卒就活媒体資料\素材\表紙\da-43006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9524"/>
            <a:ext cx="10315228" cy="5883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7385" y="0"/>
            <a:ext cx="515778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93045" y="6084641"/>
            <a:ext cx="3974019" cy="48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33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ドーナツ 2"/>
          <p:cNvSpPr/>
          <p:nvPr/>
        </p:nvSpPr>
        <p:spPr>
          <a:xfrm>
            <a:off x="3580889" y="2488649"/>
            <a:ext cx="3147869" cy="3147869"/>
          </a:xfrm>
          <a:prstGeom prst="donut">
            <a:avLst>
              <a:gd name="adj" fmla="val 844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0957" name="Text Box 17"/>
          <p:cNvSpPr txBox="1">
            <a:spLocks noChangeArrowheads="1"/>
          </p:cNvSpPr>
          <p:nvPr/>
        </p:nvSpPr>
        <p:spPr bwMode="auto">
          <a:xfrm>
            <a:off x="534988" y="486368"/>
            <a:ext cx="9197629" cy="541638"/>
          </a:xfrm>
          <a:prstGeom prst="rect">
            <a:avLst/>
          </a:prstGeom>
          <a:noFill/>
          <a:ln w="9525">
            <a:noFill/>
            <a:miter lim="800000"/>
            <a:headEnd/>
            <a:tailEnd/>
          </a:ln>
        </p:spPr>
        <p:txBody>
          <a:bodyPr wrap="square" lIns="109679" tIns="54840" rIns="109679" bIns="54840">
            <a:spAutoFit/>
          </a:bodyPr>
          <a:lstStyle/>
          <a:p>
            <a:pPr defTabSz="1096963">
              <a:spcBef>
                <a:spcPct val="50000"/>
              </a:spcBef>
            </a:pPr>
            <a:r>
              <a:rPr lang="ja-JP" altLang="en-US" sz="1400" dirty="0" smtClean="0">
                <a:solidFill>
                  <a:prstClr val="black">
                    <a:lumMod val="75000"/>
                    <a:lumOff val="25000"/>
                  </a:prstClr>
                </a:solidFill>
                <a:cs typeface="メイリオ" pitchFamily="50" charset="-128"/>
              </a:rPr>
              <a:t>マガジン・</a:t>
            </a:r>
            <a:r>
              <a:rPr lang="en-US" altLang="ja-JP" sz="1400" dirty="0" smtClean="0">
                <a:solidFill>
                  <a:prstClr val="black">
                    <a:lumMod val="75000"/>
                    <a:lumOff val="25000"/>
                  </a:prstClr>
                </a:solidFill>
                <a:cs typeface="メイリオ" pitchFamily="50" charset="-128"/>
              </a:rPr>
              <a:t>WEB</a:t>
            </a:r>
            <a:r>
              <a:rPr lang="ja-JP" altLang="en-US" sz="1400" dirty="0" smtClean="0">
                <a:solidFill>
                  <a:prstClr val="black">
                    <a:lumMod val="75000"/>
                    <a:lumOff val="25000"/>
                  </a:prstClr>
                </a:solidFill>
                <a:cs typeface="メイリオ" pitchFamily="50" charset="-128"/>
              </a:rPr>
              <a:t>・イベント・</a:t>
            </a:r>
            <a:r>
              <a:rPr lang="en-US" altLang="ja-JP" sz="1400" dirty="0">
                <a:solidFill>
                  <a:prstClr val="black">
                    <a:lumMod val="75000"/>
                    <a:lumOff val="25000"/>
                  </a:prstClr>
                </a:solidFill>
                <a:cs typeface="メイリオ" pitchFamily="50" charset="-128"/>
              </a:rPr>
              <a:t>OOH</a:t>
            </a:r>
            <a:r>
              <a:rPr lang="ja-JP" altLang="en-US" sz="1400" dirty="0" smtClean="0">
                <a:solidFill>
                  <a:prstClr val="black">
                    <a:lumMod val="75000"/>
                    <a:lumOff val="25000"/>
                  </a:prstClr>
                </a:solidFill>
                <a:cs typeface="メイリオ" pitchFamily="50" charset="-128"/>
              </a:rPr>
              <a:t>に</a:t>
            </a:r>
            <a:r>
              <a:rPr lang="ja-JP" altLang="en-US" sz="1400" dirty="0">
                <a:solidFill>
                  <a:prstClr val="black">
                    <a:lumMod val="75000"/>
                    <a:lumOff val="25000"/>
                  </a:prstClr>
                </a:solidFill>
                <a:cs typeface="メイリオ" pitchFamily="50" charset="-128"/>
              </a:rPr>
              <a:t>よるクロスメディア展開で</a:t>
            </a:r>
            <a:r>
              <a:rPr lang="ja-JP" altLang="en-US" sz="1400" dirty="0">
                <a:solidFill>
                  <a:srgbClr val="3399FF"/>
                </a:solidFill>
                <a:cs typeface="メイリオ" pitchFamily="50" charset="-128"/>
              </a:rPr>
              <a:t>ターゲットへの深いコミュニケーションと到達を最大限に引き出します</a:t>
            </a:r>
            <a:r>
              <a:rPr lang="ja-JP" altLang="en-US" sz="1400" dirty="0">
                <a:solidFill>
                  <a:srgbClr val="4D4D4D"/>
                </a:solidFill>
                <a:cs typeface="メイリオ" pitchFamily="50" charset="-128"/>
              </a:rPr>
              <a:t>。</a:t>
            </a:r>
          </a:p>
        </p:txBody>
      </p:sp>
      <p:sp>
        <p:nvSpPr>
          <p:cNvPr id="210947" name="AutoShape 6"/>
          <p:cNvSpPr>
            <a:spLocks noChangeArrowheads="1"/>
          </p:cNvSpPr>
          <p:nvPr/>
        </p:nvSpPr>
        <p:spPr bwMode="auto">
          <a:xfrm>
            <a:off x="215465" y="4313313"/>
            <a:ext cx="4710243" cy="2763365"/>
          </a:xfrm>
          <a:prstGeom prst="roundRect">
            <a:avLst>
              <a:gd name="adj" fmla="val 1102"/>
            </a:avLst>
          </a:prstGeom>
          <a:solidFill>
            <a:schemeClr val="bg1"/>
          </a:solidFill>
          <a:ln w="12700">
            <a:solidFill>
              <a:schemeClr val="bg1">
                <a:lumMod val="65000"/>
              </a:schemeClr>
            </a:solidFill>
            <a:round/>
            <a:headEnd/>
            <a:tailEnd/>
          </a:ln>
        </p:spPr>
        <p:txBody>
          <a:bodyPr wrap="none" anchor="ctr"/>
          <a:lstStyle/>
          <a:p>
            <a:pPr algn="ctr"/>
            <a:endParaRPr lang="ja-JP" altLang="en-US">
              <a:solidFill>
                <a:prstClr val="black"/>
              </a:solidFill>
              <a:cs typeface="メイリオ" pitchFamily="50" charset="-128"/>
            </a:endParaRPr>
          </a:p>
        </p:txBody>
      </p:sp>
      <p:sp>
        <p:nvSpPr>
          <p:cNvPr id="5" name="タイトル 4"/>
          <p:cNvSpPr>
            <a:spLocks noGrp="1"/>
          </p:cNvSpPr>
          <p:nvPr>
            <p:ph type="title"/>
          </p:nvPr>
        </p:nvSpPr>
        <p:spPr/>
        <p:txBody>
          <a:bodyPr/>
          <a:lstStyle/>
          <a:p>
            <a:r>
              <a:rPr kumimoji="1" lang="ja-JP" altLang="en-US" dirty="0" smtClean="0"/>
              <a:t>媒体一覧</a:t>
            </a:r>
            <a:endParaRPr kumimoji="1" lang="ja-JP" altLang="en-US" dirty="0"/>
          </a:p>
        </p:txBody>
      </p:sp>
      <p:sp>
        <p:nvSpPr>
          <p:cNvPr id="66"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10</a:t>
            </a:fld>
            <a:endParaRPr lang="ja-JP" altLang="en-US" dirty="0">
              <a:solidFill>
                <a:prstClr val="black">
                  <a:tint val="75000"/>
                </a:prstClr>
              </a:solidFill>
            </a:endParaRPr>
          </a:p>
        </p:txBody>
      </p:sp>
      <p:sp>
        <p:nvSpPr>
          <p:cNvPr id="45" name="AutoShape 6"/>
          <p:cNvSpPr>
            <a:spLocks noChangeArrowheads="1"/>
          </p:cNvSpPr>
          <p:nvPr/>
        </p:nvSpPr>
        <p:spPr bwMode="auto">
          <a:xfrm>
            <a:off x="223505" y="1164421"/>
            <a:ext cx="4710243" cy="2769237"/>
          </a:xfrm>
          <a:prstGeom prst="roundRect">
            <a:avLst>
              <a:gd name="adj" fmla="val 1102"/>
            </a:avLst>
          </a:prstGeom>
          <a:solidFill>
            <a:schemeClr val="bg1"/>
          </a:solidFill>
          <a:ln w="12700">
            <a:solidFill>
              <a:schemeClr val="bg1">
                <a:lumMod val="65000"/>
              </a:schemeClr>
            </a:solidFill>
            <a:round/>
            <a:headEnd/>
            <a:tailEnd/>
          </a:ln>
        </p:spPr>
        <p:txBody>
          <a:bodyPr wrap="none" anchor="ctr"/>
          <a:lstStyle/>
          <a:p>
            <a:pPr algn="ctr"/>
            <a:endParaRPr lang="ja-JP" altLang="en-US">
              <a:solidFill>
                <a:prstClr val="black"/>
              </a:solidFill>
              <a:cs typeface="メイリオ" pitchFamily="50" charset="-128"/>
            </a:endParaRPr>
          </a:p>
        </p:txBody>
      </p:sp>
      <p:sp>
        <p:nvSpPr>
          <p:cNvPr id="46" name="AutoShape 6"/>
          <p:cNvSpPr>
            <a:spLocks noChangeArrowheads="1"/>
          </p:cNvSpPr>
          <p:nvPr/>
        </p:nvSpPr>
        <p:spPr bwMode="auto">
          <a:xfrm>
            <a:off x="5375149" y="1164421"/>
            <a:ext cx="4710243" cy="2769237"/>
          </a:xfrm>
          <a:prstGeom prst="roundRect">
            <a:avLst>
              <a:gd name="adj" fmla="val 1102"/>
            </a:avLst>
          </a:prstGeom>
          <a:solidFill>
            <a:schemeClr val="bg1"/>
          </a:solidFill>
          <a:ln w="12700">
            <a:solidFill>
              <a:schemeClr val="bg1">
                <a:lumMod val="65000"/>
              </a:schemeClr>
            </a:solidFill>
            <a:round/>
            <a:headEnd/>
            <a:tailEnd/>
          </a:ln>
        </p:spPr>
        <p:txBody>
          <a:bodyPr wrap="none" anchor="ctr"/>
          <a:lstStyle/>
          <a:p>
            <a:pPr algn="ctr"/>
            <a:endParaRPr lang="ja-JP" altLang="en-US">
              <a:solidFill>
                <a:prstClr val="black"/>
              </a:solidFill>
              <a:cs typeface="メイリオ" pitchFamily="50" charset="-128"/>
            </a:endParaRPr>
          </a:p>
        </p:txBody>
      </p:sp>
      <p:sp>
        <p:nvSpPr>
          <p:cNvPr id="47" name="AutoShape 6"/>
          <p:cNvSpPr>
            <a:spLocks noChangeArrowheads="1"/>
          </p:cNvSpPr>
          <p:nvPr/>
        </p:nvSpPr>
        <p:spPr bwMode="auto">
          <a:xfrm>
            <a:off x="5375149" y="4313313"/>
            <a:ext cx="4710243" cy="2763365"/>
          </a:xfrm>
          <a:prstGeom prst="roundRect">
            <a:avLst>
              <a:gd name="adj" fmla="val 1102"/>
            </a:avLst>
          </a:prstGeom>
          <a:solidFill>
            <a:schemeClr val="bg1"/>
          </a:solidFill>
          <a:ln w="12700">
            <a:solidFill>
              <a:schemeClr val="bg1">
                <a:lumMod val="65000"/>
              </a:schemeClr>
            </a:solidFill>
            <a:round/>
            <a:headEnd/>
            <a:tailEnd/>
          </a:ln>
        </p:spPr>
        <p:txBody>
          <a:bodyPr wrap="none" anchor="ctr"/>
          <a:lstStyle/>
          <a:p>
            <a:pPr algn="ctr"/>
            <a:endParaRPr lang="ja-JP" altLang="en-US">
              <a:solidFill>
                <a:prstClr val="black"/>
              </a:solidFill>
              <a:cs typeface="メイリオ" pitchFamily="50" charset="-128"/>
            </a:endParaRPr>
          </a:p>
        </p:txBody>
      </p:sp>
      <p:grpSp>
        <p:nvGrpSpPr>
          <p:cNvPr id="48" name="グループ化 47"/>
          <p:cNvGrpSpPr/>
          <p:nvPr/>
        </p:nvGrpSpPr>
        <p:grpSpPr>
          <a:xfrm>
            <a:off x="789763" y="989584"/>
            <a:ext cx="3561649" cy="358744"/>
            <a:chOff x="48659" y="4080880"/>
            <a:chExt cx="3561649" cy="358744"/>
          </a:xfrm>
        </p:grpSpPr>
        <p:sp>
          <p:nvSpPr>
            <p:cNvPr id="57" name="正方形/長方形 56"/>
            <p:cNvSpPr/>
            <p:nvPr/>
          </p:nvSpPr>
          <p:spPr bwMode="auto">
            <a:xfrm>
              <a:off x="48659" y="4082359"/>
              <a:ext cx="3425903" cy="357265"/>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58" name="正方形/長方形 57"/>
            <p:cNvSpPr/>
            <p:nvPr/>
          </p:nvSpPr>
          <p:spPr>
            <a:xfrm>
              <a:off x="48659" y="4080880"/>
              <a:ext cx="3561649" cy="338554"/>
            </a:xfrm>
            <a:prstGeom prst="rect">
              <a:avLst/>
            </a:prstGeom>
          </p:spPr>
          <p:txBody>
            <a:bodyPr wrap="square">
              <a:spAutoFit/>
            </a:bodyPr>
            <a:lstStyle/>
            <a:p>
              <a:pPr algn="ctr" defTabSz="1001713"/>
              <a:r>
                <a:rPr lang="ja-JP" altLang="en-US" sz="1600" b="1" dirty="0">
                  <a:solidFill>
                    <a:srgbClr val="6699FF"/>
                  </a:solidFill>
                  <a:cs typeface="メイリオ" pitchFamily="50" charset="-128"/>
                </a:rPr>
                <a:t>就活</a:t>
              </a:r>
              <a:r>
                <a:rPr lang="ja-JP" altLang="en-US" sz="1600" b="1" dirty="0" smtClean="0">
                  <a:solidFill>
                    <a:srgbClr val="6699FF"/>
                  </a:solidFill>
                  <a:cs typeface="メイリオ" pitchFamily="50" charset="-128"/>
                </a:rPr>
                <a:t>スタイルブック</a:t>
              </a:r>
              <a:r>
                <a:rPr lang="en-US" altLang="ja-JP" sz="1600" b="1" dirty="0" smtClean="0">
                  <a:solidFill>
                    <a:srgbClr val="6699FF"/>
                  </a:solidFill>
                  <a:cs typeface="メイリオ" pitchFamily="50" charset="-128"/>
                </a:rPr>
                <a:t>(</a:t>
              </a:r>
              <a:r>
                <a:rPr lang="ja-JP" altLang="en-US" sz="1600" b="1" dirty="0">
                  <a:solidFill>
                    <a:srgbClr val="6699FF"/>
                  </a:solidFill>
                  <a:cs typeface="メイリオ" pitchFamily="50" charset="-128"/>
                </a:rPr>
                <a:t>マガジン</a:t>
              </a:r>
              <a:r>
                <a:rPr lang="en-US" altLang="ja-JP" sz="1600" b="1" dirty="0">
                  <a:solidFill>
                    <a:srgbClr val="6699FF"/>
                  </a:solidFill>
                  <a:cs typeface="メイリオ" pitchFamily="50" charset="-128"/>
                </a:rPr>
                <a:t>)</a:t>
              </a:r>
            </a:p>
          </p:txBody>
        </p:sp>
      </p:grpSp>
      <p:sp>
        <p:nvSpPr>
          <p:cNvPr id="60" name="正方形/長方形 59"/>
          <p:cNvSpPr/>
          <p:nvPr/>
        </p:nvSpPr>
        <p:spPr bwMode="auto">
          <a:xfrm>
            <a:off x="6017318" y="984105"/>
            <a:ext cx="3425903" cy="357265"/>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a:solidFill>
                <a:prstClr val="black"/>
              </a:solidFill>
              <a:latin typeface="Times New Roman" pitchFamily="18" charset="0"/>
              <a:ea typeface="ＭＳ ゴシック" pitchFamily="49" charset="-128"/>
            </a:endParaRPr>
          </a:p>
        </p:txBody>
      </p:sp>
      <p:sp>
        <p:nvSpPr>
          <p:cNvPr id="61" name="正方形/長方形 60"/>
          <p:cNvSpPr/>
          <p:nvPr/>
        </p:nvSpPr>
        <p:spPr>
          <a:xfrm>
            <a:off x="7317183" y="980830"/>
            <a:ext cx="686406" cy="338554"/>
          </a:xfrm>
          <a:prstGeom prst="rect">
            <a:avLst/>
          </a:prstGeom>
        </p:spPr>
        <p:txBody>
          <a:bodyPr wrap="square">
            <a:spAutoFit/>
          </a:bodyPr>
          <a:lstStyle/>
          <a:p>
            <a:pPr algn="ctr" defTabSz="1001713"/>
            <a:r>
              <a:rPr lang="en-US" altLang="ja-JP" sz="1600" b="1" dirty="0">
                <a:solidFill>
                  <a:srgbClr val="6699FF"/>
                </a:solidFill>
                <a:cs typeface="メイリオ" pitchFamily="50" charset="-128"/>
              </a:rPr>
              <a:t>WEB</a:t>
            </a:r>
            <a:endParaRPr lang="ja-JP" altLang="en-US" sz="1600" b="1" dirty="0">
              <a:solidFill>
                <a:srgbClr val="6699FF"/>
              </a:solidFill>
              <a:cs typeface="メイリオ" pitchFamily="50" charset="-128"/>
            </a:endParaRPr>
          </a:p>
        </p:txBody>
      </p:sp>
      <p:grpSp>
        <p:nvGrpSpPr>
          <p:cNvPr id="20" name="グループ化 19"/>
          <p:cNvGrpSpPr/>
          <p:nvPr/>
        </p:nvGrpSpPr>
        <p:grpSpPr>
          <a:xfrm>
            <a:off x="6017318" y="4179790"/>
            <a:ext cx="3425903" cy="357265"/>
            <a:chOff x="6017318" y="4118277"/>
            <a:chExt cx="3425903" cy="357265"/>
          </a:xfrm>
        </p:grpSpPr>
        <p:sp>
          <p:nvSpPr>
            <p:cNvPr id="63" name="正方形/長方形 62"/>
            <p:cNvSpPr/>
            <p:nvPr/>
          </p:nvSpPr>
          <p:spPr bwMode="auto">
            <a:xfrm>
              <a:off x="6017318" y="4118277"/>
              <a:ext cx="3425903" cy="357265"/>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a:solidFill>
                  <a:prstClr val="black"/>
                </a:solidFill>
                <a:latin typeface="Times New Roman" pitchFamily="18" charset="0"/>
                <a:ea typeface="ＭＳ ゴシック" pitchFamily="49" charset="-128"/>
              </a:endParaRPr>
            </a:p>
          </p:txBody>
        </p:sp>
        <p:sp>
          <p:nvSpPr>
            <p:cNvPr id="64" name="正方形/長方形 63"/>
            <p:cNvSpPr/>
            <p:nvPr/>
          </p:nvSpPr>
          <p:spPr>
            <a:xfrm>
              <a:off x="6114950" y="4127632"/>
              <a:ext cx="3230637" cy="338554"/>
            </a:xfrm>
            <a:prstGeom prst="rect">
              <a:avLst/>
            </a:prstGeom>
          </p:spPr>
          <p:txBody>
            <a:bodyPr wrap="square">
              <a:spAutoFit/>
            </a:bodyPr>
            <a:lstStyle/>
            <a:p>
              <a:pPr algn="ctr" defTabSz="1001713"/>
              <a:r>
                <a:rPr lang="ja-JP" altLang="en-US" sz="1600" b="1" dirty="0" smtClean="0">
                  <a:solidFill>
                    <a:srgbClr val="6699FF"/>
                  </a:solidFill>
                  <a:cs typeface="メイリオ" pitchFamily="50" charset="-128"/>
                </a:rPr>
                <a:t>マイナビ就職</a:t>
              </a:r>
              <a:r>
                <a:rPr lang="en-US" altLang="ja-JP" sz="1600" b="1" dirty="0" smtClean="0">
                  <a:solidFill>
                    <a:srgbClr val="6699FF"/>
                  </a:solidFill>
                  <a:cs typeface="メイリオ" pitchFamily="50" charset="-128"/>
                </a:rPr>
                <a:t>EXPO</a:t>
              </a:r>
              <a:r>
                <a:rPr lang="ja-JP" altLang="en-US" sz="1600" b="1" dirty="0" smtClean="0">
                  <a:solidFill>
                    <a:srgbClr val="6699FF"/>
                  </a:solidFill>
                  <a:cs typeface="メイリオ" pitchFamily="50" charset="-128"/>
                </a:rPr>
                <a:t>（イベント）</a:t>
              </a:r>
              <a:endParaRPr lang="ja-JP" altLang="en-US" sz="1600" b="1" dirty="0">
                <a:solidFill>
                  <a:srgbClr val="6699FF"/>
                </a:solidFill>
                <a:cs typeface="メイリオ" pitchFamily="50" charset="-128"/>
              </a:endParaRPr>
            </a:p>
          </p:txBody>
        </p:sp>
      </p:grpSp>
      <p:sp>
        <p:nvSpPr>
          <p:cNvPr id="210953" name="Rectangle 12"/>
          <p:cNvSpPr>
            <a:spLocks noChangeArrowheads="1"/>
          </p:cNvSpPr>
          <p:nvPr/>
        </p:nvSpPr>
        <p:spPr bwMode="auto">
          <a:xfrm>
            <a:off x="370597" y="1408622"/>
            <a:ext cx="2947809" cy="418509"/>
          </a:xfrm>
          <a:prstGeom prst="rect">
            <a:avLst/>
          </a:prstGeom>
          <a:noFill/>
          <a:ln w="9525">
            <a:noFill/>
            <a:miter lim="800000"/>
            <a:headEnd/>
            <a:tailEnd/>
          </a:ln>
        </p:spPr>
        <p:txBody>
          <a:bodyPr wrap="square" lIns="109660" tIns="54831" rIns="109660" bIns="54831">
            <a:spAutoFit/>
          </a:bodyPr>
          <a:lstStyle/>
          <a:p>
            <a:pPr defTabSz="1096963"/>
            <a:r>
              <a:rPr lang="ja-JP" altLang="en-US" sz="1000" dirty="0">
                <a:solidFill>
                  <a:prstClr val="black"/>
                </a:solidFill>
                <a:cs typeface="メイリオ" pitchFamily="50" charset="-128"/>
              </a:rPr>
              <a:t>就活準備のバイブル</a:t>
            </a:r>
            <a:r>
              <a:rPr lang="ja-JP" altLang="en-US" sz="1000" dirty="0" smtClean="0">
                <a:solidFill>
                  <a:prstClr val="black"/>
                </a:solidFill>
                <a:cs typeface="メイリオ" pitchFamily="50" charset="-128"/>
              </a:rPr>
              <a:t>！</a:t>
            </a:r>
            <a:endParaRPr lang="en-US" altLang="ja-JP" sz="1000" dirty="0" smtClean="0">
              <a:solidFill>
                <a:prstClr val="black"/>
              </a:solidFill>
              <a:cs typeface="メイリオ" pitchFamily="50" charset="-128"/>
            </a:endParaRPr>
          </a:p>
          <a:p>
            <a:pPr defTabSz="1096963"/>
            <a:r>
              <a:rPr lang="en-US" altLang="ja-JP" sz="1000" dirty="0" smtClean="0">
                <a:solidFill>
                  <a:prstClr val="black"/>
                </a:solidFill>
                <a:cs typeface="メイリオ" pitchFamily="50" charset="-128"/>
              </a:rPr>
              <a:t>EXPO</a:t>
            </a:r>
            <a:r>
              <a:rPr lang="ja-JP" altLang="en-US" sz="1000" dirty="0" smtClean="0">
                <a:solidFill>
                  <a:prstClr val="black"/>
                </a:solidFill>
                <a:cs typeface="メイリオ" pitchFamily="50" charset="-128"/>
              </a:rPr>
              <a:t>等イベントでも配布展開</a:t>
            </a:r>
            <a:endParaRPr lang="en-US" altLang="ja-JP" sz="700" dirty="0">
              <a:solidFill>
                <a:prstClr val="black"/>
              </a:solidFill>
              <a:cs typeface="メイリオ" pitchFamily="50" charset="-128"/>
            </a:endParaRPr>
          </a:p>
        </p:txBody>
      </p:sp>
      <p:sp>
        <p:nvSpPr>
          <p:cNvPr id="72" name="Rectangle 14"/>
          <p:cNvSpPr>
            <a:spLocks noChangeArrowheads="1"/>
          </p:cNvSpPr>
          <p:nvPr/>
        </p:nvSpPr>
        <p:spPr bwMode="auto">
          <a:xfrm>
            <a:off x="370597" y="1827474"/>
            <a:ext cx="3165465" cy="1178334"/>
          </a:xfrm>
          <a:prstGeom prst="rect">
            <a:avLst/>
          </a:prstGeom>
          <a:noFill/>
          <a:ln w="9525">
            <a:noFill/>
            <a:miter lim="800000"/>
            <a:headEnd/>
            <a:tailEnd/>
          </a:ln>
        </p:spPr>
        <p:txBody>
          <a:bodyPr wrap="square" lIns="100136" tIns="50069" rIns="100136" bIns="50069">
            <a:spAutoFit/>
          </a:bodyPr>
          <a:lstStyle/>
          <a:p>
            <a:pPr defTabSz="1001713"/>
            <a:r>
              <a:rPr lang="ja-JP" altLang="en-US" sz="1000" dirty="0">
                <a:solidFill>
                  <a:prstClr val="black"/>
                </a:solidFill>
                <a:cs typeface="メイリオ" pitchFamily="50" charset="-128"/>
              </a:rPr>
              <a:t>発行時期</a:t>
            </a:r>
            <a:r>
              <a:rPr lang="ja-JP" altLang="en-US" sz="1000" dirty="0" smtClean="0">
                <a:solidFill>
                  <a:prstClr val="black"/>
                </a:solidFill>
                <a:cs typeface="メイリオ" pitchFamily="50" charset="-128"/>
              </a:rPr>
              <a:t>：</a:t>
            </a:r>
            <a:r>
              <a:rPr lang="en-US" altLang="ja-JP" sz="1000" dirty="0" smtClean="0">
                <a:solidFill>
                  <a:prstClr val="black"/>
                </a:solidFill>
                <a:cs typeface="メイリオ" pitchFamily="50" charset="-128"/>
              </a:rPr>
              <a:t>2017</a:t>
            </a:r>
            <a:r>
              <a:rPr lang="ja-JP" altLang="en-US" sz="1000" dirty="0" smtClean="0">
                <a:solidFill>
                  <a:prstClr val="black"/>
                </a:solidFill>
                <a:cs typeface="メイリオ" pitchFamily="50" charset="-128"/>
              </a:rPr>
              <a:t>年</a:t>
            </a:r>
            <a:r>
              <a:rPr lang="en-US" altLang="ja-JP" sz="1000" dirty="0" smtClean="0">
                <a:solidFill>
                  <a:prstClr val="black"/>
                </a:solidFill>
                <a:cs typeface="メイリオ" pitchFamily="50" charset="-128"/>
              </a:rPr>
              <a:t>1</a:t>
            </a:r>
            <a:r>
              <a:rPr lang="ja-JP" altLang="en-US" sz="1000" dirty="0" smtClean="0">
                <a:solidFill>
                  <a:prstClr val="black"/>
                </a:solidFill>
                <a:cs typeface="メイリオ" pitchFamily="50" charset="-128"/>
              </a:rPr>
              <a:t>月</a:t>
            </a:r>
            <a:r>
              <a:rPr lang="en-US" altLang="ja-JP" sz="1000" dirty="0">
                <a:solidFill>
                  <a:prstClr val="black"/>
                </a:solidFill>
                <a:cs typeface="メイリオ" pitchFamily="50" charset="-128"/>
              </a:rPr>
              <a:t>27</a:t>
            </a:r>
            <a:r>
              <a:rPr lang="ja-JP" altLang="en-US" sz="1000" dirty="0" smtClean="0">
                <a:solidFill>
                  <a:prstClr val="black"/>
                </a:solidFill>
                <a:cs typeface="メイリオ" pitchFamily="50" charset="-128"/>
              </a:rPr>
              <a:t>日（金）（仮）</a:t>
            </a:r>
            <a:endParaRPr lang="en-US" altLang="ja-JP" sz="1000" dirty="0" smtClean="0">
              <a:solidFill>
                <a:prstClr val="black"/>
              </a:solidFill>
              <a:cs typeface="メイリオ" pitchFamily="50" charset="-128"/>
            </a:endParaRPr>
          </a:p>
          <a:p>
            <a:pPr defTabSz="1001713"/>
            <a:r>
              <a:rPr kumimoji="0" lang="ja-JP" altLang="en-US" sz="1000" dirty="0" smtClean="0">
                <a:solidFill>
                  <a:prstClr val="black"/>
                </a:solidFill>
                <a:cs typeface="メイリオ" pitchFamily="50" charset="-128"/>
              </a:rPr>
              <a:t>体裁</a:t>
            </a:r>
            <a:r>
              <a:rPr kumimoji="0" lang="ja-JP" altLang="en-US" sz="1000" dirty="0">
                <a:solidFill>
                  <a:prstClr val="black"/>
                </a:solidFill>
                <a:cs typeface="メイリオ" pitchFamily="50" charset="-128"/>
              </a:rPr>
              <a:t>：</a:t>
            </a:r>
            <a:r>
              <a:rPr kumimoji="0" lang="en-US" altLang="ja-JP" sz="1000" dirty="0" smtClean="0">
                <a:solidFill>
                  <a:prstClr val="black"/>
                </a:solidFill>
                <a:cs typeface="メイリオ" pitchFamily="50" charset="-128"/>
              </a:rPr>
              <a:t>A4</a:t>
            </a:r>
            <a:r>
              <a:rPr kumimoji="0" lang="ja-JP" altLang="en-US" sz="1000" dirty="0">
                <a:solidFill>
                  <a:prstClr val="black"/>
                </a:solidFill>
                <a:cs typeface="メイリオ" pitchFamily="50" charset="-128"/>
              </a:rPr>
              <a:t>変型</a:t>
            </a:r>
            <a:r>
              <a:rPr kumimoji="0" lang="ja-JP" altLang="en-US" sz="1000" dirty="0" smtClean="0">
                <a:solidFill>
                  <a:prstClr val="black"/>
                </a:solidFill>
                <a:cs typeface="メイリオ" pitchFamily="50" charset="-128"/>
              </a:rPr>
              <a:t>／</a:t>
            </a:r>
            <a:r>
              <a:rPr kumimoji="0" lang="ja-JP" altLang="en-US" sz="1000" dirty="0">
                <a:solidFill>
                  <a:prstClr val="black"/>
                </a:solidFill>
                <a:cs typeface="メイリオ" pitchFamily="50" charset="-128"/>
              </a:rPr>
              <a:t>オールカラー／</a:t>
            </a:r>
            <a:r>
              <a:rPr kumimoji="0" lang="en-US" altLang="ja-JP" sz="1000" dirty="0">
                <a:solidFill>
                  <a:prstClr val="black"/>
                </a:solidFill>
                <a:cs typeface="メイリオ" pitchFamily="50" charset="-128"/>
              </a:rPr>
              <a:t>92P</a:t>
            </a:r>
            <a:r>
              <a:rPr kumimoji="0" lang="ja-JP" altLang="en-US" sz="1000" dirty="0">
                <a:solidFill>
                  <a:prstClr val="black"/>
                </a:solidFill>
                <a:cs typeface="メイリオ" pitchFamily="50" charset="-128"/>
              </a:rPr>
              <a:t>程度</a:t>
            </a:r>
            <a:endParaRPr kumimoji="0" lang="en-US" altLang="ja-JP" sz="1000" dirty="0">
              <a:solidFill>
                <a:prstClr val="black"/>
              </a:solidFill>
              <a:cs typeface="メイリオ" pitchFamily="50" charset="-128"/>
            </a:endParaRPr>
          </a:p>
          <a:p>
            <a:pPr defTabSz="1001713" eaLnBrk="0" hangingPunct="0"/>
            <a:r>
              <a:rPr kumimoji="0" lang="ja-JP" altLang="en-US" sz="1000" dirty="0">
                <a:solidFill>
                  <a:prstClr val="black"/>
                </a:solidFill>
                <a:cs typeface="メイリオ" pitchFamily="50" charset="-128"/>
              </a:rPr>
              <a:t>発行対象：就職希望の大学</a:t>
            </a:r>
            <a:r>
              <a:rPr kumimoji="0" lang="en-US" altLang="ja-JP" sz="1000" dirty="0">
                <a:solidFill>
                  <a:prstClr val="black"/>
                </a:solidFill>
                <a:cs typeface="メイリオ" pitchFamily="50" charset="-128"/>
              </a:rPr>
              <a:t>3</a:t>
            </a:r>
            <a:r>
              <a:rPr kumimoji="0" lang="ja-JP" altLang="en-US" sz="1000" dirty="0" smtClean="0">
                <a:solidFill>
                  <a:prstClr val="black"/>
                </a:solidFill>
                <a:cs typeface="メイリオ" pitchFamily="50" charset="-128"/>
              </a:rPr>
              <a:t>年生</a:t>
            </a:r>
            <a:r>
              <a:rPr kumimoji="0" lang="ja-JP" altLang="en-US" sz="1000" dirty="0">
                <a:solidFill>
                  <a:prstClr val="black"/>
                </a:solidFill>
                <a:cs typeface="メイリオ" pitchFamily="50" charset="-128"/>
              </a:rPr>
              <a:t>・</a:t>
            </a:r>
            <a:r>
              <a:rPr kumimoji="0" lang="ja-JP" altLang="en-US" sz="1000" dirty="0" smtClean="0">
                <a:solidFill>
                  <a:prstClr val="black"/>
                </a:solidFill>
                <a:cs typeface="メイリオ" pitchFamily="50" charset="-128"/>
              </a:rPr>
              <a:t>大学院</a:t>
            </a:r>
            <a:r>
              <a:rPr kumimoji="0" lang="en-US" altLang="ja-JP" sz="1000" dirty="0">
                <a:solidFill>
                  <a:prstClr val="black"/>
                </a:solidFill>
                <a:cs typeface="メイリオ" pitchFamily="50" charset="-128"/>
              </a:rPr>
              <a:t>1</a:t>
            </a:r>
            <a:r>
              <a:rPr kumimoji="0" lang="ja-JP" altLang="en-US" sz="1000" dirty="0" smtClean="0">
                <a:solidFill>
                  <a:prstClr val="black"/>
                </a:solidFill>
                <a:cs typeface="メイリオ" pitchFamily="50" charset="-128"/>
              </a:rPr>
              <a:t>年生</a:t>
            </a:r>
            <a:endParaRPr kumimoji="0" lang="en-US" altLang="ja-JP" sz="1000" dirty="0" smtClean="0">
              <a:solidFill>
                <a:prstClr val="black"/>
              </a:solidFill>
              <a:cs typeface="メイリオ" pitchFamily="50" charset="-128"/>
            </a:endParaRPr>
          </a:p>
          <a:p>
            <a:pPr defTabSz="1001713" eaLnBrk="0" hangingPunct="0"/>
            <a:r>
              <a:rPr kumimoji="0" lang="ja-JP" altLang="en-US" sz="1000" dirty="0">
                <a:solidFill>
                  <a:prstClr val="black"/>
                </a:solidFill>
                <a:cs typeface="メイリオ" pitchFamily="50" charset="-128"/>
              </a:rPr>
              <a:t>発行</a:t>
            </a:r>
            <a:r>
              <a:rPr kumimoji="0" lang="ja-JP" altLang="en-US" sz="1000" dirty="0" smtClean="0">
                <a:solidFill>
                  <a:prstClr val="black"/>
                </a:solidFill>
                <a:cs typeface="メイリオ" pitchFamily="50" charset="-128"/>
              </a:rPr>
              <a:t>部数：</a:t>
            </a:r>
            <a:r>
              <a:rPr kumimoji="0" lang="en-US" altLang="ja-JP" sz="1000" b="1" dirty="0" smtClean="0">
                <a:solidFill>
                  <a:srgbClr val="FF7C80"/>
                </a:solidFill>
                <a:cs typeface="メイリオ" pitchFamily="50" charset="-128"/>
              </a:rPr>
              <a:t>25</a:t>
            </a:r>
            <a:r>
              <a:rPr kumimoji="0" lang="ja-JP" altLang="en-US" sz="1000" b="1" dirty="0" smtClean="0">
                <a:solidFill>
                  <a:srgbClr val="FF7C80"/>
                </a:solidFill>
                <a:cs typeface="メイリオ" pitchFamily="50" charset="-128"/>
              </a:rPr>
              <a:t>万部発行</a:t>
            </a:r>
            <a:endParaRPr kumimoji="0" lang="en-US" altLang="ja-JP" sz="1000" b="1" dirty="0">
              <a:solidFill>
                <a:srgbClr val="FF7C80"/>
              </a:solidFill>
              <a:cs typeface="メイリオ" pitchFamily="50" charset="-128"/>
            </a:endParaRPr>
          </a:p>
          <a:p>
            <a:pPr defTabSz="1001713" eaLnBrk="0" hangingPunct="0"/>
            <a:r>
              <a:rPr kumimoji="0" lang="ja-JP" altLang="en-US" sz="1000" dirty="0">
                <a:solidFill>
                  <a:prstClr val="black"/>
                </a:solidFill>
                <a:cs typeface="メイリオ" pitchFamily="50" charset="-128"/>
              </a:rPr>
              <a:t>　</a:t>
            </a:r>
            <a:r>
              <a:rPr kumimoji="0" lang="ja-JP" altLang="en-US" sz="1000" dirty="0" smtClean="0">
                <a:solidFill>
                  <a:prstClr val="black"/>
                </a:solidFill>
                <a:cs typeface="メイリオ" pitchFamily="50" charset="-128"/>
              </a:rPr>
              <a:t>　　　　</a:t>
            </a:r>
            <a:r>
              <a:rPr kumimoji="0" lang="ja-JP" altLang="en-US" sz="1000" b="1" dirty="0" smtClean="0">
                <a:solidFill>
                  <a:prstClr val="black"/>
                </a:solidFill>
                <a:cs typeface="メイリオ" pitchFamily="50" charset="-128"/>
              </a:rPr>
              <a:t>・</a:t>
            </a:r>
            <a:r>
              <a:rPr kumimoji="0" lang="en-US" altLang="ja-JP" sz="1000" b="1" dirty="0" smtClean="0">
                <a:solidFill>
                  <a:prstClr val="black"/>
                </a:solidFill>
                <a:cs typeface="メイリオ" pitchFamily="50" charset="-128"/>
              </a:rPr>
              <a:t>20</a:t>
            </a:r>
            <a:r>
              <a:rPr kumimoji="0" lang="ja-JP" altLang="en-US" sz="1000" b="1" dirty="0" smtClean="0">
                <a:solidFill>
                  <a:prstClr val="black"/>
                </a:solidFill>
                <a:cs typeface="メイリオ" pitchFamily="50" charset="-128"/>
              </a:rPr>
              <a:t>万部  宅配送付</a:t>
            </a:r>
            <a:endParaRPr kumimoji="0" lang="en-US" altLang="ja-JP" sz="1000" b="1" dirty="0" smtClean="0">
              <a:solidFill>
                <a:prstClr val="black"/>
              </a:solidFill>
              <a:cs typeface="メイリオ" pitchFamily="50" charset="-128"/>
            </a:endParaRPr>
          </a:p>
          <a:p>
            <a:pPr defTabSz="1001713" eaLnBrk="0" hangingPunct="0"/>
            <a:r>
              <a:rPr kumimoji="0" lang="en-US" altLang="ja-JP" sz="800" dirty="0">
                <a:solidFill>
                  <a:prstClr val="black"/>
                </a:solidFill>
                <a:cs typeface="メイリオ" pitchFamily="50" charset="-128"/>
              </a:rPr>
              <a:t> </a:t>
            </a:r>
            <a:r>
              <a:rPr kumimoji="0" lang="en-US" altLang="ja-JP" sz="800" dirty="0" smtClean="0">
                <a:solidFill>
                  <a:prstClr val="black"/>
                </a:solidFill>
                <a:cs typeface="メイリオ" pitchFamily="50" charset="-128"/>
              </a:rPr>
              <a:t>                </a:t>
            </a:r>
            <a:r>
              <a:rPr kumimoji="0" lang="ja-JP" altLang="en-US" sz="800" dirty="0" smtClean="0">
                <a:solidFill>
                  <a:prstClr val="black"/>
                </a:solidFill>
                <a:cs typeface="メイリオ" pitchFamily="50" charset="-128"/>
              </a:rPr>
              <a:t>　</a:t>
            </a:r>
            <a:r>
              <a:rPr kumimoji="0" lang="en-US" altLang="ja-JP" sz="800" dirty="0" smtClean="0">
                <a:solidFill>
                  <a:prstClr val="black"/>
                </a:solidFill>
                <a:cs typeface="メイリオ" pitchFamily="50" charset="-128"/>
              </a:rPr>
              <a:t> (</a:t>
            </a:r>
            <a:r>
              <a:rPr kumimoji="0" lang="ja-JP" altLang="en-US" sz="800" dirty="0" smtClean="0">
                <a:solidFill>
                  <a:prstClr val="black"/>
                </a:solidFill>
                <a:cs typeface="メイリオ" pitchFamily="50" charset="-128"/>
              </a:rPr>
              <a:t>関東版</a:t>
            </a:r>
            <a:r>
              <a:rPr kumimoji="0" lang="en-US" altLang="ja-JP" sz="800" dirty="0" smtClean="0">
                <a:solidFill>
                  <a:prstClr val="black"/>
                </a:solidFill>
                <a:cs typeface="メイリオ" pitchFamily="50" charset="-128"/>
              </a:rPr>
              <a:t>12</a:t>
            </a:r>
            <a:r>
              <a:rPr kumimoji="0" lang="ja-JP" altLang="en-US" sz="800" dirty="0" smtClean="0">
                <a:solidFill>
                  <a:prstClr val="black"/>
                </a:solidFill>
                <a:cs typeface="メイリオ" pitchFamily="50" charset="-128"/>
              </a:rPr>
              <a:t>万部・関西・東海版</a:t>
            </a:r>
            <a:r>
              <a:rPr kumimoji="0" lang="en-US" altLang="ja-JP" sz="800" dirty="0" smtClean="0">
                <a:solidFill>
                  <a:prstClr val="black"/>
                </a:solidFill>
                <a:cs typeface="メイリオ" pitchFamily="50" charset="-128"/>
              </a:rPr>
              <a:t>8</a:t>
            </a:r>
            <a:r>
              <a:rPr kumimoji="0" lang="ja-JP" altLang="en-US" sz="800" dirty="0" smtClean="0">
                <a:solidFill>
                  <a:prstClr val="black"/>
                </a:solidFill>
                <a:cs typeface="メイリオ" pitchFamily="50" charset="-128"/>
              </a:rPr>
              <a:t>万部</a:t>
            </a:r>
            <a:r>
              <a:rPr kumimoji="0" lang="en-US" altLang="ja-JP" sz="1000" dirty="0" smtClean="0">
                <a:solidFill>
                  <a:prstClr val="black"/>
                </a:solidFill>
                <a:cs typeface="メイリオ" pitchFamily="50" charset="-128"/>
              </a:rPr>
              <a:t>)</a:t>
            </a:r>
          </a:p>
          <a:p>
            <a:pPr defTabSz="1001713" eaLnBrk="0" hangingPunct="0"/>
            <a:r>
              <a:rPr kumimoji="0" lang="ja-JP" altLang="en-US" sz="1000" dirty="0" smtClean="0">
                <a:solidFill>
                  <a:prstClr val="black"/>
                </a:solidFill>
                <a:cs typeface="メイリオ" pitchFamily="50" charset="-128"/>
              </a:rPr>
              <a:t>　　　　　</a:t>
            </a:r>
            <a:r>
              <a:rPr kumimoji="0" lang="ja-JP" altLang="en-US" sz="1000" b="1" dirty="0" smtClean="0">
                <a:solidFill>
                  <a:prstClr val="black"/>
                </a:solidFill>
                <a:cs typeface="メイリオ" pitchFamily="50" charset="-128"/>
              </a:rPr>
              <a:t>・</a:t>
            </a:r>
            <a:r>
              <a:rPr kumimoji="0" lang="en-US" altLang="ja-JP" sz="1000" b="1" dirty="0">
                <a:solidFill>
                  <a:prstClr val="black"/>
                </a:solidFill>
                <a:cs typeface="メイリオ" pitchFamily="50" charset="-128"/>
              </a:rPr>
              <a:t>5</a:t>
            </a:r>
            <a:r>
              <a:rPr kumimoji="0" lang="ja-JP" altLang="en-US" sz="1000" b="1" dirty="0" smtClean="0">
                <a:solidFill>
                  <a:prstClr val="black"/>
                </a:solidFill>
                <a:cs typeface="メイリオ" pitchFamily="50" charset="-128"/>
              </a:rPr>
              <a:t>万部</a:t>
            </a:r>
            <a:r>
              <a:rPr kumimoji="0" lang="ja-JP" altLang="en-US" sz="1000" b="1" dirty="0">
                <a:solidFill>
                  <a:prstClr val="black"/>
                </a:solidFill>
                <a:cs typeface="メイリオ" pitchFamily="50" charset="-128"/>
              </a:rPr>
              <a:t>　</a:t>
            </a:r>
            <a:r>
              <a:rPr kumimoji="0" lang="ja-JP" altLang="en-US" sz="1000" b="1" dirty="0" smtClean="0">
                <a:solidFill>
                  <a:prstClr val="black"/>
                </a:solidFill>
                <a:cs typeface="メイリオ" pitchFamily="50" charset="-128"/>
              </a:rPr>
              <a:t> イベント配布</a:t>
            </a:r>
            <a:endParaRPr kumimoji="0" lang="ja-JP" altLang="en-US" sz="800" b="1" dirty="0">
              <a:solidFill>
                <a:prstClr val="black"/>
              </a:solidFill>
              <a:cs typeface="メイリオ" pitchFamily="50" charset="-128"/>
            </a:endParaRPr>
          </a:p>
        </p:txBody>
      </p:sp>
      <p:sp>
        <p:nvSpPr>
          <p:cNvPr id="53" name="正方形/長方形 52"/>
          <p:cNvSpPr/>
          <p:nvPr/>
        </p:nvSpPr>
        <p:spPr bwMode="auto">
          <a:xfrm>
            <a:off x="789763" y="4179790"/>
            <a:ext cx="3425903" cy="357265"/>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a:solidFill>
                <a:prstClr val="black"/>
              </a:solidFill>
              <a:latin typeface="Times New Roman" pitchFamily="18" charset="0"/>
              <a:ea typeface="ＭＳ ゴシック" pitchFamily="49" charset="-128"/>
            </a:endParaRPr>
          </a:p>
        </p:txBody>
      </p:sp>
      <p:sp>
        <p:nvSpPr>
          <p:cNvPr id="9" name="正方形/長方形 8"/>
          <p:cNvSpPr/>
          <p:nvPr/>
        </p:nvSpPr>
        <p:spPr>
          <a:xfrm>
            <a:off x="1579872" y="4178311"/>
            <a:ext cx="1705916" cy="338628"/>
          </a:xfrm>
          <a:prstGeom prst="rect">
            <a:avLst/>
          </a:prstGeom>
        </p:spPr>
        <p:txBody>
          <a:bodyPr wrap="square">
            <a:spAutoFit/>
          </a:bodyPr>
          <a:lstStyle/>
          <a:p>
            <a:pPr algn="ctr" defTabSz="1001713"/>
            <a:r>
              <a:rPr lang="en-US" altLang="ja-JP" sz="1600" b="1" dirty="0">
                <a:solidFill>
                  <a:srgbClr val="6699FF"/>
                </a:solidFill>
                <a:cs typeface="メイリオ" pitchFamily="50" charset="-128"/>
              </a:rPr>
              <a:t>OOH</a:t>
            </a:r>
            <a:r>
              <a:rPr lang="ja-JP" altLang="en-US" sz="1600" b="1" dirty="0">
                <a:solidFill>
                  <a:srgbClr val="6699FF"/>
                </a:solidFill>
                <a:cs typeface="メイリオ" pitchFamily="50" charset="-128"/>
              </a:rPr>
              <a:t>：窓上広告</a:t>
            </a:r>
          </a:p>
        </p:txBody>
      </p:sp>
      <p:grpSp>
        <p:nvGrpSpPr>
          <p:cNvPr id="19" name="グループ化 18"/>
          <p:cNvGrpSpPr/>
          <p:nvPr/>
        </p:nvGrpSpPr>
        <p:grpSpPr>
          <a:xfrm>
            <a:off x="1052892" y="3018475"/>
            <a:ext cx="2169292" cy="778627"/>
            <a:chOff x="703822" y="2853073"/>
            <a:chExt cx="2169292" cy="778627"/>
          </a:xfrm>
        </p:grpSpPr>
        <p:sp>
          <p:nvSpPr>
            <p:cNvPr id="18" name="正方形/長方形 17"/>
            <p:cNvSpPr/>
            <p:nvPr/>
          </p:nvSpPr>
          <p:spPr>
            <a:xfrm>
              <a:off x="703822" y="2853073"/>
              <a:ext cx="2169292" cy="7786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0952" name="Rectangle 11"/>
            <p:cNvSpPr>
              <a:spLocks noChangeArrowheads="1"/>
            </p:cNvSpPr>
            <p:nvPr/>
          </p:nvSpPr>
          <p:spPr bwMode="auto">
            <a:xfrm>
              <a:off x="765379" y="2879243"/>
              <a:ext cx="1677759" cy="726286"/>
            </a:xfrm>
            <a:prstGeom prst="rect">
              <a:avLst/>
            </a:prstGeom>
            <a:noFill/>
            <a:ln w="9525">
              <a:noFill/>
              <a:miter lim="800000"/>
              <a:headEnd/>
              <a:tailEnd/>
            </a:ln>
          </p:spPr>
          <p:txBody>
            <a:bodyPr wrap="square" lIns="109660" tIns="54831" rIns="109660" bIns="54831">
              <a:spAutoFit/>
            </a:bodyPr>
            <a:lstStyle/>
            <a:p>
              <a:pPr defTabSz="1096963"/>
              <a:r>
                <a:rPr lang="ja-JP" altLang="en-US" sz="1000" dirty="0" smtClean="0">
                  <a:solidFill>
                    <a:prstClr val="black"/>
                  </a:solidFill>
                  <a:cs typeface="メイリオ" pitchFamily="50" charset="-128"/>
                </a:rPr>
                <a:t>●純広告</a:t>
              </a:r>
              <a:r>
                <a:rPr lang="en-US" altLang="ja-JP" sz="1000" dirty="0" smtClean="0">
                  <a:solidFill>
                    <a:prstClr val="black"/>
                  </a:solidFill>
                  <a:cs typeface="メイリオ" pitchFamily="50" charset="-128"/>
                </a:rPr>
                <a:t>/</a:t>
              </a:r>
              <a:r>
                <a:rPr lang="ja-JP" altLang="en-US" sz="1000" dirty="0" smtClean="0">
                  <a:solidFill>
                    <a:prstClr val="black"/>
                  </a:solidFill>
                  <a:cs typeface="メイリオ" pitchFamily="50" charset="-128"/>
                </a:rPr>
                <a:t>タイアップ企画</a:t>
              </a:r>
            </a:p>
            <a:p>
              <a:pPr defTabSz="1096963"/>
              <a:r>
                <a:rPr lang="ja-JP" altLang="en-US" sz="1000" dirty="0" smtClean="0">
                  <a:solidFill>
                    <a:prstClr val="black"/>
                  </a:solidFill>
                  <a:cs typeface="メイリオ" pitchFamily="50" charset="-128"/>
                </a:rPr>
                <a:t>●クーポン企画</a:t>
              </a:r>
              <a:endParaRPr lang="en-US" altLang="ja-JP" sz="1000" dirty="0" smtClean="0">
                <a:solidFill>
                  <a:prstClr val="black"/>
                </a:solidFill>
                <a:cs typeface="メイリオ" pitchFamily="50" charset="-128"/>
              </a:endParaRPr>
            </a:p>
            <a:p>
              <a:pPr defTabSz="1096963"/>
              <a:r>
                <a:rPr lang="ja-JP" altLang="en-US" sz="1000" dirty="0" smtClean="0">
                  <a:solidFill>
                    <a:prstClr val="black"/>
                  </a:solidFill>
                  <a:cs typeface="メイリオ" pitchFamily="50" charset="-128"/>
                </a:rPr>
                <a:t>●同梱企画</a:t>
              </a:r>
              <a:endParaRPr lang="en-US" altLang="ja-JP" sz="1000" dirty="0" smtClean="0">
                <a:solidFill>
                  <a:prstClr val="black"/>
                </a:solidFill>
                <a:cs typeface="メイリオ" pitchFamily="50" charset="-128"/>
              </a:endParaRPr>
            </a:p>
            <a:p>
              <a:pPr defTabSz="1096963"/>
              <a:r>
                <a:rPr lang="ja-JP" altLang="en-US" sz="1000" dirty="0" smtClean="0">
                  <a:solidFill>
                    <a:prstClr val="black"/>
                  </a:solidFill>
                  <a:cs typeface="メイリオ" pitchFamily="50" charset="-128"/>
                </a:rPr>
                <a:t>●イベント</a:t>
              </a:r>
              <a:endParaRPr lang="ja-JP" altLang="en-US" sz="1000" dirty="0">
                <a:solidFill>
                  <a:prstClr val="black"/>
                </a:solidFill>
                <a:cs typeface="メイリオ" pitchFamily="50" charset="-128"/>
              </a:endParaRPr>
            </a:p>
          </p:txBody>
        </p:sp>
      </p:grpSp>
      <p:sp>
        <p:nvSpPr>
          <p:cNvPr id="91" name="Rectangle 12"/>
          <p:cNvSpPr>
            <a:spLocks noChangeArrowheads="1"/>
          </p:cNvSpPr>
          <p:nvPr/>
        </p:nvSpPr>
        <p:spPr bwMode="auto">
          <a:xfrm>
            <a:off x="5462463" y="4662757"/>
            <a:ext cx="4824537" cy="418509"/>
          </a:xfrm>
          <a:prstGeom prst="rect">
            <a:avLst/>
          </a:prstGeom>
          <a:noFill/>
          <a:ln w="9525">
            <a:noFill/>
            <a:miter lim="800000"/>
            <a:headEnd/>
            <a:tailEnd/>
          </a:ln>
        </p:spPr>
        <p:txBody>
          <a:bodyPr wrap="square" lIns="109660" tIns="54831" rIns="109660" bIns="54831">
            <a:spAutoFit/>
          </a:bodyPr>
          <a:lstStyle/>
          <a:p>
            <a:pPr defTabSz="1096963"/>
            <a:r>
              <a:rPr lang="ja-JP" altLang="en-US" sz="1000" dirty="0">
                <a:solidFill>
                  <a:prstClr val="black"/>
                </a:solidFill>
                <a:cs typeface="メイリオ" pitchFamily="50" charset="-128"/>
              </a:rPr>
              <a:t>全国で約</a:t>
            </a:r>
            <a:r>
              <a:rPr lang="en-US" altLang="ja-JP" sz="1000" dirty="0" smtClean="0">
                <a:solidFill>
                  <a:prstClr val="black"/>
                </a:solidFill>
                <a:cs typeface="メイリオ" pitchFamily="50" charset="-128"/>
              </a:rPr>
              <a:t>23.5</a:t>
            </a:r>
            <a:r>
              <a:rPr lang="ja-JP" altLang="en-US" sz="1000" dirty="0" smtClean="0">
                <a:solidFill>
                  <a:prstClr val="black"/>
                </a:solidFill>
                <a:cs typeface="メイリオ" pitchFamily="50" charset="-128"/>
              </a:rPr>
              <a:t>万人</a:t>
            </a:r>
            <a:r>
              <a:rPr lang="ja-JP" altLang="en-US" sz="1000" dirty="0">
                <a:solidFill>
                  <a:prstClr val="black"/>
                </a:solidFill>
                <a:cs typeface="メイリオ" pitchFamily="50" charset="-128"/>
              </a:rPr>
              <a:t>動員を誇る日本最大級の就職</a:t>
            </a:r>
            <a:r>
              <a:rPr lang="ja-JP" altLang="en-US" sz="1000" dirty="0" smtClean="0">
                <a:solidFill>
                  <a:prstClr val="black"/>
                </a:solidFill>
                <a:cs typeface="メイリオ" pitchFamily="50" charset="-128"/>
              </a:rPr>
              <a:t>イベント</a:t>
            </a:r>
            <a:r>
              <a:rPr lang="en-US" altLang="ja-JP" sz="1000" dirty="0" smtClean="0">
                <a:solidFill>
                  <a:prstClr val="black"/>
                </a:solidFill>
                <a:cs typeface="メイリオ" pitchFamily="50" charset="-128"/>
              </a:rPr>
              <a:t>※</a:t>
            </a:r>
            <a:r>
              <a:rPr lang="ja-JP" altLang="en-US" sz="1000" dirty="0" smtClean="0">
                <a:solidFill>
                  <a:prstClr val="black"/>
                </a:solidFill>
                <a:cs typeface="メイリオ" pitchFamily="50" charset="-128"/>
              </a:rPr>
              <a:t>マイナビ</a:t>
            </a:r>
            <a:r>
              <a:rPr lang="en-US" altLang="ja-JP" sz="1000" dirty="0" smtClean="0">
                <a:solidFill>
                  <a:prstClr val="black"/>
                </a:solidFill>
                <a:cs typeface="メイリオ" pitchFamily="50" charset="-128"/>
              </a:rPr>
              <a:t>2017</a:t>
            </a:r>
            <a:r>
              <a:rPr lang="ja-JP" altLang="en-US" sz="1000" dirty="0" smtClean="0">
                <a:solidFill>
                  <a:prstClr val="black"/>
                </a:solidFill>
                <a:cs typeface="メイリオ" pitchFamily="50" charset="-128"/>
              </a:rPr>
              <a:t>実績</a:t>
            </a:r>
            <a:endParaRPr lang="en-US" altLang="ja-JP" sz="1000" dirty="0" smtClean="0">
              <a:solidFill>
                <a:prstClr val="black"/>
              </a:solidFill>
              <a:cs typeface="メイリオ" pitchFamily="50" charset="-128"/>
            </a:endParaRPr>
          </a:p>
          <a:p>
            <a:pPr defTabSz="1096963"/>
            <a:r>
              <a:rPr lang="ja-JP" altLang="en-US" sz="1000" dirty="0">
                <a:solidFill>
                  <a:prstClr val="black"/>
                </a:solidFill>
                <a:cs typeface="メイリオ" pitchFamily="50" charset="-128"/>
              </a:rPr>
              <a:t>東京・大阪・名古屋・札幌・福岡・その他各都市にて開催（</a:t>
            </a:r>
            <a:r>
              <a:rPr lang="en-US" altLang="ja-JP" sz="1000" dirty="0">
                <a:solidFill>
                  <a:prstClr val="black"/>
                </a:solidFill>
                <a:cs typeface="メイリオ" pitchFamily="50" charset="-128"/>
              </a:rPr>
              <a:t>3</a:t>
            </a:r>
            <a:r>
              <a:rPr lang="ja-JP" altLang="en-US" sz="1000" dirty="0" smtClean="0">
                <a:solidFill>
                  <a:prstClr val="black"/>
                </a:solidFill>
                <a:cs typeface="メイリオ" pitchFamily="50" charset="-128"/>
              </a:rPr>
              <a:t>月～</a:t>
            </a:r>
            <a:r>
              <a:rPr lang="ja-JP" altLang="en-US" sz="1000" dirty="0">
                <a:solidFill>
                  <a:prstClr val="black"/>
                </a:solidFill>
                <a:cs typeface="メイリオ" pitchFamily="50" charset="-128"/>
              </a:rPr>
              <a:t>６月</a:t>
            </a:r>
            <a:r>
              <a:rPr lang="ja-JP" altLang="en-US" sz="1000" dirty="0" smtClean="0">
                <a:solidFill>
                  <a:prstClr val="black"/>
                </a:solidFill>
                <a:cs typeface="メイリオ" pitchFamily="50" charset="-128"/>
              </a:rPr>
              <a:t>）</a:t>
            </a:r>
            <a:endParaRPr lang="ja-JP" altLang="en-US" sz="1000" dirty="0">
              <a:solidFill>
                <a:prstClr val="black"/>
              </a:solidFill>
              <a:cs typeface="メイリオ" pitchFamily="50" charset="-128"/>
            </a:endParaRPr>
          </a:p>
        </p:txBody>
      </p:sp>
      <p:sp>
        <p:nvSpPr>
          <p:cNvPr id="97" name="Text Box 35"/>
          <p:cNvSpPr txBox="1">
            <a:spLocks noChangeArrowheads="1"/>
          </p:cNvSpPr>
          <p:nvPr/>
        </p:nvSpPr>
        <p:spPr bwMode="auto">
          <a:xfrm>
            <a:off x="5611063" y="2312607"/>
            <a:ext cx="2073308" cy="693201"/>
          </a:xfrm>
          <a:prstGeom prst="rect">
            <a:avLst/>
          </a:prstGeom>
          <a:noFill/>
          <a:ln w="9525">
            <a:noFill/>
            <a:miter lim="800000"/>
            <a:headEnd/>
            <a:tailEnd/>
          </a:ln>
        </p:spPr>
        <p:txBody>
          <a:bodyPr wrap="square" lIns="100136" tIns="50069" rIns="100136" bIns="50069">
            <a:spAutoFit/>
          </a:bodyPr>
          <a:lstStyle/>
          <a:p>
            <a:pPr defTabSz="1001713" fontAlgn="b">
              <a:lnSpc>
                <a:spcPct val="95000"/>
              </a:lnSpc>
            </a:pPr>
            <a:r>
              <a:rPr lang="ja-JP" altLang="en-US" sz="1000" dirty="0" smtClean="0">
                <a:solidFill>
                  <a:prstClr val="black"/>
                </a:solidFill>
                <a:cs typeface="メイリオ" pitchFamily="50" charset="-128"/>
              </a:rPr>
              <a:t>就</a:t>
            </a:r>
            <a:r>
              <a:rPr lang="ja-JP" altLang="en-US" sz="1000" dirty="0">
                <a:solidFill>
                  <a:prstClr val="black"/>
                </a:solidFill>
                <a:cs typeface="メイリオ" pitchFamily="50" charset="-128"/>
              </a:rPr>
              <a:t>活情報</a:t>
            </a:r>
            <a:r>
              <a:rPr lang="ja-JP" altLang="en-US" sz="1000" dirty="0" smtClean="0">
                <a:solidFill>
                  <a:prstClr val="black"/>
                </a:solidFill>
                <a:cs typeface="メイリオ" pitchFamily="50" charset="-128"/>
              </a:rPr>
              <a:t>サイト「</a:t>
            </a:r>
            <a:r>
              <a:rPr lang="ja-JP" altLang="en-US" sz="1000" dirty="0">
                <a:solidFill>
                  <a:prstClr val="black"/>
                </a:solidFill>
                <a:cs typeface="メイリオ" pitchFamily="50" charset="-128"/>
              </a:rPr>
              <a:t>マイナビ」内</a:t>
            </a:r>
            <a:r>
              <a:rPr lang="ja-JP" altLang="en-US" sz="1000" dirty="0" smtClean="0">
                <a:solidFill>
                  <a:prstClr val="black"/>
                </a:solidFill>
                <a:cs typeface="メイリオ" pitchFamily="50" charset="-128"/>
              </a:rPr>
              <a:t>の就</a:t>
            </a:r>
            <a:r>
              <a:rPr lang="ja-JP" altLang="en-US" sz="1000" dirty="0">
                <a:solidFill>
                  <a:prstClr val="black"/>
                </a:solidFill>
                <a:cs typeface="メイリオ" pitchFamily="50" charset="-128"/>
              </a:rPr>
              <a:t>活支援コンテンツ</a:t>
            </a:r>
            <a:r>
              <a:rPr lang="ja-JP" altLang="en-US" sz="1000" dirty="0" smtClean="0">
                <a:solidFill>
                  <a:prstClr val="black"/>
                </a:solidFill>
                <a:cs typeface="メイリオ" pitchFamily="50" charset="-128"/>
              </a:rPr>
              <a:t>。就</a:t>
            </a:r>
            <a:r>
              <a:rPr lang="ja-JP" altLang="en-US" sz="1000" dirty="0">
                <a:solidFill>
                  <a:prstClr val="black"/>
                </a:solidFill>
                <a:cs typeface="メイリオ" pitchFamily="50" charset="-128"/>
              </a:rPr>
              <a:t>活に役立つ情報満載の人気コーナー</a:t>
            </a:r>
            <a:r>
              <a:rPr lang="ja-JP" altLang="en-US" sz="1000" dirty="0" smtClean="0">
                <a:solidFill>
                  <a:prstClr val="black"/>
                </a:solidFill>
                <a:cs typeface="メイリオ" pitchFamily="50" charset="-128"/>
              </a:rPr>
              <a:t>。</a:t>
            </a:r>
            <a:endParaRPr lang="en-US" altLang="ja-JP" sz="1000" dirty="0" smtClean="0">
              <a:solidFill>
                <a:prstClr val="black"/>
              </a:solidFill>
              <a:cs typeface="メイリオ" pitchFamily="50" charset="-128"/>
            </a:endParaRPr>
          </a:p>
          <a:p>
            <a:pPr defTabSz="1001713" fontAlgn="b">
              <a:lnSpc>
                <a:spcPct val="95000"/>
              </a:lnSpc>
            </a:pPr>
            <a:r>
              <a:rPr lang="en-US" altLang="ja-JP" sz="1050" b="1" dirty="0">
                <a:solidFill>
                  <a:srgbClr val="FF7C80"/>
                </a:solidFill>
                <a:cs typeface="メイリオ" pitchFamily="50" charset="-128"/>
              </a:rPr>
              <a:t>10</a:t>
            </a:r>
            <a:r>
              <a:rPr lang="ja-JP" altLang="en-US" sz="1050" b="1" dirty="0" smtClean="0">
                <a:solidFill>
                  <a:srgbClr val="FF7C80"/>
                </a:solidFill>
                <a:cs typeface="メイリオ" pitchFamily="50" charset="-128"/>
              </a:rPr>
              <a:t>月</a:t>
            </a:r>
            <a:r>
              <a:rPr lang="en-US" altLang="ja-JP" sz="1050" b="1" dirty="0">
                <a:solidFill>
                  <a:srgbClr val="FF7C80"/>
                </a:solidFill>
                <a:cs typeface="メイリオ" pitchFamily="50" charset="-128"/>
              </a:rPr>
              <a:t>3</a:t>
            </a:r>
            <a:r>
              <a:rPr lang="ja-JP" altLang="en-US" sz="1050" b="1" dirty="0" smtClean="0">
                <a:solidFill>
                  <a:srgbClr val="FF7C80"/>
                </a:solidFill>
                <a:cs typeface="メイリオ" pitchFamily="50" charset="-128"/>
              </a:rPr>
              <a:t>日（月）広告掲載解禁！</a:t>
            </a:r>
            <a:endParaRPr lang="en-US" altLang="ja-JP" sz="1050" b="1" dirty="0">
              <a:solidFill>
                <a:srgbClr val="FF7C80"/>
              </a:solidFill>
              <a:cs typeface="メイリオ" pitchFamily="50" charset="-128"/>
            </a:endParaRPr>
          </a:p>
        </p:txBody>
      </p:sp>
      <p:sp>
        <p:nvSpPr>
          <p:cNvPr id="116" name="Rectangle 9"/>
          <p:cNvSpPr>
            <a:spLocks noChangeArrowheads="1"/>
          </p:cNvSpPr>
          <p:nvPr/>
        </p:nvSpPr>
        <p:spPr bwMode="auto">
          <a:xfrm>
            <a:off x="5575548" y="1476937"/>
            <a:ext cx="2354094" cy="341565"/>
          </a:xfrm>
          <a:prstGeom prst="rect">
            <a:avLst/>
          </a:prstGeom>
          <a:noFill/>
          <a:ln w="9525">
            <a:noFill/>
            <a:miter lim="800000"/>
            <a:headEnd/>
            <a:tailEnd/>
          </a:ln>
        </p:spPr>
        <p:txBody>
          <a:bodyPr wrap="square" lIns="109660" tIns="54831" rIns="109660" bIns="54831">
            <a:spAutoFit/>
          </a:bodyPr>
          <a:lstStyle/>
          <a:p>
            <a:pPr defTabSz="1096963"/>
            <a:r>
              <a:rPr lang="ja-JP" altLang="en-US" sz="1500" b="1" dirty="0" smtClean="0">
                <a:solidFill>
                  <a:srgbClr val="6699FF"/>
                </a:solidFill>
                <a:cs typeface="メイリオ" pitchFamily="50" charset="-128"/>
              </a:rPr>
              <a:t>マイナビ</a:t>
            </a:r>
            <a:r>
              <a:rPr lang="en-US" altLang="ja-JP" sz="1500" b="1" dirty="0" smtClean="0">
                <a:solidFill>
                  <a:srgbClr val="6699FF"/>
                </a:solidFill>
                <a:cs typeface="メイリオ" pitchFamily="50" charset="-128"/>
              </a:rPr>
              <a:t>2018</a:t>
            </a:r>
          </a:p>
        </p:txBody>
      </p:sp>
      <p:grpSp>
        <p:nvGrpSpPr>
          <p:cNvPr id="117" name="グループ化 116"/>
          <p:cNvGrpSpPr/>
          <p:nvPr/>
        </p:nvGrpSpPr>
        <p:grpSpPr>
          <a:xfrm>
            <a:off x="5609080" y="3018475"/>
            <a:ext cx="2169292" cy="778627"/>
            <a:chOff x="703822" y="2853073"/>
            <a:chExt cx="2169292" cy="778627"/>
          </a:xfrm>
        </p:grpSpPr>
        <p:sp>
          <p:nvSpPr>
            <p:cNvPr id="118" name="正方形/長方形 117"/>
            <p:cNvSpPr/>
            <p:nvPr/>
          </p:nvSpPr>
          <p:spPr>
            <a:xfrm>
              <a:off x="703822" y="2853073"/>
              <a:ext cx="2169292" cy="7786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9" name="Rectangle 11"/>
            <p:cNvSpPr>
              <a:spLocks noChangeArrowheads="1"/>
            </p:cNvSpPr>
            <p:nvPr/>
          </p:nvSpPr>
          <p:spPr bwMode="auto">
            <a:xfrm>
              <a:off x="765379" y="2879243"/>
              <a:ext cx="1677759" cy="726286"/>
            </a:xfrm>
            <a:prstGeom prst="rect">
              <a:avLst/>
            </a:prstGeom>
            <a:noFill/>
            <a:ln w="9525">
              <a:noFill/>
              <a:miter lim="800000"/>
              <a:headEnd/>
              <a:tailEnd/>
            </a:ln>
          </p:spPr>
          <p:txBody>
            <a:bodyPr wrap="square" lIns="109660" tIns="54831" rIns="109660" bIns="54831">
              <a:spAutoFit/>
            </a:bodyPr>
            <a:lstStyle/>
            <a:p>
              <a:pPr defTabSz="1096963"/>
              <a:r>
                <a:rPr lang="ja-JP" altLang="en-US" sz="1000" dirty="0" smtClean="0">
                  <a:solidFill>
                    <a:prstClr val="black"/>
                  </a:solidFill>
                  <a:cs typeface="メイリオ" pitchFamily="50" charset="-128"/>
                </a:rPr>
                <a:t>●</a:t>
              </a:r>
              <a:r>
                <a:rPr lang="ja-JP" altLang="en-US" sz="1000" dirty="0">
                  <a:solidFill>
                    <a:prstClr val="black"/>
                  </a:solidFill>
                  <a:cs typeface="メイリオ" pitchFamily="50" charset="-128"/>
                </a:rPr>
                <a:t>タイアップ企画</a:t>
              </a:r>
            </a:p>
            <a:p>
              <a:pPr defTabSz="1096963"/>
              <a:r>
                <a:rPr lang="ja-JP" altLang="en-US" sz="1000" dirty="0" smtClean="0">
                  <a:solidFill>
                    <a:prstClr val="black"/>
                  </a:solidFill>
                  <a:cs typeface="メイリオ" pitchFamily="50" charset="-128"/>
                </a:rPr>
                <a:t>●</a:t>
              </a:r>
              <a:r>
                <a:rPr lang="ja-JP" altLang="en-US" sz="1000" dirty="0">
                  <a:solidFill>
                    <a:prstClr val="black"/>
                  </a:solidFill>
                  <a:cs typeface="メイリオ" pitchFamily="50" charset="-128"/>
                </a:rPr>
                <a:t>バナー広告</a:t>
              </a:r>
              <a:endParaRPr lang="en-US" altLang="ja-JP" sz="1000" dirty="0">
                <a:solidFill>
                  <a:prstClr val="black"/>
                </a:solidFill>
                <a:cs typeface="メイリオ" pitchFamily="50" charset="-128"/>
              </a:endParaRPr>
            </a:p>
            <a:p>
              <a:pPr defTabSz="1096963"/>
              <a:r>
                <a:rPr lang="ja-JP" altLang="en-US" sz="1000" dirty="0" smtClean="0">
                  <a:solidFill>
                    <a:prstClr val="black"/>
                  </a:solidFill>
                  <a:cs typeface="メイリオ" pitchFamily="50" charset="-128"/>
                </a:rPr>
                <a:t>●</a:t>
              </a:r>
              <a:r>
                <a:rPr lang="en-US" altLang="ja-JP" sz="1000" dirty="0" smtClean="0">
                  <a:solidFill>
                    <a:prstClr val="black"/>
                  </a:solidFill>
                  <a:cs typeface="メイリオ" pitchFamily="50" charset="-128"/>
                </a:rPr>
                <a:t>SNS</a:t>
              </a:r>
              <a:r>
                <a:rPr lang="ja-JP" altLang="en-US" sz="1000" dirty="0" smtClean="0">
                  <a:solidFill>
                    <a:prstClr val="black"/>
                  </a:solidFill>
                  <a:cs typeface="メイリオ" pitchFamily="50" charset="-128"/>
                </a:rPr>
                <a:t>（</a:t>
              </a:r>
              <a:r>
                <a:rPr lang="en-US" altLang="ja-JP" sz="1000" dirty="0">
                  <a:solidFill>
                    <a:prstClr val="black"/>
                  </a:solidFill>
                  <a:cs typeface="メイリオ" pitchFamily="50" charset="-128"/>
                </a:rPr>
                <a:t>FB/Twitter</a:t>
              </a:r>
              <a:r>
                <a:rPr lang="ja-JP" altLang="en-US" sz="1000" dirty="0">
                  <a:solidFill>
                    <a:prstClr val="black"/>
                  </a:solidFill>
                  <a:cs typeface="メイリオ" pitchFamily="50" charset="-128"/>
                </a:rPr>
                <a:t>）</a:t>
              </a:r>
            </a:p>
            <a:p>
              <a:pPr defTabSz="1096963"/>
              <a:r>
                <a:rPr lang="ja-JP" altLang="en-US" sz="1000" dirty="0" smtClean="0">
                  <a:solidFill>
                    <a:prstClr val="black"/>
                  </a:solidFill>
                  <a:cs typeface="メイリオ" pitchFamily="50" charset="-128"/>
                </a:rPr>
                <a:t>●</a:t>
              </a:r>
              <a:r>
                <a:rPr lang="ja-JP" altLang="en-US" sz="1000" dirty="0">
                  <a:solidFill>
                    <a:prstClr val="black"/>
                  </a:solidFill>
                  <a:cs typeface="メイリオ" pitchFamily="50" charset="-128"/>
                </a:rPr>
                <a:t>メールマガジン広告</a:t>
              </a:r>
            </a:p>
          </p:txBody>
        </p:sp>
      </p:grpSp>
      <p:sp>
        <p:nvSpPr>
          <p:cNvPr id="22" name="正方形/長方形 21"/>
          <p:cNvSpPr/>
          <p:nvPr/>
        </p:nvSpPr>
        <p:spPr>
          <a:xfrm>
            <a:off x="5593634" y="2030950"/>
            <a:ext cx="1723549" cy="323165"/>
          </a:xfrm>
          <a:prstGeom prst="rect">
            <a:avLst/>
          </a:prstGeom>
        </p:spPr>
        <p:txBody>
          <a:bodyPr wrap="none">
            <a:spAutoFit/>
          </a:bodyPr>
          <a:lstStyle/>
          <a:p>
            <a:pPr defTabSz="1096963"/>
            <a:r>
              <a:rPr lang="ja-JP" altLang="en-US" sz="1500" b="1" dirty="0">
                <a:solidFill>
                  <a:srgbClr val="6699FF"/>
                </a:solidFill>
                <a:cs typeface="メイリオ" pitchFamily="50" charset="-128"/>
              </a:rPr>
              <a:t>就活スタイルナビ</a:t>
            </a:r>
            <a:endParaRPr lang="en-US" altLang="ja-JP" sz="1500" b="1" dirty="0">
              <a:solidFill>
                <a:srgbClr val="6699FF"/>
              </a:solidFill>
              <a:cs typeface="メイリオ" pitchFamily="50" charset="-128"/>
            </a:endParaRPr>
          </a:p>
        </p:txBody>
      </p:sp>
      <p:sp>
        <p:nvSpPr>
          <p:cNvPr id="23" name="正方形/長方形 22"/>
          <p:cNvSpPr/>
          <p:nvPr/>
        </p:nvSpPr>
        <p:spPr>
          <a:xfrm>
            <a:off x="5611063" y="1774760"/>
            <a:ext cx="1851789" cy="246221"/>
          </a:xfrm>
          <a:prstGeom prst="rect">
            <a:avLst/>
          </a:prstGeom>
        </p:spPr>
        <p:txBody>
          <a:bodyPr wrap="none">
            <a:spAutoFit/>
          </a:bodyPr>
          <a:lstStyle/>
          <a:p>
            <a:pPr defTabSz="1096963"/>
            <a:r>
              <a:rPr lang="ja-JP" altLang="en-US" sz="1000" dirty="0">
                <a:solidFill>
                  <a:prstClr val="black"/>
                </a:solidFill>
                <a:cs typeface="メイリオ" pitchFamily="50" charset="-128"/>
              </a:rPr>
              <a:t>日本最大級の就職情報サイト</a:t>
            </a:r>
          </a:p>
        </p:txBody>
      </p:sp>
      <p:grpSp>
        <p:nvGrpSpPr>
          <p:cNvPr id="125" name="グループ化 124"/>
          <p:cNvGrpSpPr/>
          <p:nvPr/>
        </p:nvGrpSpPr>
        <p:grpSpPr>
          <a:xfrm>
            <a:off x="5655191" y="6354573"/>
            <a:ext cx="2169292" cy="540043"/>
            <a:chOff x="703822" y="2853073"/>
            <a:chExt cx="2169292" cy="540043"/>
          </a:xfrm>
        </p:grpSpPr>
        <p:sp>
          <p:nvSpPr>
            <p:cNvPr id="126" name="正方形/長方形 125"/>
            <p:cNvSpPr/>
            <p:nvPr/>
          </p:nvSpPr>
          <p:spPr>
            <a:xfrm>
              <a:off x="703822" y="2853073"/>
              <a:ext cx="2169292" cy="5400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Rectangle 11"/>
            <p:cNvSpPr>
              <a:spLocks noChangeArrowheads="1"/>
            </p:cNvSpPr>
            <p:nvPr/>
          </p:nvSpPr>
          <p:spPr bwMode="auto">
            <a:xfrm>
              <a:off x="765379" y="2931552"/>
              <a:ext cx="2107735" cy="418509"/>
            </a:xfrm>
            <a:prstGeom prst="rect">
              <a:avLst/>
            </a:prstGeom>
            <a:noFill/>
            <a:ln w="9525">
              <a:noFill/>
              <a:miter lim="800000"/>
              <a:headEnd/>
              <a:tailEnd/>
            </a:ln>
          </p:spPr>
          <p:txBody>
            <a:bodyPr wrap="square" lIns="109660" tIns="54831" rIns="109660" bIns="54831">
              <a:spAutoFit/>
            </a:bodyPr>
            <a:lstStyle/>
            <a:p>
              <a:pPr defTabSz="1096963"/>
              <a:r>
                <a:rPr lang="ja-JP" altLang="en-US" sz="1000" dirty="0" smtClean="0">
                  <a:solidFill>
                    <a:prstClr val="black"/>
                  </a:solidFill>
                  <a:cs typeface="メイリオ" pitchFamily="50" charset="-128"/>
                </a:rPr>
                <a:t>●</a:t>
              </a:r>
              <a:r>
                <a:rPr lang="ja-JP" altLang="en-US" sz="1000" dirty="0">
                  <a:solidFill>
                    <a:prstClr val="black"/>
                  </a:solidFill>
                  <a:cs typeface="メイリオ" pitchFamily="50" charset="-128"/>
                </a:rPr>
                <a:t>ブース</a:t>
              </a:r>
              <a:r>
                <a:rPr lang="ja-JP" altLang="en-US" sz="1000" dirty="0" smtClean="0">
                  <a:solidFill>
                    <a:prstClr val="black"/>
                  </a:solidFill>
                  <a:cs typeface="メイリオ" pitchFamily="50" charset="-128"/>
                </a:rPr>
                <a:t>出展　●</a:t>
              </a:r>
              <a:r>
                <a:rPr lang="ja-JP" altLang="en-US" sz="1000" dirty="0">
                  <a:solidFill>
                    <a:prstClr val="black"/>
                  </a:solidFill>
                  <a:cs typeface="メイリオ" pitchFamily="50" charset="-128"/>
                </a:rPr>
                <a:t>ツール同梱</a:t>
              </a:r>
            </a:p>
            <a:p>
              <a:pPr defTabSz="1096963"/>
              <a:r>
                <a:rPr lang="ja-JP" altLang="en-US" sz="1000" dirty="0">
                  <a:solidFill>
                    <a:prstClr val="black"/>
                  </a:solidFill>
                  <a:cs typeface="メイリオ" pitchFamily="50" charset="-128"/>
                </a:rPr>
                <a:t>●資料</a:t>
              </a:r>
              <a:r>
                <a:rPr lang="ja-JP" altLang="en-US" sz="1000" dirty="0" smtClean="0">
                  <a:solidFill>
                    <a:prstClr val="black"/>
                  </a:solidFill>
                  <a:cs typeface="メイリオ" pitchFamily="50" charset="-128"/>
                </a:rPr>
                <a:t>設置　　●</a:t>
              </a:r>
              <a:r>
                <a:rPr lang="ja-JP" altLang="en-US" sz="1000" dirty="0">
                  <a:solidFill>
                    <a:prstClr val="black"/>
                  </a:solidFill>
                  <a:cs typeface="メイリオ" pitchFamily="50" charset="-128"/>
                </a:rPr>
                <a:t>セミナー</a:t>
              </a:r>
            </a:p>
          </p:txBody>
        </p:sp>
      </p:grpSp>
      <p:pic>
        <p:nvPicPr>
          <p:cNvPr id="128" name="Picture 3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98974" y="5087633"/>
            <a:ext cx="975557" cy="1102260"/>
          </a:xfrm>
          <a:prstGeom prst="rect">
            <a:avLst/>
          </a:prstGeom>
          <a:noFill/>
          <a:ln w="9525">
            <a:noFill/>
            <a:miter lim="800000"/>
            <a:headEnd/>
            <a:tailEnd/>
          </a:ln>
        </p:spPr>
      </p:pic>
      <p:grpSp>
        <p:nvGrpSpPr>
          <p:cNvPr id="130" name="グループ化 129"/>
          <p:cNvGrpSpPr/>
          <p:nvPr/>
        </p:nvGrpSpPr>
        <p:grpSpPr>
          <a:xfrm>
            <a:off x="8698428" y="5867545"/>
            <a:ext cx="1427483" cy="984016"/>
            <a:chOff x="3567375" y="2451831"/>
            <a:chExt cx="1427483" cy="984016"/>
          </a:xfrm>
        </p:grpSpPr>
        <p:sp>
          <p:nvSpPr>
            <p:cNvPr id="131" name="Oval 23"/>
            <p:cNvSpPr>
              <a:spLocks noChangeArrowheads="1"/>
            </p:cNvSpPr>
            <p:nvPr/>
          </p:nvSpPr>
          <p:spPr bwMode="auto">
            <a:xfrm>
              <a:off x="3785940" y="2451831"/>
              <a:ext cx="990354" cy="984016"/>
            </a:xfrm>
            <a:prstGeom prst="ellipse">
              <a:avLst/>
            </a:prstGeom>
            <a:solidFill>
              <a:srgbClr val="FFCC66"/>
            </a:solidFill>
            <a:ln w="9525">
              <a:noFill/>
              <a:round/>
              <a:headEnd/>
              <a:tailEnd/>
            </a:ln>
          </p:spPr>
          <p:txBody>
            <a:bodyPr wrap="none" lIns="100145" tIns="50073" rIns="100145" bIns="50073" anchor="ctr"/>
            <a:lstStyle/>
            <a:p>
              <a:pPr algn="ctr" defTabSz="1001713"/>
              <a:endParaRPr lang="en-US" altLang="ja-JP" b="1" dirty="0" smtClean="0">
                <a:solidFill>
                  <a:prstClr val="white"/>
                </a:solidFill>
                <a:cs typeface="メイリオ" pitchFamily="50" charset="-128"/>
              </a:endParaRPr>
            </a:p>
            <a:p>
              <a:pPr algn="ctr" defTabSz="1001713"/>
              <a:endParaRPr lang="ja-JP" altLang="en-US" sz="1100" dirty="0">
                <a:solidFill>
                  <a:prstClr val="white"/>
                </a:solidFill>
                <a:cs typeface="メイリオ" pitchFamily="50" charset="-128"/>
              </a:endParaRPr>
            </a:p>
          </p:txBody>
        </p:sp>
        <p:sp>
          <p:nvSpPr>
            <p:cNvPr id="132" name="正方形/長方形 131"/>
            <p:cNvSpPr/>
            <p:nvPr/>
          </p:nvSpPr>
          <p:spPr>
            <a:xfrm>
              <a:off x="3567375" y="2580844"/>
              <a:ext cx="1427483" cy="823302"/>
            </a:xfrm>
            <a:prstGeom prst="rect">
              <a:avLst/>
            </a:prstGeom>
          </p:spPr>
          <p:txBody>
            <a:bodyPr wrap="square">
              <a:spAutoFit/>
            </a:bodyPr>
            <a:lstStyle/>
            <a:p>
              <a:pPr algn="ctr" defTabSz="1001713"/>
              <a:r>
                <a:rPr lang="ja-JP" altLang="en-US" sz="1200" b="1" dirty="0" smtClean="0">
                  <a:solidFill>
                    <a:prstClr val="white"/>
                  </a:solidFill>
                  <a:effectLst>
                    <a:outerShdw blurRad="38100" dist="38100" dir="2700000" algn="tl">
                      <a:srgbClr val="000000">
                        <a:alpha val="43137"/>
                      </a:srgbClr>
                    </a:outerShdw>
                  </a:effectLst>
                  <a:cs typeface="メイリオ" pitchFamily="50" charset="-128"/>
                </a:rPr>
                <a:t>総動員数</a:t>
              </a:r>
              <a:endParaRPr lang="ja-JP" altLang="en-US" sz="1200" b="1" dirty="0">
                <a:solidFill>
                  <a:prstClr val="white"/>
                </a:solidFill>
                <a:effectLst>
                  <a:outerShdw blurRad="38100" dist="38100" dir="2700000" algn="tl">
                    <a:srgbClr val="000000">
                      <a:alpha val="43137"/>
                    </a:srgbClr>
                  </a:outerShdw>
                </a:effectLst>
                <a:cs typeface="メイリオ" pitchFamily="50" charset="-128"/>
              </a:endParaRPr>
            </a:p>
            <a:p>
              <a:pPr algn="ctr" defTabSz="1001713"/>
              <a:r>
                <a:rPr lang="ja-JP" altLang="en-US" sz="1100" dirty="0" smtClean="0">
                  <a:solidFill>
                    <a:prstClr val="white"/>
                  </a:solidFill>
                  <a:effectLst>
                    <a:outerShdw blurRad="38100" dist="38100" dir="2700000" algn="tl">
                      <a:srgbClr val="000000">
                        <a:alpha val="43137"/>
                      </a:srgbClr>
                    </a:outerShdw>
                  </a:effectLst>
                  <a:cs typeface="メイリオ" pitchFamily="50" charset="-128"/>
                </a:rPr>
                <a:t>約</a:t>
              </a:r>
              <a:r>
                <a:rPr lang="en-US" altLang="ja-JP" sz="1800" b="1" dirty="0">
                  <a:solidFill>
                    <a:prstClr val="white"/>
                  </a:solidFill>
                  <a:effectLst>
                    <a:outerShdw blurRad="38100" dist="38100" dir="2700000" algn="tl">
                      <a:srgbClr val="000000">
                        <a:alpha val="43137"/>
                      </a:srgbClr>
                    </a:outerShdw>
                  </a:effectLst>
                  <a:cs typeface="メイリオ" pitchFamily="50" charset="-128"/>
                </a:rPr>
                <a:t>23.5</a:t>
              </a:r>
              <a:r>
                <a:rPr lang="ja-JP" altLang="en-US" sz="1100" b="1" dirty="0" smtClean="0">
                  <a:solidFill>
                    <a:prstClr val="white"/>
                  </a:solidFill>
                  <a:effectLst>
                    <a:outerShdw blurRad="38100" dist="38100" dir="2700000" algn="tl">
                      <a:srgbClr val="000000">
                        <a:alpha val="43137"/>
                      </a:srgbClr>
                    </a:outerShdw>
                  </a:effectLst>
                  <a:cs typeface="メイリオ" pitchFamily="50" charset="-128"/>
                </a:rPr>
                <a:t>万人</a:t>
              </a:r>
              <a:endParaRPr lang="en-US" altLang="ja-JP" sz="1200" b="1" dirty="0" smtClean="0">
                <a:solidFill>
                  <a:prstClr val="white"/>
                </a:solidFill>
                <a:effectLst>
                  <a:outerShdw blurRad="38100" dist="38100" dir="2700000" algn="tl">
                    <a:srgbClr val="000000">
                      <a:alpha val="43137"/>
                    </a:srgbClr>
                  </a:outerShdw>
                </a:effectLst>
                <a:cs typeface="メイリオ" pitchFamily="50" charset="-128"/>
              </a:endParaRPr>
            </a:p>
            <a:p>
              <a:pPr algn="ctr">
                <a:spcBef>
                  <a:spcPct val="50000"/>
                </a:spcBef>
                <a:defRPr/>
              </a:pPr>
              <a:r>
                <a:rPr lang="en-US" altLang="ja-JP" sz="700" dirty="0">
                  <a:solidFill>
                    <a:prstClr val="black"/>
                  </a:solidFill>
                </a:rPr>
                <a:t>2017</a:t>
              </a:r>
              <a:r>
                <a:rPr lang="ja-JP" altLang="en-US" sz="700" dirty="0">
                  <a:solidFill>
                    <a:prstClr val="black"/>
                  </a:solidFill>
                </a:rPr>
                <a:t>年卒</a:t>
              </a:r>
              <a:r>
                <a:rPr lang="ja-JP" altLang="en-US" sz="700" dirty="0" smtClean="0">
                  <a:solidFill>
                    <a:prstClr val="black"/>
                  </a:solidFill>
                </a:rPr>
                <a:t>向け全国</a:t>
              </a:r>
              <a:r>
                <a:rPr lang="en-US" altLang="ja-JP" sz="700" dirty="0" smtClean="0">
                  <a:solidFill>
                    <a:prstClr val="black"/>
                  </a:solidFill>
                </a:rPr>
                <a:t>EXPO</a:t>
              </a:r>
            </a:p>
            <a:p>
              <a:pPr algn="ctr">
                <a:defRPr/>
              </a:pPr>
              <a:r>
                <a:rPr lang="ja-JP" altLang="en-US" sz="700" dirty="0" smtClean="0">
                  <a:solidFill>
                    <a:prstClr val="black"/>
                  </a:solidFill>
                </a:rPr>
                <a:t>３</a:t>
              </a:r>
              <a:r>
                <a:rPr lang="en-US" altLang="ja-JP" sz="700" dirty="0" smtClean="0">
                  <a:solidFill>
                    <a:prstClr val="black"/>
                  </a:solidFill>
                </a:rPr>
                <a:t>/1</a:t>
              </a:r>
              <a:r>
                <a:rPr lang="ja-JP" altLang="en-US" sz="700" dirty="0" smtClean="0">
                  <a:solidFill>
                    <a:prstClr val="black"/>
                  </a:solidFill>
                </a:rPr>
                <a:t>～</a:t>
              </a:r>
              <a:r>
                <a:rPr lang="en-US" altLang="ja-JP" sz="700" dirty="0">
                  <a:solidFill>
                    <a:prstClr val="black"/>
                  </a:solidFill>
                </a:rPr>
                <a:t>6/13</a:t>
              </a:r>
              <a:r>
                <a:rPr lang="ja-JP" altLang="en-US" sz="700" dirty="0">
                  <a:solidFill>
                    <a:prstClr val="black"/>
                  </a:solidFill>
                </a:rPr>
                <a:t>開催実績</a:t>
              </a:r>
              <a:endParaRPr lang="en-US" altLang="ja-JP" sz="700" b="1" dirty="0">
                <a:solidFill>
                  <a:prstClr val="white"/>
                </a:solidFill>
                <a:effectLst>
                  <a:outerShdw blurRad="38100" dist="38100" dir="2700000" algn="tl">
                    <a:srgbClr val="000000">
                      <a:alpha val="43137"/>
                    </a:srgbClr>
                  </a:outerShdw>
                </a:effectLst>
                <a:cs typeface="メイリオ" pitchFamily="50" charset="-128"/>
              </a:endParaRPr>
            </a:p>
          </p:txBody>
        </p:sp>
      </p:grpSp>
      <p:pic>
        <p:nvPicPr>
          <p:cNvPr id="133" name="Picture 35" descr="D:\Users\s0108185\Desktop\photo\re120121_00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5548" y="5121350"/>
            <a:ext cx="1608363" cy="107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3" descr="D:\Users\s0108185\Desktop\re1218EXPO_004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6846" y="5106597"/>
            <a:ext cx="1603006" cy="106433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2" name="図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719513" y="4752736"/>
            <a:ext cx="3736408" cy="12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フローチャート : 手操作入力 64"/>
          <p:cNvSpPr/>
          <p:nvPr/>
        </p:nvSpPr>
        <p:spPr bwMode="auto">
          <a:xfrm rot="10800000">
            <a:off x="743243" y="5043729"/>
            <a:ext cx="3396344" cy="770289"/>
          </a:xfrm>
          <a:prstGeom prst="flowChartManualInput">
            <a:avLst/>
          </a:prstGeom>
          <a:solidFill>
            <a:srgbClr val="F68426">
              <a:alpha val="48000"/>
            </a:srgbClr>
          </a:solidFill>
          <a:ln w="9525" cap="flat" cmpd="sng" algn="ctr">
            <a:noFill/>
            <a:prstDash val="solid"/>
            <a:round/>
            <a:headEnd type="none" w="med" len="med"/>
            <a:tailEnd type="none" w="med" len="med"/>
          </a:ln>
          <a:effectLst/>
          <a:scene3d>
            <a:camera prst="orthographicFront">
              <a:rot lat="21597763" lon="20395421" rev="52030"/>
            </a:camera>
            <a:lightRig rig="threePt" dir="t"/>
          </a:scene3d>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grpSp>
        <p:nvGrpSpPr>
          <p:cNvPr id="2" name="グループ化 1"/>
          <p:cNvGrpSpPr/>
          <p:nvPr/>
        </p:nvGrpSpPr>
        <p:grpSpPr>
          <a:xfrm>
            <a:off x="766501" y="6192995"/>
            <a:ext cx="3608170" cy="701621"/>
            <a:chOff x="815250" y="6217594"/>
            <a:chExt cx="3608170" cy="701621"/>
          </a:xfrm>
        </p:grpSpPr>
        <p:sp>
          <p:nvSpPr>
            <p:cNvPr id="55" name="正方形/長方形 54"/>
            <p:cNvSpPr/>
            <p:nvPr/>
          </p:nvSpPr>
          <p:spPr>
            <a:xfrm>
              <a:off x="815250" y="6217594"/>
              <a:ext cx="3608170" cy="701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0992" name="Text Box 4"/>
            <p:cNvSpPr txBox="1">
              <a:spLocks noChangeArrowheads="1"/>
            </p:cNvSpPr>
            <p:nvPr/>
          </p:nvSpPr>
          <p:spPr bwMode="auto">
            <a:xfrm>
              <a:off x="890243" y="6353162"/>
              <a:ext cx="3312090" cy="488256"/>
            </a:xfrm>
            <a:prstGeom prst="rect">
              <a:avLst/>
            </a:prstGeom>
            <a:noFill/>
            <a:ln w="9525">
              <a:noFill/>
              <a:miter lim="800000"/>
              <a:headEnd/>
              <a:tailEnd/>
            </a:ln>
            <a:effectLst/>
          </p:spPr>
          <p:txBody>
            <a:bodyPr wrap="none" lIns="83485" tIns="41742" rIns="83485" bIns="41742">
              <a:spAutoFit/>
            </a:bodyPr>
            <a:lstStyle/>
            <a:p>
              <a:pPr defTabSz="835025">
                <a:spcBef>
                  <a:spcPct val="50000"/>
                </a:spcBef>
              </a:pPr>
              <a:r>
                <a:rPr lang="ja-JP" altLang="en-US" sz="1050" dirty="0">
                  <a:solidFill>
                    <a:prstClr val="black"/>
                  </a:solidFill>
                  <a:cs typeface="メイリオ" pitchFamily="50" charset="-128"/>
                </a:rPr>
                <a:t>●</a:t>
              </a:r>
              <a:r>
                <a:rPr lang="ja-JP" altLang="en-US" sz="1050" dirty="0" smtClean="0">
                  <a:solidFill>
                    <a:prstClr val="black"/>
                  </a:solidFill>
                  <a:cs typeface="メイリオ" pitchFamily="50" charset="-128"/>
                </a:rPr>
                <a:t>沿線 </a:t>
              </a:r>
              <a:r>
                <a:rPr lang="ja-JP" altLang="en-US" sz="1050" dirty="0">
                  <a:solidFill>
                    <a:prstClr val="black"/>
                  </a:solidFill>
                  <a:cs typeface="メイリオ" pitchFamily="50" charset="-128"/>
                </a:rPr>
                <a:t>　</a:t>
              </a:r>
              <a:r>
                <a:rPr lang="ja-JP" altLang="en-US" sz="1050" dirty="0" smtClean="0">
                  <a:solidFill>
                    <a:prstClr val="black"/>
                  </a:solidFill>
                  <a:cs typeface="メイリオ" pitchFamily="50" charset="-128"/>
                </a:rPr>
                <a:t>山手線・中央快速線・中央総武線各駅停車</a:t>
              </a:r>
              <a:endParaRPr lang="en-US" altLang="ja-JP" sz="1050" dirty="0" smtClean="0">
                <a:solidFill>
                  <a:prstClr val="black"/>
                </a:solidFill>
                <a:cs typeface="メイリオ" pitchFamily="50" charset="-128"/>
              </a:endParaRPr>
            </a:p>
            <a:p>
              <a:pPr defTabSz="835025">
                <a:spcBef>
                  <a:spcPct val="50000"/>
                </a:spcBef>
              </a:pPr>
              <a:r>
                <a:rPr lang="ja-JP" altLang="en-US" sz="1050" dirty="0">
                  <a:solidFill>
                    <a:prstClr val="black"/>
                  </a:solidFill>
                  <a:cs typeface="メイリオ" pitchFamily="50" charset="-128"/>
                </a:rPr>
                <a:t>●</a:t>
              </a:r>
              <a:r>
                <a:rPr lang="ja-JP" altLang="en-US" sz="1050" dirty="0" smtClean="0">
                  <a:solidFill>
                    <a:prstClr val="black"/>
                  </a:solidFill>
                  <a:cs typeface="メイリオ" pitchFamily="50" charset="-128"/>
                </a:rPr>
                <a:t>期間</a:t>
              </a:r>
              <a:r>
                <a:rPr lang="ja-JP" altLang="en-US" sz="1050" dirty="0">
                  <a:solidFill>
                    <a:prstClr val="black"/>
                  </a:solidFill>
                  <a:cs typeface="メイリオ" pitchFamily="50" charset="-128"/>
                </a:rPr>
                <a:t>　 </a:t>
              </a:r>
              <a:r>
                <a:rPr lang="en-US" altLang="ja-JP" sz="1050" dirty="0">
                  <a:solidFill>
                    <a:prstClr val="black"/>
                  </a:solidFill>
                  <a:cs typeface="メイリオ" pitchFamily="50" charset="-128"/>
                </a:rPr>
                <a:t>2017</a:t>
              </a:r>
              <a:r>
                <a:rPr lang="ja-JP" altLang="en-US" sz="1050" dirty="0">
                  <a:solidFill>
                    <a:prstClr val="black"/>
                  </a:solidFill>
                  <a:cs typeface="メイリオ" pitchFamily="50" charset="-128"/>
                </a:rPr>
                <a:t>年</a:t>
              </a:r>
              <a:r>
                <a:rPr lang="en-US" altLang="ja-JP" sz="1050" dirty="0">
                  <a:solidFill>
                    <a:prstClr val="black"/>
                  </a:solidFill>
                  <a:cs typeface="メイリオ" pitchFamily="50" charset="-128"/>
                </a:rPr>
                <a:t>2</a:t>
              </a:r>
              <a:r>
                <a:rPr lang="ja-JP" altLang="en-US" sz="1050" dirty="0">
                  <a:solidFill>
                    <a:prstClr val="black"/>
                  </a:solidFill>
                  <a:cs typeface="メイリオ" pitchFamily="50" charset="-128"/>
                </a:rPr>
                <a:t>月下旬～</a:t>
              </a:r>
              <a:r>
                <a:rPr lang="en-US" altLang="ja-JP" sz="1050" dirty="0">
                  <a:solidFill>
                    <a:prstClr val="black"/>
                  </a:solidFill>
                  <a:cs typeface="メイリオ" pitchFamily="50" charset="-128"/>
                </a:rPr>
                <a:t>3</a:t>
              </a:r>
              <a:r>
                <a:rPr lang="ja-JP" altLang="en-US" sz="1050" dirty="0">
                  <a:solidFill>
                    <a:prstClr val="black"/>
                  </a:solidFill>
                  <a:cs typeface="メイリオ" pitchFamily="50" charset="-128"/>
                </a:rPr>
                <a:t>月上旬（仮）</a:t>
              </a:r>
              <a:r>
                <a:rPr lang="en-US" altLang="ja-JP" sz="1050" dirty="0">
                  <a:solidFill>
                    <a:prstClr val="black"/>
                  </a:solidFill>
                  <a:cs typeface="メイリオ" pitchFamily="50" charset="-128"/>
                </a:rPr>
                <a:t>7</a:t>
              </a:r>
              <a:r>
                <a:rPr lang="ja-JP" altLang="en-US" sz="1050" dirty="0">
                  <a:solidFill>
                    <a:prstClr val="black"/>
                  </a:solidFill>
                  <a:cs typeface="メイリオ" pitchFamily="50" charset="-128"/>
                </a:rPr>
                <a:t>日間</a:t>
              </a:r>
              <a:endParaRPr lang="en-US" altLang="ja-JP" sz="1050" dirty="0">
                <a:solidFill>
                  <a:prstClr val="black"/>
                </a:solidFill>
                <a:cs typeface="メイリオ" pitchFamily="50" charset="-128"/>
              </a:endParaRPr>
            </a:p>
          </p:txBody>
        </p:sp>
      </p:grpSp>
      <p:pic>
        <p:nvPicPr>
          <p:cNvPr id="5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18406" y="1471590"/>
            <a:ext cx="1302775" cy="1765049"/>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グループ化 16"/>
          <p:cNvGrpSpPr/>
          <p:nvPr/>
        </p:nvGrpSpPr>
        <p:grpSpPr>
          <a:xfrm>
            <a:off x="3867038" y="3005809"/>
            <a:ext cx="1097342" cy="916418"/>
            <a:chOff x="3766463" y="2519429"/>
            <a:chExt cx="1097342" cy="916418"/>
          </a:xfrm>
        </p:grpSpPr>
        <p:sp>
          <p:nvSpPr>
            <p:cNvPr id="76" name="Oval 23"/>
            <p:cNvSpPr>
              <a:spLocks noChangeArrowheads="1"/>
            </p:cNvSpPr>
            <p:nvPr/>
          </p:nvSpPr>
          <p:spPr bwMode="auto">
            <a:xfrm>
              <a:off x="3853974" y="2519429"/>
              <a:ext cx="922320" cy="916418"/>
            </a:xfrm>
            <a:prstGeom prst="ellipse">
              <a:avLst/>
            </a:prstGeom>
            <a:solidFill>
              <a:srgbClr val="FFCC66"/>
            </a:solidFill>
            <a:ln w="9525">
              <a:noFill/>
              <a:round/>
              <a:headEnd/>
              <a:tailEnd/>
            </a:ln>
          </p:spPr>
          <p:txBody>
            <a:bodyPr wrap="none" lIns="100145" tIns="50073" rIns="100145" bIns="50073" anchor="ctr"/>
            <a:lstStyle/>
            <a:p>
              <a:pPr algn="ctr" defTabSz="1001713"/>
              <a:endParaRPr lang="en-US" altLang="ja-JP" b="1" dirty="0" smtClean="0">
                <a:solidFill>
                  <a:prstClr val="white"/>
                </a:solidFill>
                <a:cs typeface="メイリオ" pitchFamily="50" charset="-128"/>
              </a:endParaRPr>
            </a:p>
            <a:p>
              <a:pPr algn="ctr" defTabSz="1001713"/>
              <a:endParaRPr lang="ja-JP" altLang="en-US" sz="1100" dirty="0">
                <a:solidFill>
                  <a:prstClr val="white"/>
                </a:solidFill>
                <a:cs typeface="メイリオ" pitchFamily="50" charset="-128"/>
              </a:endParaRPr>
            </a:p>
          </p:txBody>
        </p:sp>
        <p:sp>
          <p:nvSpPr>
            <p:cNvPr id="16" name="正方形/長方形 15"/>
            <p:cNvSpPr/>
            <p:nvPr/>
          </p:nvSpPr>
          <p:spPr>
            <a:xfrm>
              <a:off x="3766463" y="2666529"/>
              <a:ext cx="1097342" cy="615553"/>
            </a:xfrm>
            <a:prstGeom prst="rect">
              <a:avLst/>
            </a:prstGeom>
          </p:spPr>
          <p:txBody>
            <a:bodyPr wrap="square">
              <a:spAutoFit/>
            </a:bodyPr>
            <a:lstStyle/>
            <a:p>
              <a:pPr algn="ctr" defTabSz="1001713"/>
              <a:r>
                <a:rPr lang="ja-JP" altLang="en-US" sz="1400" b="1" dirty="0">
                  <a:solidFill>
                    <a:prstClr val="white"/>
                  </a:solidFill>
                  <a:effectLst>
                    <a:outerShdw blurRad="38100" dist="38100" dir="2700000" algn="tl">
                      <a:srgbClr val="000000">
                        <a:alpha val="43137"/>
                      </a:srgbClr>
                    </a:outerShdw>
                  </a:effectLst>
                  <a:cs typeface="メイリオ" pitchFamily="50" charset="-128"/>
                </a:rPr>
                <a:t>発行部数</a:t>
              </a:r>
            </a:p>
            <a:p>
              <a:pPr algn="ctr" defTabSz="1001713"/>
              <a:r>
                <a:rPr lang="en-US" altLang="ja-JP" b="1" dirty="0" smtClean="0">
                  <a:solidFill>
                    <a:prstClr val="white"/>
                  </a:solidFill>
                  <a:effectLst>
                    <a:outerShdw blurRad="38100" dist="38100" dir="2700000" algn="tl">
                      <a:srgbClr val="000000">
                        <a:alpha val="43137"/>
                      </a:srgbClr>
                    </a:outerShdw>
                  </a:effectLst>
                  <a:cs typeface="メイリオ" pitchFamily="50" charset="-128"/>
                </a:rPr>
                <a:t>25</a:t>
              </a:r>
              <a:r>
                <a:rPr lang="ja-JP" altLang="en-US" sz="1400" b="1" dirty="0" smtClean="0">
                  <a:solidFill>
                    <a:prstClr val="white"/>
                  </a:solidFill>
                  <a:effectLst>
                    <a:outerShdw blurRad="38100" dist="38100" dir="2700000" algn="tl">
                      <a:srgbClr val="000000">
                        <a:alpha val="43137"/>
                      </a:srgbClr>
                    </a:outerShdw>
                  </a:effectLst>
                  <a:cs typeface="メイリオ" pitchFamily="50" charset="-128"/>
                </a:rPr>
                <a:t>万部</a:t>
              </a:r>
              <a:endParaRPr lang="ja-JP" altLang="en-US" sz="1400" b="1" dirty="0">
                <a:solidFill>
                  <a:prstClr val="white"/>
                </a:solidFill>
                <a:effectLst>
                  <a:outerShdw blurRad="38100" dist="38100" dir="2700000" algn="tl">
                    <a:srgbClr val="000000">
                      <a:alpha val="43137"/>
                    </a:srgbClr>
                  </a:outerShdw>
                </a:effectLst>
                <a:cs typeface="メイリオ" pitchFamily="50" charset="-128"/>
              </a:endParaRPr>
            </a:p>
          </p:txBody>
        </p:sp>
      </p:grpSp>
      <p:grpSp>
        <p:nvGrpSpPr>
          <p:cNvPr id="4" name="グループ化 3"/>
          <p:cNvGrpSpPr/>
          <p:nvPr/>
        </p:nvGrpSpPr>
        <p:grpSpPr>
          <a:xfrm>
            <a:off x="7990207" y="1548820"/>
            <a:ext cx="1324045" cy="1365813"/>
            <a:chOff x="5993138" y="3386922"/>
            <a:chExt cx="1324045" cy="1365813"/>
          </a:xfrm>
        </p:grpSpPr>
        <p:pic>
          <p:nvPicPr>
            <p:cNvPr id="69" name="Picture 2" descr="\\cpfs10\mynavi\スチューデント事業部\01営業部\営業推進課\!河合\作業\2018卒就活媒体資料\素材\TOP.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93138" y="3386922"/>
              <a:ext cx="1324045" cy="1365813"/>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0" name="正方形/長方形 69"/>
            <p:cNvSpPr/>
            <p:nvPr/>
          </p:nvSpPr>
          <p:spPr>
            <a:xfrm>
              <a:off x="6010211" y="3403763"/>
              <a:ext cx="435963" cy="9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1"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005971" y="3403763"/>
              <a:ext cx="672206" cy="8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8" name="正方形/長方形 67"/>
            <p:cNvSpPr/>
            <p:nvPr/>
          </p:nvSpPr>
          <p:spPr>
            <a:xfrm>
              <a:off x="6820885" y="3649805"/>
              <a:ext cx="430520" cy="3315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lang="ja-JP" altLang="en-US">
                <a:solidFill>
                  <a:prstClr val="white"/>
                </a:solidFill>
                <a:cs typeface="メイリオ" panose="020B0604030504040204" pitchFamily="50" charset="-128"/>
              </a:endParaRPr>
            </a:p>
          </p:txBody>
        </p:sp>
      </p:grpSp>
      <p:pic>
        <p:nvPicPr>
          <p:cNvPr id="114"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r="-326"/>
          <a:stretch/>
        </p:blipFill>
        <p:spPr bwMode="auto">
          <a:xfrm>
            <a:off x="8680647" y="2156085"/>
            <a:ext cx="1051970" cy="1396904"/>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20" name="グループ化 119"/>
          <p:cNvGrpSpPr/>
          <p:nvPr/>
        </p:nvGrpSpPr>
        <p:grpSpPr>
          <a:xfrm>
            <a:off x="8983519" y="2854779"/>
            <a:ext cx="1097342" cy="984016"/>
            <a:chOff x="3732446" y="2451831"/>
            <a:chExt cx="1097342" cy="984016"/>
          </a:xfrm>
        </p:grpSpPr>
        <p:sp>
          <p:nvSpPr>
            <p:cNvPr id="121" name="Oval 23"/>
            <p:cNvSpPr>
              <a:spLocks noChangeArrowheads="1"/>
            </p:cNvSpPr>
            <p:nvPr/>
          </p:nvSpPr>
          <p:spPr bwMode="auto">
            <a:xfrm>
              <a:off x="3785940" y="2451831"/>
              <a:ext cx="990354" cy="984016"/>
            </a:xfrm>
            <a:prstGeom prst="ellipse">
              <a:avLst/>
            </a:prstGeom>
            <a:solidFill>
              <a:srgbClr val="FFCC66"/>
            </a:solidFill>
            <a:ln w="9525">
              <a:noFill/>
              <a:round/>
              <a:headEnd/>
              <a:tailEnd/>
            </a:ln>
          </p:spPr>
          <p:txBody>
            <a:bodyPr wrap="none" lIns="100145" tIns="50073" rIns="100145" bIns="50073" anchor="ctr"/>
            <a:lstStyle/>
            <a:p>
              <a:pPr algn="ctr" defTabSz="1001713"/>
              <a:endParaRPr lang="en-US" altLang="ja-JP" b="1" dirty="0" smtClean="0">
                <a:solidFill>
                  <a:prstClr val="white"/>
                </a:solidFill>
                <a:cs typeface="メイリオ" pitchFamily="50" charset="-128"/>
              </a:endParaRPr>
            </a:p>
            <a:p>
              <a:pPr algn="ctr" defTabSz="1001713"/>
              <a:endParaRPr lang="ja-JP" altLang="en-US" sz="1100" dirty="0">
                <a:solidFill>
                  <a:prstClr val="white"/>
                </a:solidFill>
                <a:cs typeface="メイリオ" pitchFamily="50" charset="-128"/>
              </a:endParaRPr>
            </a:p>
          </p:txBody>
        </p:sp>
        <p:sp>
          <p:nvSpPr>
            <p:cNvPr id="122" name="正方形/長方形 121"/>
            <p:cNvSpPr/>
            <p:nvPr/>
          </p:nvSpPr>
          <p:spPr>
            <a:xfrm>
              <a:off x="3732446" y="2607881"/>
              <a:ext cx="1097342" cy="615553"/>
            </a:xfrm>
            <a:prstGeom prst="rect">
              <a:avLst/>
            </a:prstGeom>
          </p:spPr>
          <p:txBody>
            <a:bodyPr wrap="square">
              <a:spAutoFit/>
            </a:bodyPr>
            <a:lstStyle/>
            <a:p>
              <a:pPr algn="ctr" defTabSz="1001713"/>
              <a:r>
                <a:rPr lang="ja-JP" altLang="en-US" sz="1400" b="1" dirty="0" smtClean="0">
                  <a:solidFill>
                    <a:prstClr val="white"/>
                  </a:solidFill>
                  <a:effectLst>
                    <a:outerShdw blurRad="38100" dist="38100" dir="2700000" algn="tl">
                      <a:srgbClr val="000000">
                        <a:alpha val="43137"/>
                      </a:srgbClr>
                    </a:outerShdw>
                  </a:effectLst>
                  <a:cs typeface="メイリオ" pitchFamily="50" charset="-128"/>
                </a:rPr>
                <a:t>会員数</a:t>
              </a:r>
              <a:endParaRPr lang="ja-JP" altLang="en-US" sz="1400" b="1" dirty="0">
                <a:solidFill>
                  <a:prstClr val="white"/>
                </a:solidFill>
                <a:effectLst>
                  <a:outerShdw blurRad="38100" dist="38100" dir="2700000" algn="tl">
                    <a:srgbClr val="000000">
                      <a:alpha val="43137"/>
                    </a:srgbClr>
                  </a:outerShdw>
                </a:effectLst>
                <a:cs typeface="メイリオ" pitchFamily="50" charset="-128"/>
              </a:endParaRPr>
            </a:p>
            <a:p>
              <a:pPr algn="ctr" defTabSz="1001713"/>
              <a:r>
                <a:rPr lang="ja-JP" altLang="en-US" sz="1400" dirty="0">
                  <a:solidFill>
                    <a:prstClr val="white"/>
                  </a:solidFill>
                  <a:effectLst>
                    <a:outerShdw blurRad="38100" dist="38100" dir="2700000" algn="tl">
                      <a:srgbClr val="000000">
                        <a:alpha val="43137"/>
                      </a:srgbClr>
                    </a:outerShdw>
                  </a:effectLst>
                  <a:cs typeface="メイリオ" pitchFamily="50" charset="-128"/>
                </a:rPr>
                <a:t>約</a:t>
              </a:r>
              <a:r>
                <a:rPr lang="en-US" altLang="ja-JP" b="1" dirty="0">
                  <a:solidFill>
                    <a:prstClr val="white"/>
                  </a:solidFill>
                  <a:effectLst>
                    <a:outerShdw blurRad="38100" dist="38100" dir="2700000" algn="tl">
                      <a:srgbClr val="000000">
                        <a:alpha val="43137"/>
                      </a:srgbClr>
                    </a:outerShdw>
                  </a:effectLst>
                  <a:cs typeface="メイリオ" pitchFamily="50" charset="-128"/>
                </a:rPr>
                <a:t>70</a:t>
              </a:r>
              <a:r>
                <a:rPr lang="ja-JP" altLang="en-US" sz="1400" b="1" dirty="0">
                  <a:solidFill>
                    <a:prstClr val="white"/>
                  </a:solidFill>
                  <a:effectLst>
                    <a:outerShdw blurRad="38100" dist="38100" dir="2700000" algn="tl">
                      <a:srgbClr val="000000">
                        <a:alpha val="43137"/>
                      </a:srgbClr>
                    </a:outerShdw>
                  </a:effectLst>
                  <a:cs typeface="メイリオ" pitchFamily="50" charset="-128"/>
                </a:rPr>
                <a:t>万人</a:t>
              </a:r>
            </a:p>
          </p:txBody>
        </p:sp>
      </p:grpSp>
    </p:spTree>
    <p:extLst>
      <p:ext uri="{BB962C8B-B14F-4D97-AF65-F5344CB8AC3E}">
        <p14:creationId xmlns:p14="http://schemas.microsoft.com/office/powerpoint/2010/main" val="3886384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7" name="テキスト ボックス 6"/>
          <p:cNvSpPr txBox="1"/>
          <p:nvPr/>
        </p:nvSpPr>
        <p:spPr>
          <a:xfrm>
            <a:off x="2528535" y="3116238"/>
            <a:ext cx="5229929" cy="861774"/>
          </a:xfrm>
          <a:prstGeom prst="rect">
            <a:avLst/>
          </a:prstGeom>
          <a:noFill/>
        </p:spPr>
        <p:txBody>
          <a:bodyPr wrap="square" rtlCol="0">
            <a:spAutoFit/>
          </a:bodyPr>
          <a:lstStyle/>
          <a:p>
            <a:pPr algn="ctr" defTabSz="1000902"/>
            <a:r>
              <a:rPr lang="en-US" altLang="ja-JP" sz="3200" b="1" u="sng" dirty="0" smtClean="0">
                <a:solidFill>
                  <a:prstClr val="black"/>
                </a:solidFill>
                <a:latin typeface="Calibri"/>
              </a:rPr>
              <a:t>SHU-KATSU</a:t>
            </a:r>
            <a:r>
              <a:rPr lang="ja-JP" altLang="en-US" sz="3200" b="1" u="sng" dirty="0">
                <a:solidFill>
                  <a:prstClr val="black"/>
                </a:solidFill>
                <a:latin typeface="Calibri"/>
              </a:rPr>
              <a:t> </a:t>
            </a:r>
            <a:r>
              <a:rPr lang="en-US" altLang="ja-JP" sz="3200" b="1" u="sng" dirty="0" smtClean="0">
                <a:solidFill>
                  <a:prstClr val="black"/>
                </a:solidFill>
                <a:latin typeface="Calibri"/>
              </a:rPr>
              <a:t>STYLE BOOK</a:t>
            </a:r>
            <a:endParaRPr lang="en-US" altLang="ja-JP" sz="3200" b="1" u="sng" dirty="0">
              <a:solidFill>
                <a:prstClr val="black"/>
              </a:solidFill>
              <a:latin typeface="Calibri"/>
            </a:endParaRPr>
          </a:p>
          <a:p>
            <a:pPr algn="ctr" defTabSz="1000902"/>
            <a:endParaRPr lang="en-US" altLang="ja-JP" sz="800" b="1" u="sng" dirty="0">
              <a:solidFill>
                <a:prstClr val="black"/>
              </a:solidFill>
              <a:latin typeface="Calibri"/>
            </a:endParaRPr>
          </a:p>
          <a:p>
            <a:pPr algn="ctr" defTabSz="1000902"/>
            <a:r>
              <a:rPr lang="ja-JP" altLang="en-US" sz="1000" b="1" dirty="0">
                <a:solidFill>
                  <a:prstClr val="black"/>
                </a:solidFill>
                <a:cs typeface="メイリオ" panose="020B0604030504040204" pitchFamily="50" charset="-128"/>
              </a:rPr>
              <a:t>マガジン・同梱・</a:t>
            </a:r>
            <a:r>
              <a:rPr lang="en-US" altLang="ja-JP" sz="1000" b="1" dirty="0">
                <a:solidFill>
                  <a:prstClr val="black"/>
                </a:solidFill>
                <a:cs typeface="メイリオ" panose="020B0604030504040204" pitchFamily="50" charset="-128"/>
              </a:rPr>
              <a:t>WEB</a:t>
            </a:r>
            <a:r>
              <a:rPr lang="ja-JP" altLang="en-US" sz="1000" b="1" dirty="0">
                <a:solidFill>
                  <a:prstClr val="black"/>
                </a:solidFill>
                <a:cs typeface="メイリオ" panose="020B0604030504040204" pitchFamily="50" charset="-128"/>
              </a:rPr>
              <a:t>転載・クーポン企画・交通広告企画</a:t>
            </a:r>
          </a:p>
        </p:txBody>
      </p:sp>
    </p:spTree>
    <p:extLst>
      <p:ext uri="{BB962C8B-B14F-4D97-AF65-F5344CB8AC3E}">
        <p14:creationId xmlns:p14="http://schemas.microsoft.com/office/powerpoint/2010/main" val="408720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2980" y="5238474"/>
            <a:ext cx="3382596" cy="307777"/>
          </a:xfrm>
          <a:prstGeom prst="rect">
            <a:avLst/>
          </a:prstGeom>
          <a:noFill/>
        </p:spPr>
        <p:txBody>
          <a:bodyPr wrap="square" rtlCol="0">
            <a:spAutoFit/>
          </a:bodyPr>
          <a:lstStyle/>
          <a:p>
            <a:pPr algn="ctr"/>
            <a:r>
              <a:rPr lang="en-US" altLang="ja-JP" sz="1400" b="1" dirty="0" smtClean="0">
                <a:solidFill>
                  <a:prstClr val="black">
                    <a:lumMod val="75000"/>
                    <a:lumOff val="25000"/>
                  </a:prstClr>
                </a:solidFill>
                <a:cs typeface="メイリオ" pitchFamily="50" charset="-128"/>
              </a:rPr>
              <a:t>2017</a:t>
            </a:r>
            <a:r>
              <a:rPr lang="ja-JP" altLang="en-US" sz="1400" b="1" dirty="0" smtClean="0">
                <a:solidFill>
                  <a:prstClr val="black">
                    <a:lumMod val="75000"/>
                    <a:lumOff val="25000"/>
                  </a:prstClr>
                </a:solidFill>
                <a:cs typeface="メイリオ" pitchFamily="50" charset="-128"/>
              </a:rPr>
              <a:t>年</a:t>
            </a:r>
            <a:r>
              <a:rPr lang="en-US" altLang="ja-JP" sz="1400" b="1" dirty="0" smtClean="0">
                <a:solidFill>
                  <a:prstClr val="black">
                    <a:lumMod val="75000"/>
                    <a:lumOff val="25000"/>
                  </a:prstClr>
                </a:solidFill>
                <a:cs typeface="メイリオ" pitchFamily="50" charset="-128"/>
              </a:rPr>
              <a:t>1</a:t>
            </a:r>
            <a:r>
              <a:rPr lang="ja-JP" altLang="en-US" sz="1400" b="1" dirty="0" smtClean="0">
                <a:solidFill>
                  <a:prstClr val="black">
                    <a:lumMod val="75000"/>
                    <a:lumOff val="25000"/>
                  </a:prstClr>
                </a:solidFill>
                <a:cs typeface="メイリオ" pitchFamily="50" charset="-128"/>
              </a:rPr>
              <a:t>月</a:t>
            </a:r>
            <a:r>
              <a:rPr lang="en-US" altLang="ja-JP" sz="1400" b="1" dirty="0">
                <a:solidFill>
                  <a:prstClr val="black">
                    <a:lumMod val="75000"/>
                    <a:lumOff val="25000"/>
                  </a:prstClr>
                </a:solidFill>
                <a:cs typeface="メイリオ" pitchFamily="50" charset="-128"/>
              </a:rPr>
              <a:t>27</a:t>
            </a:r>
            <a:r>
              <a:rPr lang="ja-JP" altLang="en-US" sz="1400" b="1" dirty="0" smtClean="0">
                <a:solidFill>
                  <a:prstClr val="black">
                    <a:lumMod val="75000"/>
                    <a:lumOff val="25000"/>
                  </a:prstClr>
                </a:solidFill>
                <a:cs typeface="メイリオ" pitchFamily="50" charset="-128"/>
              </a:rPr>
              <a:t>日（金）（仮</a:t>
            </a:r>
            <a:r>
              <a:rPr lang="ja-JP" altLang="en-US" sz="1400" b="1" dirty="0">
                <a:solidFill>
                  <a:prstClr val="black">
                    <a:lumMod val="75000"/>
                    <a:lumOff val="25000"/>
                  </a:prstClr>
                </a:solidFill>
                <a:cs typeface="メイリオ" pitchFamily="50" charset="-128"/>
              </a:rPr>
              <a:t>）</a:t>
            </a:r>
            <a:r>
              <a:rPr lang="ja-JP" altLang="en-US" sz="1400" b="1" dirty="0" smtClean="0">
                <a:solidFill>
                  <a:prstClr val="black">
                    <a:lumMod val="75000"/>
                    <a:lumOff val="25000"/>
                  </a:prstClr>
                </a:solidFill>
                <a:cs typeface="メイリオ" pitchFamily="50" charset="-128"/>
              </a:rPr>
              <a:t>発行</a:t>
            </a:r>
            <a:endParaRPr lang="ja-JP" altLang="en-US" sz="1400" b="1" dirty="0">
              <a:solidFill>
                <a:prstClr val="black">
                  <a:lumMod val="75000"/>
                  <a:lumOff val="25000"/>
                </a:prstClr>
              </a:solidFill>
              <a:cs typeface="メイリオ" pitchFamily="50" charset="-128"/>
            </a:endParaRPr>
          </a:p>
        </p:txBody>
      </p:sp>
      <p:sp>
        <p:nvSpPr>
          <p:cNvPr id="12" name="Text Box 4"/>
          <p:cNvSpPr txBox="1">
            <a:spLocks noChangeArrowheads="1"/>
          </p:cNvSpPr>
          <p:nvPr/>
        </p:nvSpPr>
        <p:spPr bwMode="auto">
          <a:xfrm>
            <a:off x="631065" y="1819895"/>
            <a:ext cx="3038476" cy="349732"/>
          </a:xfrm>
          <a:prstGeom prst="rect">
            <a:avLst/>
          </a:prstGeom>
          <a:noFill/>
          <a:ln w="9525">
            <a:noFill/>
            <a:miter lim="800000"/>
            <a:headEnd/>
            <a:tailEnd/>
          </a:ln>
        </p:spPr>
        <p:txBody>
          <a:bodyPr wrap="square" lIns="98568" tIns="51255" rIns="98568" bIns="51255">
            <a:spAutoFit/>
          </a:bodyPr>
          <a:lstStyle/>
          <a:p>
            <a:pPr algn="ctr"/>
            <a:r>
              <a:rPr lang="ja-JP" altLang="en-US" sz="1600" b="1" dirty="0">
                <a:solidFill>
                  <a:prstClr val="black"/>
                </a:solidFill>
                <a:cs typeface="メイリオ" pitchFamily="50" charset="-128"/>
              </a:rPr>
              <a:t>就職活動準備のバイブル</a:t>
            </a:r>
            <a:r>
              <a:rPr lang="ja-JP" altLang="en-US" sz="1600" b="1" dirty="0" smtClean="0">
                <a:solidFill>
                  <a:prstClr val="black"/>
                </a:solidFill>
                <a:cs typeface="メイリオ" pitchFamily="50" charset="-128"/>
              </a:rPr>
              <a:t>！　</a:t>
            </a:r>
            <a:endParaRPr lang="en-US" altLang="ja-JP" sz="1600" b="1" dirty="0" smtClean="0">
              <a:solidFill>
                <a:prstClr val="black"/>
              </a:solidFill>
              <a:cs typeface="メイリオ" pitchFamily="50" charset="-128"/>
            </a:endParaRPr>
          </a:p>
        </p:txBody>
      </p:sp>
      <p:sp>
        <p:nvSpPr>
          <p:cNvPr id="4" name="タイトル 3"/>
          <p:cNvSpPr>
            <a:spLocks noGrp="1"/>
          </p:cNvSpPr>
          <p:nvPr>
            <p:ph type="title"/>
          </p:nvPr>
        </p:nvSpPr>
        <p:spPr/>
        <p:txBody>
          <a:bodyPr>
            <a:normAutofit/>
          </a:bodyPr>
          <a:lstStyle/>
          <a:p>
            <a:r>
              <a:rPr lang="ja-JP" altLang="en-US" dirty="0"/>
              <a:t>就活</a:t>
            </a:r>
            <a:r>
              <a:rPr lang="ja-JP" altLang="en-US" dirty="0" smtClean="0"/>
              <a:t>スタイルブック（マガジン）</a:t>
            </a:r>
            <a:r>
              <a:rPr lang="ja-JP" altLang="en-US" dirty="0"/>
              <a:t>　特集</a:t>
            </a:r>
            <a:r>
              <a:rPr lang="ja-JP" altLang="en-US" dirty="0" smtClean="0"/>
              <a:t>内容</a:t>
            </a:r>
            <a:endParaRPr kumimoji="1" lang="ja-JP" altLang="en-US" dirty="0"/>
          </a:p>
        </p:txBody>
      </p:sp>
      <p:sp>
        <p:nvSpPr>
          <p:cNvPr id="6" name="スライド番号プレースホルダー 5"/>
          <p:cNvSpPr>
            <a:spLocks noGrp="1"/>
          </p:cNvSpPr>
          <p:nvPr>
            <p:ph type="sldNum" sz="quarter" idx="12"/>
          </p:nvPr>
        </p:nvSpPr>
        <p:spPr>
          <a:xfrm>
            <a:off x="7591772" y="6731706"/>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8" name="正方形/長方形 7"/>
          <p:cNvSpPr/>
          <p:nvPr/>
        </p:nvSpPr>
        <p:spPr>
          <a:xfrm>
            <a:off x="4047711" y="835644"/>
            <a:ext cx="5881706" cy="6417141"/>
          </a:xfrm>
          <a:prstGeom prst="rect">
            <a:avLst/>
          </a:prstGeom>
        </p:spPr>
        <p:txBody>
          <a:bodyPr wrap="square">
            <a:spAutoFit/>
          </a:bodyPr>
          <a:lstStyle/>
          <a:p>
            <a:r>
              <a:rPr lang="ja-JP" altLang="en-US" sz="900" dirty="0">
                <a:solidFill>
                  <a:prstClr val="black"/>
                </a:solidFill>
              </a:rPr>
              <a:t>①巻頭特集（</a:t>
            </a:r>
            <a:r>
              <a:rPr lang="en-US" altLang="ja-JP" sz="900" dirty="0">
                <a:solidFill>
                  <a:prstClr val="black"/>
                </a:solidFill>
              </a:rPr>
              <a:t>8P</a:t>
            </a:r>
            <a:r>
              <a:rPr lang="ja-JP" altLang="en-US" sz="900" dirty="0">
                <a:solidFill>
                  <a:prstClr val="black"/>
                </a:solidFill>
              </a:rPr>
              <a:t>）</a:t>
            </a:r>
          </a:p>
          <a:p>
            <a:r>
              <a:rPr lang="ja-JP" altLang="en-US" sz="1200" b="1" dirty="0">
                <a:solidFill>
                  <a:srgbClr val="6699FF"/>
                </a:solidFill>
              </a:rPr>
              <a:t>自分の就活スタイルを決める！</a:t>
            </a:r>
          </a:p>
          <a:p>
            <a:r>
              <a:rPr lang="ja-JP" altLang="en-US" sz="900" dirty="0">
                <a:solidFill>
                  <a:prstClr val="black"/>
                </a:solidFill>
              </a:rPr>
              <a:t>誰もが初めての経験となる就活。企業の採用担当者や専門家の声</a:t>
            </a:r>
            <a:r>
              <a:rPr lang="ja-JP" altLang="en-US" sz="900" dirty="0" smtClean="0">
                <a:solidFill>
                  <a:prstClr val="black"/>
                </a:solidFill>
              </a:rPr>
              <a:t>、</a:t>
            </a:r>
            <a:endParaRPr lang="en-US" altLang="ja-JP" sz="900" dirty="0" smtClean="0">
              <a:solidFill>
                <a:prstClr val="black"/>
              </a:solidFill>
            </a:endParaRPr>
          </a:p>
          <a:p>
            <a:r>
              <a:rPr lang="ja-JP" altLang="en-US" sz="900" dirty="0" smtClean="0">
                <a:solidFill>
                  <a:prstClr val="black"/>
                </a:solidFill>
              </a:rPr>
              <a:t>社会人の先輩たちの経験をもとにどんな就活をしたいのかを考える。</a:t>
            </a:r>
          </a:p>
          <a:p>
            <a:endParaRPr lang="ja-JP" altLang="en-US" sz="900" dirty="0">
              <a:solidFill>
                <a:prstClr val="black"/>
              </a:solidFill>
            </a:endParaRPr>
          </a:p>
          <a:p>
            <a:r>
              <a:rPr lang="ja-JP" altLang="en-US" sz="900" dirty="0">
                <a:solidFill>
                  <a:prstClr val="black"/>
                </a:solidFill>
              </a:rPr>
              <a:t>②第</a:t>
            </a:r>
            <a:r>
              <a:rPr lang="en-US" altLang="ja-JP" sz="900" dirty="0">
                <a:solidFill>
                  <a:prstClr val="black"/>
                </a:solidFill>
              </a:rPr>
              <a:t>2</a:t>
            </a:r>
            <a:r>
              <a:rPr lang="ja-JP" altLang="en-US" sz="900" dirty="0">
                <a:solidFill>
                  <a:prstClr val="black"/>
                </a:solidFill>
              </a:rPr>
              <a:t>特集（</a:t>
            </a:r>
            <a:r>
              <a:rPr lang="en-US" altLang="ja-JP" sz="900" dirty="0">
                <a:solidFill>
                  <a:prstClr val="black"/>
                </a:solidFill>
              </a:rPr>
              <a:t>5P</a:t>
            </a:r>
            <a:r>
              <a:rPr lang="ja-JP" altLang="en-US" sz="900" dirty="0">
                <a:solidFill>
                  <a:prstClr val="black"/>
                </a:solidFill>
              </a:rPr>
              <a:t>）</a:t>
            </a:r>
          </a:p>
          <a:p>
            <a:r>
              <a:rPr lang="ja-JP" altLang="en-US" sz="1200" b="1" dirty="0">
                <a:solidFill>
                  <a:srgbClr val="6699FF"/>
                </a:solidFill>
              </a:rPr>
              <a:t>就活を数字で分析！　内定者</a:t>
            </a:r>
            <a:r>
              <a:rPr lang="en-US" altLang="ja-JP" sz="1200" b="1" dirty="0">
                <a:solidFill>
                  <a:srgbClr val="6699FF"/>
                </a:solidFill>
              </a:rPr>
              <a:t>300</a:t>
            </a:r>
            <a:r>
              <a:rPr lang="ja-JP" altLang="en-US" sz="1200" b="1" dirty="0">
                <a:solidFill>
                  <a:srgbClr val="6699FF"/>
                </a:solidFill>
              </a:rPr>
              <a:t>人の就活スタイル「リアルデータ</a:t>
            </a:r>
            <a:r>
              <a:rPr lang="ja-JP" altLang="en-US" sz="1200" dirty="0">
                <a:solidFill>
                  <a:srgbClr val="6699FF"/>
                </a:solidFill>
              </a:rPr>
              <a:t>」</a:t>
            </a:r>
          </a:p>
          <a:p>
            <a:r>
              <a:rPr lang="ja-JP" altLang="en-US" sz="900" dirty="0">
                <a:solidFill>
                  <a:prstClr val="black"/>
                </a:solidFill>
              </a:rPr>
              <a:t>就活にまつわるデータ集。内定を獲得した先輩たちの就活費用や時間、活動内容をアンケートで紹介。</a:t>
            </a:r>
          </a:p>
          <a:p>
            <a:endParaRPr lang="ja-JP" altLang="en-US" sz="900" dirty="0">
              <a:solidFill>
                <a:prstClr val="black"/>
              </a:solidFill>
            </a:endParaRPr>
          </a:p>
          <a:p>
            <a:r>
              <a:rPr lang="ja-JP" altLang="en-US" sz="900" dirty="0">
                <a:solidFill>
                  <a:prstClr val="black"/>
                </a:solidFill>
              </a:rPr>
              <a:t>③</a:t>
            </a:r>
            <a:r>
              <a:rPr lang="en-US" altLang="ja-JP" sz="900" dirty="0">
                <a:solidFill>
                  <a:prstClr val="black"/>
                </a:solidFill>
              </a:rPr>
              <a:t>THE SUIT CATALOG</a:t>
            </a:r>
            <a:r>
              <a:rPr lang="ja-JP" altLang="en-US" sz="900" dirty="0">
                <a:solidFill>
                  <a:prstClr val="black"/>
                </a:solidFill>
              </a:rPr>
              <a:t>（</a:t>
            </a:r>
            <a:r>
              <a:rPr lang="en-US" altLang="ja-JP" sz="900" dirty="0">
                <a:solidFill>
                  <a:prstClr val="black"/>
                </a:solidFill>
              </a:rPr>
              <a:t>3P</a:t>
            </a:r>
            <a:r>
              <a:rPr lang="ja-JP" altLang="en-US" sz="900" dirty="0">
                <a:solidFill>
                  <a:prstClr val="black"/>
                </a:solidFill>
              </a:rPr>
              <a:t>）</a:t>
            </a:r>
          </a:p>
          <a:p>
            <a:r>
              <a:rPr lang="ja-JP" altLang="en-US" sz="1200" b="1" dirty="0">
                <a:solidFill>
                  <a:srgbClr val="6699FF"/>
                </a:solidFill>
              </a:rPr>
              <a:t>スーツを決める、就活がはじまる</a:t>
            </a:r>
          </a:p>
          <a:p>
            <a:r>
              <a:rPr lang="ja-JP" altLang="en-US" sz="900" dirty="0">
                <a:solidFill>
                  <a:prstClr val="black"/>
                </a:solidFill>
              </a:rPr>
              <a:t>学生には敷居が高いビジネススーツの着こなしマナーを伝授。</a:t>
            </a:r>
          </a:p>
          <a:p>
            <a:endParaRPr lang="ja-JP" altLang="en-US" sz="900" dirty="0">
              <a:solidFill>
                <a:prstClr val="black"/>
              </a:solidFill>
            </a:endParaRPr>
          </a:p>
          <a:p>
            <a:r>
              <a:rPr lang="ja-JP" altLang="en-US" sz="900" dirty="0">
                <a:solidFill>
                  <a:prstClr val="black"/>
                </a:solidFill>
              </a:rPr>
              <a:t>④</a:t>
            </a:r>
            <a:r>
              <a:rPr lang="en-US" altLang="ja-JP" sz="900" dirty="0">
                <a:solidFill>
                  <a:prstClr val="black"/>
                </a:solidFill>
              </a:rPr>
              <a:t>STYLE UP</a:t>
            </a:r>
            <a:r>
              <a:rPr lang="ja-JP" altLang="en-US" sz="900" dirty="0">
                <a:solidFill>
                  <a:prstClr val="black"/>
                </a:solidFill>
              </a:rPr>
              <a:t>（</a:t>
            </a:r>
            <a:r>
              <a:rPr lang="en-US" altLang="ja-JP" sz="900" dirty="0">
                <a:solidFill>
                  <a:prstClr val="black"/>
                </a:solidFill>
              </a:rPr>
              <a:t>2P</a:t>
            </a:r>
            <a:r>
              <a:rPr lang="ja-JP" altLang="en-US" sz="900" dirty="0">
                <a:solidFill>
                  <a:prstClr val="black"/>
                </a:solidFill>
              </a:rPr>
              <a:t>）</a:t>
            </a:r>
          </a:p>
          <a:p>
            <a:r>
              <a:rPr lang="ja-JP" altLang="en-US" sz="1200" b="1" dirty="0">
                <a:solidFill>
                  <a:srgbClr val="6699FF"/>
                </a:solidFill>
              </a:rPr>
              <a:t>スタイルをコーディネート</a:t>
            </a:r>
          </a:p>
          <a:p>
            <a:r>
              <a:rPr lang="ja-JP" altLang="en-US" sz="900" dirty="0">
                <a:solidFill>
                  <a:prstClr val="black"/>
                </a:solidFill>
              </a:rPr>
              <a:t>スタイルアップのメソッド。とかく画一的になってしまう就活スタイルで</a:t>
            </a:r>
            <a:r>
              <a:rPr lang="ja-JP" altLang="en-US" sz="900" dirty="0" smtClean="0">
                <a:solidFill>
                  <a:prstClr val="black"/>
                </a:solidFill>
              </a:rPr>
              <a:t>、</a:t>
            </a:r>
            <a:endParaRPr lang="en-US" altLang="ja-JP" sz="900" dirty="0" smtClean="0">
              <a:solidFill>
                <a:prstClr val="black"/>
              </a:solidFill>
            </a:endParaRPr>
          </a:p>
          <a:p>
            <a:r>
              <a:rPr lang="ja-JP" altLang="en-US" sz="900" dirty="0" smtClean="0">
                <a:solidFill>
                  <a:prstClr val="black"/>
                </a:solidFill>
              </a:rPr>
              <a:t>ライバルに差をつけるアイテム選びのポイントを指南。</a:t>
            </a:r>
          </a:p>
          <a:p>
            <a:endParaRPr lang="ja-JP" altLang="en-US" sz="900" dirty="0">
              <a:solidFill>
                <a:prstClr val="black"/>
              </a:solidFill>
            </a:endParaRPr>
          </a:p>
          <a:p>
            <a:r>
              <a:rPr lang="ja-JP" altLang="en-US" sz="900" dirty="0">
                <a:solidFill>
                  <a:prstClr val="black"/>
                </a:solidFill>
              </a:rPr>
              <a:t>⑤</a:t>
            </a:r>
            <a:r>
              <a:rPr lang="en-US" altLang="ja-JP" sz="900" dirty="0">
                <a:solidFill>
                  <a:prstClr val="black"/>
                </a:solidFill>
              </a:rPr>
              <a:t>APPEARANCE</a:t>
            </a:r>
            <a:r>
              <a:rPr lang="ja-JP" altLang="en-US" sz="900" dirty="0">
                <a:solidFill>
                  <a:prstClr val="black"/>
                </a:solidFill>
              </a:rPr>
              <a:t>（</a:t>
            </a:r>
            <a:r>
              <a:rPr lang="en-US" altLang="ja-JP" sz="900" dirty="0">
                <a:solidFill>
                  <a:prstClr val="black"/>
                </a:solidFill>
              </a:rPr>
              <a:t>3P</a:t>
            </a:r>
            <a:r>
              <a:rPr lang="ja-JP" altLang="en-US" sz="900" dirty="0">
                <a:solidFill>
                  <a:prstClr val="black"/>
                </a:solidFill>
              </a:rPr>
              <a:t>）</a:t>
            </a:r>
          </a:p>
          <a:p>
            <a:r>
              <a:rPr lang="ja-JP" altLang="en-US" sz="1200" b="1" dirty="0">
                <a:solidFill>
                  <a:srgbClr val="6699FF"/>
                </a:solidFill>
              </a:rPr>
              <a:t>身だしなみ印象アップテク</a:t>
            </a:r>
          </a:p>
          <a:p>
            <a:r>
              <a:rPr lang="ja-JP" altLang="en-US" sz="900" dirty="0">
                <a:solidFill>
                  <a:prstClr val="black"/>
                </a:solidFill>
              </a:rPr>
              <a:t>好印象を手に入れるために必要な「身だしなみ」の基本となるチェックポイントを解説。</a:t>
            </a:r>
          </a:p>
          <a:p>
            <a:endParaRPr lang="ja-JP" altLang="en-US" sz="900" dirty="0">
              <a:solidFill>
                <a:prstClr val="black"/>
              </a:solidFill>
            </a:endParaRPr>
          </a:p>
          <a:p>
            <a:r>
              <a:rPr lang="ja-JP" altLang="en-US" sz="900" dirty="0">
                <a:solidFill>
                  <a:prstClr val="black"/>
                </a:solidFill>
              </a:rPr>
              <a:t>⑥</a:t>
            </a:r>
            <a:r>
              <a:rPr lang="en-US" altLang="ja-JP" sz="900" dirty="0">
                <a:solidFill>
                  <a:prstClr val="black"/>
                </a:solidFill>
              </a:rPr>
              <a:t>GOODS &amp; SERVICES</a:t>
            </a:r>
            <a:r>
              <a:rPr lang="ja-JP" altLang="en-US" sz="900" dirty="0">
                <a:solidFill>
                  <a:prstClr val="black"/>
                </a:solidFill>
              </a:rPr>
              <a:t>（</a:t>
            </a:r>
            <a:r>
              <a:rPr lang="en-US" altLang="ja-JP" sz="900" dirty="0">
                <a:solidFill>
                  <a:prstClr val="black"/>
                </a:solidFill>
              </a:rPr>
              <a:t>3P</a:t>
            </a:r>
            <a:r>
              <a:rPr lang="ja-JP" altLang="en-US" sz="900" dirty="0">
                <a:solidFill>
                  <a:prstClr val="black"/>
                </a:solidFill>
              </a:rPr>
              <a:t>）</a:t>
            </a:r>
          </a:p>
          <a:p>
            <a:r>
              <a:rPr lang="ja-JP" altLang="en-US" sz="1200" b="1" dirty="0">
                <a:solidFill>
                  <a:srgbClr val="6699FF"/>
                </a:solidFill>
              </a:rPr>
              <a:t>就活グッズと情報活用術</a:t>
            </a:r>
          </a:p>
          <a:p>
            <a:r>
              <a:rPr lang="ja-JP" altLang="en-US" sz="900" dirty="0">
                <a:solidFill>
                  <a:prstClr val="black"/>
                </a:solidFill>
              </a:rPr>
              <a:t>内定を勝ち取った先輩たちのカバンの中身を調査。</a:t>
            </a:r>
          </a:p>
          <a:p>
            <a:endParaRPr lang="ja-JP" altLang="en-US" sz="900" dirty="0">
              <a:solidFill>
                <a:prstClr val="black"/>
              </a:solidFill>
            </a:endParaRPr>
          </a:p>
          <a:p>
            <a:r>
              <a:rPr lang="ja-JP" altLang="en-US" sz="900" dirty="0">
                <a:solidFill>
                  <a:prstClr val="black"/>
                </a:solidFill>
              </a:rPr>
              <a:t>⑦</a:t>
            </a:r>
            <a:r>
              <a:rPr lang="en-US" altLang="ja-JP" sz="900" dirty="0">
                <a:solidFill>
                  <a:prstClr val="black"/>
                </a:solidFill>
              </a:rPr>
              <a:t>LICENCE</a:t>
            </a:r>
            <a:r>
              <a:rPr lang="ja-JP" altLang="en-US" sz="900" dirty="0">
                <a:solidFill>
                  <a:prstClr val="black"/>
                </a:solidFill>
              </a:rPr>
              <a:t>＆</a:t>
            </a:r>
            <a:r>
              <a:rPr lang="en-US" altLang="ja-JP" sz="900" dirty="0">
                <a:solidFill>
                  <a:prstClr val="black"/>
                </a:solidFill>
              </a:rPr>
              <a:t>SCHOOL</a:t>
            </a:r>
            <a:r>
              <a:rPr lang="ja-JP" altLang="en-US" sz="900" dirty="0">
                <a:solidFill>
                  <a:prstClr val="black"/>
                </a:solidFill>
              </a:rPr>
              <a:t>（</a:t>
            </a:r>
            <a:r>
              <a:rPr lang="en-US" altLang="ja-JP" sz="900" dirty="0">
                <a:solidFill>
                  <a:prstClr val="black"/>
                </a:solidFill>
              </a:rPr>
              <a:t>3P</a:t>
            </a:r>
            <a:r>
              <a:rPr lang="ja-JP" altLang="en-US" sz="900" dirty="0">
                <a:solidFill>
                  <a:prstClr val="black"/>
                </a:solidFill>
              </a:rPr>
              <a:t>）</a:t>
            </a:r>
          </a:p>
          <a:p>
            <a:r>
              <a:rPr lang="ja-JP" altLang="en-US" sz="1200" b="1" dirty="0">
                <a:solidFill>
                  <a:srgbClr val="6699FF"/>
                </a:solidFill>
              </a:rPr>
              <a:t>スキルで就活力をアップ</a:t>
            </a:r>
          </a:p>
          <a:p>
            <a:r>
              <a:rPr lang="ja-JP" altLang="en-US" sz="900" dirty="0">
                <a:solidFill>
                  <a:prstClr val="black"/>
                </a:solidFill>
              </a:rPr>
              <a:t>就活時のアピールに使える資格・スキルとは？</a:t>
            </a:r>
          </a:p>
          <a:p>
            <a:endParaRPr lang="ja-JP" altLang="en-US" sz="900" dirty="0">
              <a:solidFill>
                <a:prstClr val="black"/>
              </a:solidFill>
            </a:endParaRPr>
          </a:p>
          <a:p>
            <a:r>
              <a:rPr lang="ja-JP" altLang="en-US" sz="900" dirty="0">
                <a:solidFill>
                  <a:prstClr val="black"/>
                </a:solidFill>
              </a:rPr>
              <a:t>⑧</a:t>
            </a:r>
            <a:r>
              <a:rPr lang="en-US" altLang="ja-JP" sz="900" dirty="0">
                <a:solidFill>
                  <a:prstClr val="black"/>
                </a:solidFill>
              </a:rPr>
              <a:t>ID PHOTO</a:t>
            </a:r>
            <a:r>
              <a:rPr lang="ja-JP" altLang="en-US" sz="900" dirty="0">
                <a:solidFill>
                  <a:prstClr val="black"/>
                </a:solidFill>
              </a:rPr>
              <a:t>（</a:t>
            </a:r>
            <a:r>
              <a:rPr lang="en-US" altLang="ja-JP" sz="900" dirty="0">
                <a:solidFill>
                  <a:prstClr val="black"/>
                </a:solidFill>
              </a:rPr>
              <a:t>3P</a:t>
            </a:r>
            <a:r>
              <a:rPr lang="ja-JP" altLang="en-US" sz="900" dirty="0">
                <a:solidFill>
                  <a:prstClr val="black"/>
                </a:solidFill>
              </a:rPr>
              <a:t>）</a:t>
            </a:r>
          </a:p>
          <a:p>
            <a:r>
              <a:rPr lang="ja-JP" altLang="en-US" sz="1200" b="1" dirty="0">
                <a:solidFill>
                  <a:srgbClr val="6699FF"/>
                </a:solidFill>
              </a:rPr>
              <a:t>ベストな表情を写真に残す</a:t>
            </a:r>
          </a:p>
          <a:p>
            <a:r>
              <a:rPr lang="ja-JP" altLang="en-US" sz="900" dirty="0">
                <a:solidFill>
                  <a:prstClr val="black"/>
                </a:solidFill>
              </a:rPr>
              <a:t>採用担当者が最初に目にする、エントリーシートや履歴書の証明写真</a:t>
            </a:r>
            <a:r>
              <a:rPr lang="ja-JP" altLang="en-US" sz="900" dirty="0" smtClean="0">
                <a:solidFill>
                  <a:prstClr val="black"/>
                </a:solidFill>
              </a:rPr>
              <a:t>。</a:t>
            </a:r>
            <a:endParaRPr lang="en-US" altLang="ja-JP" sz="900" dirty="0" smtClean="0">
              <a:solidFill>
                <a:prstClr val="black"/>
              </a:solidFill>
            </a:endParaRPr>
          </a:p>
          <a:p>
            <a:r>
              <a:rPr lang="ja-JP" altLang="en-US" sz="900" dirty="0" smtClean="0">
                <a:solidFill>
                  <a:prstClr val="black"/>
                </a:solidFill>
              </a:rPr>
              <a:t>ベストの出会いにするために、気を付けるべき点は。</a:t>
            </a:r>
            <a:endParaRPr lang="en-US" altLang="ja-JP" sz="900" dirty="0" smtClean="0">
              <a:solidFill>
                <a:prstClr val="black"/>
              </a:solidFill>
            </a:endParaRPr>
          </a:p>
          <a:p>
            <a:endParaRPr lang="en-US" altLang="ja-JP" sz="900" dirty="0" smtClean="0">
              <a:solidFill>
                <a:prstClr val="black"/>
              </a:solidFill>
            </a:endParaRPr>
          </a:p>
          <a:p>
            <a:r>
              <a:rPr lang="ja-JP" altLang="en-US" sz="900" b="1" dirty="0" smtClean="0">
                <a:solidFill>
                  <a:prstClr val="black"/>
                </a:solidFill>
              </a:rPr>
              <a:t>●その他企画</a:t>
            </a:r>
            <a:r>
              <a:rPr lang="en-US" altLang="ja-JP" sz="900" b="1" dirty="0" smtClean="0">
                <a:solidFill>
                  <a:prstClr val="black"/>
                </a:solidFill>
              </a:rPr>
              <a:t>※</a:t>
            </a:r>
            <a:r>
              <a:rPr lang="ja-JP" altLang="en-US" sz="900" b="1" dirty="0">
                <a:solidFill>
                  <a:prstClr val="black"/>
                </a:solidFill>
              </a:rPr>
              <a:t>関東</a:t>
            </a:r>
            <a:r>
              <a:rPr lang="ja-JP" altLang="en-US" sz="900" b="1" dirty="0" smtClean="0">
                <a:solidFill>
                  <a:prstClr val="black"/>
                </a:solidFill>
              </a:rPr>
              <a:t>限定</a:t>
            </a:r>
            <a:endParaRPr lang="en-US" altLang="ja-JP" sz="900" dirty="0">
              <a:solidFill>
                <a:prstClr val="black"/>
              </a:solidFill>
            </a:endParaRPr>
          </a:p>
          <a:p>
            <a:pPr>
              <a:defRPr/>
            </a:pPr>
            <a:r>
              <a:rPr lang="ja-JP" altLang="en-US" sz="1200" b="1" dirty="0">
                <a:solidFill>
                  <a:srgbClr val="6699FF"/>
                </a:solidFill>
                <a:cs typeface="メイリオ" pitchFamily="50" charset="-128"/>
              </a:rPr>
              <a:t>交通広告連動</a:t>
            </a:r>
            <a:r>
              <a:rPr lang="ja-JP" altLang="en-US" sz="1200" b="1" dirty="0" smtClean="0">
                <a:solidFill>
                  <a:srgbClr val="6699FF"/>
                </a:solidFill>
                <a:cs typeface="メイリオ" pitchFamily="50" charset="-128"/>
              </a:rPr>
              <a:t>・片観音</a:t>
            </a:r>
            <a:r>
              <a:rPr lang="ja-JP" altLang="en-US" sz="1200" b="1" dirty="0">
                <a:solidFill>
                  <a:srgbClr val="6699FF"/>
                </a:solidFill>
                <a:cs typeface="メイリオ" pitchFamily="50" charset="-128"/>
              </a:rPr>
              <a:t>　応援企業連合広告</a:t>
            </a:r>
            <a:r>
              <a:rPr lang="en-US" altLang="ja-JP" sz="1000" b="1" dirty="0" smtClean="0">
                <a:solidFill>
                  <a:srgbClr val="6699FF"/>
                </a:solidFill>
                <a:cs typeface="メイリオ" pitchFamily="50" charset="-128"/>
              </a:rPr>
              <a:t>【</a:t>
            </a:r>
            <a:r>
              <a:rPr lang="en-US" altLang="ja-JP" sz="1000" b="1" dirty="0">
                <a:solidFill>
                  <a:srgbClr val="6699FF"/>
                </a:solidFill>
                <a:cs typeface="メイリオ" pitchFamily="50" charset="-128"/>
              </a:rPr>
              <a:t>3</a:t>
            </a:r>
            <a:r>
              <a:rPr lang="ja-JP" altLang="en-US" sz="1000" b="1" dirty="0" smtClean="0">
                <a:solidFill>
                  <a:srgbClr val="6699FF"/>
                </a:solidFill>
                <a:cs typeface="メイリオ" pitchFamily="50" charset="-128"/>
              </a:rPr>
              <a:t>社</a:t>
            </a:r>
            <a:r>
              <a:rPr lang="ja-JP" altLang="en-US" sz="1000" b="1" dirty="0">
                <a:solidFill>
                  <a:srgbClr val="6699FF"/>
                </a:solidFill>
                <a:cs typeface="メイリオ" pitchFamily="50" charset="-128"/>
              </a:rPr>
              <a:t>限定</a:t>
            </a:r>
            <a:r>
              <a:rPr lang="en-US" altLang="ja-JP" sz="1000" b="1" dirty="0">
                <a:solidFill>
                  <a:srgbClr val="6699FF"/>
                </a:solidFill>
                <a:cs typeface="メイリオ" pitchFamily="50" charset="-128"/>
              </a:rPr>
              <a:t>】</a:t>
            </a:r>
          </a:p>
          <a:p>
            <a:pPr>
              <a:defRPr/>
            </a:pPr>
            <a:r>
              <a:rPr lang="ja-JP" altLang="en-US" sz="900" dirty="0">
                <a:solidFill>
                  <a:prstClr val="black"/>
                </a:solidFill>
                <a:cs typeface="メイリオ" pitchFamily="50" charset="-128"/>
              </a:rPr>
              <a:t>就活スタイルスペシャルスポンサー枠　本誌センター広告と交通広告の連動企画。</a:t>
            </a:r>
          </a:p>
          <a:p>
            <a:pPr>
              <a:defRPr/>
            </a:pPr>
            <a:r>
              <a:rPr lang="ja-JP" altLang="en-US" sz="1200" b="1" dirty="0">
                <a:solidFill>
                  <a:srgbClr val="6699FF"/>
                </a:solidFill>
                <a:cs typeface="メイリオ" pitchFamily="50" charset="-128"/>
              </a:rPr>
              <a:t>巻頭コラム　就活</a:t>
            </a:r>
            <a:r>
              <a:rPr lang="en-US" altLang="ja-JP" sz="1200" b="1" dirty="0">
                <a:solidFill>
                  <a:srgbClr val="6699FF"/>
                </a:solidFill>
                <a:cs typeface="メイリオ" pitchFamily="50" charset="-128"/>
              </a:rPr>
              <a:t>NEWS</a:t>
            </a:r>
            <a:r>
              <a:rPr lang="ja-JP" altLang="en-US" sz="1200" b="1" dirty="0">
                <a:solidFill>
                  <a:srgbClr val="6699FF"/>
                </a:solidFill>
                <a:cs typeface="メイリオ" pitchFamily="50" charset="-128"/>
              </a:rPr>
              <a:t>（６</a:t>
            </a:r>
            <a:r>
              <a:rPr lang="en-US" altLang="ja-JP" sz="1200" b="1" dirty="0">
                <a:solidFill>
                  <a:srgbClr val="6699FF"/>
                </a:solidFill>
                <a:cs typeface="メイリオ" pitchFamily="50" charset="-128"/>
              </a:rPr>
              <a:t>P</a:t>
            </a:r>
            <a:r>
              <a:rPr lang="ja-JP" altLang="en-US" sz="1200" b="1" dirty="0">
                <a:solidFill>
                  <a:srgbClr val="6699FF"/>
                </a:solidFill>
                <a:cs typeface="メイリオ" pitchFamily="50" charset="-128"/>
              </a:rPr>
              <a:t>）連動</a:t>
            </a:r>
            <a:r>
              <a:rPr lang="en-US" altLang="ja-JP" sz="1200" b="1" dirty="0">
                <a:solidFill>
                  <a:srgbClr val="6699FF"/>
                </a:solidFill>
                <a:cs typeface="メイリオ" pitchFamily="50" charset="-128"/>
              </a:rPr>
              <a:t>【</a:t>
            </a:r>
            <a:r>
              <a:rPr lang="ja-JP" altLang="en-US" sz="1200" b="1" dirty="0">
                <a:solidFill>
                  <a:srgbClr val="6699FF"/>
                </a:solidFill>
                <a:cs typeface="メイリオ" pitchFamily="50" charset="-128"/>
              </a:rPr>
              <a:t>各１ページ</a:t>
            </a:r>
            <a:r>
              <a:rPr lang="en-US" altLang="ja-JP" sz="1200" b="1" dirty="0">
                <a:solidFill>
                  <a:srgbClr val="6699FF"/>
                </a:solidFill>
                <a:cs typeface="メイリオ" pitchFamily="50" charset="-128"/>
              </a:rPr>
              <a:t>】</a:t>
            </a:r>
            <a:r>
              <a:rPr lang="ja-JP" altLang="en-US" sz="1200" b="1" dirty="0">
                <a:solidFill>
                  <a:srgbClr val="6699FF"/>
                </a:solidFill>
                <a:cs typeface="メイリオ" pitchFamily="50" charset="-128"/>
              </a:rPr>
              <a:t>リコメンド広告</a:t>
            </a:r>
            <a:r>
              <a:rPr lang="en-US" altLang="ja-JP" sz="1000" b="1" dirty="0">
                <a:solidFill>
                  <a:srgbClr val="6699FF"/>
                </a:solidFill>
                <a:cs typeface="メイリオ" pitchFamily="50" charset="-128"/>
              </a:rPr>
              <a:t>【</a:t>
            </a:r>
            <a:r>
              <a:rPr lang="ja-JP" altLang="en-US" sz="1000" b="1" dirty="0">
                <a:solidFill>
                  <a:srgbClr val="6699FF"/>
                </a:solidFill>
                <a:cs typeface="メイリオ" pitchFamily="50" charset="-128"/>
              </a:rPr>
              <a:t>５社</a:t>
            </a:r>
            <a:r>
              <a:rPr lang="ja-JP" altLang="en-US" sz="1000" b="1" dirty="0" smtClean="0">
                <a:solidFill>
                  <a:srgbClr val="6699FF"/>
                </a:solidFill>
                <a:cs typeface="メイリオ" pitchFamily="50" charset="-128"/>
              </a:rPr>
              <a:t>限定</a:t>
            </a:r>
            <a:r>
              <a:rPr lang="en-US" altLang="ja-JP" sz="1000" b="1" dirty="0" smtClean="0">
                <a:solidFill>
                  <a:srgbClr val="6699FF"/>
                </a:solidFill>
                <a:cs typeface="メイリオ" pitchFamily="50" charset="-128"/>
              </a:rPr>
              <a:t>】</a:t>
            </a:r>
            <a:endParaRPr lang="en-US" altLang="ja-JP" sz="1100" dirty="0">
              <a:solidFill>
                <a:srgbClr val="6699FF"/>
              </a:solidFill>
              <a:cs typeface="メイリオ" pitchFamily="50" charset="-128"/>
            </a:endParaRPr>
          </a:p>
          <a:p>
            <a:pPr>
              <a:defRPr/>
            </a:pPr>
            <a:r>
              <a:rPr lang="ja-JP" altLang="en-US" sz="900" dirty="0">
                <a:solidFill>
                  <a:prstClr val="black"/>
                </a:solidFill>
                <a:cs typeface="メイリオ" pitchFamily="50" charset="-128"/>
              </a:rPr>
              <a:t>就活生にオススメのサービスや新商品を、ニューストピックスとして紹介。</a:t>
            </a:r>
            <a:endParaRPr lang="ja-JP" altLang="en-US" sz="1050" dirty="0">
              <a:solidFill>
                <a:prstClr val="black"/>
              </a:solidFill>
              <a:cs typeface="メイリオ" pitchFamily="50" charset="-128"/>
            </a:endParaRPr>
          </a:p>
          <a:p>
            <a:endParaRPr lang="en-US" altLang="ja-JP" sz="900" dirty="0" smtClean="0">
              <a:solidFill>
                <a:prstClr val="black"/>
              </a:solidFill>
            </a:endParaRP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5375" y="2144212"/>
            <a:ext cx="2177806" cy="2950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9455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34" name="Text Box 4"/>
          <p:cNvSpPr txBox="1">
            <a:spLocks noChangeArrowheads="1"/>
          </p:cNvSpPr>
          <p:nvPr/>
        </p:nvSpPr>
        <p:spPr bwMode="auto">
          <a:xfrm>
            <a:off x="1351408" y="523950"/>
            <a:ext cx="7584184" cy="646331"/>
          </a:xfrm>
          <a:prstGeom prst="rect">
            <a:avLst/>
          </a:prstGeom>
        </p:spPr>
        <p:txBody>
          <a:bodyPr wrap="square">
            <a:spAutoFit/>
          </a:bodyPr>
          <a:lstStyle>
            <a:defPPr>
              <a:defRPr lang="ja-JP"/>
            </a:defPPr>
            <a:lvl1pPr algn="dist">
              <a:lnSpc>
                <a:spcPct val="150000"/>
              </a:lnSpc>
              <a:defRPr sz="2400" b="1">
                <a:solidFill>
                  <a:prstClr val="black"/>
                </a:solidFill>
              </a:defRPr>
            </a:lvl1pPr>
          </a:lstStyle>
          <a:p>
            <a:r>
              <a:rPr lang="ja-JP" altLang="en-US" dirty="0"/>
              <a:t>就職活動準備のバイブル！＜就活スタイルブック＞</a:t>
            </a:r>
          </a:p>
        </p:txBody>
      </p:sp>
      <p:sp>
        <p:nvSpPr>
          <p:cNvPr id="207935" name="Text Box 5"/>
          <p:cNvSpPr txBox="1">
            <a:spLocks noChangeArrowheads="1"/>
          </p:cNvSpPr>
          <p:nvPr/>
        </p:nvSpPr>
        <p:spPr bwMode="auto">
          <a:xfrm>
            <a:off x="317866" y="1069021"/>
            <a:ext cx="9632951" cy="319025"/>
          </a:xfrm>
          <a:prstGeom prst="rect">
            <a:avLst/>
          </a:prstGeom>
          <a:noFill/>
          <a:ln w="9525">
            <a:noFill/>
            <a:miter lim="800000"/>
            <a:headEnd/>
            <a:tailEnd/>
          </a:ln>
        </p:spPr>
        <p:txBody>
          <a:bodyPr lIns="98568" tIns="51255" rIns="98568" bIns="51255">
            <a:spAutoFit/>
          </a:bodyPr>
          <a:lstStyle/>
          <a:p>
            <a:pPr algn="ctr"/>
            <a:r>
              <a:rPr lang="ja-JP" altLang="en-US" sz="1400" dirty="0">
                <a:solidFill>
                  <a:prstClr val="black"/>
                </a:solidFill>
                <a:cs typeface="メイリオ" pitchFamily="50" charset="-128"/>
              </a:rPr>
              <a:t>「マイナビプレサイト」にご登録頂いた就職</a:t>
            </a:r>
            <a:r>
              <a:rPr lang="ja-JP" altLang="en-US" sz="1400" dirty="0" smtClean="0">
                <a:solidFill>
                  <a:prstClr val="black"/>
                </a:solidFill>
                <a:cs typeface="メイリオ" pitchFamily="50" charset="-128"/>
              </a:rPr>
              <a:t>活動に対する意識</a:t>
            </a:r>
            <a:r>
              <a:rPr lang="ja-JP" altLang="en-US" sz="1400" dirty="0">
                <a:solidFill>
                  <a:prstClr val="black"/>
                </a:solidFill>
                <a:cs typeface="メイリオ" pitchFamily="50" charset="-128"/>
              </a:rPr>
              <a:t>が</a:t>
            </a:r>
            <a:r>
              <a:rPr lang="ja-JP" altLang="en-US" sz="1400" dirty="0" smtClean="0">
                <a:solidFill>
                  <a:prstClr val="black"/>
                </a:solidFill>
                <a:cs typeface="メイリオ" pitchFamily="50" charset="-128"/>
              </a:rPr>
              <a:t>高い学生の</a:t>
            </a:r>
            <a:r>
              <a:rPr lang="ja-JP" altLang="en-US" sz="1400" dirty="0">
                <a:solidFill>
                  <a:prstClr val="black"/>
                </a:solidFill>
                <a:cs typeface="メイリオ" pitchFamily="50" charset="-128"/>
              </a:rPr>
              <a:t>ご自宅に宅配するマガジンです。</a:t>
            </a:r>
          </a:p>
        </p:txBody>
      </p:sp>
      <p:sp>
        <p:nvSpPr>
          <p:cNvPr id="28" name="Text Box 1042"/>
          <p:cNvSpPr txBox="1">
            <a:spLocks noChangeArrowheads="1"/>
          </p:cNvSpPr>
          <p:nvPr/>
        </p:nvSpPr>
        <p:spPr bwMode="auto">
          <a:xfrm>
            <a:off x="2270155" y="6921632"/>
            <a:ext cx="3924440" cy="318955"/>
          </a:xfrm>
          <a:prstGeom prst="rect">
            <a:avLst/>
          </a:prstGeom>
          <a:noFill/>
          <a:ln w="9525">
            <a:noFill/>
            <a:miter lim="800000"/>
            <a:headEnd/>
            <a:tailEnd/>
          </a:ln>
        </p:spPr>
        <p:txBody>
          <a:bodyPr wrap="none" lIns="98568" tIns="51255" rIns="98568" bIns="51255">
            <a:spAutoFit/>
          </a:bodyPr>
          <a:lstStyle/>
          <a:p>
            <a:r>
              <a:rPr lang="ja-JP" altLang="en-US" sz="1400" b="1" dirty="0">
                <a:solidFill>
                  <a:srgbClr val="FF7C80"/>
                </a:solidFill>
                <a:cs typeface="メイリオ" pitchFamily="50" charset="-128"/>
              </a:rPr>
              <a:t>お申し込み締め切り</a:t>
            </a:r>
            <a:r>
              <a:rPr lang="ja-JP" altLang="en-US" sz="1400" b="1" dirty="0" smtClean="0">
                <a:solidFill>
                  <a:srgbClr val="FF7C80"/>
                </a:solidFill>
                <a:cs typeface="メイリオ" pitchFamily="50" charset="-128"/>
              </a:rPr>
              <a:t>：</a:t>
            </a:r>
            <a:r>
              <a:rPr lang="en-US" altLang="ja-JP" sz="1400" b="1" dirty="0" smtClean="0">
                <a:solidFill>
                  <a:srgbClr val="FF7C80"/>
                </a:solidFill>
                <a:cs typeface="メイリオ" pitchFamily="50" charset="-128"/>
              </a:rPr>
              <a:t>2016</a:t>
            </a:r>
            <a:r>
              <a:rPr lang="ja-JP" altLang="en-US" sz="1400" b="1" dirty="0" smtClean="0">
                <a:solidFill>
                  <a:srgbClr val="FF7C80"/>
                </a:solidFill>
                <a:cs typeface="メイリオ" pitchFamily="50" charset="-128"/>
              </a:rPr>
              <a:t>年</a:t>
            </a:r>
            <a:r>
              <a:rPr lang="en-US" altLang="ja-JP" sz="1400" b="1" dirty="0" smtClean="0">
                <a:solidFill>
                  <a:srgbClr val="FF7C80"/>
                </a:solidFill>
                <a:cs typeface="メイリオ" pitchFamily="50" charset="-128"/>
              </a:rPr>
              <a:t>11</a:t>
            </a:r>
            <a:r>
              <a:rPr lang="ja-JP" altLang="en-US" sz="1400" b="1" dirty="0" smtClean="0">
                <a:solidFill>
                  <a:srgbClr val="FF7C80"/>
                </a:solidFill>
                <a:cs typeface="メイリオ" pitchFamily="50" charset="-128"/>
              </a:rPr>
              <a:t>月</a:t>
            </a:r>
            <a:r>
              <a:rPr lang="en-US" altLang="ja-JP" sz="1400" b="1" dirty="0" smtClean="0">
                <a:solidFill>
                  <a:srgbClr val="FF7C80"/>
                </a:solidFill>
                <a:cs typeface="メイリオ" pitchFamily="50" charset="-128"/>
              </a:rPr>
              <a:t>1</a:t>
            </a:r>
            <a:r>
              <a:rPr lang="ja-JP" altLang="en-US" sz="1400" b="1" dirty="0" smtClean="0">
                <a:solidFill>
                  <a:srgbClr val="FF7C80"/>
                </a:solidFill>
                <a:cs typeface="メイリオ" pitchFamily="50" charset="-128"/>
              </a:rPr>
              <a:t>日（火）</a:t>
            </a:r>
            <a:endParaRPr lang="ja-JP" altLang="en-US" sz="1400" b="1" dirty="0">
              <a:solidFill>
                <a:srgbClr val="FF7C80"/>
              </a:solidFill>
              <a:cs typeface="メイリオ" pitchFamily="50" charset="-128"/>
            </a:endParaRPr>
          </a:p>
        </p:txBody>
      </p:sp>
      <p:sp>
        <p:nvSpPr>
          <p:cNvPr id="3" name="タイトル 2"/>
          <p:cNvSpPr>
            <a:spLocks noGrp="1"/>
          </p:cNvSpPr>
          <p:nvPr>
            <p:ph type="title"/>
          </p:nvPr>
        </p:nvSpPr>
        <p:spPr/>
        <p:txBody>
          <a:bodyPr>
            <a:normAutofit/>
          </a:bodyPr>
          <a:lstStyle/>
          <a:p>
            <a:r>
              <a:rPr lang="ja-JP" altLang="en-US" dirty="0"/>
              <a:t>就活</a:t>
            </a:r>
            <a:r>
              <a:rPr lang="ja-JP" altLang="en-US" dirty="0" smtClean="0"/>
              <a:t>スタイルブック　掲載企画</a:t>
            </a:r>
            <a:endParaRPr kumimoji="1" lang="ja-JP" altLang="en-US" dirty="0"/>
          </a:p>
        </p:txBody>
      </p:sp>
      <p:sp>
        <p:nvSpPr>
          <p:cNvPr id="4" name="スライド番号プレースホルダー 3"/>
          <p:cNvSpPr>
            <a:spLocks noGrp="1"/>
          </p:cNvSpPr>
          <p:nvPr>
            <p:ph type="sldNum" sz="quarter" idx="12"/>
          </p:nvPr>
        </p:nvSpPr>
        <p:spPr>
          <a:prstGeom prst="rect">
            <a:avLst/>
          </a:prstGeom>
        </p:spPr>
        <p:txBody>
          <a:body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13</a:t>
            </a:fld>
            <a:endParaRPr lang="ja-JP" altLang="en-US" dirty="0">
              <a:solidFill>
                <a:prstClr val="black">
                  <a:tint val="75000"/>
                </a:prstClr>
              </a:solidFill>
            </a:endParaRPr>
          </a:p>
        </p:txBody>
      </p:sp>
      <p:grpSp>
        <p:nvGrpSpPr>
          <p:cNvPr id="6" name="グループ化 5"/>
          <p:cNvGrpSpPr/>
          <p:nvPr/>
        </p:nvGrpSpPr>
        <p:grpSpPr>
          <a:xfrm>
            <a:off x="4293289" y="1469491"/>
            <a:ext cx="3586515" cy="2419036"/>
            <a:chOff x="3687033" y="830220"/>
            <a:chExt cx="3586515" cy="2419036"/>
          </a:xfrm>
        </p:grpSpPr>
        <p:sp>
          <p:nvSpPr>
            <p:cNvPr id="207936" name="Text Box 6"/>
            <p:cNvSpPr txBox="1">
              <a:spLocks noChangeArrowheads="1"/>
            </p:cNvSpPr>
            <p:nvPr/>
          </p:nvSpPr>
          <p:spPr bwMode="auto">
            <a:xfrm>
              <a:off x="3687036" y="1511047"/>
              <a:ext cx="2032897" cy="611342"/>
            </a:xfrm>
            <a:prstGeom prst="rect">
              <a:avLst/>
            </a:prstGeom>
            <a:noFill/>
            <a:ln w="9525">
              <a:noFill/>
              <a:miter lim="800000"/>
              <a:headEnd/>
              <a:tailEnd/>
            </a:ln>
          </p:spPr>
          <p:txBody>
            <a:bodyPr wrap="none" lIns="98568" tIns="51255" rIns="98568" bIns="51255">
              <a:spAutoFit/>
            </a:bodyPr>
            <a:lstStyle/>
            <a:p>
              <a:r>
                <a:rPr lang="ja-JP" altLang="en-US" sz="1100" b="1" dirty="0">
                  <a:solidFill>
                    <a:prstClr val="black"/>
                  </a:solidFill>
                  <a:cs typeface="メイリオ" pitchFamily="50" charset="-128"/>
                </a:rPr>
                <a:t>■</a:t>
              </a:r>
              <a:r>
                <a:rPr lang="ja-JP" altLang="en-US" sz="1100" b="1" dirty="0" smtClean="0">
                  <a:solidFill>
                    <a:prstClr val="black"/>
                  </a:solidFill>
                  <a:cs typeface="メイリオ" pitchFamily="50" charset="-128"/>
                </a:rPr>
                <a:t>関東版　</a:t>
              </a:r>
              <a:r>
                <a:rPr lang="ja-JP" altLang="en-US" sz="1100" dirty="0">
                  <a:solidFill>
                    <a:prstClr val="black"/>
                  </a:solidFill>
                  <a:cs typeface="メイリオ" pitchFamily="50" charset="-128"/>
                </a:rPr>
                <a:t>宅配</a:t>
              </a:r>
              <a:endParaRPr lang="en-US" altLang="ja-JP" sz="1100" dirty="0">
                <a:solidFill>
                  <a:prstClr val="black"/>
                </a:solidFill>
                <a:cs typeface="メイリオ" pitchFamily="50" charset="-128"/>
              </a:endParaRPr>
            </a:p>
            <a:p>
              <a:r>
                <a:rPr lang="ja-JP" altLang="en-US" sz="1100" dirty="0" smtClean="0">
                  <a:solidFill>
                    <a:prstClr val="black"/>
                  </a:solidFill>
                  <a:cs typeface="メイリオ" pitchFamily="50" charset="-128"/>
                </a:rPr>
                <a:t>・</a:t>
              </a:r>
              <a:r>
                <a:rPr lang="ja-JP" altLang="en-US" sz="1100" dirty="0">
                  <a:solidFill>
                    <a:prstClr val="black"/>
                  </a:solidFill>
                  <a:cs typeface="メイリオ" pitchFamily="50" charset="-128"/>
                </a:rPr>
                <a:t>配本エリア：関東１</a:t>
              </a:r>
              <a:r>
                <a:rPr lang="ja-JP" altLang="en-US" sz="1100" dirty="0" smtClean="0">
                  <a:solidFill>
                    <a:prstClr val="black"/>
                  </a:solidFill>
                  <a:cs typeface="メイリオ" pitchFamily="50" charset="-128"/>
                </a:rPr>
                <a:t>都３県</a:t>
              </a:r>
              <a:endParaRPr lang="ja-JP" altLang="en-US" sz="1100" dirty="0">
                <a:solidFill>
                  <a:srgbClr val="FF0000"/>
                </a:solidFill>
                <a:cs typeface="メイリオ" pitchFamily="50" charset="-128"/>
              </a:endParaRPr>
            </a:p>
            <a:p>
              <a:r>
                <a:rPr lang="ja-JP" altLang="en-US" sz="1100" dirty="0" smtClean="0">
                  <a:solidFill>
                    <a:prstClr val="black"/>
                  </a:solidFill>
                  <a:cs typeface="メイリオ" pitchFamily="50" charset="-128"/>
                </a:rPr>
                <a:t>・</a:t>
              </a:r>
              <a:r>
                <a:rPr lang="ja-JP" altLang="en-US" sz="1100" dirty="0">
                  <a:solidFill>
                    <a:prstClr val="black"/>
                  </a:solidFill>
                  <a:cs typeface="メイリオ" pitchFamily="50" charset="-128"/>
                </a:rPr>
                <a:t>発行部数：</a:t>
              </a:r>
              <a:r>
                <a:rPr lang="en-US" altLang="ja-JP" sz="1100" dirty="0" smtClean="0">
                  <a:solidFill>
                    <a:prstClr val="black"/>
                  </a:solidFill>
                  <a:cs typeface="メイリオ" pitchFamily="50" charset="-128"/>
                </a:rPr>
                <a:t>12</a:t>
              </a:r>
              <a:r>
                <a:rPr lang="ja-JP" altLang="en-US" sz="1100" dirty="0" smtClean="0">
                  <a:solidFill>
                    <a:prstClr val="black"/>
                  </a:solidFill>
                  <a:cs typeface="メイリオ" pitchFamily="50" charset="-128"/>
                </a:rPr>
                <a:t>万部</a:t>
              </a:r>
              <a:r>
                <a:rPr lang="ja-JP" altLang="en-US" sz="1100" dirty="0">
                  <a:solidFill>
                    <a:prstClr val="black"/>
                  </a:solidFill>
                  <a:cs typeface="メイリオ" pitchFamily="50" charset="-128"/>
                </a:rPr>
                <a:t>　</a:t>
              </a:r>
              <a:endParaRPr lang="en-US" altLang="ja-JP" sz="1100" dirty="0" smtClean="0">
                <a:solidFill>
                  <a:prstClr val="black"/>
                </a:solidFill>
                <a:cs typeface="メイリオ" pitchFamily="50" charset="-128"/>
              </a:endParaRPr>
            </a:p>
          </p:txBody>
        </p:sp>
        <p:sp>
          <p:nvSpPr>
            <p:cNvPr id="207945" name="Text Box 47"/>
            <p:cNvSpPr txBox="1">
              <a:spLocks noChangeArrowheads="1"/>
            </p:cNvSpPr>
            <p:nvPr/>
          </p:nvSpPr>
          <p:spPr bwMode="auto">
            <a:xfrm>
              <a:off x="3687035" y="2159119"/>
              <a:ext cx="3249576" cy="611342"/>
            </a:xfrm>
            <a:prstGeom prst="rect">
              <a:avLst/>
            </a:prstGeom>
            <a:noFill/>
            <a:ln w="9525">
              <a:noFill/>
              <a:miter lim="800000"/>
              <a:headEnd/>
              <a:tailEnd/>
            </a:ln>
          </p:spPr>
          <p:txBody>
            <a:bodyPr wrap="none" lIns="98568" tIns="51255" rIns="98568" bIns="51255">
              <a:spAutoFit/>
            </a:bodyPr>
            <a:lstStyle/>
            <a:p>
              <a:r>
                <a:rPr lang="ja-JP" altLang="en-US" sz="1100" b="1" dirty="0">
                  <a:solidFill>
                    <a:prstClr val="black"/>
                  </a:solidFill>
                  <a:cs typeface="メイリオ" pitchFamily="50" charset="-128"/>
                </a:rPr>
                <a:t>■関西・東海</a:t>
              </a:r>
              <a:r>
                <a:rPr lang="ja-JP" altLang="en-US" sz="1100" b="1" dirty="0" smtClean="0">
                  <a:solidFill>
                    <a:prstClr val="black"/>
                  </a:solidFill>
                  <a:cs typeface="メイリオ" pitchFamily="50" charset="-128"/>
                </a:rPr>
                <a:t>地域版　</a:t>
              </a:r>
              <a:r>
                <a:rPr lang="ja-JP" altLang="en-US" sz="1100" dirty="0" smtClean="0">
                  <a:solidFill>
                    <a:prstClr val="black"/>
                  </a:solidFill>
                  <a:cs typeface="メイリオ" pitchFamily="50" charset="-128"/>
                </a:rPr>
                <a:t>宅配</a:t>
              </a:r>
              <a:endParaRPr lang="ja-JP" altLang="en-US" sz="1100" dirty="0">
                <a:solidFill>
                  <a:prstClr val="black"/>
                </a:solidFill>
                <a:cs typeface="メイリオ" pitchFamily="50" charset="-128"/>
              </a:endParaRPr>
            </a:p>
            <a:p>
              <a:r>
                <a:rPr lang="ja-JP" altLang="en-US" sz="1100" dirty="0">
                  <a:solidFill>
                    <a:prstClr val="black"/>
                  </a:solidFill>
                  <a:cs typeface="メイリオ" pitchFamily="50" charset="-128"/>
                </a:rPr>
                <a:t>・配本エリア：関西（</a:t>
              </a:r>
              <a:r>
                <a:rPr lang="en-US" altLang="ja-JP" sz="1100" dirty="0">
                  <a:solidFill>
                    <a:prstClr val="black"/>
                  </a:solidFill>
                  <a:cs typeface="メイリオ" pitchFamily="50" charset="-128"/>
                </a:rPr>
                <a:t>2</a:t>
              </a:r>
              <a:r>
                <a:rPr lang="ja-JP" altLang="en-US" sz="1100" dirty="0">
                  <a:solidFill>
                    <a:prstClr val="black"/>
                  </a:solidFill>
                  <a:cs typeface="メイリオ" pitchFamily="50" charset="-128"/>
                </a:rPr>
                <a:t>府</a:t>
              </a:r>
              <a:r>
                <a:rPr lang="en-US" altLang="ja-JP" sz="1100" dirty="0">
                  <a:solidFill>
                    <a:prstClr val="black"/>
                  </a:solidFill>
                  <a:cs typeface="メイリオ" pitchFamily="50" charset="-128"/>
                </a:rPr>
                <a:t>4</a:t>
              </a:r>
              <a:r>
                <a:rPr lang="ja-JP" altLang="en-US" sz="1100" dirty="0">
                  <a:solidFill>
                    <a:prstClr val="black"/>
                  </a:solidFill>
                  <a:cs typeface="メイリオ" pitchFamily="50" charset="-128"/>
                </a:rPr>
                <a:t>県）＋東海地域</a:t>
              </a:r>
            </a:p>
            <a:p>
              <a:r>
                <a:rPr lang="ja-JP" altLang="en-US" sz="1100" dirty="0">
                  <a:solidFill>
                    <a:prstClr val="black"/>
                  </a:solidFill>
                  <a:cs typeface="メイリオ" pitchFamily="50" charset="-128"/>
                </a:rPr>
                <a:t>・発行部数：</a:t>
              </a:r>
              <a:r>
                <a:rPr lang="en-US" altLang="ja-JP" sz="1100" dirty="0">
                  <a:solidFill>
                    <a:prstClr val="black"/>
                  </a:solidFill>
                  <a:cs typeface="メイリオ" pitchFamily="50" charset="-128"/>
                </a:rPr>
                <a:t>8</a:t>
              </a:r>
              <a:r>
                <a:rPr lang="ja-JP" altLang="en-US" sz="1100" dirty="0">
                  <a:solidFill>
                    <a:prstClr val="black"/>
                  </a:solidFill>
                  <a:cs typeface="メイリオ" pitchFamily="50" charset="-128"/>
                </a:rPr>
                <a:t>万部（関西６万部＋東海２万部</a:t>
              </a:r>
              <a:r>
                <a:rPr lang="ja-JP" altLang="en-US" sz="1100" dirty="0" smtClean="0">
                  <a:solidFill>
                    <a:prstClr val="black"/>
                  </a:solidFill>
                  <a:cs typeface="メイリオ" pitchFamily="50" charset="-128"/>
                </a:rPr>
                <a:t>）</a:t>
              </a:r>
              <a:endParaRPr lang="ja-JP" altLang="en-US" sz="1100" dirty="0">
                <a:solidFill>
                  <a:prstClr val="black"/>
                </a:solidFill>
                <a:cs typeface="メイリオ" pitchFamily="50" charset="-128"/>
              </a:endParaRPr>
            </a:p>
          </p:txBody>
        </p:sp>
        <p:sp>
          <p:nvSpPr>
            <p:cNvPr id="2" name="テキスト ボックス 1"/>
            <p:cNvSpPr txBox="1"/>
            <p:nvPr/>
          </p:nvSpPr>
          <p:spPr>
            <a:xfrm>
              <a:off x="3703340" y="830220"/>
              <a:ext cx="3570208" cy="646331"/>
            </a:xfrm>
            <a:prstGeom prst="rect">
              <a:avLst/>
            </a:prstGeom>
            <a:noFill/>
          </p:spPr>
          <p:txBody>
            <a:bodyPr wrap="none" rtlCol="0">
              <a:spAutoFit/>
            </a:bodyPr>
            <a:lstStyle/>
            <a:p>
              <a:r>
                <a:rPr lang="ja-JP" altLang="en-US" sz="1200" b="1" dirty="0" smtClean="0">
                  <a:solidFill>
                    <a:prstClr val="black"/>
                  </a:solidFill>
                  <a:cs typeface="メイリオ" pitchFamily="50" charset="-128"/>
                </a:rPr>
                <a:t>発行</a:t>
              </a:r>
              <a:r>
                <a:rPr lang="ja-JP" altLang="en-US" sz="1200" b="1" dirty="0">
                  <a:solidFill>
                    <a:prstClr val="black"/>
                  </a:solidFill>
                  <a:cs typeface="メイリオ" pitchFamily="50" charset="-128"/>
                </a:rPr>
                <a:t>日：</a:t>
              </a:r>
              <a:r>
                <a:rPr lang="en-US" altLang="ja-JP" sz="1200" b="1" dirty="0" smtClean="0">
                  <a:solidFill>
                    <a:prstClr val="black"/>
                  </a:solidFill>
                  <a:cs typeface="メイリオ" pitchFamily="50" charset="-128"/>
                </a:rPr>
                <a:t>2017</a:t>
              </a:r>
              <a:r>
                <a:rPr lang="ja-JP" altLang="en-US" sz="1200" b="1" dirty="0" smtClean="0">
                  <a:solidFill>
                    <a:prstClr val="black"/>
                  </a:solidFill>
                  <a:cs typeface="メイリオ" pitchFamily="50" charset="-128"/>
                </a:rPr>
                <a:t>年</a:t>
              </a:r>
              <a:r>
                <a:rPr lang="en-US" altLang="ja-JP" sz="1200" b="1" dirty="0" smtClean="0">
                  <a:solidFill>
                    <a:prstClr val="black"/>
                  </a:solidFill>
                  <a:cs typeface="メイリオ" pitchFamily="50" charset="-128"/>
                </a:rPr>
                <a:t>1</a:t>
              </a:r>
              <a:r>
                <a:rPr lang="ja-JP" altLang="en-US" sz="1200" b="1" dirty="0" smtClean="0">
                  <a:solidFill>
                    <a:prstClr val="black"/>
                  </a:solidFill>
                  <a:cs typeface="メイリオ" pitchFamily="50" charset="-128"/>
                </a:rPr>
                <a:t>月</a:t>
              </a:r>
              <a:r>
                <a:rPr lang="en-US" altLang="ja-JP" sz="1200" b="1" dirty="0">
                  <a:solidFill>
                    <a:prstClr val="black"/>
                  </a:solidFill>
                  <a:cs typeface="メイリオ" pitchFamily="50" charset="-128"/>
                </a:rPr>
                <a:t>27</a:t>
              </a:r>
              <a:r>
                <a:rPr lang="ja-JP" altLang="en-US" sz="1200" b="1" dirty="0" smtClean="0">
                  <a:solidFill>
                    <a:prstClr val="black"/>
                  </a:solidFill>
                  <a:cs typeface="メイリオ" pitchFamily="50" charset="-128"/>
                </a:rPr>
                <a:t>日（金）（仮）</a:t>
              </a:r>
              <a:endParaRPr lang="en-US" altLang="ja-JP" sz="1200" b="1" dirty="0" smtClean="0">
                <a:solidFill>
                  <a:prstClr val="black"/>
                </a:solidFill>
                <a:cs typeface="メイリオ" pitchFamily="50" charset="-128"/>
              </a:endParaRPr>
            </a:p>
            <a:p>
              <a:r>
                <a:rPr lang="ja-JP" altLang="en-US" sz="1200" b="1" dirty="0" smtClean="0">
                  <a:solidFill>
                    <a:prstClr val="black"/>
                  </a:solidFill>
                  <a:cs typeface="メイリオ" pitchFamily="50" charset="-128"/>
                </a:rPr>
                <a:t>発行</a:t>
              </a:r>
              <a:r>
                <a:rPr lang="ja-JP" altLang="en-US" sz="1200" b="1" dirty="0">
                  <a:solidFill>
                    <a:prstClr val="black"/>
                  </a:solidFill>
                  <a:cs typeface="メイリオ" pitchFamily="50" charset="-128"/>
                </a:rPr>
                <a:t>対象：就職希望の大学</a:t>
              </a:r>
              <a:r>
                <a:rPr lang="ja-JP" altLang="en-US" sz="1200" b="1" dirty="0" smtClean="0">
                  <a:solidFill>
                    <a:prstClr val="black"/>
                  </a:solidFill>
                  <a:cs typeface="メイリオ" pitchFamily="50" charset="-128"/>
                </a:rPr>
                <a:t>３年生</a:t>
              </a:r>
              <a:r>
                <a:rPr lang="ja-JP" altLang="en-US" sz="1200" b="1" dirty="0">
                  <a:solidFill>
                    <a:prstClr val="black"/>
                  </a:solidFill>
                  <a:cs typeface="メイリオ" pitchFamily="50" charset="-128"/>
                </a:rPr>
                <a:t>・</a:t>
              </a:r>
              <a:r>
                <a:rPr lang="ja-JP" altLang="en-US" sz="1200" b="1" dirty="0" smtClean="0">
                  <a:solidFill>
                    <a:prstClr val="black"/>
                  </a:solidFill>
                  <a:cs typeface="メイリオ" pitchFamily="50" charset="-128"/>
                </a:rPr>
                <a:t>大学院１年生</a:t>
              </a:r>
              <a:endParaRPr lang="en-US" altLang="ja-JP" sz="1200" b="1" dirty="0" smtClean="0">
                <a:solidFill>
                  <a:prstClr val="black"/>
                </a:solidFill>
                <a:cs typeface="メイリオ" pitchFamily="50" charset="-128"/>
              </a:endParaRPr>
            </a:p>
            <a:p>
              <a:r>
                <a:rPr lang="ja-JP" altLang="en-US" sz="1200" b="1" dirty="0">
                  <a:solidFill>
                    <a:prstClr val="black"/>
                  </a:solidFill>
                  <a:cs typeface="メイリオ" pitchFamily="50" charset="-128"/>
                </a:rPr>
                <a:t>発行</a:t>
              </a:r>
              <a:r>
                <a:rPr lang="ja-JP" altLang="en-US" sz="1200" b="1" dirty="0" smtClean="0">
                  <a:solidFill>
                    <a:prstClr val="black"/>
                  </a:solidFill>
                  <a:cs typeface="メイリオ" pitchFamily="50" charset="-128"/>
                </a:rPr>
                <a:t>部数：</a:t>
              </a:r>
              <a:r>
                <a:rPr lang="en-US" altLang="ja-JP" sz="1200" b="1" dirty="0" smtClean="0">
                  <a:solidFill>
                    <a:srgbClr val="FF7C80"/>
                  </a:solidFill>
                  <a:cs typeface="メイリオ" pitchFamily="50" charset="-128"/>
                </a:rPr>
                <a:t>25</a:t>
              </a:r>
              <a:r>
                <a:rPr lang="ja-JP" altLang="en-US" sz="1200" b="1" dirty="0" smtClean="0">
                  <a:solidFill>
                    <a:srgbClr val="FF7C80"/>
                  </a:solidFill>
                  <a:cs typeface="メイリオ" pitchFamily="50" charset="-128"/>
                </a:rPr>
                <a:t>万部</a:t>
              </a:r>
              <a:endParaRPr lang="ja-JP" altLang="en-US" sz="1200" b="1" dirty="0">
                <a:solidFill>
                  <a:srgbClr val="FF7C80"/>
                </a:solidFill>
                <a:cs typeface="メイリオ" pitchFamily="50" charset="-128"/>
              </a:endParaRPr>
            </a:p>
          </p:txBody>
        </p:sp>
        <p:sp>
          <p:nvSpPr>
            <p:cNvPr id="7" name="正方形/長方形 6"/>
            <p:cNvSpPr/>
            <p:nvPr/>
          </p:nvSpPr>
          <p:spPr>
            <a:xfrm>
              <a:off x="3687033" y="2807191"/>
              <a:ext cx="2340673" cy="442065"/>
            </a:xfrm>
            <a:prstGeom prst="rect">
              <a:avLst/>
            </a:prstGeom>
            <a:noFill/>
            <a:ln w="9525">
              <a:noFill/>
              <a:miter lim="800000"/>
              <a:headEnd/>
              <a:tailEnd/>
            </a:ln>
          </p:spPr>
          <p:txBody>
            <a:bodyPr wrap="none" lIns="98568" tIns="51255" rIns="98568" bIns="51255">
              <a:spAutoFit/>
            </a:bodyPr>
            <a:lstStyle/>
            <a:p>
              <a:r>
                <a:rPr lang="ja-JP" altLang="en-US" sz="1100" b="1" dirty="0">
                  <a:solidFill>
                    <a:prstClr val="black"/>
                  </a:solidFill>
                  <a:cs typeface="メイリオ" pitchFamily="50" charset="-128"/>
                </a:rPr>
                <a:t>■関東</a:t>
              </a:r>
              <a:r>
                <a:rPr lang="en-US" altLang="ja-JP" sz="1100" b="1" dirty="0">
                  <a:solidFill>
                    <a:prstClr val="black"/>
                  </a:solidFill>
                  <a:cs typeface="メイリオ" pitchFamily="50" charset="-128"/>
                </a:rPr>
                <a:t>/</a:t>
              </a:r>
              <a:r>
                <a:rPr lang="ja-JP" altLang="en-US" sz="1100" b="1" dirty="0">
                  <a:solidFill>
                    <a:prstClr val="black"/>
                  </a:solidFill>
                  <a:cs typeface="メイリオ" pitchFamily="50" charset="-128"/>
                </a:rPr>
                <a:t>関西版　配布</a:t>
              </a:r>
              <a:r>
                <a:rPr lang="en-US" altLang="ja-JP" sz="1100" b="1" dirty="0">
                  <a:solidFill>
                    <a:prstClr val="black"/>
                  </a:solidFill>
                  <a:cs typeface="メイリオ" pitchFamily="50" charset="-128"/>
                </a:rPr>
                <a:t>/</a:t>
              </a:r>
              <a:r>
                <a:rPr lang="ja-JP" altLang="en-US" sz="1100" b="1" dirty="0">
                  <a:solidFill>
                    <a:prstClr val="black"/>
                  </a:solidFill>
                  <a:cs typeface="メイリオ" pitchFamily="50" charset="-128"/>
                </a:rPr>
                <a:t>設置（仮）</a:t>
              </a:r>
              <a:endParaRPr lang="en-US" altLang="ja-JP" sz="1100" b="1" dirty="0">
                <a:solidFill>
                  <a:prstClr val="black"/>
                </a:solidFill>
                <a:cs typeface="メイリオ" pitchFamily="50" charset="-128"/>
              </a:endParaRPr>
            </a:p>
            <a:p>
              <a:r>
                <a:rPr lang="ja-JP" altLang="en-US" sz="1100" dirty="0">
                  <a:solidFill>
                    <a:prstClr val="black"/>
                  </a:solidFill>
                  <a:cs typeface="メイリオ" pitchFamily="50" charset="-128"/>
                </a:rPr>
                <a:t>・</a:t>
              </a:r>
              <a:r>
                <a:rPr lang="en-US" altLang="ja-JP" sz="1100" dirty="0">
                  <a:solidFill>
                    <a:prstClr val="black"/>
                  </a:solidFill>
                  <a:cs typeface="メイリオ" pitchFamily="50" charset="-128"/>
                </a:rPr>
                <a:t>EXPO</a:t>
              </a:r>
              <a:r>
                <a:rPr lang="ja-JP" altLang="en-US" sz="1100" dirty="0">
                  <a:solidFill>
                    <a:prstClr val="black"/>
                  </a:solidFill>
                  <a:cs typeface="メイリオ" pitchFamily="50" charset="-128"/>
                </a:rPr>
                <a:t>等イベント：</a:t>
              </a:r>
              <a:r>
                <a:rPr lang="en-US" altLang="ja-JP" sz="1100" dirty="0">
                  <a:solidFill>
                    <a:prstClr val="black"/>
                  </a:solidFill>
                  <a:cs typeface="メイリオ" pitchFamily="50" charset="-128"/>
                </a:rPr>
                <a:t>5</a:t>
              </a:r>
              <a:r>
                <a:rPr lang="ja-JP" altLang="en-US" sz="1100" dirty="0">
                  <a:solidFill>
                    <a:prstClr val="black"/>
                  </a:solidFill>
                  <a:cs typeface="メイリオ" pitchFamily="50" charset="-128"/>
                </a:rPr>
                <a:t>万部</a:t>
              </a:r>
            </a:p>
          </p:txBody>
        </p:sp>
      </p:grpSp>
      <p:sp>
        <p:nvSpPr>
          <p:cNvPr id="46" name="テキスト ボックス 45"/>
          <p:cNvSpPr txBox="1"/>
          <p:nvPr/>
        </p:nvSpPr>
        <p:spPr>
          <a:xfrm>
            <a:off x="6103477" y="6899332"/>
            <a:ext cx="2544286" cy="33855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制作費は内容により別途費用を頂戴いたします。</a:t>
            </a:r>
            <a:endParaRPr lang="ja-JP" altLang="en-US" sz="800" dirty="0">
              <a:solidFill>
                <a:prstClr val="black"/>
              </a:solidFill>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988623200"/>
              </p:ext>
            </p:extLst>
          </p:nvPr>
        </p:nvGraphicFramePr>
        <p:xfrm>
          <a:off x="2308225" y="3887788"/>
          <a:ext cx="5653088" cy="3011543"/>
        </p:xfrm>
        <a:graphic>
          <a:graphicData uri="http://schemas.openxmlformats.org/presentationml/2006/ole">
            <mc:AlternateContent xmlns:mc="http://schemas.openxmlformats.org/markup-compatibility/2006">
              <mc:Choice xmlns:v="urn:schemas-microsoft-com:vml" Requires="v">
                <p:oleObj spid="_x0000_s1069" name="ワークシート" r:id="rId5" imgW="5429385" imgH="2962365" progId="Excel.Sheet.8">
                  <p:embed/>
                </p:oleObj>
              </mc:Choice>
              <mc:Fallback>
                <p:oleObj name="ワークシート" r:id="rId5" imgW="5429385" imgH="2962365" progId="Excel.Sheet.8">
                  <p:embed/>
                  <p:pic>
                    <p:nvPicPr>
                      <p:cNvPr id="0" name=""/>
                      <p:cNvPicPr>
                        <a:picLocks noChangeAspect="1" noChangeArrowheads="1"/>
                      </p:cNvPicPr>
                      <p:nvPr/>
                    </p:nvPicPr>
                    <p:blipFill>
                      <a:blip r:embed="rId6"/>
                      <a:srcRect/>
                      <a:stretch>
                        <a:fillRect/>
                      </a:stretch>
                    </p:blipFill>
                    <p:spPr bwMode="auto">
                      <a:xfrm>
                        <a:off x="2308225" y="3887788"/>
                        <a:ext cx="5653088" cy="3011543"/>
                      </a:xfrm>
                      <a:prstGeom prst="rect">
                        <a:avLst/>
                      </a:prstGeom>
                      <a:noFill/>
                      <a:ln>
                        <a:noFill/>
                      </a:ln>
                      <a:extLst/>
                    </p:spPr>
                  </p:pic>
                </p:oleObj>
              </mc:Fallback>
            </mc:AlternateContent>
          </a:graphicData>
        </a:graphic>
      </p:graphicFrame>
      <p:pic>
        <p:nvPicPr>
          <p:cNvPr id="1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07196" y="1469491"/>
            <a:ext cx="1701459" cy="23052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166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2389" y="1512720"/>
            <a:ext cx="3715448" cy="2512517"/>
          </a:xfrm>
          <a:prstGeom prst="rect">
            <a:avLst/>
          </a:prstGeom>
          <a:noFill/>
          <a:ln w="9525">
            <a:solidFill>
              <a:srgbClr val="D9D9D9"/>
            </a:solidFill>
            <a:miter lim="800000"/>
            <a:headEnd/>
            <a:tailEnd/>
          </a:ln>
        </p:spPr>
      </p:pic>
      <p:sp>
        <p:nvSpPr>
          <p:cNvPr id="215045" name="Rectangle 50"/>
          <p:cNvSpPr>
            <a:spLocks noChangeArrowheads="1"/>
          </p:cNvSpPr>
          <p:nvPr/>
        </p:nvSpPr>
        <p:spPr bwMode="auto">
          <a:xfrm>
            <a:off x="606996" y="517211"/>
            <a:ext cx="9127553" cy="534398"/>
          </a:xfrm>
          <a:prstGeom prst="rect">
            <a:avLst/>
          </a:prstGeom>
          <a:noFill/>
          <a:ln w="9525">
            <a:noFill/>
            <a:miter lim="800000"/>
            <a:headEnd/>
            <a:tailEnd/>
          </a:ln>
        </p:spPr>
        <p:txBody>
          <a:bodyPr wrap="square" lIns="98568" tIns="51255" rIns="98568" bIns="51255">
            <a:spAutoFit/>
          </a:bodyPr>
          <a:lstStyle/>
          <a:p>
            <a:pPr defTabSz="1001713"/>
            <a:r>
              <a:rPr lang="ja-JP" altLang="en-US" sz="1400" dirty="0">
                <a:solidFill>
                  <a:prstClr val="black"/>
                </a:solidFill>
                <a:cs typeface="メイリオ" pitchFamily="50" charset="-128"/>
              </a:rPr>
              <a:t>就活生を知り尽くした編集部にて</a:t>
            </a:r>
            <a:r>
              <a:rPr lang="ja-JP" altLang="en-US" sz="1400" dirty="0" smtClean="0">
                <a:solidFill>
                  <a:prstClr val="black"/>
                </a:solidFill>
                <a:cs typeface="メイリオ" pitchFamily="50" charset="-128"/>
              </a:rPr>
              <a:t>、貴社の訴求</a:t>
            </a:r>
            <a:r>
              <a:rPr lang="ja-JP" altLang="en-US" sz="1400" dirty="0">
                <a:solidFill>
                  <a:prstClr val="black"/>
                </a:solidFill>
                <a:cs typeface="メイリオ" pitchFamily="50" charset="-128"/>
              </a:rPr>
              <a:t>したい</a:t>
            </a:r>
            <a:r>
              <a:rPr lang="ja-JP" altLang="en-US" sz="1400" dirty="0" smtClean="0">
                <a:solidFill>
                  <a:prstClr val="black"/>
                </a:solidFill>
                <a:cs typeface="メイリオ" pitchFamily="50" charset="-128"/>
              </a:rPr>
              <a:t>内容を効果的に就活生に伝えるべく、タイプ</a:t>
            </a:r>
            <a:r>
              <a:rPr lang="ja-JP" altLang="en-US" sz="1400" dirty="0">
                <a:solidFill>
                  <a:prstClr val="black"/>
                </a:solidFill>
                <a:cs typeface="メイリオ" pitchFamily="50" charset="-128"/>
              </a:rPr>
              <a:t>に</a:t>
            </a:r>
            <a:r>
              <a:rPr lang="ja-JP" altLang="en-US" sz="1400" dirty="0" smtClean="0">
                <a:solidFill>
                  <a:prstClr val="black"/>
                </a:solidFill>
                <a:cs typeface="メイリオ" pitchFamily="50" charset="-128"/>
              </a:rPr>
              <a:t>合わせた最適なタイアップ</a:t>
            </a:r>
            <a:r>
              <a:rPr lang="ja-JP" altLang="en-US" sz="1400" dirty="0">
                <a:solidFill>
                  <a:prstClr val="black"/>
                </a:solidFill>
                <a:cs typeface="メイリオ" pitchFamily="50" charset="-128"/>
              </a:rPr>
              <a:t>ページ</a:t>
            </a:r>
            <a:r>
              <a:rPr lang="ja-JP" altLang="en-US" sz="1400" dirty="0" smtClean="0">
                <a:solidFill>
                  <a:prstClr val="black"/>
                </a:solidFill>
                <a:cs typeface="メイリオ" pitchFamily="50" charset="-128"/>
              </a:rPr>
              <a:t>展開を制作させて</a:t>
            </a:r>
            <a:r>
              <a:rPr lang="ja-JP" altLang="en-US" sz="1400" dirty="0">
                <a:solidFill>
                  <a:prstClr val="black"/>
                </a:solidFill>
                <a:cs typeface="メイリオ" pitchFamily="50" charset="-128"/>
              </a:rPr>
              <a:t>いただきます。</a:t>
            </a:r>
          </a:p>
        </p:txBody>
      </p:sp>
      <p:grpSp>
        <p:nvGrpSpPr>
          <p:cNvPr id="3" name="グループ化 2"/>
          <p:cNvGrpSpPr/>
          <p:nvPr/>
        </p:nvGrpSpPr>
        <p:grpSpPr>
          <a:xfrm>
            <a:off x="552451" y="1522248"/>
            <a:ext cx="3670831" cy="2512517"/>
            <a:chOff x="552450" y="1241426"/>
            <a:chExt cx="3670831" cy="2511966"/>
          </a:xfrm>
        </p:grpSpPr>
        <p:pic>
          <p:nvPicPr>
            <p:cNvPr id="44" name="Picture 50" descr="C:\Users\s0106107\Desktop\aoki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450" y="1241426"/>
              <a:ext cx="3670831" cy="251196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正方形/長方形 1"/>
            <p:cNvSpPr/>
            <p:nvPr/>
          </p:nvSpPr>
          <p:spPr bwMode="auto">
            <a:xfrm>
              <a:off x="1084264" y="3285330"/>
              <a:ext cx="268286" cy="257970"/>
            </a:xfrm>
            <a:prstGeom prst="rect">
              <a:avLst/>
            </a:prstGeom>
            <a:solidFill>
              <a:schemeClr val="bg1"/>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45" name="正方形/長方形 44"/>
            <p:cNvSpPr/>
            <p:nvPr/>
          </p:nvSpPr>
          <p:spPr bwMode="auto">
            <a:xfrm>
              <a:off x="2686057" y="1347389"/>
              <a:ext cx="344486" cy="128985"/>
            </a:xfrm>
            <a:prstGeom prst="rect">
              <a:avLst/>
            </a:prstGeom>
            <a:solidFill>
              <a:schemeClr val="bg1"/>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grpSp>
      <p:pic>
        <p:nvPicPr>
          <p:cNvPr id="4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743" y="4533367"/>
            <a:ext cx="3578245" cy="252790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8" name="正方形/長方形 47"/>
          <p:cNvSpPr/>
          <p:nvPr/>
        </p:nvSpPr>
        <p:spPr bwMode="auto">
          <a:xfrm>
            <a:off x="6841823" y="4705647"/>
            <a:ext cx="268286" cy="129013"/>
          </a:xfrm>
          <a:prstGeom prst="rect">
            <a:avLst/>
          </a:prstGeom>
          <a:solidFill>
            <a:schemeClr val="bg1"/>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4" name="正方形/長方形 3"/>
          <p:cNvSpPr/>
          <p:nvPr/>
        </p:nvSpPr>
        <p:spPr bwMode="auto">
          <a:xfrm>
            <a:off x="2551212" y="3008851"/>
            <a:ext cx="2411519" cy="1115498"/>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215063" name="Text Box 24"/>
          <p:cNvSpPr txBox="1">
            <a:spLocks noChangeArrowheads="1"/>
          </p:cNvSpPr>
          <p:nvPr/>
        </p:nvSpPr>
        <p:spPr bwMode="auto">
          <a:xfrm>
            <a:off x="2568839" y="3008852"/>
            <a:ext cx="2393892" cy="1115498"/>
          </a:xfrm>
          <a:prstGeom prst="rect">
            <a:avLst/>
          </a:prstGeom>
          <a:noFill/>
          <a:ln w="9525">
            <a:noFill/>
            <a:miter lim="800000"/>
            <a:headEnd/>
            <a:tailEnd/>
          </a:ln>
          <a:effectLst/>
        </p:spPr>
        <p:txBody>
          <a:bodyPr wrap="square" lIns="98568" tIns="51255" rIns="98568" bIns="51255" anchor="ctr">
            <a:noAutofit/>
          </a:bodyPr>
          <a:lstStyle/>
          <a:p>
            <a:pPr algn="just" defTabSz="1001713"/>
            <a:r>
              <a:rPr lang="ja-JP" altLang="en-US" sz="1000" dirty="0">
                <a:solidFill>
                  <a:prstClr val="black"/>
                </a:solidFill>
                <a:cs typeface="メイリオ" pitchFamily="50" charset="-128"/>
              </a:rPr>
              <a:t>●</a:t>
            </a:r>
            <a:r>
              <a:rPr lang="ja-JP" altLang="en-US" sz="1000" dirty="0" smtClean="0">
                <a:solidFill>
                  <a:prstClr val="black"/>
                </a:solidFill>
                <a:cs typeface="メイリオ" pitchFamily="50" charset="-128"/>
              </a:rPr>
              <a:t>カタログ風</a:t>
            </a:r>
            <a:r>
              <a:rPr lang="ja-JP" altLang="en-US" sz="1000" dirty="0">
                <a:solidFill>
                  <a:prstClr val="black"/>
                </a:solidFill>
                <a:cs typeface="メイリオ" pitchFamily="50" charset="-128"/>
              </a:rPr>
              <a:t>の展開にする事</a:t>
            </a:r>
            <a:r>
              <a:rPr lang="ja-JP" altLang="en-US" sz="1000" dirty="0" smtClean="0">
                <a:solidFill>
                  <a:prstClr val="black"/>
                </a:solidFill>
                <a:cs typeface="メイリオ" pitchFamily="50" charset="-128"/>
              </a:rPr>
              <a:t>によって商品</a:t>
            </a:r>
            <a:r>
              <a:rPr lang="ja-JP" altLang="en-US" sz="1000" dirty="0">
                <a:solidFill>
                  <a:prstClr val="black"/>
                </a:solidFill>
                <a:cs typeface="メイリオ" pitchFamily="50" charset="-128"/>
              </a:rPr>
              <a:t>を選んで</a:t>
            </a:r>
            <a:r>
              <a:rPr lang="ja-JP" altLang="en-US" sz="1000" dirty="0" smtClean="0">
                <a:solidFill>
                  <a:prstClr val="black"/>
                </a:solidFill>
                <a:cs typeface="メイリオ" pitchFamily="50" charset="-128"/>
              </a:rPr>
              <a:t>もらいやすくする</a:t>
            </a:r>
            <a:r>
              <a:rPr lang="ja-JP" altLang="en-US" sz="1000" dirty="0">
                <a:solidFill>
                  <a:prstClr val="black"/>
                </a:solidFill>
                <a:cs typeface="メイリオ" pitchFamily="50" charset="-128"/>
              </a:rPr>
              <a:t>見せ方</a:t>
            </a:r>
            <a:r>
              <a:rPr lang="ja-JP" altLang="en-US" sz="1000" dirty="0" smtClean="0">
                <a:solidFill>
                  <a:prstClr val="black"/>
                </a:solidFill>
                <a:cs typeface="メイリオ" pitchFamily="50" charset="-128"/>
              </a:rPr>
              <a:t>が可能</a:t>
            </a:r>
            <a:r>
              <a:rPr lang="ja-JP" altLang="en-US" sz="1000" dirty="0">
                <a:solidFill>
                  <a:prstClr val="black"/>
                </a:solidFill>
                <a:cs typeface="メイリオ" pitchFamily="50" charset="-128"/>
              </a:rPr>
              <a:t>です</a:t>
            </a:r>
            <a:r>
              <a:rPr lang="ja-JP" altLang="en-US" sz="1000" dirty="0" smtClean="0">
                <a:solidFill>
                  <a:prstClr val="black"/>
                </a:solidFill>
                <a:cs typeface="メイリオ" pitchFamily="50" charset="-128"/>
              </a:rPr>
              <a:t>。</a:t>
            </a:r>
          </a:p>
          <a:p>
            <a:pPr algn="just" defTabSz="1001713"/>
            <a:r>
              <a:rPr lang="ja-JP" altLang="en-US" sz="1000" dirty="0">
                <a:solidFill>
                  <a:prstClr val="black"/>
                </a:solidFill>
                <a:cs typeface="メイリオ" pitchFamily="50" charset="-128"/>
              </a:rPr>
              <a:t>●</a:t>
            </a:r>
            <a:r>
              <a:rPr lang="ja-JP" altLang="en-US" sz="1000" dirty="0" smtClean="0">
                <a:solidFill>
                  <a:prstClr val="black"/>
                </a:solidFill>
                <a:cs typeface="メイリオ" pitchFamily="50" charset="-128"/>
              </a:rPr>
              <a:t>クーポン使用によるメリットを大きくアピール</a:t>
            </a:r>
            <a:r>
              <a:rPr lang="ja-JP" altLang="en-US" sz="1000" dirty="0">
                <a:solidFill>
                  <a:prstClr val="black"/>
                </a:solidFill>
                <a:cs typeface="メイリオ" pitchFamily="50" charset="-128"/>
              </a:rPr>
              <a:t>致します。</a:t>
            </a:r>
          </a:p>
        </p:txBody>
      </p:sp>
      <p:sp>
        <p:nvSpPr>
          <p:cNvPr id="49" name="正方形/長方形 48"/>
          <p:cNvSpPr/>
          <p:nvPr/>
        </p:nvSpPr>
        <p:spPr bwMode="auto">
          <a:xfrm>
            <a:off x="2532789" y="6113524"/>
            <a:ext cx="2411519" cy="1088175"/>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a:solidFill>
                <a:prstClr val="black"/>
              </a:solidFill>
              <a:latin typeface="Times New Roman" pitchFamily="18" charset="0"/>
              <a:ea typeface="ＭＳ ゴシック" pitchFamily="49" charset="-128"/>
            </a:endParaRPr>
          </a:p>
        </p:txBody>
      </p:sp>
      <p:sp>
        <p:nvSpPr>
          <p:cNvPr id="51" name="正方形/長方形 50"/>
          <p:cNvSpPr/>
          <p:nvPr/>
        </p:nvSpPr>
        <p:spPr bwMode="auto">
          <a:xfrm>
            <a:off x="7578717" y="3016791"/>
            <a:ext cx="2401762" cy="1107559"/>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a:solidFill>
                <a:prstClr val="black"/>
              </a:solidFill>
              <a:latin typeface="Times New Roman" pitchFamily="18" charset="0"/>
              <a:ea typeface="ＭＳ ゴシック" pitchFamily="49" charset="-128"/>
            </a:endParaRPr>
          </a:p>
        </p:txBody>
      </p:sp>
      <p:sp>
        <p:nvSpPr>
          <p:cNvPr id="5" name="テキスト ボックス 4"/>
          <p:cNvSpPr txBox="1"/>
          <p:nvPr/>
        </p:nvSpPr>
        <p:spPr>
          <a:xfrm>
            <a:off x="7583467" y="3016792"/>
            <a:ext cx="2397012" cy="1107558"/>
          </a:xfrm>
          <a:prstGeom prst="rect">
            <a:avLst/>
          </a:prstGeom>
          <a:noFill/>
        </p:spPr>
        <p:txBody>
          <a:bodyPr wrap="square" rtlCol="0" anchor="ctr">
            <a:noAutofit/>
          </a:bodyPr>
          <a:lstStyle/>
          <a:p>
            <a:pPr algn="just" defTabSz="1001713"/>
            <a:r>
              <a:rPr lang="ja-JP" altLang="en-US" sz="1000" dirty="0">
                <a:solidFill>
                  <a:prstClr val="black"/>
                </a:solidFill>
                <a:cs typeface="メイリオ" pitchFamily="50" charset="-128"/>
              </a:rPr>
              <a:t>●就活生に実際の商品や</a:t>
            </a:r>
            <a:r>
              <a:rPr lang="ja-JP" altLang="en-US" sz="1000" dirty="0" smtClean="0">
                <a:solidFill>
                  <a:prstClr val="black"/>
                </a:solidFill>
                <a:cs typeface="メイリオ" pitchFamily="50" charset="-128"/>
              </a:rPr>
              <a:t>サービスをモニター</a:t>
            </a:r>
            <a:r>
              <a:rPr lang="ja-JP" altLang="en-US" sz="1000" dirty="0">
                <a:solidFill>
                  <a:prstClr val="black"/>
                </a:solidFill>
                <a:cs typeface="メイリオ" pitchFamily="50" charset="-128"/>
              </a:rPr>
              <a:t>として体験して</a:t>
            </a:r>
            <a:r>
              <a:rPr lang="ja-JP" altLang="en-US" sz="1000" dirty="0" smtClean="0">
                <a:solidFill>
                  <a:prstClr val="black"/>
                </a:solidFill>
                <a:cs typeface="メイリオ" pitchFamily="50" charset="-128"/>
              </a:rPr>
              <a:t>いただきます</a:t>
            </a:r>
            <a:r>
              <a:rPr lang="ja-JP" altLang="en-US" sz="1000" dirty="0">
                <a:solidFill>
                  <a:prstClr val="black"/>
                </a:solidFill>
                <a:cs typeface="メイリオ" pitchFamily="50" charset="-128"/>
              </a:rPr>
              <a:t>。</a:t>
            </a:r>
          </a:p>
          <a:p>
            <a:pPr algn="just" defTabSz="1001713"/>
            <a:r>
              <a:rPr lang="ja-JP" altLang="en-US" sz="1000" dirty="0">
                <a:solidFill>
                  <a:prstClr val="black"/>
                </a:solidFill>
                <a:cs typeface="メイリオ" pitchFamily="50" charset="-128"/>
              </a:rPr>
              <a:t>●同じ学生の目線から特性、</a:t>
            </a:r>
            <a:r>
              <a:rPr lang="ja-JP" altLang="en-US" sz="1000" dirty="0" smtClean="0">
                <a:solidFill>
                  <a:prstClr val="black"/>
                </a:solidFill>
                <a:cs typeface="メイリオ" pitchFamily="50" charset="-128"/>
              </a:rPr>
              <a:t>使用感や効果</a:t>
            </a:r>
            <a:r>
              <a:rPr lang="ja-JP" altLang="en-US" sz="1000" dirty="0">
                <a:solidFill>
                  <a:prstClr val="black"/>
                </a:solidFill>
                <a:cs typeface="メイリオ" pitchFamily="50" charset="-128"/>
              </a:rPr>
              <a:t>などを訴求します</a:t>
            </a:r>
            <a:r>
              <a:rPr lang="ja-JP" altLang="en-US" sz="1000" dirty="0" smtClean="0">
                <a:solidFill>
                  <a:prstClr val="black"/>
                </a:solidFill>
                <a:cs typeface="メイリオ" pitchFamily="50" charset="-128"/>
              </a:rPr>
              <a:t>。</a:t>
            </a:r>
            <a:endParaRPr lang="ja-JP" altLang="en-US" sz="1000" dirty="0">
              <a:solidFill>
                <a:prstClr val="black"/>
              </a:solidFill>
              <a:cs typeface="メイリオ" pitchFamily="50" charset="-128"/>
            </a:endParaRPr>
          </a:p>
        </p:txBody>
      </p:sp>
      <p:sp>
        <p:nvSpPr>
          <p:cNvPr id="6" name="正方形/長方形 5"/>
          <p:cNvSpPr/>
          <p:nvPr/>
        </p:nvSpPr>
        <p:spPr>
          <a:xfrm>
            <a:off x="2550416" y="6113524"/>
            <a:ext cx="2376263" cy="1071857"/>
          </a:xfrm>
          <a:prstGeom prst="rect">
            <a:avLst/>
          </a:prstGeom>
        </p:spPr>
        <p:txBody>
          <a:bodyPr wrap="square" anchor="ctr">
            <a:noAutofit/>
          </a:bodyPr>
          <a:lstStyle/>
          <a:p>
            <a:pPr algn="just" defTabSz="1001713"/>
            <a:r>
              <a:rPr lang="ja-JP" altLang="en-US" sz="1000" dirty="0">
                <a:solidFill>
                  <a:prstClr val="black"/>
                </a:solidFill>
                <a:cs typeface="メイリオ" pitchFamily="50" charset="-128"/>
              </a:rPr>
              <a:t>●既に内定を獲得している先輩</a:t>
            </a:r>
            <a:r>
              <a:rPr lang="ja-JP" altLang="en-US" sz="1000" dirty="0" smtClean="0">
                <a:solidFill>
                  <a:prstClr val="black"/>
                </a:solidFill>
                <a:cs typeface="メイリオ" pitchFamily="50" charset="-128"/>
              </a:rPr>
              <a:t>に就</a:t>
            </a:r>
            <a:r>
              <a:rPr lang="ja-JP" altLang="en-US" sz="1000" dirty="0">
                <a:solidFill>
                  <a:prstClr val="black"/>
                </a:solidFill>
                <a:cs typeface="メイリオ" pitchFamily="50" charset="-128"/>
              </a:rPr>
              <a:t>活中利用した商品・サービス</a:t>
            </a:r>
            <a:r>
              <a:rPr lang="ja-JP" altLang="en-US" sz="1000" dirty="0" smtClean="0">
                <a:solidFill>
                  <a:prstClr val="black"/>
                </a:solidFill>
                <a:cs typeface="メイリオ" pitchFamily="50" charset="-128"/>
              </a:rPr>
              <a:t>の活</a:t>
            </a:r>
            <a:r>
              <a:rPr lang="ja-JP" altLang="en-US" sz="1000" dirty="0">
                <a:solidFill>
                  <a:prstClr val="black"/>
                </a:solidFill>
                <a:cs typeface="メイリオ" pitchFamily="50" charset="-128"/>
              </a:rPr>
              <a:t>用法を紹介してもらいます。</a:t>
            </a:r>
          </a:p>
          <a:p>
            <a:pPr algn="just" defTabSz="1001713"/>
            <a:r>
              <a:rPr lang="ja-JP" altLang="en-US" sz="1000" dirty="0">
                <a:solidFill>
                  <a:prstClr val="black"/>
                </a:solidFill>
                <a:cs typeface="メイリオ" pitchFamily="50" charset="-128"/>
              </a:rPr>
              <a:t>●就活の成功経験と商品</a:t>
            </a:r>
            <a:r>
              <a:rPr lang="ja-JP" altLang="en-US" sz="1000" dirty="0" smtClean="0">
                <a:solidFill>
                  <a:prstClr val="black"/>
                </a:solidFill>
                <a:cs typeface="メイリオ" pitchFamily="50" charset="-128"/>
              </a:rPr>
              <a:t>メリットを</a:t>
            </a:r>
            <a:r>
              <a:rPr lang="ja-JP" altLang="en-US" sz="1000" dirty="0">
                <a:solidFill>
                  <a:prstClr val="black"/>
                </a:solidFill>
                <a:cs typeface="メイリオ" pitchFamily="50" charset="-128"/>
              </a:rPr>
              <a:t>合わせて訴求することに</a:t>
            </a:r>
            <a:r>
              <a:rPr lang="ja-JP" altLang="en-US" sz="1000" dirty="0" smtClean="0">
                <a:solidFill>
                  <a:prstClr val="black"/>
                </a:solidFill>
                <a:cs typeface="メイリオ" pitchFamily="50" charset="-128"/>
              </a:rPr>
              <a:t>よって大きい</a:t>
            </a:r>
            <a:r>
              <a:rPr lang="ja-JP" altLang="en-US" sz="1000" dirty="0">
                <a:solidFill>
                  <a:prstClr val="black"/>
                </a:solidFill>
                <a:cs typeface="メイリオ" pitchFamily="50" charset="-128"/>
              </a:rPr>
              <a:t>反応が見込めます。</a:t>
            </a:r>
          </a:p>
        </p:txBody>
      </p:sp>
      <p:sp>
        <p:nvSpPr>
          <p:cNvPr id="9" name="テキスト ボックス 8"/>
          <p:cNvSpPr txBox="1"/>
          <p:nvPr/>
        </p:nvSpPr>
        <p:spPr>
          <a:xfrm>
            <a:off x="606996" y="974870"/>
            <a:ext cx="5936240" cy="230832"/>
          </a:xfrm>
          <a:prstGeom prst="rect">
            <a:avLst/>
          </a:prstGeom>
          <a:noFill/>
        </p:spPr>
        <p:txBody>
          <a:bodyPr wrap="none" rtlCol="0">
            <a:spAutoFit/>
          </a:bodyPr>
          <a:lstStyle/>
          <a:p>
            <a:r>
              <a:rPr lang="en-US" altLang="ja-JP" sz="900" b="1" dirty="0" smtClean="0">
                <a:solidFill>
                  <a:srgbClr val="6699FF"/>
                </a:solidFill>
                <a:cs typeface="メイリオ" panose="020B0604030504040204" pitchFamily="50" charset="-128"/>
              </a:rPr>
              <a:t>※</a:t>
            </a:r>
            <a:r>
              <a:rPr lang="ja-JP" altLang="en-US" sz="900" b="1" dirty="0" smtClean="0">
                <a:solidFill>
                  <a:srgbClr val="6699FF"/>
                </a:solidFill>
                <a:cs typeface="メイリオ" panose="020B0604030504040204" pitchFamily="50" charset="-128"/>
              </a:rPr>
              <a:t>タイアップ企画参画の場合は</a:t>
            </a:r>
            <a:r>
              <a:rPr lang="ja-JP" altLang="en-US" sz="900" b="1" dirty="0">
                <a:solidFill>
                  <a:srgbClr val="6699FF"/>
                </a:solidFill>
                <a:cs typeface="メイリオ" panose="020B0604030504040204" pitchFamily="50" charset="-128"/>
              </a:rPr>
              <a:t>連動特集ごと</a:t>
            </a:r>
            <a:r>
              <a:rPr lang="ja-JP" altLang="en-US" sz="900" b="1" dirty="0" smtClean="0">
                <a:solidFill>
                  <a:srgbClr val="6699FF"/>
                </a:solidFill>
                <a:cs typeface="メイリオ" panose="020B0604030504040204" pitchFamily="50" charset="-128"/>
              </a:rPr>
              <a:t>に定められたトーン</a:t>
            </a:r>
            <a:r>
              <a:rPr lang="en-US" altLang="ja-JP" sz="900" b="1" dirty="0" smtClean="0">
                <a:solidFill>
                  <a:srgbClr val="6699FF"/>
                </a:solidFill>
                <a:cs typeface="メイリオ" panose="020B0604030504040204" pitchFamily="50" charset="-128"/>
              </a:rPr>
              <a:t>&amp;</a:t>
            </a:r>
            <a:r>
              <a:rPr lang="ja-JP" altLang="en-US" sz="900" b="1" dirty="0" smtClean="0">
                <a:solidFill>
                  <a:srgbClr val="6699FF"/>
                </a:solidFill>
                <a:cs typeface="メイリオ" panose="020B0604030504040204" pitchFamily="50" charset="-128"/>
              </a:rPr>
              <a:t>マナーに基づいて作成させていただきます。</a:t>
            </a:r>
            <a:endParaRPr lang="ja-JP" altLang="en-US" sz="900" b="1" dirty="0">
              <a:solidFill>
                <a:srgbClr val="6699FF"/>
              </a:solidFill>
              <a:cs typeface="メイリオ" panose="020B0604030504040204" pitchFamily="50" charset="-128"/>
            </a:endParaRPr>
          </a:p>
        </p:txBody>
      </p:sp>
      <p:sp>
        <p:nvSpPr>
          <p:cNvPr id="10" name="タイトル 9"/>
          <p:cNvSpPr>
            <a:spLocks noGrp="1"/>
          </p:cNvSpPr>
          <p:nvPr>
            <p:ph type="title"/>
          </p:nvPr>
        </p:nvSpPr>
        <p:spPr/>
        <p:txBody>
          <a:bodyPr>
            <a:normAutofit/>
          </a:bodyPr>
          <a:lstStyle/>
          <a:p>
            <a:r>
              <a:rPr lang="ja-JP" altLang="en-US" dirty="0"/>
              <a:t>就活</a:t>
            </a:r>
            <a:r>
              <a:rPr lang="ja-JP" altLang="en-US" dirty="0" smtClean="0"/>
              <a:t>スタイルブック　タイアップ展開手法</a:t>
            </a:r>
            <a:endParaRPr kumimoji="1" lang="ja-JP" altLang="en-US" dirty="0"/>
          </a:p>
        </p:txBody>
      </p:sp>
      <p:sp>
        <p:nvSpPr>
          <p:cNvPr id="11" name="スライド番号プレースホルダー 10"/>
          <p:cNvSpPr>
            <a:spLocks noGrp="1"/>
          </p:cNvSpPr>
          <p:nvPr>
            <p:ph type="sldNum" sz="quarter" idx="12"/>
          </p:nvPr>
        </p:nvSpPr>
        <p:spPr>
          <a:xfrm>
            <a:off x="7877018" y="6835200"/>
            <a:ext cx="2400300" cy="385494"/>
          </a:xfr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14</a:t>
            </a:fld>
            <a:endParaRPr lang="ja-JP" altLang="en-US" dirty="0">
              <a:solidFill>
                <a:prstClr val="black">
                  <a:tint val="75000"/>
                </a:prstClr>
              </a:solidFill>
            </a:endParaRPr>
          </a:p>
        </p:txBody>
      </p:sp>
      <p:grpSp>
        <p:nvGrpSpPr>
          <p:cNvPr id="13" name="グループ化 12"/>
          <p:cNvGrpSpPr/>
          <p:nvPr/>
        </p:nvGrpSpPr>
        <p:grpSpPr>
          <a:xfrm>
            <a:off x="1212312" y="1207496"/>
            <a:ext cx="2351108" cy="254479"/>
            <a:chOff x="10466126" y="1149513"/>
            <a:chExt cx="2351108" cy="254479"/>
          </a:xfrm>
        </p:grpSpPr>
        <p:sp>
          <p:nvSpPr>
            <p:cNvPr id="81" name="角丸四角形 80"/>
            <p:cNvSpPr/>
            <p:nvPr/>
          </p:nvSpPr>
          <p:spPr>
            <a:xfrm>
              <a:off x="10466126" y="1149513"/>
              <a:ext cx="2351108" cy="254479"/>
            </a:xfrm>
            <a:prstGeom prst="roundRect">
              <a:avLst/>
            </a:prstGeom>
            <a:solidFill>
              <a:srgbClr val="6699FF"/>
            </a:solidFill>
            <a:ln w="25400" cap="flat" cmpd="sng" algn="ctr">
              <a:noFill/>
              <a:prstDash val="solid"/>
            </a:ln>
            <a:effectLst/>
          </p:spPr>
          <p:txBody>
            <a:bodyPr rtlCol="0" anchor="ctr"/>
            <a:lstStyle/>
            <a:p>
              <a:pPr algn="ctr" defTabSz="914400">
                <a:defRPr/>
              </a:pPr>
              <a:endParaRPr kumimoji="0" lang="ja-JP" altLang="en-US" sz="1800" kern="0" smtClean="0">
                <a:solidFill>
                  <a:prstClr val="white"/>
                </a:solidFill>
                <a:latin typeface="Arial"/>
                <a:ea typeface="ＭＳ Ｐゴシック"/>
              </a:endParaRPr>
            </a:p>
          </p:txBody>
        </p:sp>
        <p:sp>
          <p:nvSpPr>
            <p:cNvPr id="82" name="Text Box 8"/>
            <p:cNvSpPr txBox="1">
              <a:spLocks noChangeArrowheads="1"/>
            </p:cNvSpPr>
            <p:nvPr/>
          </p:nvSpPr>
          <p:spPr bwMode="auto">
            <a:xfrm>
              <a:off x="10670662" y="1159487"/>
              <a:ext cx="1821640" cy="234530"/>
            </a:xfrm>
            <a:prstGeom prst="rect">
              <a:avLst/>
            </a:prstGeom>
            <a:noFill/>
            <a:ln w="9525">
              <a:noFill/>
              <a:miter lim="800000"/>
              <a:headEnd/>
              <a:tailEnd/>
            </a:ln>
          </p:spPr>
          <p:txBody>
            <a:bodyPr wrap="none" lIns="100145" tIns="50073" rIns="100145" bIns="50073" anchor="ctr"/>
            <a:lstStyle/>
            <a:p>
              <a:pPr algn="ctr" defTabSz="1001713" fontAlgn="base">
                <a:spcBef>
                  <a:spcPct val="0"/>
                </a:spcBef>
                <a:spcAft>
                  <a:spcPct val="0"/>
                </a:spcAft>
              </a:pPr>
              <a:r>
                <a:rPr lang="ja-JP" altLang="en-US" sz="1100" b="1" dirty="0" smtClean="0">
                  <a:solidFill>
                    <a:prstClr val="white"/>
                  </a:solidFill>
                  <a:cs typeface="メイリオ" pitchFamily="50" charset="-128"/>
                </a:rPr>
                <a:t>カタログ型</a:t>
              </a:r>
              <a:r>
                <a:rPr lang="ja-JP" altLang="en-US" sz="1100" b="1" dirty="0">
                  <a:solidFill>
                    <a:prstClr val="white"/>
                  </a:solidFill>
                  <a:cs typeface="メイリオ" pitchFamily="50" charset="-128"/>
                </a:rPr>
                <a:t>タイアップ</a:t>
              </a:r>
            </a:p>
          </p:txBody>
        </p:sp>
      </p:grpSp>
      <p:grpSp>
        <p:nvGrpSpPr>
          <p:cNvPr id="15" name="グループ化 14"/>
          <p:cNvGrpSpPr/>
          <p:nvPr/>
        </p:nvGrpSpPr>
        <p:grpSpPr>
          <a:xfrm>
            <a:off x="6169497" y="1207496"/>
            <a:ext cx="2351108" cy="254479"/>
            <a:chOff x="6523469" y="1221838"/>
            <a:chExt cx="2351108" cy="254479"/>
          </a:xfrm>
        </p:grpSpPr>
        <p:sp>
          <p:nvSpPr>
            <p:cNvPr id="83" name="角丸四角形 82"/>
            <p:cNvSpPr/>
            <p:nvPr/>
          </p:nvSpPr>
          <p:spPr>
            <a:xfrm>
              <a:off x="6523469" y="1221838"/>
              <a:ext cx="2351108" cy="254479"/>
            </a:xfrm>
            <a:prstGeom prst="roundRect">
              <a:avLst/>
            </a:prstGeom>
            <a:solidFill>
              <a:srgbClr val="6699FF"/>
            </a:solidFill>
            <a:ln w="25400" cap="flat" cmpd="sng" algn="ctr">
              <a:noFill/>
              <a:prstDash val="solid"/>
            </a:ln>
            <a:effectLst/>
          </p:spPr>
          <p:txBody>
            <a:bodyPr rtlCol="0" anchor="ctr"/>
            <a:lstStyle/>
            <a:p>
              <a:pPr algn="ctr" defTabSz="914400">
                <a:defRPr/>
              </a:pPr>
              <a:endParaRPr kumimoji="0" lang="ja-JP" altLang="en-US" sz="1800" kern="0" smtClean="0">
                <a:solidFill>
                  <a:prstClr val="white"/>
                </a:solidFill>
                <a:latin typeface="Arial"/>
                <a:ea typeface="ＭＳ Ｐゴシック"/>
              </a:endParaRPr>
            </a:p>
          </p:txBody>
        </p:sp>
        <p:sp>
          <p:nvSpPr>
            <p:cNvPr id="84" name="Text Box 8"/>
            <p:cNvSpPr txBox="1">
              <a:spLocks noChangeArrowheads="1"/>
            </p:cNvSpPr>
            <p:nvPr/>
          </p:nvSpPr>
          <p:spPr bwMode="auto">
            <a:xfrm>
              <a:off x="6728005" y="1231812"/>
              <a:ext cx="1821640" cy="234530"/>
            </a:xfrm>
            <a:prstGeom prst="rect">
              <a:avLst/>
            </a:prstGeom>
            <a:noFill/>
            <a:ln w="9525">
              <a:noFill/>
              <a:miter lim="800000"/>
              <a:headEnd/>
              <a:tailEnd/>
            </a:ln>
          </p:spPr>
          <p:txBody>
            <a:bodyPr wrap="none" lIns="100145" tIns="50073" rIns="100145" bIns="50073" anchor="ctr"/>
            <a:lstStyle/>
            <a:p>
              <a:pPr algn="ctr" defTabSz="1001713" fontAlgn="base">
                <a:spcBef>
                  <a:spcPct val="0"/>
                </a:spcBef>
                <a:spcAft>
                  <a:spcPct val="0"/>
                </a:spcAft>
              </a:pPr>
              <a:r>
                <a:rPr lang="ja-JP" altLang="en-US" sz="1100" b="1" dirty="0" smtClean="0">
                  <a:solidFill>
                    <a:prstClr val="white"/>
                  </a:solidFill>
                  <a:cs typeface="メイリオ" pitchFamily="50" charset="-128"/>
                </a:rPr>
                <a:t>体験レポート型タイアップ</a:t>
              </a:r>
              <a:endParaRPr lang="ja-JP" altLang="en-US" sz="1100" b="1" dirty="0">
                <a:solidFill>
                  <a:prstClr val="white"/>
                </a:solidFill>
                <a:cs typeface="メイリオ" pitchFamily="50" charset="-128"/>
              </a:endParaRPr>
            </a:p>
          </p:txBody>
        </p:sp>
      </p:grpSp>
      <p:grpSp>
        <p:nvGrpSpPr>
          <p:cNvPr id="14" name="グループ化 13"/>
          <p:cNvGrpSpPr/>
          <p:nvPr/>
        </p:nvGrpSpPr>
        <p:grpSpPr>
          <a:xfrm>
            <a:off x="1152114" y="4196358"/>
            <a:ext cx="2351108" cy="254479"/>
            <a:chOff x="10466126" y="3788564"/>
            <a:chExt cx="2351108" cy="254479"/>
          </a:xfrm>
        </p:grpSpPr>
        <p:sp>
          <p:nvSpPr>
            <p:cNvPr id="85" name="角丸四角形 84"/>
            <p:cNvSpPr/>
            <p:nvPr/>
          </p:nvSpPr>
          <p:spPr>
            <a:xfrm>
              <a:off x="10466126" y="3788564"/>
              <a:ext cx="2351108" cy="254479"/>
            </a:xfrm>
            <a:prstGeom prst="roundRect">
              <a:avLst/>
            </a:prstGeom>
            <a:solidFill>
              <a:srgbClr val="6699FF"/>
            </a:solidFill>
            <a:ln w="25400" cap="flat" cmpd="sng" algn="ctr">
              <a:noFill/>
              <a:prstDash val="solid"/>
            </a:ln>
            <a:effectLst/>
          </p:spPr>
          <p:txBody>
            <a:bodyPr rtlCol="0" anchor="ctr"/>
            <a:lstStyle/>
            <a:p>
              <a:pPr algn="ctr" defTabSz="914400">
                <a:defRPr/>
              </a:pPr>
              <a:endParaRPr kumimoji="0" lang="ja-JP" altLang="en-US" sz="1800" kern="0" smtClean="0">
                <a:solidFill>
                  <a:prstClr val="white"/>
                </a:solidFill>
                <a:latin typeface="Arial"/>
                <a:ea typeface="ＭＳ Ｐゴシック"/>
              </a:endParaRPr>
            </a:p>
          </p:txBody>
        </p:sp>
        <p:sp>
          <p:nvSpPr>
            <p:cNvPr id="86" name="Text Box 8"/>
            <p:cNvSpPr txBox="1">
              <a:spLocks noChangeArrowheads="1"/>
            </p:cNvSpPr>
            <p:nvPr/>
          </p:nvSpPr>
          <p:spPr bwMode="auto">
            <a:xfrm>
              <a:off x="10670662" y="3798538"/>
              <a:ext cx="1821640" cy="234530"/>
            </a:xfrm>
            <a:prstGeom prst="rect">
              <a:avLst/>
            </a:prstGeom>
            <a:noFill/>
            <a:ln w="9525">
              <a:noFill/>
              <a:miter lim="800000"/>
              <a:headEnd/>
              <a:tailEnd/>
            </a:ln>
          </p:spPr>
          <p:txBody>
            <a:bodyPr wrap="none" lIns="100145" tIns="50073" rIns="100145" bIns="50073" anchor="ctr"/>
            <a:lstStyle/>
            <a:p>
              <a:pPr algn="ctr" defTabSz="1001713" fontAlgn="base">
                <a:spcBef>
                  <a:spcPct val="0"/>
                </a:spcBef>
                <a:spcAft>
                  <a:spcPct val="0"/>
                </a:spcAft>
              </a:pPr>
              <a:r>
                <a:rPr lang="ja-JP" altLang="en-US" sz="1100" b="1" dirty="0" smtClean="0">
                  <a:solidFill>
                    <a:prstClr val="white"/>
                  </a:solidFill>
                  <a:cs typeface="メイリオ" pitchFamily="50" charset="-128"/>
                </a:rPr>
                <a:t>先輩体験型タイアップ</a:t>
              </a:r>
              <a:endParaRPr lang="ja-JP" altLang="en-US" sz="1100" b="1" dirty="0">
                <a:solidFill>
                  <a:prstClr val="white"/>
                </a:solidFill>
                <a:cs typeface="メイリオ" pitchFamily="50" charset="-128"/>
              </a:endParaRPr>
            </a:p>
          </p:txBody>
        </p:sp>
      </p:grpSp>
      <p:grpSp>
        <p:nvGrpSpPr>
          <p:cNvPr id="16" name="グループ化 15"/>
          <p:cNvGrpSpPr/>
          <p:nvPr/>
        </p:nvGrpSpPr>
        <p:grpSpPr>
          <a:xfrm>
            <a:off x="6169497" y="4196358"/>
            <a:ext cx="2351108" cy="254479"/>
            <a:chOff x="6428225" y="4215353"/>
            <a:chExt cx="2351108" cy="254479"/>
          </a:xfrm>
        </p:grpSpPr>
        <p:sp>
          <p:nvSpPr>
            <p:cNvPr id="87" name="角丸四角形 86"/>
            <p:cNvSpPr/>
            <p:nvPr/>
          </p:nvSpPr>
          <p:spPr>
            <a:xfrm>
              <a:off x="6428225" y="4215353"/>
              <a:ext cx="2351108" cy="254479"/>
            </a:xfrm>
            <a:prstGeom prst="roundRect">
              <a:avLst/>
            </a:prstGeom>
            <a:solidFill>
              <a:srgbClr val="6699FF"/>
            </a:solidFill>
            <a:ln w="25400" cap="flat" cmpd="sng" algn="ctr">
              <a:noFill/>
              <a:prstDash val="solid"/>
            </a:ln>
            <a:effectLst/>
          </p:spPr>
          <p:txBody>
            <a:bodyPr rtlCol="0" anchor="ctr"/>
            <a:lstStyle/>
            <a:p>
              <a:pPr algn="ctr" defTabSz="914400">
                <a:defRPr/>
              </a:pPr>
              <a:endParaRPr kumimoji="0" lang="ja-JP" altLang="en-US" sz="1800" kern="0" smtClean="0">
                <a:solidFill>
                  <a:prstClr val="white"/>
                </a:solidFill>
                <a:latin typeface="Arial"/>
                <a:ea typeface="ＭＳ Ｐゴシック"/>
              </a:endParaRPr>
            </a:p>
          </p:txBody>
        </p:sp>
        <p:sp>
          <p:nvSpPr>
            <p:cNvPr id="88" name="Text Box 8"/>
            <p:cNvSpPr txBox="1">
              <a:spLocks noChangeArrowheads="1"/>
            </p:cNvSpPr>
            <p:nvPr/>
          </p:nvSpPr>
          <p:spPr bwMode="auto">
            <a:xfrm>
              <a:off x="6632761" y="4225327"/>
              <a:ext cx="1821640" cy="234530"/>
            </a:xfrm>
            <a:prstGeom prst="rect">
              <a:avLst/>
            </a:prstGeom>
            <a:noFill/>
            <a:ln w="9525">
              <a:noFill/>
              <a:miter lim="800000"/>
              <a:headEnd/>
              <a:tailEnd/>
            </a:ln>
          </p:spPr>
          <p:txBody>
            <a:bodyPr wrap="none" lIns="100145" tIns="50073" rIns="100145" bIns="50073" anchor="ctr"/>
            <a:lstStyle/>
            <a:p>
              <a:pPr algn="ctr" defTabSz="1001713" fontAlgn="base">
                <a:spcBef>
                  <a:spcPct val="0"/>
                </a:spcBef>
                <a:spcAft>
                  <a:spcPct val="0"/>
                </a:spcAft>
              </a:pPr>
              <a:r>
                <a:rPr lang="ja-JP" altLang="en-US" sz="1100" b="1" dirty="0" smtClean="0">
                  <a:solidFill>
                    <a:prstClr val="white"/>
                  </a:solidFill>
                  <a:cs typeface="メイリオ" pitchFamily="50" charset="-128"/>
                </a:rPr>
                <a:t>イラスト型タイアップ</a:t>
              </a:r>
              <a:endParaRPr lang="ja-JP" altLang="en-US" sz="1100" b="1" dirty="0">
                <a:solidFill>
                  <a:prstClr val="white"/>
                </a:solidFill>
                <a:cs typeface="メイリオ" pitchFamily="50" charset="-128"/>
              </a:endParaRPr>
            </a:p>
          </p:txBody>
        </p:sp>
      </p:grpSp>
      <p:pic>
        <p:nvPicPr>
          <p:cNvPr id="1024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80990" y="4533367"/>
            <a:ext cx="3578245" cy="2565470"/>
          </a:xfrm>
          <a:prstGeom prst="rect">
            <a:avLst/>
          </a:prstGeom>
          <a:noFill/>
          <a:ln>
            <a:solidFill>
              <a:schemeClr val="bg1">
                <a:lumMod val="65000"/>
              </a:schemeClr>
            </a:solidFill>
          </a:ln>
          <a:extLst>
            <a:ext uri="{909E8E84-426E-40DD-AFC4-6F175D3DCCD1}">
              <a14:hiddenFill xmlns:a14="http://schemas.microsoft.com/office/drawing/2010/main">
                <a:solidFill>
                  <a:schemeClr val="accent1"/>
                </a:solidFill>
              </a14:hiddenFill>
            </a:ext>
          </a:extLst>
        </p:spPr>
      </p:pic>
      <p:sp>
        <p:nvSpPr>
          <p:cNvPr id="50" name="正方形/長方形 49"/>
          <p:cNvSpPr/>
          <p:nvPr/>
        </p:nvSpPr>
        <p:spPr bwMode="auto">
          <a:xfrm>
            <a:off x="7546317" y="6088049"/>
            <a:ext cx="2411519" cy="1097332"/>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a:solidFill>
                <a:prstClr val="black"/>
              </a:solidFill>
              <a:latin typeface="Times New Roman" pitchFamily="18" charset="0"/>
              <a:ea typeface="ＭＳ ゴシック" pitchFamily="49" charset="-128"/>
            </a:endParaRPr>
          </a:p>
        </p:txBody>
      </p:sp>
      <p:sp>
        <p:nvSpPr>
          <p:cNvPr id="7" name="正方形/長方形 6"/>
          <p:cNvSpPr/>
          <p:nvPr/>
        </p:nvSpPr>
        <p:spPr>
          <a:xfrm>
            <a:off x="7560824" y="6088049"/>
            <a:ext cx="2397012" cy="1097332"/>
          </a:xfrm>
          <a:prstGeom prst="rect">
            <a:avLst/>
          </a:prstGeom>
        </p:spPr>
        <p:txBody>
          <a:bodyPr wrap="square" anchor="ctr">
            <a:noAutofit/>
          </a:bodyPr>
          <a:lstStyle/>
          <a:p>
            <a:pPr algn="just" defTabSz="1001713"/>
            <a:r>
              <a:rPr lang="ja-JP" altLang="en-US" sz="1000" dirty="0">
                <a:solidFill>
                  <a:prstClr val="black"/>
                </a:solidFill>
                <a:cs typeface="メイリオ" pitchFamily="50" charset="-128"/>
              </a:rPr>
              <a:t>●イラストを中心に見せること</a:t>
            </a:r>
            <a:r>
              <a:rPr lang="ja-JP" altLang="en-US" sz="1000" dirty="0" smtClean="0">
                <a:solidFill>
                  <a:prstClr val="black"/>
                </a:solidFill>
                <a:cs typeface="メイリオ" pitchFamily="50" charset="-128"/>
              </a:rPr>
              <a:t>で柔らかい</a:t>
            </a:r>
            <a:r>
              <a:rPr lang="ja-JP" altLang="en-US" sz="1000" dirty="0">
                <a:solidFill>
                  <a:prstClr val="black"/>
                </a:solidFill>
                <a:cs typeface="メイリオ" pitchFamily="50" charset="-128"/>
              </a:rPr>
              <a:t>表現が可能です。</a:t>
            </a:r>
          </a:p>
          <a:p>
            <a:pPr algn="just" defTabSz="1001713"/>
            <a:r>
              <a:rPr lang="ja-JP" altLang="en-US" sz="1000" dirty="0">
                <a:solidFill>
                  <a:prstClr val="black"/>
                </a:solidFill>
                <a:cs typeface="メイリオ" pitchFamily="50" charset="-128"/>
              </a:rPr>
              <a:t>●難しい商品特性、内容なども</a:t>
            </a:r>
            <a:r>
              <a:rPr lang="ja-JP" altLang="en-US" sz="1000" dirty="0" smtClean="0">
                <a:solidFill>
                  <a:prstClr val="black"/>
                </a:solidFill>
                <a:cs typeface="メイリオ" pitchFamily="50" charset="-128"/>
              </a:rPr>
              <a:t>学生にわかりやすく</a:t>
            </a:r>
            <a:r>
              <a:rPr lang="ja-JP" altLang="en-US" sz="1000" dirty="0">
                <a:solidFill>
                  <a:prstClr val="black"/>
                </a:solidFill>
                <a:cs typeface="メイリオ" pitchFamily="50" charset="-128"/>
              </a:rPr>
              <a:t>訴求すること</a:t>
            </a:r>
            <a:r>
              <a:rPr lang="ja-JP" altLang="en-US" sz="1000" dirty="0" smtClean="0">
                <a:solidFill>
                  <a:prstClr val="black"/>
                </a:solidFill>
                <a:cs typeface="メイリオ" pitchFamily="50" charset="-128"/>
              </a:rPr>
              <a:t>ができます</a:t>
            </a:r>
            <a:r>
              <a:rPr lang="ja-JP" altLang="en-US" sz="1000" dirty="0">
                <a:solidFill>
                  <a:prstClr val="black"/>
                </a:solidFill>
                <a:cs typeface="メイリオ" pitchFamily="50" charset="-128"/>
              </a:rPr>
              <a:t>。</a:t>
            </a:r>
          </a:p>
        </p:txBody>
      </p:sp>
    </p:spTree>
    <p:extLst>
      <p:ext uri="{BB962C8B-B14F-4D97-AF65-F5344CB8AC3E}">
        <p14:creationId xmlns:p14="http://schemas.microsoft.com/office/powerpoint/2010/main" val="1464615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下矢印 104"/>
          <p:cNvSpPr/>
          <p:nvPr/>
        </p:nvSpPr>
        <p:spPr>
          <a:xfrm rot="5400000">
            <a:off x="4177681" y="1854261"/>
            <a:ext cx="383369" cy="1332052"/>
          </a:xfrm>
          <a:prstGeom prst="downArrow">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p:txBody>
          <a:bodyPr/>
          <a:lstStyle/>
          <a:p>
            <a:r>
              <a:rPr kumimoji="1" lang="ja-JP" altLang="en-US" dirty="0" smtClean="0"/>
              <a:t>就活スタイルブック　同梱企画</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15</a:t>
            </a:fld>
            <a:endParaRPr lang="ja-JP" altLang="en-US">
              <a:solidFill>
                <a:prstClr val="black">
                  <a:tint val="75000"/>
                </a:prstClr>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944471378"/>
              </p:ext>
            </p:extLst>
          </p:nvPr>
        </p:nvGraphicFramePr>
        <p:xfrm>
          <a:off x="726372" y="5227634"/>
          <a:ext cx="3956089" cy="1024862"/>
        </p:xfrm>
        <a:graphic>
          <a:graphicData uri="http://schemas.openxmlformats.org/presentationml/2006/ole">
            <mc:AlternateContent xmlns:mc="http://schemas.openxmlformats.org/markup-compatibility/2006">
              <mc:Choice xmlns:v="urn:schemas-microsoft-com:vml" Requires="v">
                <p:oleObj spid="_x0000_s2093" name="ワークシート" r:id="rId4" imgW="3371985" imgH="876390" progId="Excel.Sheet.8">
                  <p:embed/>
                </p:oleObj>
              </mc:Choice>
              <mc:Fallback>
                <p:oleObj name="ワークシート" r:id="rId4" imgW="3371985" imgH="876390" progId="Excel.Sheet.8">
                  <p:embed/>
                  <p:pic>
                    <p:nvPicPr>
                      <p:cNvPr id="0" name=""/>
                      <p:cNvPicPr>
                        <a:picLocks noChangeAspect="1" noChangeArrowheads="1"/>
                      </p:cNvPicPr>
                      <p:nvPr/>
                    </p:nvPicPr>
                    <p:blipFill>
                      <a:blip r:embed="rId5"/>
                      <a:srcRect/>
                      <a:stretch>
                        <a:fillRect/>
                      </a:stretch>
                    </p:blipFill>
                    <p:spPr bwMode="auto">
                      <a:xfrm>
                        <a:off x="726372" y="5227634"/>
                        <a:ext cx="3956089" cy="1024862"/>
                      </a:xfrm>
                      <a:prstGeom prst="rect">
                        <a:avLst/>
                      </a:prstGeom>
                      <a:noFill/>
                      <a:ln>
                        <a:noFill/>
                      </a:ln>
                    </p:spPr>
                  </p:pic>
                </p:oleObj>
              </mc:Fallback>
            </mc:AlternateContent>
          </a:graphicData>
        </a:graphic>
      </p:graphicFrame>
      <p:sp>
        <p:nvSpPr>
          <p:cNvPr id="6" name="Text Box 14"/>
          <p:cNvSpPr txBox="1">
            <a:spLocks noChangeArrowheads="1"/>
          </p:cNvSpPr>
          <p:nvPr/>
        </p:nvSpPr>
        <p:spPr bwMode="auto">
          <a:xfrm>
            <a:off x="699744" y="3697867"/>
            <a:ext cx="4260770" cy="1627005"/>
          </a:xfrm>
          <a:prstGeom prst="rect">
            <a:avLst/>
          </a:prstGeom>
          <a:noFill/>
          <a:ln w="9525">
            <a:noFill/>
            <a:miter lim="800000"/>
            <a:headEnd/>
            <a:tailEnd/>
          </a:ln>
        </p:spPr>
        <p:txBody>
          <a:bodyPr wrap="square" lIns="98568" tIns="51255" rIns="98568" bIns="51255">
            <a:spAutoFit/>
          </a:bodyPr>
          <a:lstStyle/>
          <a:p>
            <a:pPr>
              <a:defRPr/>
            </a:pPr>
            <a:r>
              <a:rPr lang="ja-JP" altLang="en-US" sz="1100" dirty="0" smtClean="0">
                <a:solidFill>
                  <a:prstClr val="black"/>
                </a:solidFill>
              </a:rPr>
              <a:t>同梱エリア：   </a:t>
            </a:r>
            <a:r>
              <a:rPr lang="ja-JP" altLang="en-US" sz="1100" dirty="0" smtClean="0">
                <a:solidFill>
                  <a:prstClr val="black"/>
                </a:solidFill>
                <a:cs typeface="メイリオ" pitchFamily="50" charset="-128"/>
              </a:rPr>
              <a:t>関東</a:t>
            </a:r>
            <a:r>
              <a:rPr lang="ja-JP" altLang="en-US" sz="1100" dirty="0">
                <a:solidFill>
                  <a:prstClr val="black"/>
                </a:solidFill>
                <a:cs typeface="メイリオ" pitchFamily="50" charset="-128"/>
              </a:rPr>
              <a:t>１都</a:t>
            </a:r>
            <a:r>
              <a:rPr lang="ja-JP" altLang="en-US" sz="1100" dirty="0" smtClean="0">
                <a:solidFill>
                  <a:prstClr val="black"/>
                </a:solidFill>
                <a:cs typeface="メイリオ" pitchFamily="50" charset="-128"/>
              </a:rPr>
              <a:t>３県</a:t>
            </a:r>
            <a:r>
              <a:rPr lang="ja-JP" altLang="en-US" sz="1100" dirty="0" smtClean="0">
                <a:solidFill>
                  <a:srgbClr val="FF0000"/>
                </a:solidFill>
                <a:cs typeface="メイリオ" pitchFamily="50" charset="-128"/>
              </a:rPr>
              <a:t>　</a:t>
            </a:r>
            <a:r>
              <a:rPr lang="ja-JP" altLang="en-US" sz="1100" dirty="0" smtClean="0">
                <a:solidFill>
                  <a:prstClr val="black"/>
                </a:solidFill>
                <a:cs typeface="メイリオ" pitchFamily="50" charset="-128"/>
              </a:rPr>
              <a:t>関西</a:t>
            </a:r>
            <a:r>
              <a:rPr lang="ja-JP" altLang="en-US" sz="1100" dirty="0">
                <a:solidFill>
                  <a:prstClr val="black"/>
                </a:solidFill>
                <a:cs typeface="メイリオ" pitchFamily="50" charset="-128"/>
              </a:rPr>
              <a:t>（</a:t>
            </a:r>
            <a:r>
              <a:rPr lang="en-US" altLang="ja-JP" sz="1100" dirty="0">
                <a:solidFill>
                  <a:prstClr val="black"/>
                </a:solidFill>
                <a:cs typeface="メイリオ" pitchFamily="50" charset="-128"/>
              </a:rPr>
              <a:t>2</a:t>
            </a:r>
            <a:r>
              <a:rPr lang="ja-JP" altLang="en-US" sz="1100" dirty="0">
                <a:solidFill>
                  <a:prstClr val="black"/>
                </a:solidFill>
                <a:cs typeface="メイリオ" pitchFamily="50" charset="-128"/>
              </a:rPr>
              <a:t>府</a:t>
            </a:r>
            <a:r>
              <a:rPr lang="en-US" altLang="ja-JP" sz="1100" dirty="0">
                <a:solidFill>
                  <a:prstClr val="black"/>
                </a:solidFill>
                <a:cs typeface="メイリオ" pitchFamily="50" charset="-128"/>
              </a:rPr>
              <a:t>4</a:t>
            </a:r>
            <a:r>
              <a:rPr lang="ja-JP" altLang="en-US" sz="1100" dirty="0">
                <a:solidFill>
                  <a:prstClr val="black"/>
                </a:solidFill>
                <a:cs typeface="メイリオ" pitchFamily="50" charset="-128"/>
              </a:rPr>
              <a:t>県）＋東海</a:t>
            </a:r>
            <a:r>
              <a:rPr lang="ja-JP" altLang="en-US" sz="1100" dirty="0" smtClean="0">
                <a:solidFill>
                  <a:prstClr val="black"/>
                </a:solidFill>
                <a:cs typeface="メイリオ" pitchFamily="50" charset="-128"/>
              </a:rPr>
              <a:t>地域</a:t>
            </a:r>
            <a:endParaRPr lang="en-US" altLang="ja-JP" sz="1100" dirty="0" smtClean="0">
              <a:solidFill>
                <a:prstClr val="black"/>
              </a:solidFill>
              <a:cs typeface="メイリオ" pitchFamily="50" charset="-128"/>
            </a:endParaRPr>
          </a:p>
          <a:p>
            <a:pPr>
              <a:defRPr/>
            </a:pPr>
            <a:r>
              <a:rPr lang="ja-JP" altLang="en-US" sz="1100" dirty="0">
                <a:solidFill>
                  <a:prstClr val="black"/>
                </a:solidFill>
                <a:cs typeface="メイリオ" pitchFamily="50" charset="-128"/>
              </a:rPr>
              <a:t>　</a:t>
            </a:r>
            <a:r>
              <a:rPr lang="ja-JP" altLang="en-US" sz="1100" dirty="0" smtClean="0">
                <a:solidFill>
                  <a:prstClr val="black"/>
                </a:solidFill>
                <a:cs typeface="メイリオ" pitchFamily="50" charset="-128"/>
              </a:rPr>
              <a:t>　　　　　</a:t>
            </a:r>
            <a:r>
              <a:rPr lang="ja-JP" altLang="en-US" sz="1100" dirty="0">
                <a:solidFill>
                  <a:prstClr val="black"/>
                </a:solidFill>
                <a:cs typeface="メイリオ" pitchFamily="50" charset="-128"/>
              </a:rPr>
              <a:t> </a:t>
            </a:r>
            <a:r>
              <a:rPr lang="ja-JP" altLang="en-US" sz="1100" dirty="0" smtClean="0">
                <a:solidFill>
                  <a:prstClr val="black"/>
                </a:solidFill>
                <a:cs typeface="メイリオ" pitchFamily="50" charset="-128"/>
              </a:rPr>
              <a:t>  </a:t>
            </a:r>
            <a:r>
              <a:rPr lang="en-US" altLang="ja-JP" sz="1100" b="1" dirty="0" smtClean="0">
                <a:solidFill>
                  <a:prstClr val="black"/>
                </a:solidFill>
                <a:cs typeface="メイリオ" pitchFamily="50" charset="-128"/>
              </a:rPr>
              <a:t>※</a:t>
            </a:r>
            <a:r>
              <a:rPr lang="ja-JP" altLang="en-US" sz="1100" b="1" dirty="0" smtClean="0">
                <a:solidFill>
                  <a:prstClr val="black"/>
                </a:solidFill>
                <a:cs typeface="メイリオ" pitchFamily="50" charset="-128"/>
              </a:rPr>
              <a:t>男女・県別でのセグメント同梱はできません。</a:t>
            </a:r>
            <a:endParaRPr lang="ja-JP" altLang="en-US" sz="1100" b="1" dirty="0">
              <a:solidFill>
                <a:prstClr val="black"/>
              </a:solidFill>
              <a:cs typeface="メイリオ" pitchFamily="50" charset="-128"/>
            </a:endParaRPr>
          </a:p>
          <a:p>
            <a:pPr>
              <a:defRPr/>
            </a:pPr>
            <a:r>
              <a:rPr lang="ja-JP" altLang="en-US" sz="1100" dirty="0" smtClean="0">
                <a:solidFill>
                  <a:prstClr val="black"/>
                </a:solidFill>
              </a:rPr>
              <a:t>同梱可能物：   </a:t>
            </a:r>
            <a:r>
              <a:rPr lang="en-US" altLang="ja-JP" sz="1100" dirty="0" smtClean="0">
                <a:solidFill>
                  <a:prstClr val="black"/>
                </a:solidFill>
              </a:rPr>
              <a:t>A4</a:t>
            </a:r>
            <a:r>
              <a:rPr lang="ja-JP" altLang="en-US" sz="1100" dirty="0">
                <a:solidFill>
                  <a:prstClr val="black"/>
                </a:solidFill>
              </a:rPr>
              <a:t>サイズ</a:t>
            </a:r>
            <a:r>
              <a:rPr lang="ja-JP" altLang="en-US" sz="1100" dirty="0" smtClean="0">
                <a:solidFill>
                  <a:prstClr val="black"/>
                </a:solidFill>
              </a:rPr>
              <a:t>以内（最小ハガキサイズまで）</a:t>
            </a:r>
            <a:endParaRPr lang="en-US" altLang="ja-JP" sz="1100" dirty="0" smtClean="0">
              <a:solidFill>
                <a:prstClr val="black"/>
              </a:solidFill>
            </a:endParaRPr>
          </a:p>
          <a:p>
            <a:pPr>
              <a:defRPr/>
            </a:pPr>
            <a:r>
              <a:rPr lang="ja-JP" altLang="en-US" sz="1100" dirty="0">
                <a:solidFill>
                  <a:prstClr val="black"/>
                </a:solidFill>
              </a:rPr>
              <a:t>　</a:t>
            </a:r>
            <a:r>
              <a:rPr lang="ja-JP" altLang="en-US" sz="1100" dirty="0" smtClean="0">
                <a:solidFill>
                  <a:prstClr val="black"/>
                </a:solidFill>
              </a:rPr>
              <a:t>　　　　　</a:t>
            </a:r>
            <a:r>
              <a:rPr lang="ja-JP" altLang="en-US" sz="1100" dirty="0">
                <a:solidFill>
                  <a:prstClr val="black"/>
                </a:solidFill>
              </a:rPr>
              <a:t> </a:t>
            </a:r>
            <a:r>
              <a:rPr lang="ja-JP" altLang="en-US" sz="1100" dirty="0" smtClean="0">
                <a:solidFill>
                  <a:prstClr val="black"/>
                </a:solidFill>
              </a:rPr>
              <a:t>  重さ </a:t>
            </a:r>
            <a:r>
              <a:rPr lang="en-US" altLang="ja-JP" sz="1100" dirty="0" smtClean="0">
                <a:solidFill>
                  <a:prstClr val="black"/>
                </a:solidFill>
              </a:rPr>
              <a:t>50g</a:t>
            </a:r>
            <a:r>
              <a:rPr lang="ja-JP" altLang="en-US" sz="1100" dirty="0" smtClean="0">
                <a:solidFill>
                  <a:prstClr val="black"/>
                </a:solidFill>
              </a:rPr>
              <a:t>以内</a:t>
            </a:r>
            <a:endParaRPr lang="en-US" altLang="ja-JP" sz="1100" dirty="0" smtClean="0">
              <a:solidFill>
                <a:prstClr val="black"/>
              </a:solidFill>
            </a:endParaRPr>
          </a:p>
          <a:p>
            <a:pPr>
              <a:defRPr/>
            </a:pPr>
            <a:r>
              <a:rPr lang="ja-JP" altLang="en-US" sz="1100" b="1" dirty="0" smtClean="0">
                <a:solidFill>
                  <a:srgbClr val="FF7C80"/>
                </a:solidFill>
              </a:rPr>
              <a:t>　　　　　　</a:t>
            </a:r>
            <a:r>
              <a:rPr lang="ja-JP" altLang="en-US" sz="1100" b="1" dirty="0">
                <a:solidFill>
                  <a:srgbClr val="FF7C80"/>
                </a:solidFill>
              </a:rPr>
              <a:t> </a:t>
            </a:r>
            <a:r>
              <a:rPr lang="ja-JP" altLang="en-US" sz="1100" b="1" dirty="0" smtClean="0">
                <a:solidFill>
                  <a:srgbClr val="FF7C80"/>
                </a:solidFill>
              </a:rPr>
              <a:t>  </a:t>
            </a:r>
            <a:r>
              <a:rPr lang="en-US" altLang="ja-JP" sz="1100" b="1" dirty="0" smtClean="0">
                <a:solidFill>
                  <a:srgbClr val="FF7C80"/>
                </a:solidFill>
              </a:rPr>
              <a:t>※</a:t>
            </a:r>
            <a:r>
              <a:rPr lang="ja-JP" altLang="en-US" sz="1100" b="1" dirty="0">
                <a:solidFill>
                  <a:srgbClr val="FF7C80"/>
                </a:solidFill>
              </a:rPr>
              <a:t>ジャバラ折り</a:t>
            </a:r>
            <a:r>
              <a:rPr lang="en-US" altLang="ja-JP" sz="1100" b="1" dirty="0">
                <a:solidFill>
                  <a:srgbClr val="FF7C80"/>
                </a:solidFill>
              </a:rPr>
              <a:t>/Z</a:t>
            </a:r>
            <a:r>
              <a:rPr lang="ja-JP" altLang="en-US" sz="1100" b="1" dirty="0">
                <a:solidFill>
                  <a:srgbClr val="FF7C80"/>
                </a:solidFill>
              </a:rPr>
              <a:t>折りは</a:t>
            </a:r>
            <a:r>
              <a:rPr lang="en-US" altLang="ja-JP" sz="1100" b="1" dirty="0">
                <a:solidFill>
                  <a:srgbClr val="FF7C80"/>
                </a:solidFill>
              </a:rPr>
              <a:t>NG</a:t>
            </a:r>
            <a:r>
              <a:rPr lang="ja-JP" altLang="en-US" sz="1100" b="1" dirty="0">
                <a:solidFill>
                  <a:srgbClr val="FF7C80"/>
                </a:solidFill>
              </a:rPr>
              <a:t>と</a:t>
            </a:r>
            <a:r>
              <a:rPr lang="ja-JP" altLang="en-US" sz="1100" b="1" dirty="0" smtClean="0">
                <a:solidFill>
                  <a:srgbClr val="FF7C80"/>
                </a:solidFill>
              </a:rPr>
              <a:t>なります</a:t>
            </a:r>
            <a:endParaRPr lang="en-US" altLang="ja-JP" sz="1100" b="1" dirty="0" smtClean="0">
              <a:solidFill>
                <a:srgbClr val="FF7C80"/>
              </a:solidFill>
            </a:endParaRPr>
          </a:p>
          <a:p>
            <a:pPr>
              <a:defRPr/>
            </a:pPr>
            <a:r>
              <a:rPr lang="ja-JP" altLang="en-US" sz="1100" dirty="0">
                <a:solidFill>
                  <a:prstClr val="black"/>
                </a:solidFill>
              </a:rPr>
              <a:t>事前審査</a:t>
            </a:r>
            <a:r>
              <a:rPr lang="ja-JP" altLang="en-US" sz="1100" dirty="0" smtClean="0">
                <a:solidFill>
                  <a:prstClr val="black"/>
                </a:solidFill>
              </a:rPr>
              <a:t>事項：同梱物</a:t>
            </a:r>
            <a:r>
              <a:rPr lang="ja-JP" altLang="en-US" sz="1100" dirty="0">
                <a:solidFill>
                  <a:prstClr val="black"/>
                </a:solidFill>
              </a:rPr>
              <a:t>仕様（サイズ、折り加工、厚さ等）</a:t>
            </a:r>
            <a:endParaRPr lang="en-US" altLang="ja-JP" sz="1100" dirty="0">
              <a:solidFill>
                <a:prstClr val="black"/>
              </a:solidFill>
            </a:endParaRPr>
          </a:p>
          <a:p>
            <a:pPr>
              <a:defRPr/>
            </a:pPr>
            <a:r>
              <a:rPr lang="ja-JP" altLang="en-US" sz="1100" dirty="0" smtClean="0">
                <a:solidFill>
                  <a:prstClr val="black"/>
                </a:solidFill>
              </a:rPr>
              <a:t>　　　　　　　印刷デザイン</a:t>
            </a:r>
            <a:endParaRPr lang="en-US" altLang="ja-JP" sz="1100" dirty="0" smtClean="0">
              <a:solidFill>
                <a:prstClr val="black"/>
              </a:solidFill>
            </a:endParaRPr>
          </a:p>
          <a:p>
            <a:pPr>
              <a:defRPr/>
            </a:pPr>
            <a:r>
              <a:rPr lang="ja-JP" altLang="en-US" sz="1100" dirty="0">
                <a:solidFill>
                  <a:prstClr val="black"/>
                </a:solidFill>
              </a:rPr>
              <a:t>　</a:t>
            </a:r>
            <a:r>
              <a:rPr lang="ja-JP" altLang="en-US" sz="1100" dirty="0" smtClean="0">
                <a:solidFill>
                  <a:prstClr val="black"/>
                </a:solidFill>
              </a:rPr>
              <a:t>　　　　　　</a:t>
            </a:r>
            <a:r>
              <a:rPr lang="en-US" altLang="ja-JP" sz="1100" b="1" dirty="0" smtClean="0">
                <a:solidFill>
                  <a:srgbClr val="FF7C80"/>
                </a:solidFill>
              </a:rPr>
              <a:t>※</a:t>
            </a:r>
            <a:r>
              <a:rPr lang="ja-JP" altLang="en-US" sz="1100" b="1" dirty="0">
                <a:solidFill>
                  <a:srgbClr val="FF7C80"/>
                </a:solidFill>
              </a:rPr>
              <a:t>入稿前にデータをお送りください。</a:t>
            </a:r>
            <a:endParaRPr lang="en-US" altLang="ja-JP" sz="1100" b="1" dirty="0">
              <a:solidFill>
                <a:srgbClr val="FF7C80"/>
              </a:solidFill>
            </a:endParaRPr>
          </a:p>
          <a:p>
            <a:pPr>
              <a:defRPr/>
            </a:pPr>
            <a:endParaRPr lang="en-US" altLang="ja-JP" sz="1100" dirty="0" smtClean="0">
              <a:solidFill>
                <a:srgbClr val="FF7C80"/>
              </a:solidFill>
            </a:endParaRPr>
          </a:p>
        </p:txBody>
      </p:sp>
      <p:sp>
        <p:nvSpPr>
          <p:cNvPr id="7" name="テキスト ボックス 6"/>
          <p:cNvSpPr txBox="1"/>
          <p:nvPr/>
        </p:nvSpPr>
        <p:spPr>
          <a:xfrm>
            <a:off x="2955465" y="6285171"/>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8" name="Text Box 13"/>
          <p:cNvSpPr txBox="1">
            <a:spLocks noChangeArrowheads="1"/>
          </p:cNvSpPr>
          <p:nvPr/>
        </p:nvSpPr>
        <p:spPr bwMode="auto">
          <a:xfrm>
            <a:off x="443419" y="566489"/>
            <a:ext cx="9034191" cy="318955"/>
          </a:xfrm>
          <a:prstGeom prst="rect">
            <a:avLst/>
          </a:prstGeom>
          <a:noFill/>
          <a:ln w="9525">
            <a:noFill/>
            <a:miter lim="800000"/>
            <a:headEnd/>
            <a:tailEnd/>
          </a:ln>
        </p:spPr>
        <p:txBody>
          <a:bodyPr wrap="square" lIns="98568" tIns="51255" rIns="98568" bIns="51255">
            <a:spAutoFit/>
          </a:bodyPr>
          <a:lstStyle/>
          <a:p>
            <a:pPr>
              <a:defRPr/>
            </a:pPr>
            <a:r>
              <a:rPr lang="ja-JP" altLang="en-US" sz="1400" dirty="0">
                <a:solidFill>
                  <a:prstClr val="black"/>
                </a:solidFill>
              </a:rPr>
              <a:t>学生の手元</a:t>
            </a:r>
            <a:r>
              <a:rPr lang="ja-JP" altLang="en-US" sz="1400" dirty="0" smtClean="0">
                <a:solidFill>
                  <a:prstClr val="black"/>
                </a:solidFill>
              </a:rPr>
              <a:t>に届く「</a:t>
            </a:r>
            <a:r>
              <a:rPr lang="ja-JP" altLang="en-US" sz="1400" dirty="0">
                <a:solidFill>
                  <a:prstClr val="black"/>
                </a:solidFill>
              </a:rPr>
              <a:t>就活スタイルブック」と一緒</a:t>
            </a:r>
            <a:r>
              <a:rPr lang="ja-JP" altLang="en-US" sz="1400" dirty="0" smtClean="0">
                <a:solidFill>
                  <a:prstClr val="black"/>
                </a:solidFill>
              </a:rPr>
              <a:t>にパンフレット</a:t>
            </a:r>
            <a:r>
              <a:rPr lang="ja-JP" altLang="en-US" sz="1400" dirty="0">
                <a:solidFill>
                  <a:prstClr val="black"/>
                </a:solidFill>
              </a:rPr>
              <a:t>やリーフレット</a:t>
            </a:r>
            <a:r>
              <a:rPr lang="ja-JP" altLang="en-US" sz="1400" dirty="0" smtClean="0">
                <a:solidFill>
                  <a:prstClr val="black"/>
                </a:solidFill>
              </a:rPr>
              <a:t>を同梱</a:t>
            </a:r>
            <a:r>
              <a:rPr lang="ja-JP" altLang="en-US" sz="1400" dirty="0">
                <a:solidFill>
                  <a:prstClr val="black"/>
                </a:solidFill>
              </a:rPr>
              <a:t>することが</a:t>
            </a:r>
            <a:r>
              <a:rPr lang="ja-JP" altLang="en-US" sz="1400" dirty="0" smtClean="0">
                <a:solidFill>
                  <a:prstClr val="black"/>
                </a:solidFill>
              </a:rPr>
              <a:t>できます。</a:t>
            </a:r>
            <a:endParaRPr lang="ja-JP" altLang="en-US" sz="1400" dirty="0">
              <a:solidFill>
                <a:srgbClr val="FF0000"/>
              </a:solidFill>
            </a:endParaRPr>
          </a:p>
        </p:txBody>
      </p:sp>
      <p:sp>
        <p:nvSpPr>
          <p:cNvPr id="9" name="Text Box 1042"/>
          <p:cNvSpPr txBox="1">
            <a:spLocks noChangeArrowheads="1"/>
          </p:cNvSpPr>
          <p:nvPr/>
        </p:nvSpPr>
        <p:spPr bwMode="auto">
          <a:xfrm>
            <a:off x="698434" y="6503578"/>
            <a:ext cx="4046268" cy="318955"/>
          </a:xfrm>
          <a:prstGeom prst="rect">
            <a:avLst/>
          </a:prstGeom>
          <a:noFill/>
          <a:ln w="9525">
            <a:noFill/>
            <a:miter lim="800000"/>
            <a:headEnd/>
            <a:tailEnd/>
          </a:ln>
        </p:spPr>
        <p:txBody>
          <a:bodyPr wrap="none" lIns="98568" tIns="51255" rIns="98568" bIns="51255">
            <a:spAutoFit/>
          </a:bodyPr>
          <a:lstStyle>
            <a:defPPr>
              <a:defRPr lang="ja-JP"/>
            </a:defPPr>
            <a:lvl1pPr>
              <a:defRPr sz="1600" b="1">
                <a:solidFill>
                  <a:srgbClr val="FF7C80"/>
                </a:solidFill>
                <a:latin typeface="メイリオ" pitchFamily="50" charset="-128"/>
                <a:ea typeface="メイリオ" pitchFamily="50" charset="-128"/>
                <a:cs typeface="メイリオ" pitchFamily="50" charset="-128"/>
              </a:defRPr>
            </a:lvl1pPr>
          </a:lstStyle>
          <a:p>
            <a:r>
              <a:rPr lang="ja-JP" altLang="en-US" sz="1400" dirty="0" smtClean="0"/>
              <a:t>お申し込み</a:t>
            </a:r>
            <a:r>
              <a:rPr lang="ja-JP" altLang="en-US" sz="1400" dirty="0"/>
              <a:t>締め切り　</a:t>
            </a:r>
            <a:r>
              <a:rPr lang="en-US" altLang="ja-JP" sz="1400" dirty="0" smtClean="0"/>
              <a:t>2016</a:t>
            </a:r>
            <a:r>
              <a:rPr lang="ja-JP" altLang="en-US" sz="1400" dirty="0" smtClean="0"/>
              <a:t>年</a:t>
            </a:r>
            <a:r>
              <a:rPr lang="en-US" altLang="ja-JP" sz="1400" dirty="0" smtClean="0"/>
              <a:t>11</a:t>
            </a:r>
            <a:r>
              <a:rPr lang="ja-JP" altLang="en-US" sz="1400" dirty="0" smtClean="0"/>
              <a:t>月</a:t>
            </a:r>
            <a:r>
              <a:rPr lang="en-US" altLang="ja-JP" sz="1400" dirty="0" smtClean="0"/>
              <a:t>21</a:t>
            </a:r>
            <a:r>
              <a:rPr lang="ja-JP" altLang="en-US" sz="1400" dirty="0" smtClean="0"/>
              <a:t>日（月）</a:t>
            </a:r>
            <a:endParaRPr lang="en-US" altLang="ja-JP" sz="1400" dirty="0"/>
          </a:p>
        </p:txBody>
      </p:sp>
      <p:grpSp>
        <p:nvGrpSpPr>
          <p:cNvPr id="38" name="グループ化 37"/>
          <p:cNvGrpSpPr/>
          <p:nvPr/>
        </p:nvGrpSpPr>
        <p:grpSpPr>
          <a:xfrm>
            <a:off x="4127605" y="2299110"/>
            <a:ext cx="558134" cy="465725"/>
            <a:chOff x="773819" y="2371209"/>
            <a:chExt cx="364704" cy="304321"/>
          </a:xfrm>
        </p:grpSpPr>
        <p:sp>
          <p:nvSpPr>
            <p:cNvPr id="37" name="Oval 23"/>
            <p:cNvSpPr>
              <a:spLocks noChangeArrowheads="1"/>
            </p:cNvSpPr>
            <p:nvPr/>
          </p:nvSpPr>
          <p:spPr bwMode="auto">
            <a:xfrm>
              <a:off x="803032" y="2371209"/>
              <a:ext cx="306281" cy="304321"/>
            </a:xfrm>
            <a:prstGeom prst="ellipse">
              <a:avLst/>
            </a:prstGeom>
            <a:solidFill>
              <a:srgbClr val="FFCC66"/>
            </a:solidFill>
            <a:ln w="9525">
              <a:noFill/>
              <a:round/>
              <a:headEnd/>
              <a:tailEnd/>
            </a:ln>
          </p:spPr>
          <p:txBody>
            <a:bodyPr wrap="none" lIns="100145" tIns="50073" rIns="100145" bIns="50073" anchor="ctr"/>
            <a:lstStyle/>
            <a:p>
              <a:pPr algn="ctr" defTabSz="1001713"/>
              <a:endParaRPr lang="en-US" altLang="ja-JP" b="1" dirty="0" smtClean="0">
                <a:solidFill>
                  <a:prstClr val="white"/>
                </a:solidFill>
                <a:cs typeface="メイリオ" pitchFamily="50" charset="-128"/>
              </a:endParaRPr>
            </a:p>
            <a:p>
              <a:pPr algn="ctr" defTabSz="1001713"/>
              <a:endParaRPr lang="ja-JP" altLang="en-US" sz="1100" dirty="0">
                <a:solidFill>
                  <a:prstClr val="white"/>
                </a:solidFill>
                <a:cs typeface="メイリオ" pitchFamily="50" charset="-128"/>
              </a:endParaRPr>
            </a:p>
          </p:txBody>
        </p:sp>
        <p:sp>
          <p:nvSpPr>
            <p:cNvPr id="14" name="Text Box 22"/>
            <p:cNvSpPr txBox="1">
              <a:spLocks noChangeArrowheads="1"/>
            </p:cNvSpPr>
            <p:nvPr/>
          </p:nvSpPr>
          <p:spPr bwMode="auto">
            <a:xfrm>
              <a:off x="773819" y="2428315"/>
              <a:ext cx="364704" cy="208416"/>
            </a:xfrm>
            <a:prstGeom prst="rect">
              <a:avLst/>
            </a:prstGeom>
            <a:noFill/>
            <a:ln w="9525">
              <a:noFill/>
              <a:miter lim="800000"/>
              <a:headEnd/>
              <a:tailEnd/>
            </a:ln>
          </p:spPr>
          <p:txBody>
            <a:bodyPr wrap="none" lIns="98568" tIns="51255" rIns="98568" bIns="51255">
              <a:spAutoFit/>
            </a:bodyPr>
            <a:lstStyle/>
            <a:p>
              <a:pPr algn="ctr"/>
              <a:r>
                <a:rPr lang="ja-JP" altLang="en-US" sz="1400" b="1" dirty="0">
                  <a:solidFill>
                    <a:prstClr val="white"/>
                  </a:solidFill>
                  <a:effectLst>
                    <a:outerShdw blurRad="38100" dist="38100" dir="2700000" algn="tl">
                      <a:srgbClr val="000000">
                        <a:alpha val="43137"/>
                      </a:srgbClr>
                    </a:outerShdw>
                  </a:effectLst>
                  <a:cs typeface="メイリオ" pitchFamily="50" charset="-128"/>
                </a:rPr>
                <a:t>同梱</a:t>
              </a:r>
            </a:p>
          </p:txBody>
        </p:sp>
      </p:grpSp>
      <p:sp>
        <p:nvSpPr>
          <p:cNvPr id="106" name="Text Box 41"/>
          <p:cNvSpPr txBox="1">
            <a:spLocks noChangeArrowheads="1"/>
          </p:cNvSpPr>
          <p:nvPr/>
        </p:nvSpPr>
        <p:spPr bwMode="auto">
          <a:xfrm>
            <a:off x="5272160" y="2473963"/>
            <a:ext cx="17679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ctr" eaLnBrk="1" hangingPunct="1"/>
            <a:r>
              <a:rPr lang="ja-JP" altLang="en-US" sz="1600" b="1" dirty="0">
                <a:solidFill>
                  <a:prstClr val="black"/>
                </a:solidFill>
                <a:latin typeface="メイリオ" pitchFamily="50" charset="-128"/>
                <a:ea typeface="メイリオ" pitchFamily="50" charset="-128"/>
                <a:cs typeface="メイリオ" pitchFamily="50" charset="-128"/>
              </a:rPr>
              <a:t>リーフレット</a:t>
            </a:r>
          </a:p>
          <a:p>
            <a:pPr algn="ctr" eaLnBrk="1" hangingPunct="1"/>
            <a:r>
              <a:rPr lang="ja-JP" altLang="en-US" sz="1600" b="1" dirty="0">
                <a:solidFill>
                  <a:srgbClr val="FF7C80"/>
                </a:solidFill>
                <a:latin typeface="メイリオ" pitchFamily="50" charset="-128"/>
                <a:ea typeface="メイリオ" pitchFamily="50" charset="-128"/>
                <a:cs typeface="メイリオ" pitchFamily="50" charset="-128"/>
              </a:rPr>
              <a:t>定価＠２０</a:t>
            </a:r>
          </a:p>
          <a:p>
            <a:pPr algn="ctr" eaLnBrk="1" hangingPunct="1"/>
            <a:r>
              <a:rPr lang="ja-JP" altLang="en-US" sz="800" b="1" dirty="0">
                <a:solidFill>
                  <a:prstClr val="black"/>
                </a:solidFill>
                <a:latin typeface="メイリオ" pitchFamily="50" charset="-128"/>
                <a:ea typeface="メイリオ" pitchFamily="50" charset="-128"/>
                <a:cs typeface="メイリオ" pitchFamily="50" charset="-128"/>
              </a:rPr>
              <a:t>（キャンペーン告知、申込書等）</a:t>
            </a:r>
          </a:p>
          <a:p>
            <a:pPr algn="ctr" eaLnBrk="1" hangingPunct="1"/>
            <a:r>
              <a:rPr lang="ja-JP" altLang="en-US" sz="800" b="1" dirty="0">
                <a:solidFill>
                  <a:prstClr val="black"/>
                </a:solidFill>
                <a:latin typeface="メイリオ" pitchFamily="50" charset="-128"/>
                <a:ea typeface="メイリオ" pitchFamily="50" charset="-128"/>
                <a:cs typeface="メイリオ" pitchFamily="50" charset="-128"/>
              </a:rPr>
              <a:t>仕上がりＡ４</a:t>
            </a:r>
            <a:r>
              <a:rPr lang="ja-JP" altLang="en-US" sz="800" b="1" dirty="0" smtClean="0">
                <a:solidFill>
                  <a:prstClr val="black"/>
                </a:solidFill>
                <a:latin typeface="メイリオ" pitchFamily="50" charset="-128"/>
                <a:ea typeface="メイリオ" pitchFamily="50" charset="-128"/>
                <a:cs typeface="メイリオ" pitchFamily="50" charset="-128"/>
              </a:rPr>
              <a:t>以内</a:t>
            </a:r>
            <a:r>
              <a:rPr lang="en-US" altLang="ja-JP" sz="800" b="1" dirty="0" smtClean="0">
                <a:solidFill>
                  <a:prstClr val="black"/>
                </a:solidFill>
                <a:latin typeface="メイリオ" pitchFamily="50" charset="-128"/>
                <a:ea typeface="メイリオ" pitchFamily="50" charset="-128"/>
                <a:cs typeface="メイリオ" pitchFamily="50" charset="-128"/>
              </a:rPr>
              <a:t>/</a:t>
            </a:r>
          </a:p>
          <a:p>
            <a:pPr algn="ctr" eaLnBrk="1" hangingPunct="1"/>
            <a:r>
              <a:rPr lang="ja-JP" altLang="en-US" sz="800" b="1" dirty="0" smtClean="0">
                <a:solidFill>
                  <a:prstClr val="black"/>
                </a:solidFill>
                <a:latin typeface="メイリオ" pitchFamily="50" charset="-128"/>
                <a:ea typeface="メイリオ" pitchFamily="50" charset="-128"/>
                <a:cs typeface="メイリオ" pitchFamily="50" charset="-128"/>
              </a:rPr>
              <a:t>最小ハガキサイズまで</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107" name="Text Box 42"/>
          <p:cNvSpPr txBox="1">
            <a:spLocks noChangeArrowheads="1"/>
          </p:cNvSpPr>
          <p:nvPr/>
        </p:nvSpPr>
        <p:spPr bwMode="auto">
          <a:xfrm>
            <a:off x="7204839" y="2475169"/>
            <a:ext cx="1485690"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ctr" eaLnBrk="1" hangingPunct="1"/>
            <a:r>
              <a:rPr lang="ja-JP" altLang="en-US" sz="1600" b="1" dirty="0">
                <a:solidFill>
                  <a:prstClr val="black"/>
                </a:solidFill>
                <a:latin typeface="メイリオ" pitchFamily="50" charset="-128"/>
                <a:ea typeface="メイリオ" pitchFamily="50" charset="-128"/>
                <a:cs typeface="メイリオ" pitchFamily="50" charset="-128"/>
              </a:rPr>
              <a:t>ブックレット</a:t>
            </a:r>
          </a:p>
          <a:p>
            <a:pPr algn="ctr" eaLnBrk="1" hangingPunct="1"/>
            <a:r>
              <a:rPr lang="ja-JP" altLang="en-US" sz="1600" b="1" dirty="0">
                <a:solidFill>
                  <a:srgbClr val="FF7C80"/>
                </a:solidFill>
                <a:latin typeface="メイリオ" pitchFamily="50" charset="-128"/>
                <a:ea typeface="メイリオ" pitchFamily="50" charset="-128"/>
                <a:cs typeface="メイリオ" pitchFamily="50" charset="-128"/>
              </a:rPr>
              <a:t>定価＠</a:t>
            </a:r>
            <a:r>
              <a:rPr lang="ja-JP" altLang="en-US" sz="1600" b="1" dirty="0" smtClean="0">
                <a:solidFill>
                  <a:srgbClr val="FF7C80"/>
                </a:solidFill>
                <a:latin typeface="メイリオ" pitchFamily="50" charset="-128"/>
                <a:ea typeface="メイリオ" pitchFamily="50" charset="-128"/>
                <a:cs typeface="メイリオ" pitchFamily="50" charset="-128"/>
              </a:rPr>
              <a:t>３０</a:t>
            </a:r>
            <a:endParaRPr lang="ja-JP" altLang="en-US" sz="1600" b="1" dirty="0">
              <a:solidFill>
                <a:srgbClr val="FF7C80"/>
              </a:solidFill>
              <a:latin typeface="メイリオ" pitchFamily="50" charset="-128"/>
              <a:ea typeface="メイリオ" pitchFamily="50" charset="-128"/>
              <a:cs typeface="メイリオ" pitchFamily="50" charset="-128"/>
            </a:endParaRPr>
          </a:p>
          <a:p>
            <a:pPr algn="ctr" eaLnBrk="1" hangingPunct="1"/>
            <a:r>
              <a:rPr lang="ja-JP" altLang="en-US" sz="900" b="1" dirty="0">
                <a:solidFill>
                  <a:prstClr val="black"/>
                </a:solidFill>
                <a:latin typeface="メイリオ" pitchFamily="50" charset="-128"/>
                <a:ea typeface="メイリオ" pitchFamily="50" charset="-128"/>
                <a:cs typeface="メイリオ" pitchFamily="50" charset="-128"/>
              </a:rPr>
              <a:t>（資料、カタログ等）</a:t>
            </a:r>
          </a:p>
          <a:p>
            <a:pPr algn="ctr" eaLnBrk="1" hangingPunct="1"/>
            <a:r>
              <a:rPr lang="ja-JP" altLang="en-US" sz="800" b="1" dirty="0">
                <a:solidFill>
                  <a:prstClr val="black"/>
                </a:solidFill>
                <a:latin typeface="メイリオ" pitchFamily="50" charset="-128"/>
                <a:ea typeface="メイリオ" pitchFamily="50" charset="-128"/>
                <a:cs typeface="メイリオ" pitchFamily="50" charset="-128"/>
              </a:rPr>
              <a:t>仕上がりＡ４以内 </a:t>
            </a:r>
            <a:r>
              <a:rPr lang="en-US" altLang="ja-JP" sz="800" b="1" dirty="0">
                <a:solidFill>
                  <a:prstClr val="black"/>
                </a:solidFill>
                <a:latin typeface="メイリオ" pitchFamily="50" charset="-128"/>
                <a:ea typeface="メイリオ" pitchFamily="50" charset="-128"/>
                <a:cs typeface="メイリオ" pitchFamily="50" charset="-128"/>
              </a:rPr>
              <a:t>8</a:t>
            </a:r>
            <a:r>
              <a:rPr lang="ja-JP" altLang="en-US" sz="800" b="1" dirty="0">
                <a:solidFill>
                  <a:prstClr val="black"/>
                </a:solidFill>
                <a:latin typeface="メイリオ" pitchFamily="50" charset="-128"/>
                <a:ea typeface="メイリオ" pitchFamily="50" charset="-128"/>
                <a:cs typeface="メイリオ" pitchFamily="50" charset="-128"/>
              </a:rPr>
              <a:t>Ｐ</a:t>
            </a:r>
            <a:r>
              <a:rPr lang="ja-JP" altLang="en-US" sz="800" b="1" dirty="0" smtClean="0">
                <a:solidFill>
                  <a:prstClr val="black"/>
                </a:solidFill>
                <a:latin typeface="メイリオ" pitchFamily="50" charset="-128"/>
                <a:ea typeface="メイリオ" pitchFamily="50" charset="-128"/>
                <a:cs typeface="メイリオ" pitchFamily="50" charset="-128"/>
              </a:rPr>
              <a:t>以上</a:t>
            </a:r>
            <a:endParaRPr lang="en-US" altLang="ja-JP" sz="800" b="1" dirty="0" smtClean="0">
              <a:solidFill>
                <a:prstClr val="black"/>
              </a:solidFill>
              <a:latin typeface="メイリオ" pitchFamily="50" charset="-128"/>
              <a:ea typeface="メイリオ" pitchFamily="50" charset="-128"/>
              <a:cs typeface="メイリオ" pitchFamily="50" charset="-128"/>
            </a:endParaRPr>
          </a:p>
          <a:p>
            <a:pPr algn="ctr" eaLnBrk="1" hangingPunct="1"/>
            <a:r>
              <a:rPr lang="ja-JP" altLang="en-US" sz="800" b="1" dirty="0" smtClean="0">
                <a:solidFill>
                  <a:prstClr val="black"/>
                </a:solidFill>
                <a:latin typeface="メイリオ" pitchFamily="50" charset="-128"/>
                <a:ea typeface="メイリオ" pitchFamily="50" charset="-128"/>
                <a:cs typeface="メイリオ" pitchFamily="50" charset="-128"/>
              </a:rPr>
              <a:t>最小ハガキサイズまで</a:t>
            </a:r>
            <a:endParaRPr lang="en-US" altLang="ja-JP" sz="800" b="1" dirty="0" smtClean="0">
              <a:solidFill>
                <a:prstClr val="black"/>
              </a:solidFill>
              <a:latin typeface="メイリオ" pitchFamily="50" charset="-128"/>
              <a:ea typeface="メイリオ" pitchFamily="50" charset="-128"/>
              <a:cs typeface="メイリオ" pitchFamily="50" charset="-128"/>
            </a:endParaRPr>
          </a:p>
          <a:p>
            <a:pPr algn="ctr" eaLnBrk="1" hangingPunct="1"/>
            <a:r>
              <a:rPr lang="en-US" altLang="ja-JP" sz="800" b="1" dirty="0" smtClean="0">
                <a:solidFill>
                  <a:prstClr val="black"/>
                </a:solidFill>
                <a:latin typeface="メイリオ" pitchFamily="50" charset="-128"/>
                <a:ea typeface="メイリオ" pitchFamily="50" charset="-128"/>
                <a:cs typeface="メイリオ" pitchFamily="50" charset="-128"/>
              </a:rPr>
              <a:t>50 </a:t>
            </a:r>
            <a:r>
              <a:rPr lang="ja-JP" altLang="en-US" sz="800" b="1" dirty="0" smtClean="0">
                <a:solidFill>
                  <a:prstClr val="black"/>
                </a:solidFill>
                <a:latin typeface="メイリオ" pitchFamily="50" charset="-128"/>
                <a:ea typeface="メイリオ" pitchFamily="50" charset="-128"/>
                <a:cs typeface="メイリオ" pitchFamily="50" charset="-128"/>
              </a:rPr>
              <a:t>以内</a:t>
            </a:r>
            <a:endParaRPr lang="en-US" altLang="ja-JP" sz="800" b="1" dirty="0" smtClean="0">
              <a:solidFill>
                <a:prstClr val="black"/>
              </a:solidFill>
              <a:latin typeface="メイリオ" pitchFamily="50" charset="-128"/>
              <a:ea typeface="メイリオ" pitchFamily="50" charset="-128"/>
              <a:cs typeface="メイリオ" pitchFamily="50" charset="-128"/>
            </a:endParaRPr>
          </a:p>
        </p:txBody>
      </p:sp>
      <p:grpSp>
        <p:nvGrpSpPr>
          <p:cNvPr id="108" name="Group 44"/>
          <p:cNvGrpSpPr>
            <a:grpSpLocks/>
          </p:cNvGrpSpPr>
          <p:nvPr/>
        </p:nvGrpSpPr>
        <p:grpSpPr bwMode="auto">
          <a:xfrm>
            <a:off x="5903089" y="1472153"/>
            <a:ext cx="632823" cy="857952"/>
            <a:chOff x="3165" y="1231"/>
            <a:chExt cx="432" cy="432"/>
          </a:xfrm>
        </p:grpSpPr>
        <p:sp>
          <p:nvSpPr>
            <p:cNvPr id="109" name="Rectangle 45"/>
            <p:cNvSpPr>
              <a:spLocks noChangeArrowheads="1"/>
            </p:cNvSpPr>
            <p:nvPr/>
          </p:nvSpPr>
          <p:spPr bwMode="auto">
            <a:xfrm>
              <a:off x="3165" y="1231"/>
              <a:ext cx="432" cy="432"/>
            </a:xfrm>
            <a:prstGeom prst="rect">
              <a:avLst/>
            </a:prstGeom>
            <a:solidFill>
              <a:schemeClr val="bg1"/>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0" name="Line 46"/>
            <p:cNvSpPr>
              <a:spLocks noChangeShapeType="1"/>
            </p:cNvSpPr>
            <p:nvPr/>
          </p:nvSpPr>
          <p:spPr bwMode="auto">
            <a:xfrm>
              <a:off x="3237" y="1327"/>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1" name="Line 47"/>
            <p:cNvSpPr>
              <a:spLocks noChangeShapeType="1"/>
            </p:cNvSpPr>
            <p:nvPr/>
          </p:nvSpPr>
          <p:spPr bwMode="auto">
            <a:xfrm>
              <a:off x="3237" y="1370"/>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2" name="Line 48"/>
            <p:cNvSpPr>
              <a:spLocks noChangeShapeType="1"/>
            </p:cNvSpPr>
            <p:nvPr/>
          </p:nvSpPr>
          <p:spPr bwMode="auto">
            <a:xfrm>
              <a:off x="3237" y="1409"/>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3" name="Line 49"/>
            <p:cNvSpPr>
              <a:spLocks noChangeShapeType="1"/>
            </p:cNvSpPr>
            <p:nvPr/>
          </p:nvSpPr>
          <p:spPr bwMode="auto">
            <a:xfrm>
              <a:off x="3237" y="1448"/>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4" name="Line 50"/>
            <p:cNvSpPr>
              <a:spLocks noChangeShapeType="1"/>
            </p:cNvSpPr>
            <p:nvPr/>
          </p:nvSpPr>
          <p:spPr bwMode="auto">
            <a:xfrm>
              <a:off x="3237" y="1491"/>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5" name="Line 51"/>
            <p:cNvSpPr>
              <a:spLocks noChangeShapeType="1"/>
            </p:cNvSpPr>
            <p:nvPr/>
          </p:nvSpPr>
          <p:spPr bwMode="auto">
            <a:xfrm>
              <a:off x="3237" y="1530"/>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6" name="Line 52"/>
            <p:cNvSpPr>
              <a:spLocks noChangeShapeType="1"/>
            </p:cNvSpPr>
            <p:nvPr/>
          </p:nvSpPr>
          <p:spPr bwMode="auto">
            <a:xfrm>
              <a:off x="3237" y="1570"/>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7" name="Line 53"/>
            <p:cNvSpPr>
              <a:spLocks noChangeShapeType="1"/>
            </p:cNvSpPr>
            <p:nvPr/>
          </p:nvSpPr>
          <p:spPr bwMode="auto">
            <a:xfrm>
              <a:off x="3237" y="1609"/>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8" name="Line 54"/>
            <p:cNvSpPr>
              <a:spLocks noChangeShapeType="1"/>
            </p:cNvSpPr>
            <p:nvPr/>
          </p:nvSpPr>
          <p:spPr bwMode="auto">
            <a:xfrm>
              <a:off x="3237" y="1280"/>
              <a:ext cx="288" cy="0"/>
            </a:xfrm>
            <a:prstGeom prst="line">
              <a:avLst/>
            </a:prstGeom>
            <a:noFill/>
            <a:ln w="95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19" name="Group 83"/>
          <p:cNvGrpSpPr>
            <a:grpSpLocks/>
          </p:cNvGrpSpPr>
          <p:nvPr/>
        </p:nvGrpSpPr>
        <p:grpSpPr bwMode="auto">
          <a:xfrm>
            <a:off x="7467287" y="1460054"/>
            <a:ext cx="903137" cy="962798"/>
            <a:chOff x="3770" y="1495"/>
            <a:chExt cx="439" cy="468"/>
          </a:xfrm>
        </p:grpSpPr>
        <p:sp>
          <p:nvSpPr>
            <p:cNvPr id="120" name="Rectangle 73"/>
            <p:cNvSpPr>
              <a:spLocks noChangeArrowheads="1"/>
            </p:cNvSpPr>
            <p:nvPr/>
          </p:nvSpPr>
          <p:spPr bwMode="auto">
            <a:xfrm>
              <a:off x="3770" y="1634"/>
              <a:ext cx="438" cy="3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21" name="Arc 57"/>
            <p:cNvSpPr>
              <a:spLocks/>
            </p:cNvSpPr>
            <p:nvPr/>
          </p:nvSpPr>
          <p:spPr bwMode="auto">
            <a:xfrm>
              <a:off x="3811" y="1495"/>
              <a:ext cx="177" cy="1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22" name="Arc 58"/>
            <p:cNvSpPr>
              <a:spLocks/>
            </p:cNvSpPr>
            <p:nvPr/>
          </p:nvSpPr>
          <p:spPr bwMode="auto">
            <a:xfrm flipH="1">
              <a:off x="3989" y="1495"/>
              <a:ext cx="176" cy="1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23" name="Line 59"/>
            <p:cNvSpPr>
              <a:spLocks noChangeShapeType="1"/>
            </p:cNvSpPr>
            <p:nvPr/>
          </p:nvSpPr>
          <p:spPr bwMode="auto">
            <a:xfrm>
              <a:off x="3811" y="1495"/>
              <a:ext cx="0" cy="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4" name="Line 60"/>
            <p:cNvSpPr>
              <a:spLocks noChangeShapeType="1"/>
            </p:cNvSpPr>
            <p:nvPr/>
          </p:nvSpPr>
          <p:spPr bwMode="auto">
            <a:xfrm>
              <a:off x="4165" y="1495"/>
              <a:ext cx="0" cy="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5" name="Arc 61"/>
            <p:cNvSpPr>
              <a:spLocks/>
            </p:cNvSpPr>
            <p:nvPr/>
          </p:nvSpPr>
          <p:spPr bwMode="auto">
            <a:xfrm>
              <a:off x="3782" y="1508"/>
              <a:ext cx="206" cy="1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26" name="Arc 62"/>
            <p:cNvSpPr>
              <a:spLocks/>
            </p:cNvSpPr>
            <p:nvPr/>
          </p:nvSpPr>
          <p:spPr bwMode="auto">
            <a:xfrm flipH="1">
              <a:off x="3989" y="1508"/>
              <a:ext cx="205" cy="1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27" name="Line 63"/>
            <p:cNvSpPr>
              <a:spLocks noChangeShapeType="1"/>
            </p:cNvSpPr>
            <p:nvPr/>
          </p:nvSpPr>
          <p:spPr bwMode="auto">
            <a:xfrm>
              <a:off x="3782" y="1508"/>
              <a:ext cx="0" cy="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8" name="Line 64"/>
            <p:cNvSpPr>
              <a:spLocks noChangeShapeType="1"/>
            </p:cNvSpPr>
            <p:nvPr/>
          </p:nvSpPr>
          <p:spPr bwMode="auto">
            <a:xfrm>
              <a:off x="4194" y="1508"/>
              <a:ext cx="0" cy="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9" name="Line 65"/>
            <p:cNvSpPr>
              <a:spLocks noChangeShapeType="1"/>
            </p:cNvSpPr>
            <p:nvPr/>
          </p:nvSpPr>
          <p:spPr bwMode="auto">
            <a:xfrm>
              <a:off x="3988" y="1612"/>
              <a:ext cx="0" cy="3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30" name="Arc 66"/>
            <p:cNvSpPr>
              <a:spLocks/>
            </p:cNvSpPr>
            <p:nvPr/>
          </p:nvSpPr>
          <p:spPr bwMode="auto">
            <a:xfrm>
              <a:off x="3770" y="1528"/>
              <a:ext cx="219"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31" name="Arc 67"/>
            <p:cNvSpPr>
              <a:spLocks/>
            </p:cNvSpPr>
            <p:nvPr/>
          </p:nvSpPr>
          <p:spPr bwMode="auto">
            <a:xfrm>
              <a:off x="3770" y="1852"/>
              <a:ext cx="218"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32" name="Arc 68"/>
            <p:cNvSpPr>
              <a:spLocks/>
            </p:cNvSpPr>
            <p:nvPr/>
          </p:nvSpPr>
          <p:spPr bwMode="auto">
            <a:xfrm flipH="1">
              <a:off x="3988" y="1528"/>
              <a:ext cx="221"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Lst>
              <a:ahLst/>
              <a:cxnLst>
                <a:cxn ang="T6">
                  <a:pos x="T0" y="T1"/>
                </a:cxn>
                <a:cxn ang="T7">
                  <a:pos x="T2" y="T3"/>
                </a:cxn>
                <a:cxn ang="T8">
                  <a:pos x="T4" y="T5"/>
                </a:cxn>
              </a:cxnLst>
              <a:rect l="0" t="0" r="r" b="b"/>
              <a:pathLst>
                <a:path w="21599" h="21600" fill="none" extrusionOk="0">
                  <a:moveTo>
                    <a:pt x="-1" y="0"/>
                  </a:moveTo>
                  <a:cubicBezTo>
                    <a:pt x="11855" y="0"/>
                    <a:pt x="21494" y="9555"/>
                    <a:pt x="21599" y="21409"/>
                  </a:cubicBezTo>
                </a:path>
                <a:path w="21599" h="21600" stroke="0" extrusionOk="0">
                  <a:moveTo>
                    <a:pt x="-1" y="0"/>
                  </a:moveTo>
                  <a:cubicBezTo>
                    <a:pt x="11855" y="0"/>
                    <a:pt x="21494" y="9555"/>
                    <a:pt x="21599" y="21409"/>
                  </a:cubicBezTo>
                  <a:lnTo>
                    <a:pt x="0" y="21600"/>
                  </a:lnTo>
                  <a:lnTo>
                    <a:pt x="-1"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33" name="Arc 69"/>
            <p:cNvSpPr>
              <a:spLocks/>
            </p:cNvSpPr>
            <p:nvPr/>
          </p:nvSpPr>
          <p:spPr bwMode="auto">
            <a:xfrm flipH="1">
              <a:off x="3989" y="1852"/>
              <a:ext cx="220"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34" name="Line 70"/>
            <p:cNvSpPr>
              <a:spLocks noChangeShapeType="1"/>
            </p:cNvSpPr>
            <p:nvPr/>
          </p:nvSpPr>
          <p:spPr bwMode="auto">
            <a:xfrm>
              <a:off x="3770" y="1528"/>
              <a:ext cx="0" cy="3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35" name="Line 71"/>
            <p:cNvSpPr>
              <a:spLocks noChangeShapeType="1"/>
            </p:cNvSpPr>
            <p:nvPr/>
          </p:nvSpPr>
          <p:spPr bwMode="auto">
            <a:xfrm>
              <a:off x="4209" y="1528"/>
              <a:ext cx="0" cy="3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sp>
        <p:nvSpPr>
          <p:cNvPr id="136" name="正方形/長方形 135"/>
          <p:cNvSpPr/>
          <p:nvPr/>
        </p:nvSpPr>
        <p:spPr>
          <a:xfrm>
            <a:off x="5035395" y="1253651"/>
            <a:ext cx="4066992" cy="2365849"/>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37" name="グループ化 29"/>
          <p:cNvGrpSpPr>
            <a:grpSpLocks/>
          </p:cNvGrpSpPr>
          <p:nvPr/>
        </p:nvGrpSpPr>
        <p:grpSpPr bwMode="auto">
          <a:xfrm>
            <a:off x="5881324" y="4248993"/>
            <a:ext cx="2140917" cy="1067613"/>
            <a:chOff x="3084735" y="1935397"/>
            <a:chExt cx="1465952" cy="731183"/>
          </a:xfrm>
        </p:grpSpPr>
        <p:pic>
          <p:nvPicPr>
            <p:cNvPr id="138" name="Picture 73" descr="C:\Users\s0106107\Desktop\青山抜き刷り中面.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78166" y="1935397"/>
              <a:ext cx="1072521" cy="7259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39" name="Picture 72" descr="C:\Users\s0106107\Desktop\青山抜き刷り表紙.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045210">
              <a:off x="3084735" y="1935397"/>
              <a:ext cx="536260" cy="731183"/>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pic>
        <p:nvPicPr>
          <p:cNvPr id="140" name="Picture 45" descr="C:\Users\s0106107\Desktop\sanngi.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21449" y="5433505"/>
            <a:ext cx="963280" cy="136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 name="グループ化 144"/>
          <p:cNvGrpSpPr/>
          <p:nvPr/>
        </p:nvGrpSpPr>
        <p:grpSpPr>
          <a:xfrm>
            <a:off x="6685493" y="5506782"/>
            <a:ext cx="2096417" cy="1315751"/>
            <a:chOff x="5362575" y="4310063"/>
            <a:chExt cx="3948391" cy="2478086"/>
          </a:xfrm>
        </p:grpSpPr>
        <p:pic>
          <p:nvPicPr>
            <p:cNvPr id="143" name="Picture 2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62575" y="4310063"/>
              <a:ext cx="2954338" cy="209073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4" name="Picture 2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56627" y="4706937"/>
              <a:ext cx="2954339" cy="208121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150" name="正方形/長方形 149"/>
          <p:cNvSpPr/>
          <p:nvPr/>
        </p:nvSpPr>
        <p:spPr>
          <a:xfrm>
            <a:off x="5035395" y="4010570"/>
            <a:ext cx="4066992" cy="2922092"/>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47" name="グループ化 146"/>
          <p:cNvGrpSpPr/>
          <p:nvPr/>
        </p:nvGrpSpPr>
        <p:grpSpPr>
          <a:xfrm>
            <a:off x="5020225" y="3807092"/>
            <a:ext cx="4082162" cy="244503"/>
            <a:chOff x="10486738" y="1149514"/>
            <a:chExt cx="4082162" cy="244503"/>
          </a:xfrm>
        </p:grpSpPr>
        <p:sp>
          <p:nvSpPr>
            <p:cNvPr id="148" name="正方形/長方形 147"/>
            <p:cNvSpPr/>
            <p:nvPr/>
          </p:nvSpPr>
          <p:spPr>
            <a:xfrm>
              <a:off x="10486738" y="1149514"/>
              <a:ext cx="4082162" cy="203478"/>
            </a:xfrm>
            <a:prstGeom prst="rect">
              <a:avLst/>
            </a:prstGeom>
            <a:solidFill>
              <a:srgbClr val="6699FF"/>
            </a:solidFill>
            <a:ln w="25400" cap="flat" cmpd="sng" algn="ctr">
              <a:solidFill>
                <a:srgbClr val="6699FF"/>
              </a:solidFill>
              <a:prstDash val="solid"/>
            </a:ln>
            <a:effectLst/>
          </p:spPr>
          <p:txBody>
            <a:bodyPr rtlCol="0" anchor="ctr"/>
            <a:lstStyle/>
            <a:p>
              <a:pPr algn="ctr" defTabSz="914400">
                <a:defRPr/>
              </a:pPr>
              <a:endParaRPr kumimoji="0" lang="ja-JP" altLang="en-US" sz="1800" kern="0" smtClean="0">
                <a:solidFill>
                  <a:prstClr val="white"/>
                </a:solidFill>
                <a:latin typeface="Arial"/>
                <a:ea typeface="ＭＳ Ｐゴシック"/>
              </a:endParaRPr>
            </a:p>
          </p:txBody>
        </p:sp>
        <p:sp>
          <p:nvSpPr>
            <p:cNvPr id="149" name="Text Box 8"/>
            <p:cNvSpPr txBox="1">
              <a:spLocks noChangeArrowheads="1"/>
            </p:cNvSpPr>
            <p:nvPr/>
          </p:nvSpPr>
          <p:spPr bwMode="auto">
            <a:xfrm>
              <a:off x="11579872" y="1159487"/>
              <a:ext cx="1821640" cy="234530"/>
            </a:xfrm>
            <a:prstGeom prst="rect">
              <a:avLst/>
            </a:prstGeom>
            <a:noFill/>
            <a:ln w="9525">
              <a:noFill/>
              <a:miter lim="800000"/>
              <a:headEnd/>
              <a:tailEnd/>
            </a:ln>
          </p:spPr>
          <p:txBody>
            <a:bodyPr wrap="none" lIns="100145" tIns="50073" rIns="100145" bIns="50073" anchor="ctr"/>
            <a:lstStyle/>
            <a:p>
              <a:pPr algn="ctr" defTabSz="1001713" fontAlgn="base">
                <a:spcBef>
                  <a:spcPct val="0"/>
                </a:spcBef>
                <a:spcAft>
                  <a:spcPct val="0"/>
                </a:spcAft>
              </a:pPr>
              <a:r>
                <a:rPr lang="ja-JP" altLang="en-US" sz="1200" b="1" dirty="0">
                  <a:solidFill>
                    <a:prstClr val="white"/>
                  </a:solidFill>
                  <a:cs typeface="メイリオ" pitchFamily="50" charset="-128"/>
                </a:rPr>
                <a:t>同梱実績</a:t>
              </a:r>
            </a:p>
          </p:txBody>
        </p:sp>
      </p:grpSp>
      <p:grpSp>
        <p:nvGrpSpPr>
          <p:cNvPr id="34" name="グループ化 33"/>
          <p:cNvGrpSpPr/>
          <p:nvPr/>
        </p:nvGrpSpPr>
        <p:grpSpPr>
          <a:xfrm>
            <a:off x="8553716" y="980429"/>
            <a:ext cx="1097342" cy="916418"/>
            <a:chOff x="3764480" y="2519429"/>
            <a:chExt cx="1097342" cy="916418"/>
          </a:xfrm>
        </p:grpSpPr>
        <p:sp>
          <p:nvSpPr>
            <p:cNvPr id="35" name="Oval 23"/>
            <p:cNvSpPr>
              <a:spLocks noChangeArrowheads="1"/>
            </p:cNvSpPr>
            <p:nvPr/>
          </p:nvSpPr>
          <p:spPr bwMode="auto">
            <a:xfrm>
              <a:off x="3853974" y="2519429"/>
              <a:ext cx="922320" cy="916418"/>
            </a:xfrm>
            <a:prstGeom prst="ellipse">
              <a:avLst/>
            </a:prstGeom>
            <a:solidFill>
              <a:srgbClr val="FFCC66"/>
            </a:solidFill>
            <a:ln w="9525">
              <a:noFill/>
              <a:round/>
              <a:headEnd/>
              <a:tailEnd/>
            </a:ln>
          </p:spPr>
          <p:txBody>
            <a:bodyPr wrap="none" lIns="100145" tIns="50073" rIns="100145" bIns="50073" anchor="ctr"/>
            <a:lstStyle/>
            <a:p>
              <a:pPr algn="ctr" defTabSz="1001713"/>
              <a:endParaRPr lang="en-US" altLang="ja-JP" b="1" dirty="0" smtClean="0">
                <a:solidFill>
                  <a:prstClr val="white"/>
                </a:solidFill>
                <a:cs typeface="メイリオ" pitchFamily="50" charset="-128"/>
              </a:endParaRPr>
            </a:p>
            <a:p>
              <a:pPr algn="ctr" defTabSz="1001713"/>
              <a:endParaRPr lang="ja-JP" altLang="en-US" sz="1100" dirty="0">
                <a:solidFill>
                  <a:prstClr val="white"/>
                </a:solidFill>
                <a:cs typeface="メイリオ" pitchFamily="50" charset="-128"/>
              </a:endParaRPr>
            </a:p>
          </p:txBody>
        </p:sp>
        <p:sp>
          <p:nvSpPr>
            <p:cNvPr id="36" name="正方形/長方形 35"/>
            <p:cNvSpPr/>
            <p:nvPr/>
          </p:nvSpPr>
          <p:spPr>
            <a:xfrm>
              <a:off x="3764480" y="2562139"/>
              <a:ext cx="1097342" cy="830997"/>
            </a:xfrm>
            <a:prstGeom prst="rect">
              <a:avLst/>
            </a:prstGeom>
          </p:spPr>
          <p:txBody>
            <a:bodyPr wrap="square">
              <a:spAutoFit/>
            </a:bodyPr>
            <a:lstStyle/>
            <a:p>
              <a:pPr algn="ctr" defTabSz="1001713"/>
              <a:r>
                <a:rPr lang="ja-JP" altLang="en-US" sz="1400" b="1" dirty="0" smtClean="0">
                  <a:solidFill>
                    <a:prstClr val="white"/>
                  </a:solidFill>
                  <a:effectLst>
                    <a:outerShdw blurRad="38100" dist="38100" dir="2700000" algn="tl">
                      <a:srgbClr val="000000">
                        <a:alpha val="43137"/>
                      </a:srgbClr>
                    </a:outerShdw>
                  </a:effectLst>
                  <a:cs typeface="メイリオ" pitchFamily="50" charset="-128"/>
                </a:rPr>
                <a:t>最大</a:t>
              </a:r>
              <a:endParaRPr lang="en-US" altLang="ja-JP" sz="4000" b="1" dirty="0" smtClean="0">
                <a:solidFill>
                  <a:prstClr val="white"/>
                </a:solidFill>
                <a:effectLst>
                  <a:outerShdw blurRad="38100" dist="38100" dir="2700000" algn="tl">
                    <a:srgbClr val="000000">
                      <a:alpha val="43137"/>
                    </a:srgbClr>
                  </a:outerShdw>
                </a:effectLst>
                <a:cs typeface="メイリオ" pitchFamily="50" charset="-128"/>
              </a:endParaRPr>
            </a:p>
            <a:p>
              <a:pPr algn="ctr" defTabSz="1001713"/>
              <a:r>
                <a:rPr lang="en-US" altLang="ja-JP" b="1" dirty="0" smtClean="0">
                  <a:solidFill>
                    <a:prstClr val="white"/>
                  </a:solidFill>
                  <a:effectLst>
                    <a:outerShdw blurRad="38100" dist="38100" dir="2700000" algn="tl">
                      <a:srgbClr val="000000">
                        <a:alpha val="43137"/>
                      </a:srgbClr>
                    </a:outerShdw>
                  </a:effectLst>
                  <a:cs typeface="メイリオ" pitchFamily="50" charset="-128"/>
                </a:rPr>
                <a:t>20</a:t>
              </a:r>
              <a:r>
                <a:rPr lang="ja-JP" altLang="en-US" sz="1400" b="1" dirty="0" smtClean="0">
                  <a:solidFill>
                    <a:prstClr val="white"/>
                  </a:solidFill>
                  <a:effectLst>
                    <a:outerShdw blurRad="38100" dist="38100" dir="2700000" algn="tl">
                      <a:srgbClr val="000000">
                        <a:alpha val="43137"/>
                      </a:srgbClr>
                    </a:outerShdw>
                  </a:effectLst>
                  <a:cs typeface="メイリオ" pitchFamily="50" charset="-128"/>
                </a:rPr>
                <a:t>万部</a:t>
              </a:r>
              <a:endParaRPr lang="en-US" altLang="ja-JP" sz="1400" b="1" dirty="0" smtClean="0">
                <a:solidFill>
                  <a:prstClr val="white"/>
                </a:solidFill>
                <a:effectLst>
                  <a:outerShdw blurRad="38100" dist="38100" dir="2700000" algn="tl">
                    <a:srgbClr val="000000">
                      <a:alpha val="43137"/>
                    </a:srgbClr>
                  </a:outerShdw>
                </a:effectLst>
                <a:cs typeface="メイリオ" pitchFamily="50" charset="-128"/>
              </a:endParaRPr>
            </a:p>
            <a:p>
              <a:pPr algn="ctr" defTabSz="1001713"/>
              <a:r>
                <a:rPr lang="ja-JP" altLang="en-US" sz="1400" b="1" dirty="0" smtClean="0">
                  <a:solidFill>
                    <a:prstClr val="white"/>
                  </a:solidFill>
                  <a:effectLst>
                    <a:outerShdw blurRad="38100" dist="38100" dir="2700000" algn="tl">
                      <a:srgbClr val="000000">
                        <a:alpha val="43137"/>
                      </a:srgbClr>
                    </a:outerShdw>
                  </a:effectLst>
                  <a:cs typeface="メイリオ" pitchFamily="50" charset="-128"/>
                </a:rPr>
                <a:t>同梱可能</a:t>
              </a:r>
              <a:endParaRPr lang="ja-JP" altLang="en-US" sz="1400" b="1" dirty="0">
                <a:solidFill>
                  <a:prstClr val="white"/>
                </a:solidFill>
                <a:effectLst>
                  <a:outerShdw blurRad="38100" dist="38100" dir="2700000" algn="tl">
                    <a:srgbClr val="000000">
                      <a:alpha val="43137"/>
                    </a:srgbClr>
                  </a:outerShdw>
                </a:effectLst>
                <a:cs typeface="メイリオ" pitchFamily="50" charset="-128"/>
              </a:endParaRPr>
            </a:p>
          </p:txBody>
        </p:sp>
      </p:grpSp>
      <p:pic>
        <p:nvPicPr>
          <p:cNvPr id="59"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945202" y="1329178"/>
            <a:ext cx="1614472" cy="21873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7678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3"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3246" y="1755382"/>
            <a:ext cx="1615437" cy="1322771"/>
          </a:xfrm>
          <a:prstGeom prst="rect">
            <a:avLst/>
          </a:prstGeom>
          <a:noFill/>
          <a:ln w="9525">
            <a:solidFill>
              <a:schemeClr val="bg1">
                <a:lumMod val="85000"/>
              </a:schemeClr>
            </a:solidFill>
            <a:miter lim="800000"/>
            <a:headEnd/>
            <a:tailEnd/>
          </a:ln>
          <a:effectLst/>
          <a:extLst/>
        </p:spPr>
      </p:pic>
      <p:pic>
        <p:nvPicPr>
          <p:cNvPr id="204810"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681961">
            <a:off x="3602567" y="1535960"/>
            <a:ext cx="985008" cy="1394469"/>
          </a:xfrm>
          <a:prstGeom prst="rect">
            <a:avLst/>
          </a:prstGeom>
          <a:noFill/>
          <a:ln w="9525">
            <a:solidFill>
              <a:schemeClr val="bg1">
                <a:lumMod val="85000"/>
              </a:schemeClr>
            </a:solidFill>
            <a:miter lim="800000"/>
            <a:headEnd/>
            <a:tailEnd/>
          </a:ln>
          <a:effectLst/>
          <a:extLst/>
        </p:spPr>
      </p:pic>
      <p:sp>
        <p:nvSpPr>
          <p:cNvPr id="217101" name="Rectangle 29"/>
          <p:cNvSpPr>
            <a:spLocks noChangeArrowheads="1"/>
          </p:cNvSpPr>
          <p:nvPr/>
        </p:nvSpPr>
        <p:spPr bwMode="auto">
          <a:xfrm>
            <a:off x="540151" y="545890"/>
            <a:ext cx="8995837" cy="749842"/>
          </a:xfrm>
          <a:prstGeom prst="rect">
            <a:avLst/>
          </a:prstGeom>
          <a:noFill/>
          <a:ln w="9525">
            <a:noFill/>
            <a:miter lim="800000"/>
            <a:headEnd/>
            <a:tailEnd/>
          </a:ln>
        </p:spPr>
        <p:txBody>
          <a:bodyPr wrap="square" lIns="98568" tIns="51255" rIns="98568" bIns="51255">
            <a:spAutoFit/>
          </a:bodyPr>
          <a:lstStyle/>
          <a:p>
            <a:pPr defTabSz="1001713"/>
            <a:r>
              <a:rPr lang="ja-JP" altLang="en-US" sz="1400" dirty="0">
                <a:solidFill>
                  <a:prstClr val="black"/>
                </a:solidFill>
                <a:cs typeface="メイリオ" pitchFamily="50" charset="-128"/>
              </a:rPr>
              <a:t>就活生を知り尽くした編集部にて、貴社プロモーションに合った販促ツールを制作させていただきます。</a:t>
            </a:r>
          </a:p>
          <a:p>
            <a:pPr defTabSz="1001713"/>
            <a:r>
              <a:rPr lang="ja-JP" altLang="en-US" sz="1400" dirty="0">
                <a:solidFill>
                  <a:prstClr val="black"/>
                </a:solidFill>
                <a:cs typeface="メイリオ" pitchFamily="50" charset="-128"/>
              </a:rPr>
              <a:t>また、「就活</a:t>
            </a:r>
            <a:r>
              <a:rPr lang="ja-JP" altLang="en-US" sz="1400" dirty="0" smtClean="0">
                <a:solidFill>
                  <a:prstClr val="black"/>
                </a:solidFill>
                <a:cs typeface="メイリオ" pitchFamily="50" charset="-128"/>
              </a:rPr>
              <a:t>スタイルブック」</a:t>
            </a:r>
            <a:r>
              <a:rPr lang="ja-JP" altLang="en-US" sz="1400" dirty="0">
                <a:solidFill>
                  <a:prstClr val="black"/>
                </a:solidFill>
                <a:cs typeface="メイリオ" pitchFamily="50" charset="-128"/>
              </a:rPr>
              <a:t>の抜き刷りを制作することで、関東</a:t>
            </a:r>
            <a:r>
              <a:rPr lang="en-US" altLang="ja-JP" sz="1400" dirty="0">
                <a:solidFill>
                  <a:prstClr val="black"/>
                </a:solidFill>
                <a:cs typeface="メイリオ" pitchFamily="50" charset="-128"/>
              </a:rPr>
              <a:t>1</a:t>
            </a:r>
            <a:r>
              <a:rPr lang="ja-JP" altLang="en-US" sz="1400" dirty="0">
                <a:solidFill>
                  <a:prstClr val="black"/>
                </a:solidFill>
                <a:cs typeface="メイリオ" pitchFamily="50" charset="-128"/>
              </a:rPr>
              <a:t>都</a:t>
            </a:r>
            <a:r>
              <a:rPr lang="en-US" altLang="ja-JP" sz="1400" dirty="0">
                <a:solidFill>
                  <a:prstClr val="black"/>
                </a:solidFill>
                <a:cs typeface="メイリオ" pitchFamily="50" charset="-128"/>
              </a:rPr>
              <a:t>3</a:t>
            </a:r>
            <a:r>
              <a:rPr lang="ja-JP" altLang="en-US" sz="1400" dirty="0" smtClean="0">
                <a:solidFill>
                  <a:prstClr val="black"/>
                </a:solidFill>
                <a:cs typeface="メイリオ" pitchFamily="50" charset="-128"/>
              </a:rPr>
              <a:t>県・関西</a:t>
            </a:r>
            <a:r>
              <a:rPr lang="en-US" altLang="ja-JP" sz="1400" dirty="0" smtClean="0">
                <a:solidFill>
                  <a:prstClr val="black"/>
                </a:solidFill>
                <a:cs typeface="メイリオ" pitchFamily="50" charset="-128"/>
              </a:rPr>
              <a:t>2</a:t>
            </a:r>
            <a:r>
              <a:rPr lang="ja-JP" altLang="en-US" sz="1400" dirty="0" smtClean="0">
                <a:solidFill>
                  <a:prstClr val="black"/>
                </a:solidFill>
                <a:cs typeface="メイリオ" pitchFamily="50" charset="-128"/>
              </a:rPr>
              <a:t>府</a:t>
            </a:r>
            <a:r>
              <a:rPr lang="en-US" altLang="ja-JP" sz="1400" dirty="0" smtClean="0">
                <a:solidFill>
                  <a:prstClr val="black"/>
                </a:solidFill>
                <a:cs typeface="メイリオ" pitchFamily="50" charset="-128"/>
              </a:rPr>
              <a:t>4</a:t>
            </a:r>
            <a:r>
              <a:rPr lang="ja-JP" altLang="en-US" sz="1400" dirty="0" smtClean="0">
                <a:solidFill>
                  <a:prstClr val="black"/>
                </a:solidFill>
                <a:cs typeface="メイリオ" pitchFamily="50" charset="-128"/>
              </a:rPr>
              <a:t>県・東海エリア以外</a:t>
            </a:r>
            <a:r>
              <a:rPr lang="ja-JP" altLang="en-US" sz="1400" dirty="0">
                <a:solidFill>
                  <a:prstClr val="black"/>
                </a:solidFill>
                <a:cs typeface="メイリオ" pitchFamily="50" charset="-128"/>
              </a:rPr>
              <a:t>の学生にもアプローチ</a:t>
            </a:r>
            <a:r>
              <a:rPr lang="ja-JP" altLang="en-US" sz="1400" dirty="0" smtClean="0">
                <a:solidFill>
                  <a:prstClr val="black"/>
                </a:solidFill>
                <a:cs typeface="メイリオ" pitchFamily="50" charset="-128"/>
              </a:rPr>
              <a:t>していただく</a:t>
            </a:r>
            <a:r>
              <a:rPr lang="ja-JP" altLang="en-US" sz="1400" dirty="0">
                <a:solidFill>
                  <a:prstClr val="black"/>
                </a:solidFill>
                <a:cs typeface="メイリオ" pitchFamily="50" charset="-128"/>
              </a:rPr>
              <a:t>ことができます。</a:t>
            </a:r>
          </a:p>
        </p:txBody>
      </p:sp>
      <p:pic>
        <p:nvPicPr>
          <p:cNvPr id="50" name="Picture 3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7449" y="1634214"/>
            <a:ext cx="1885301" cy="133455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70284">
            <a:off x="7136835" y="1445441"/>
            <a:ext cx="1054874" cy="149864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グループ化 29"/>
          <p:cNvGrpSpPr>
            <a:grpSpLocks/>
          </p:cNvGrpSpPr>
          <p:nvPr/>
        </p:nvGrpSpPr>
        <p:grpSpPr bwMode="auto">
          <a:xfrm>
            <a:off x="390972" y="1669987"/>
            <a:ext cx="2542198" cy="1396512"/>
            <a:chOff x="3084735" y="1935397"/>
            <a:chExt cx="1465952" cy="731183"/>
          </a:xfrm>
        </p:grpSpPr>
        <p:pic>
          <p:nvPicPr>
            <p:cNvPr id="49" name="Picture 73" descr="C:\Users\s0106107\Desktop\青山抜き刷り中面.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78166" y="1935397"/>
              <a:ext cx="1072521" cy="7259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52" name="Picture 72" descr="C:\Users\s0106107\Desktop\青山抜き刷り表紙.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045210">
              <a:off x="3084735" y="1935397"/>
              <a:ext cx="536260" cy="731183"/>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pic>
        <p:nvPicPr>
          <p:cNvPr id="67" name="図 66"/>
          <p:cNvPicPr>
            <a:picLocks noChangeAspect="1"/>
          </p:cNvPicPr>
          <p:nvPr/>
        </p:nvPicPr>
        <p:blipFill rotWithShape="1">
          <a:blip r:embed="rId8" cstate="email">
            <a:extLst>
              <a:ext uri="{28A0092B-C50C-407E-A947-70E740481C1C}">
                <a14:useLocalDpi xmlns:a14="http://schemas.microsoft.com/office/drawing/2010/main"/>
              </a:ext>
            </a:extLst>
          </a:blip>
          <a:srcRect t="-4246"/>
          <a:stretch/>
        </p:blipFill>
        <p:spPr>
          <a:xfrm>
            <a:off x="1563818" y="4075768"/>
            <a:ext cx="878778" cy="1802848"/>
          </a:xfrm>
          <a:prstGeom prst="rect">
            <a:avLst/>
          </a:prstGeom>
          <a:noFill/>
          <a:ln w="9525">
            <a:solidFill>
              <a:schemeClr val="bg1">
                <a:lumMod val="50000"/>
              </a:schemeClr>
            </a:solidFill>
            <a:miter lim="800000"/>
            <a:headEnd/>
            <a:tailEnd/>
          </a:ln>
        </p:spPr>
      </p:pic>
      <p:pic>
        <p:nvPicPr>
          <p:cNvPr id="66" name="図 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20423548">
            <a:off x="456286" y="4370636"/>
            <a:ext cx="1046677" cy="138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p:cNvSpPr>
            <a:spLocks noGrp="1"/>
          </p:cNvSpPr>
          <p:nvPr>
            <p:ph type="title"/>
          </p:nvPr>
        </p:nvSpPr>
        <p:spPr/>
        <p:txBody>
          <a:bodyPr>
            <a:normAutofit/>
          </a:bodyPr>
          <a:lstStyle/>
          <a:p>
            <a:r>
              <a:rPr lang="ja-JP" altLang="en-US" dirty="0"/>
              <a:t>制作物</a:t>
            </a:r>
            <a:r>
              <a:rPr lang="ja-JP" altLang="en-US" dirty="0" smtClean="0"/>
              <a:t>事例</a:t>
            </a:r>
            <a:endParaRPr kumimoji="1" lang="ja-JP" altLang="en-US" dirty="0"/>
          </a:p>
        </p:txBody>
      </p:sp>
      <p:sp>
        <p:nvSpPr>
          <p:cNvPr id="4" name="スライド番号プレースホルダー 3"/>
          <p:cNvSpPr>
            <a:spLocks noGrp="1"/>
          </p:cNvSpPr>
          <p:nvPr>
            <p:ph type="sldNum" sz="quarter" idx="12"/>
          </p:nvPr>
        </p:nvSpPr>
        <p:spPr>
          <a:prstGeom prst="rect">
            <a:avLst/>
          </a:prstGeom>
        </p:spPr>
        <p:txBody>
          <a:body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16</a:t>
            </a:fld>
            <a:endParaRPr lang="ja-JP" altLang="en-US" dirty="0">
              <a:solidFill>
                <a:prstClr val="black">
                  <a:tint val="75000"/>
                </a:prstClr>
              </a:solidFill>
            </a:endParaRPr>
          </a:p>
        </p:txBody>
      </p:sp>
      <p:pic>
        <p:nvPicPr>
          <p:cNvPr id="38" name="図 3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68396" y="4152323"/>
            <a:ext cx="1828248" cy="1304246"/>
          </a:xfrm>
          <a:prstGeom prst="rect">
            <a:avLst/>
          </a:prstGeom>
        </p:spPr>
      </p:pic>
      <p:pic>
        <p:nvPicPr>
          <p:cNvPr id="39" name="図 38"/>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772046" y="4855398"/>
            <a:ext cx="1249197" cy="822917"/>
          </a:xfrm>
          <a:prstGeom prst="rect">
            <a:avLst/>
          </a:prstGeom>
        </p:spPr>
      </p:pic>
      <p:grpSp>
        <p:nvGrpSpPr>
          <p:cNvPr id="41" name="グループ化 40"/>
          <p:cNvGrpSpPr/>
          <p:nvPr/>
        </p:nvGrpSpPr>
        <p:grpSpPr>
          <a:xfrm>
            <a:off x="3687368" y="5663025"/>
            <a:ext cx="2362790" cy="1082500"/>
            <a:chOff x="6710181" y="5099646"/>
            <a:chExt cx="2362790" cy="1082500"/>
          </a:xfrm>
        </p:grpSpPr>
        <p:sp>
          <p:nvSpPr>
            <p:cNvPr id="44" name="正方形/長方形 43"/>
            <p:cNvSpPr/>
            <p:nvPr/>
          </p:nvSpPr>
          <p:spPr bwMode="auto">
            <a:xfrm>
              <a:off x="6710181" y="5099646"/>
              <a:ext cx="2362790" cy="1082500"/>
            </a:xfrm>
            <a:prstGeom prst="rect">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kumimoji="0" lang="ja-JP" altLang="en-US" sz="1200" kern="0" dirty="0">
                <a:solidFill>
                  <a:srgbClr val="000000"/>
                </a:solidFill>
                <a:latin typeface="Times New Roman" pitchFamily="18" charset="0"/>
                <a:ea typeface="ＭＳ ゴシック" pitchFamily="49" charset="-128"/>
              </a:endParaRPr>
            </a:p>
          </p:txBody>
        </p:sp>
        <p:sp>
          <p:nvSpPr>
            <p:cNvPr id="45" name="正方形/長方形 44"/>
            <p:cNvSpPr/>
            <p:nvPr/>
          </p:nvSpPr>
          <p:spPr>
            <a:xfrm>
              <a:off x="6754702" y="5206496"/>
              <a:ext cx="2249996" cy="892552"/>
            </a:xfrm>
            <a:prstGeom prst="rect">
              <a:avLst/>
            </a:prstGeom>
          </p:spPr>
          <p:txBody>
            <a:bodyPr wrap="square">
              <a:spAutoFit/>
            </a:bodyPr>
            <a:lstStyle/>
            <a:p>
              <a:r>
                <a:rPr lang="ja-JP" altLang="en-US" sz="1000" b="1" dirty="0" smtClean="0">
                  <a:solidFill>
                    <a:srgbClr val="6699FF"/>
                  </a:solidFill>
                  <a:cs typeface="メイリオ" pitchFamily="50" charset="-128"/>
                </a:rPr>
                <a:t>文具メーカー様</a:t>
              </a:r>
            </a:p>
            <a:p>
              <a:pPr>
                <a:spcBef>
                  <a:spcPct val="20000"/>
                </a:spcBef>
              </a:pPr>
              <a:r>
                <a:rPr lang="ja-JP" altLang="en-US" sz="1000" dirty="0">
                  <a:solidFill>
                    <a:prstClr val="black"/>
                  </a:solidFill>
                  <a:cs typeface="メイリオ" pitchFamily="50" charset="-128"/>
                </a:rPr>
                <a:t>大学生向け</a:t>
              </a:r>
              <a:r>
                <a:rPr lang="ja-JP" altLang="en-US" sz="1000" dirty="0" smtClean="0">
                  <a:solidFill>
                    <a:prstClr val="black"/>
                  </a:solidFill>
                  <a:cs typeface="メイリオ" pitchFamily="50" charset="-128"/>
                </a:rPr>
                <a:t>にペンをサンプリングする際に同時に配布する営業ツールを作成。</a:t>
              </a:r>
              <a:r>
                <a:rPr lang="en-US" altLang="ja-JP" sz="1000" dirty="0" smtClean="0">
                  <a:solidFill>
                    <a:prstClr val="black"/>
                  </a:solidFill>
                  <a:cs typeface="メイリオ" pitchFamily="50" charset="-128"/>
                </a:rPr>
                <a:t>POP</a:t>
              </a:r>
              <a:r>
                <a:rPr lang="ja-JP" altLang="en-US" sz="1000" dirty="0" smtClean="0">
                  <a:solidFill>
                    <a:prstClr val="black"/>
                  </a:solidFill>
                  <a:cs typeface="メイリオ" pitchFamily="50" charset="-128"/>
                </a:rPr>
                <a:t>も制作し、店頭に設置しました。</a:t>
              </a:r>
              <a:endParaRPr lang="en-US" altLang="ja-JP" sz="1000" dirty="0" smtClean="0">
                <a:solidFill>
                  <a:prstClr val="black"/>
                </a:solidFill>
                <a:cs typeface="メイリオ" pitchFamily="50" charset="-128"/>
              </a:endParaRPr>
            </a:p>
          </p:txBody>
        </p:sp>
      </p:grpSp>
      <p:grpSp>
        <p:nvGrpSpPr>
          <p:cNvPr id="6" name="グループ化 5"/>
          <p:cNvGrpSpPr/>
          <p:nvPr/>
        </p:nvGrpSpPr>
        <p:grpSpPr>
          <a:xfrm>
            <a:off x="7664272" y="2712777"/>
            <a:ext cx="2362790" cy="1082500"/>
            <a:chOff x="7483465" y="2969229"/>
            <a:chExt cx="2362790" cy="1082500"/>
          </a:xfrm>
        </p:grpSpPr>
        <p:sp>
          <p:nvSpPr>
            <p:cNvPr id="68" name="正方形/長方形 67"/>
            <p:cNvSpPr/>
            <p:nvPr/>
          </p:nvSpPr>
          <p:spPr bwMode="auto">
            <a:xfrm>
              <a:off x="7483465" y="2969229"/>
              <a:ext cx="2362790" cy="1082500"/>
            </a:xfrm>
            <a:prstGeom prst="rect">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kumimoji="0" lang="ja-JP" altLang="en-US" sz="1200" kern="0" dirty="0">
                <a:solidFill>
                  <a:srgbClr val="000000"/>
                </a:solidFill>
                <a:latin typeface="Times New Roman" pitchFamily="18" charset="0"/>
                <a:ea typeface="ＭＳ ゴシック" pitchFamily="49" charset="-128"/>
              </a:endParaRPr>
            </a:p>
          </p:txBody>
        </p:sp>
        <p:sp>
          <p:nvSpPr>
            <p:cNvPr id="69" name="正方形/長方形 68"/>
            <p:cNvSpPr/>
            <p:nvPr/>
          </p:nvSpPr>
          <p:spPr>
            <a:xfrm>
              <a:off x="7539862" y="3156536"/>
              <a:ext cx="2249996" cy="707886"/>
            </a:xfrm>
            <a:prstGeom prst="rect">
              <a:avLst/>
            </a:prstGeom>
          </p:spPr>
          <p:txBody>
            <a:bodyPr wrap="square">
              <a:spAutoFit/>
            </a:bodyPr>
            <a:lstStyle/>
            <a:p>
              <a:pPr defTabSz="1001713"/>
              <a:r>
                <a:rPr lang="ja-JP" altLang="en-US" sz="1000" b="1" dirty="0">
                  <a:solidFill>
                    <a:srgbClr val="6699FF"/>
                  </a:solidFill>
                  <a:cs typeface="メイリオ" pitchFamily="50" charset="-128"/>
                </a:rPr>
                <a:t>消費財メーカー様</a:t>
              </a:r>
            </a:p>
            <a:p>
              <a:pPr defTabSz="1001713"/>
              <a:r>
                <a:rPr lang="ja-JP" altLang="en-US" sz="1000" dirty="0" smtClean="0">
                  <a:solidFill>
                    <a:prstClr val="black"/>
                  </a:solidFill>
                  <a:cs typeface="メイリオ" pitchFamily="50" charset="-128"/>
                </a:rPr>
                <a:t>就</a:t>
              </a:r>
              <a:r>
                <a:rPr lang="ja-JP" altLang="en-US" sz="1000" dirty="0">
                  <a:solidFill>
                    <a:prstClr val="black"/>
                  </a:solidFill>
                  <a:cs typeface="メイリオ" pitchFamily="50" charset="-128"/>
                </a:rPr>
                <a:t>活に欠かせないマナーや良い印象を与える表情を指南したブックレットで、コンタクトレンズの訴求</a:t>
              </a:r>
            </a:p>
          </p:txBody>
        </p:sp>
      </p:grpSp>
      <p:grpSp>
        <p:nvGrpSpPr>
          <p:cNvPr id="10" name="グループ化 9"/>
          <p:cNvGrpSpPr/>
          <p:nvPr/>
        </p:nvGrpSpPr>
        <p:grpSpPr>
          <a:xfrm>
            <a:off x="4368758" y="2712777"/>
            <a:ext cx="2362790" cy="1082500"/>
            <a:chOff x="3962104" y="2940225"/>
            <a:chExt cx="2362790" cy="1082500"/>
          </a:xfrm>
        </p:grpSpPr>
        <p:sp>
          <p:nvSpPr>
            <p:cNvPr id="48" name="正方形/長方形 47"/>
            <p:cNvSpPr/>
            <p:nvPr/>
          </p:nvSpPr>
          <p:spPr bwMode="auto">
            <a:xfrm>
              <a:off x="3962104" y="2940225"/>
              <a:ext cx="2362790" cy="1082500"/>
            </a:xfrm>
            <a:prstGeom prst="rect">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kumimoji="0" lang="ja-JP" altLang="en-US" sz="1200" kern="0" dirty="0">
                <a:solidFill>
                  <a:srgbClr val="000000"/>
                </a:solidFill>
                <a:latin typeface="Times New Roman" pitchFamily="18" charset="0"/>
                <a:ea typeface="ＭＳ ゴシック" pitchFamily="49" charset="-128"/>
              </a:endParaRPr>
            </a:p>
          </p:txBody>
        </p:sp>
        <p:sp>
          <p:nvSpPr>
            <p:cNvPr id="70" name="正方形/長方形 69"/>
            <p:cNvSpPr/>
            <p:nvPr/>
          </p:nvSpPr>
          <p:spPr>
            <a:xfrm>
              <a:off x="4007757" y="3127532"/>
              <a:ext cx="2249996" cy="707886"/>
            </a:xfrm>
            <a:prstGeom prst="rect">
              <a:avLst/>
            </a:prstGeom>
          </p:spPr>
          <p:txBody>
            <a:bodyPr wrap="square">
              <a:spAutoFit/>
            </a:bodyPr>
            <a:lstStyle/>
            <a:p>
              <a:pPr defTabSz="1001713"/>
              <a:r>
                <a:rPr lang="ja-JP" altLang="en-US" sz="1000" b="1" dirty="0">
                  <a:solidFill>
                    <a:srgbClr val="6699FF"/>
                  </a:solidFill>
                  <a:cs typeface="メイリオ" pitchFamily="50" charset="-128"/>
                </a:rPr>
                <a:t>百貨店様</a:t>
              </a:r>
            </a:p>
            <a:p>
              <a:pPr defTabSz="1001713"/>
              <a:r>
                <a:rPr lang="ja-JP" altLang="en-US" sz="1000" dirty="0">
                  <a:solidFill>
                    <a:prstClr val="black"/>
                  </a:solidFill>
                  <a:cs typeface="メイリオ" pitchFamily="50" charset="-128"/>
                </a:rPr>
                <a:t>就活生へのアドバイスを多数記載した就活に役立つ手帳を来店者へのプレゼントとして。</a:t>
              </a:r>
            </a:p>
          </p:txBody>
        </p:sp>
      </p:grpSp>
      <p:grpSp>
        <p:nvGrpSpPr>
          <p:cNvPr id="9" name="グループ化 8"/>
          <p:cNvGrpSpPr/>
          <p:nvPr/>
        </p:nvGrpSpPr>
        <p:grpSpPr>
          <a:xfrm>
            <a:off x="1073245" y="2712777"/>
            <a:ext cx="2362790" cy="1082500"/>
            <a:chOff x="919050" y="3071189"/>
            <a:chExt cx="2362790" cy="1082500"/>
          </a:xfrm>
        </p:grpSpPr>
        <p:sp>
          <p:nvSpPr>
            <p:cNvPr id="47" name="正方形/長方形 46"/>
            <p:cNvSpPr/>
            <p:nvPr/>
          </p:nvSpPr>
          <p:spPr bwMode="auto">
            <a:xfrm>
              <a:off x="919050" y="3071189"/>
              <a:ext cx="2362790" cy="1082500"/>
            </a:xfrm>
            <a:prstGeom prst="rect">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kumimoji="0" lang="ja-JP" altLang="en-US" sz="1200" kern="0" dirty="0">
                <a:solidFill>
                  <a:srgbClr val="000000"/>
                </a:solidFill>
                <a:latin typeface="Times New Roman" pitchFamily="18" charset="0"/>
                <a:ea typeface="ＭＳ ゴシック" pitchFamily="49" charset="-128"/>
              </a:endParaRPr>
            </a:p>
          </p:txBody>
        </p:sp>
        <p:sp>
          <p:nvSpPr>
            <p:cNvPr id="71" name="正方形/長方形 70"/>
            <p:cNvSpPr/>
            <p:nvPr/>
          </p:nvSpPr>
          <p:spPr>
            <a:xfrm>
              <a:off x="970568" y="3258496"/>
              <a:ext cx="2249996" cy="738664"/>
            </a:xfrm>
            <a:prstGeom prst="rect">
              <a:avLst/>
            </a:prstGeom>
          </p:spPr>
          <p:txBody>
            <a:bodyPr wrap="square">
              <a:spAutoFit/>
            </a:bodyPr>
            <a:lstStyle/>
            <a:p>
              <a:r>
                <a:rPr lang="ja-JP" altLang="en-US" sz="1000" b="1" dirty="0">
                  <a:solidFill>
                    <a:srgbClr val="6699FF"/>
                  </a:solidFill>
                  <a:cs typeface="メイリオ" pitchFamily="50" charset="-128"/>
                </a:rPr>
                <a:t>スーツメーカー様</a:t>
              </a:r>
              <a:endParaRPr lang="ja-JP" altLang="en-US" sz="1000" dirty="0">
                <a:solidFill>
                  <a:prstClr val="black"/>
                </a:solidFill>
                <a:latin typeface="HGPｺﾞｼｯｸE" pitchFamily="50" charset="-128"/>
                <a:ea typeface="HGPｺﾞｼｯｸE" pitchFamily="50" charset="-128"/>
              </a:endParaRPr>
            </a:p>
            <a:p>
              <a:pPr>
                <a:spcBef>
                  <a:spcPct val="20000"/>
                </a:spcBef>
              </a:pPr>
              <a:r>
                <a:rPr lang="ja-JP" altLang="en-US" sz="1000" dirty="0">
                  <a:solidFill>
                    <a:prstClr val="black"/>
                  </a:solidFill>
                  <a:cs typeface="メイリオ" pitchFamily="50" charset="-128"/>
                </a:rPr>
                <a:t>「就活スタイルブック」のタイアップページを抜き刷りし、クーポンもつけて店舗誘導</a:t>
              </a:r>
            </a:p>
          </p:txBody>
        </p:sp>
      </p:grpSp>
      <p:grpSp>
        <p:nvGrpSpPr>
          <p:cNvPr id="7" name="グループ化 6"/>
          <p:cNvGrpSpPr/>
          <p:nvPr/>
        </p:nvGrpSpPr>
        <p:grpSpPr>
          <a:xfrm>
            <a:off x="920867" y="5663025"/>
            <a:ext cx="2362790" cy="1082500"/>
            <a:chOff x="1644967" y="5768159"/>
            <a:chExt cx="2362790" cy="1082500"/>
          </a:xfrm>
        </p:grpSpPr>
        <p:sp>
          <p:nvSpPr>
            <p:cNvPr id="74" name="正方形/長方形 73"/>
            <p:cNvSpPr/>
            <p:nvPr/>
          </p:nvSpPr>
          <p:spPr bwMode="auto">
            <a:xfrm>
              <a:off x="1644967" y="5768159"/>
              <a:ext cx="2362790" cy="1082500"/>
            </a:xfrm>
            <a:prstGeom prst="rect">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kumimoji="0" lang="ja-JP" altLang="en-US" sz="1200" kern="0" dirty="0">
                <a:solidFill>
                  <a:srgbClr val="000000"/>
                </a:solidFill>
                <a:latin typeface="Times New Roman" pitchFamily="18" charset="0"/>
                <a:ea typeface="ＭＳ ゴシック" pitchFamily="49" charset="-128"/>
              </a:endParaRPr>
            </a:p>
          </p:txBody>
        </p:sp>
        <p:sp>
          <p:nvSpPr>
            <p:cNvPr id="75" name="正方形/長方形 74"/>
            <p:cNvSpPr/>
            <p:nvPr/>
          </p:nvSpPr>
          <p:spPr>
            <a:xfrm>
              <a:off x="1701364" y="5878522"/>
              <a:ext cx="2249996" cy="861774"/>
            </a:xfrm>
            <a:prstGeom prst="rect">
              <a:avLst/>
            </a:prstGeom>
          </p:spPr>
          <p:txBody>
            <a:bodyPr wrap="square">
              <a:spAutoFit/>
            </a:bodyPr>
            <a:lstStyle/>
            <a:p>
              <a:r>
                <a:rPr lang="ja-JP" altLang="en-US" sz="1000" b="1" dirty="0">
                  <a:solidFill>
                    <a:srgbClr val="6699FF"/>
                  </a:solidFill>
                  <a:cs typeface="メイリオ" pitchFamily="50" charset="-128"/>
                </a:rPr>
                <a:t>ソフトウェア会社様</a:t>
              </a:r>
            </a:p>
            <a:p>
              <a:pPr defTabSz="1001713"/>
              <a:r>
                <a:rPr lang="ja-JP" altLang="en-US" sz="1000" dirty="0">
                  <a:solidFill>
                    <a:prstClr val="black"/>
                  </a:solidFill>
                  <a:cs typeface="メイリオ" pitchFamily="50" charset="-128"/>
                </a:rPr>
                <a:t>就活に</a:t>
              </a:r>
              <a:r>
                <a:rPr lang="ja-JP" altLang="en-US" sz="1000" dirty="0" smtClean="0">
                  <a:solidFill>
                    <a:prstClr val="black"/>
                  </a:solidFill>
                  <a:cs typeface="メイリオ" pitchFamily="50" charset="-128"/>
                </a:rPr>
                <a:t>役立つ</a:t>
              </a:r>
              <a:r>
                <a:rPr lang="en-US" altLang="ja-JP" sz="1000" dirty="0">
                  <a:solidFill>
                    <a:prstClr val="black"/>
                  </a:solidFill>
                  <a:cs typeface="メイリオ" pitchFamily="50" charset="-128"/>
                </a:rPr>
                <a:t>Office</a:t>
              </a:r>
              <a:r>
                <a:rPr lang="ja-JP" altLang="en-US" sz="1000" dirty="0" smtClean="0">
                  <a:solidFill>
                    <a:prstClr val="black"/>
                  </a:solidFill>
                  <a:cs typeface="メイリオ" pitchFamily="50" charset="-128"/>
                </a:rPr>
                <a:t>テンプレートを紹介</a:t>
              </a:r>
              <a:r>
                <a:rPr lang="ja-JP" altLang="en-US" sz="1000" dirty="0">
                  <a:solidFill>
                    <a:prstClr val="black"/>
                  </a:solidFill>
                  <a:cs typeface="メイリオ" pitchFamily="50" charset="-128"/>
                </a:rPr>
                <a:t>。</a:t>
              </a:r>
              <a:r>
                <a:rPr lang="en-US" altLang="ja-JP" sz="1000" dirty="0">
                  <a:solidFill>
                    <a:prstClr val="black"/>
                  </a:solidFill>
                  <a:cs typeface="メイリオ" pitchFamily="50" charset="-128"/>
                </a:rPr>
                <a:t>WEB</a:t>
              </a:r>
              <a:r>
                <a:rPr lang="ja-JP" altLang="en-US" sz="1000" dirty="0" smtClean="0">
                  <a:solidFill>
                    <a:prstClr val="black"/>
                  </a:solidFill>
                  <a:cs typeface="メイリオ" pitchFamily="50" charset="-128"/>
                </a:rPr>
                <a:t>タイアップ</a:t>
              </a:r>
              <a:r>
                <a:rPr lang="ja-JP" altLang="en-US" sz="1000" dirty="0">
                  <a:solidFill>
                    <a:prstClr val="black"/>
                  </a:solidFill>
                  <a:cs typeface="メイリオ" pitchFamily="50" charset="-128"/>
                </a:rPr>
                <a:t>の</a:t>
              </a:r>
              <a:r>
                <a:rPr lang="ja-JP" altLang="en-US" sz="1000" dirty="0" smtClean="0">
                  <a:solidFill>
                    <a:prstClr val="black"/>
                  </a:solidFill>
                  <a:cs typeface="メイリオ" pitchFamily="50" charset="-128"/>
                </a:rPr>
                <a:t>内容</a:t>
              </a:r>
              <a:r>
                <a:rPr lang="ja-JP" altLang="en-US" sz="1000" dirty="0">
                  <a:solidFill>
                    <a:prstClr val="black"/>
                  </a:solidFill>
                  <a:cs typeface="メイリオ" pitchFamily="50" charset="-128"/>
                </a:rPr>
                <a:t>をチラシ用にリライト</a:t>
              </a:r>
              <a:r>
                <a:rPr lang="ja-JP" altLang="en-US" sz="1000" dirty="0" smtClean="0">
                  <a:solidFill>
                    <a:prstClr val="black"/>
                  </a:solidFill>
                  <a:cs typeface="メイリオ" pitchFamily="50" charset="-128"/>
                </a:rPr>
                <a:t>し</a:t>
              </a:r>
              <a:r>
                <a:rPr lang="en-US" altLang="ja-JP" sz="1000" dirty="0" smtClean="0">
                  <a:solidFill>
                    <a:prstClr val="black"/>
                  </a:solidFill>
                  <a:cs typeface="メイリオ" pitchFamily="50" charset="-128"/>
                </a:rPr>
                <a:t>EXPO</a:t>
              </a:r>
              <a:r>
                <a:rPr lang="ja-JP" altLang="en-US" sz="1000" dirty="0">
                  <a:solidFill>
                    <a:prstClr val="black"/>
                  </a:solidFill>
                  <a:cs typeface="メイリオ" pitchFamily="50" charset="-128"/>
                </a:rPr>
                <a:t>ブース前で来場者に配布。</a:t>
              </a:r>
            </a:p>
          </p:txBody>
        </p:sp>
      </p:grpSp>
      <p:sp>
        <p:nvSpPr>
          <p:cNvPr id="53" name="テキスト ボックス 52"/>
          <p:cNvSpPr txBox="1"/>
          <p:nvPr/>
        </p:nvSpPr>
        <p:spPr>
          <a:xfrm>
            <a:off x="6179634" y="4030657"/>
            <a:ext cx="1620957" cy="307777"/>
          </a:xfrm>
          <a:prstGeom prst="rect">
            <a:avLst/>
          </a:prstGeom>
          <a:noFill/>
        </p:spPr>
        <p:txBody>
          <a:bodyPr wrap="none" rtlCol="0">
            <a:spAutoFit/>
          </a:bodyPr>
          <a:lstStyle>
            <a:defPPr>
              <a:defRPr lang="ja-JP"/>
            </a:defPPr>
            <a:lvl1pPr>
              <a:defRPr sz="1400" b="1">
                <a:solidFill>
                  <a:srgbClr val="6699FF"/>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latin typeface="メイリオ"/>
                <a:ea typeface="メイリオ"/>
              </a:rPr>
              <a:t>制作物概算価格表</a:t>
            </a:r>
          </a:p>
        </p:txBody>
      </p:sp>
      <p:graphicFrame>
        <p:nvGraphicFramePr>
          <p:cNvPr id="16" name="表 15"/>
          <p:cNvGraphicFramePr>
            <a:graphicFrameLocks noGrp="1"/>
          </p:cNvGraphicFramePr>
          <p:nvPr>
            <p:extLst>
              <p:ext uri="{D42A27DB-BD31-4B8C-83A1-F6EECF244321}">
                <p14:modId xmlns:p14="http://schemas.microsoft.com/office/powerpoint/2010/main" val="843820576"/>
              </p:ext>
            </p:extLst>
          </p:nvPr>
        </p:nvGraphicFramePr>
        <p:xfrm>
          <a:off x="6301940" y="4383545"/>
          <a:ext cx="3882120" cy="1073024"/>
        </p:xfrm>
        <a:graphic>
          <a:graphicData uri="http://schemas.openxmlformats.org/drawingml/2006/table">
            <a:tbl>
              <a:tblPr/>
              <a:tblGrid>
                <a:gridCol w="1472079"/>
                <a:gridCol w="846771"/>
                <a:gridCol w="1563270"/>
              </a:tblGrid>
              <a:tr h="268256">
                <a:tc>
                  <a:txBody>
                    <a:bodyPr/>
                    <a:lstStyle/>
                    <a:p>
                      <a:pPr algn="ctr" fontAlgn="ctr"/>
                      <a:r>
                        <a:rPr lang="ja-JP" altLang="en-US" sz="900" b="1" i="0" u="none" strike="noStrike" dirty="0">
                          <a:solidFill>
                            <a:srgbClr val="FFFFFF"/>
                          </a:solidFill>
                          <a:effectLst/>
                          <a:latin typeface="メイリオ"/>
                        </a:rPr>
                        <a:t>企画名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900" b="1" i="0" u="none" strike="noStrike">
                          <a:solidFill>
                            <a:srgbClr val="FFFFFF"/>
                          </a:solidFill>
                          <a:effectLst/>
                          <a:latin typeface="メイリオ"/>
                        </a:rPr>
                        <a:t>料金</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900" b="1" i="0" u="none" strike="noStrike">
                          <a:solidFill>
                            <a:srgbClr val="FFFFFF"/>
                          </a:solidFill>
                          <a:effectLst/>
                          <a:latin typeface="メイリオ"/>
                        </a:rPr>
                        <a:t>備考</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68256">
                <a:tc>
                  <a:txBody>
                    <a:bodyPr/>
                    <a:lstStyle/>
                    <a:p>
                      <a:pPr algn="l" fontAlgn="ctr"/>
                      <a:r>
                        <a:rPr lang="en-US" altLang="ja-JP" sz="900" b="0" i="0" u="none" strike="noStrike" dirty="0">
                          <a:solidFill>
                            <a:srgbClr val="000000"/>
                          </a:solidFill>
                          <a:effectLst/>
                          <a:latin typeface="メイリオ"/>
                        </a:rPr>
                        <a:t>4P</a:t>
                      </a:r>
                      <a:r>
                        <a:rPr lang="ja-JP" altLang="en-US" sz="900" b="0" i="0" u="none" strike="noStrike" dirty="0">
                          <a:solidFill>
                            <a:srgbClr val="000000"/>
                          </a:solidFill>
                          <a:effectLst/>
                          <a:latin typeface="メイリオ"/>
                        </a:rPr>
                        <a:t>デザイン費・印刷費</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smtClean="0">
                          <a:solidFill>
                            <a:srgbClr val="FF7C80"/>
                          </a:solidFill>
                          <a:effectLst/>
                          <a:latin typeface="メイリオ"/>
                        </a:rPr>
                        <a:t>¥2,000,000</a:t>
                      </a:r>
                      <a:endParaRPr lang="en-US" altLang="ja-JP" sz="900" b="1" i="0" u="none" strike="noStrike" dirty="0">
                        <a:solidFill>
                          <a:srgbClr val="FF7C80"/>
                        </a:solidFill>
                        <a:effectLst/>
                        <a:latin typeface="メイリオ"/>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メイリオ"/>
                        </a:rPr>
                        <a:t>A4(</a:t>
                      </a:r>
                      <a:r>
                        <a:rPr lang="ja-JP" altLang="en-US" sz="900" b="0" i="0" u="none" strike="noStrike">
                          <a:solidFill>
                            <a:srgbClr val="000000"/>
                          </a:solidFill>
                          <a:effectLst/>
                          <a:latin typeface="メイリオ"/>
                        </a:rPr>
                        <a:t>展開</a:t>
                      </a:r>
                      <a:r>
                        <a:rPr lang="en-US" sz="900" b="0" i="0" u="none" strike="noStrike">
                          <a:solidFill>
                            <a:srgbClr val="000000"/>
                          </a:solidFill>
                          <a:effectLst/>
                          <a:latin typeface="メイリオ"/>
                        </a:rPr>
                        <a:t>A3)　20</a:t>
                      </a:r>
                      <a:r>
                        <a:rPr lang="ja-JP" altLang="en-US" sz="900" b="0" i="0" u="none" strike="noStrike">
                          <a:solidFill>
                            <a:srgbClr val="000000"/>
                          </a:solidFill>
                          <a:effectLst/>
                          <a:latin typeface="メイリオ"/>
                        </a:rPr>
                        <a:t>万部印刷</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256">
                <a:tc>
                  <a:txBody>
                    <a:bodyPr/>
                    <a:lstStyle/>
                    <a:p>
                      <a:pPr algn="l" fontAlgn="ctr"/>
                      <a:r>
                        <a:rPr lang="en-US" altLang="ja-JP" sz="900" b="0" i="0" u="none" strike="noStrike">
                          <a:solidFill>
                            <a:srgbClr val="000000"/>
                          </a:solidFill>
                          <a:effectLst/>
                          <a:latin typeface="メイリオ"/>
                        </a:rPr>
                        <a:t>8P</a:t>
                      </a:r>
                      <a:r>
                        <a:rPr lang="ja-JP" altLang="en-US" sz="900" b="0" i="0" u="none" strike="noStrike">
                          <a:solidFill>
                            <a:srgbClr val="000000"/>
                          </a:solidFill>
                          <a:effectLst/>
                          <a:latin typeface="メイリオ"/>
                        </a:rPr>
                        <a:t>デザイン費・印刷費</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smtClean="0">
                          <a:solidFill>
                            <a:srgbClr val="FF7C80"/>
                          </a:solidFill>
                          <a:effectLst/>
                          <a:latin typeface="メイリオ"/>
                        </a:rPr>
                        <a:t>¥3,700,000</a:t>
                      </a:r>
                      <a:endParaRPr lang="en-US" altLang="ja-JP" sz="900" b="1" i="0" u="none" strike="noStrike" dirty="0">
                        <a:solidFill>
                          <a:srgbClr val="FF7C80"/>
                        </a:solidFill>
                        <a:effectLst/>
                        <a:latin typeface="メイリオ"/>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メイリオ"/>
                        </a:rPr>
                        <a:t>A4(</a:t>
                      </a:r>
                      <a:r>
                        <a:rPr lang="ja-JP" altLang="en-US" sz="900" b="0" i="0" u="none" strike="noStrike" dirty="0">
                          <a:solidFill>
                            <a:srgbClr val="000000"/>
                          </a:solidFill>
                          <a:effectLst/>
                          <a:latin typeface="メイリオ"/>
                        </a:rPr>
                        <a:t>展開</a:t>
                      </a:r>
                      <a:r>
                        <a:rPr lang="en-US" sz="900" b="0" i="0" u="none" strike="noStrike" dirty="0">
                          <a:solidFill>
                            <a:srgbClr val="000000"/>
                          </a:solidFill>
                          <a:effectLst/>
                          <a:latin typeface="メイリオ"/>
                        </a:rPr>
                        <a:t>A3)　20</a:t>
                      </a:r>
                      <a:r>
                        <a:rPr lang="ja-JP" altLang="en-US" sz="900" b="0" i="0" u="none" strike="noStrike" dirty="0">
                          <a:solidFill>
                            <a:srgbClr val="000000"/>
                          </a:solidFill>
                          <a:effectLst/>
                          <a:latin typeface="メイリオ"/>
                        </a:rPr>
                        <a:t>万部印刷</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256">
                <a:tc>
                  <a:txBody>
                    <a:bodyPr/>
                    <a:lstStyle/>
                    <a:p>
                      <a:pPr algn="l" fontAlgn="ctr"/>
                      <a:r>
                        <a:rPr lang="en-US" altLang="ja-JP" sz="900" b="0" i="0" u="none" strike="noStrike">
                          <a:solidFill>
                            <a:srgbClr val="000000"/>
                          </a:solidFill>
                          <a:effectLst/>
                          <a:latin typeface="メイリオ"/>
                        </a:rPr>
                        <a:t>12P</a:t>
                      </a:r>
                      <a:r>
                        <a:rPr lang="ja-JP" altLang="en-US" sz="900" b="0" i="0" u="none" strike="noStrike">
                          <a:solidFill>
                            <a:srgbClr val="000000"/>
                          </a:solidFill>
                          <a:effectLst/>
                          <a:latin typeface="メイリオ"/>
                        </a:rPr>
                        <a:t>デザイン費・印刷費</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smtClean="0">
                          <a:solidFill>
                            <a:srgbClr val="FF7C80"/>
                          </a:solidFill>
                          <a:effectLst/>
                          <a:latin typeface="メイリオ"/>
                        </a:rPr>
                        <a:t>¥5,300,000</a:t>
                      </a:r>
                      <a:endParaRPr lang="en-US" altLang="ja-JP" sz="900" b="1" i="0" u="none" strike="noStrike" dirty="0">
                        <a:solidFill>
                          <a:srgbClr val="FF7C80"/>
                        </a:solidFill>
                        <a:effectLst/>
                        <a:latin typeface="メイリオ"/>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メイリオ"/>
                        </a:rPr>
                        <a:t>A4(</a:t>
                      </a:r>
                      <a:r>
                        <a:rPr lang="ja-JP" altLang="en-US" sz="900" b="0" i="0" u="none" strike="noStrike" dirty="0">
                          <a:solidFill>
                            <a:srgbClr val="000000"/>
                          </a:solidFill>
                          <a:effectLst/>
                          <a:latin typeface="メイリオ"/>
                        </a:rPr>
                        <a:t>展開</a:t>
                      </a:r>
                      <a:r>
                        <a:rPr lang="en-US" sz="900" b="0" i="0" u="none" strike="noStrike" dirty="0">
                          <a:solidFill>
                            <a:srgbClr val="000000"/>
                          </a:solidFill>
                          <a:effectLst/>
                          <a:latin typeface="メイリオ"/>
                        </a:rPr>
                        <a:t>A3)　20</a:t>
                      </a:r>
                      <a:r>
                        <a:rPr lang="ja-JP" altLang="en-US" sz="900" b="0" i="0" u="none" strike="noStrike" dirty="0">
                          <a:solidFill>
                            <a:srgbClr val="000000"/>
                          </a:solidFill>
                          <a:effectLst/>
                          <a:latin typeface="メイリオ"/>
                        </a:rPr>
                        <a:t>万部印刷</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7" name="正方形/長方形 16"/>
          <p:cNvSpPr/>
          <p:nvPr/>
        </p:nvSpPr>
        <p:spPr>
          <a:xfrm>
            <a:off x="6264650" y="5545195"/>
            <a:ext cx="3834518" cy="1200329"/>
          </a:xfrm>
          <a:prstGeom prst="rect">
            <a:avLst/>
          </a:prstGeom>
        </p:spPr>
        <p:txBody>
          <a:bodyPr wrap="square">
            <a:spAutoFit/>
          </a:bodyPr>
          <a:lstStyle/>
          <a:p>
            <a:r>
              <a:rPr lang="en-US" altLang="ja-JP" sz="800" dirty="0" smtClean="0">
                <a:solidFill>
                  <a:prstClr val="black"/>
                </a:solidFill>
              </a:rPr>
              <a:t>※</a:t>
            </a:r>
            <a:r>
              <a:rPr lang="ja-JP" altLang="en-US" sz="800" dirty="0" smtClean="0">
                <a:solidFill>
                  <a:prstClr val="black"/>
                </a:solidFill>
              </a:rPr>
              <a:t>入稿：</a:t>
            </a:r>
            <a:r>
              <a:rPr lang="ja-JP" altLang="en-US" sz="800" dirty="0">
                <a:solidFill>
                  <a:prstClr val="black"/>
                </a:solidFill>
              </a:rPr>
              <a:t>　完全データ入稿</a:t>
            </a:r>
          </a:p>
          <a:p>
            <a:r>
              <a:rPr lang="en-US" altLang="ja-JP" sz="800" dirty="0" smtClean="0">
                <a:solidFill>
                  <a:prstClr val="black"/>
                </a:solidFill>
              </a:rPr>
              <a:t>※</a:t>
            </a:r>
            <a:r>
              <a:rPr lang="ja-JP" altLang="en-US" sz="800" dirty="0" smtClean="0">
                <a:solidFill>
                  <a:prstClr val="black"/>
                </a:solidFill>
              </a:rPr>
              <a:t>校正：</a:t>
            </a:r>
            <a:r>
              <a:rPr lang="ja-JP" altLang="en-US" sz="800" dirty="0">
                <a:solidFill>
                  <a:prstClr val="black"/>
                </a:solidFill>
              </a:rPr>
              <a:t>　本紙色校正</a:t>
            </a:r>
            <a:r>
              <a:rPr lang="en-US" altLang="ja-JP" sz="800" dirty="0">
                <a:solidFill>
                  <a:prstClr val="black"/>
                </a:solidFill>
              </a:rPr>
              <a:t>1</a:t>
            </a:r>
            <a:r>
              <a:rPr lang="ja-JP" altLang="en-US" sz="800" dirty="0">
                <a:solidFill>
                  <a:prstClr val="black"/>
                </a:solidFill>
              </a:rPr>
              <a:t>回</a:t>
            </a:r>
            <a:r>
              <a:rPr lang="en-US" altLang="ja-JP" sz="800" dirty="0">
                <a:solidFill>
                  <a:prstClr val="black"/>
                </a:solidFill>
              </a:rPr>
              <a:t>+</a:t>
            </a:r>
            <a:r>
              <a:rPr lang="ja-JP" altLang="en-US" sz="800" dirty="0">
                <a:solidFill>
                  <a:prstClr val="black"/>
                </a:solidFill>
              </a:rPr>
              <a:t>デジコン</a:t>
            </a:r>
            <a:r>
              <a:rPr lang="en-US" altLang="ja-JP" sz="800" dirty="0">
                <a:solidFill>
                  <a:prstClr val="black"/>
                </a:solidFill>
              </a:rPr>
              <a:t>1</a:t>
            </a:r>
            <a:r>
              <a:rPr lang="ja-JP" altLang="en-US" sz="800" dirty="0">
                <a:solidFill>
                  <a:prstClr val="black"/>
                </a:solidFill>
              </a:rPr>
              <a:t>回</a:t>
            </a:r>
            <a:r>
              <a:rPr lang="en-US" altLang="ja-JP" sz="800" dirty="0">
                <a:solidFill>
                  <a:prstClr val="black"/>
                </a:solidFill>
              </a:rPr>
              <a:t>×1</a:t>
            </a:r>
            <a:r>
              <a:rPr lang="ja-JP" altLang="en-US" sz="800" dirty="0" smtClean="0">
                <a:solidFill>
                  <a:prstClr val="black"/>
                </a:solidFill>
              </a:rPr>
              <a:t>通</a:t>
            </a:r>
            <a:endParaRPr lang="en-US" altLang="ja-JP" sz="800" dirty="0" smtClean="0">
              <a:solidFill>
                <a:prstClr val="black"/>
              </a:solidFill>
            </a:endParaRPr>
          </a:p>
          <a:p>
            <a:r>
              <a:rPr lang="en-US" altLang="ja-JP" sz="800" dirty="0">
                <a:solidFill>
                  <a:prstClr val="black"/>
                </a:solidFill>
              </a:rPr>
              <a:t>※</a:t>
            </a:r>
            <a:r>
              <a:rPr lang="ja-JP" altLang="en-US" sz="800" dirty="0" smtClean="0">
                <a:solidFill>
                  <a:prstClr val="black"/>
                </a:solidFill>
              </a:rPr>
              <a:t>製本</a:t>
            </a:r>
            <a:r>
              <a:rPr lang="ja-JP" altLang="en-US" sz="800" dirty="0">
                <a:solidFill>
                  <a:prstClr val="black"/>
                </a:solidFill>
              </a:rPr>
              <a:t>・</a:t>
            </a:r>
            <a:r>
              <a:rPr lang="ja-JP" altLang="en-US" sz="800" dirty="0" smtClean="0">
                <a:solidFill>
                  <a:prstClr val="black"/>
                </a:solidFill>
              </a:rPr>
              <a:t>加工：</a:t>
            </a:r>
            <a:r>
              <a:rPr lang="ja-JP" altLang="en-US" sz="800" dirty="0">
                <a:solidFill>
                  <a:prstClr val="black"/>
                </a:solidFill>
              </a:rPr>
              <a:t>　中綴じ</a:t>
            </a:r>
          </a:p>
          <a:p>
            <a:r>
              <a:rPr lang="en-US" altLang="ja-JP" sz="800" dirty="0" smtClean="0">
                <a:solidFill>
                  <a:prstClr val="black"/>
                </a:solidFill>
              </a:rPr>
              <a:t>※</a:t>
            </a:r>
            <a:r>
              <a:rPr lang="ja-JP" altLang="en-US" sz="800" dirty="0" smtClean="0">
                <a:solidFill>
                  <a:prstClr val="black"/>
                </a:solidFill>
              </a:rPr>
              <a:t>納品：</a:t>
            </a:r>
            <a:r>
              <a:rPr lang="ja-JP" altLang="en-US" sz="800" dirty="0">
                <a:solidFill>
                  <a:prstClr val="black"/>
                </a:solidFill>
              </a:rPr>
              <a:t>　都内近郊一括</a:t>
            </a:r>
          </a:p>
          <a:p>
            <a:r>
              <a:rPr lang="en-US" altLang="ja-JP" sz="800" dirty="0" smtClean="0">
                <a:solidFill>
                  <a:prstClr val="black"/>
                </a:solidFill>
              </a:rPr>
              <a:t>※</a:t>
            </a:r>
            <a:r>
              <a:rPr lang="ja-JP" altLang="en-US" sz="800" dirty="0" smtClean="0">
                <a:solidFill>
                  <a:prstClr val="black"/>
                </a:solidFill>
              </a:rPr>
              <a:t>用紙：</a:t>
            </a:r>
            <a:r>
              <a:rPr lang="ja-JP" altLang="en-US" sz="800" dirty="0">
                <a:solidFill>
                  <a:prstClr val="black"/>
                </a:solidFill>
              </a:rPr>
              <a:t>　雷鳥コート</a:t>
            </a:r>
            <a:r>
              <a:rPr lang="en-US" altLang="ja-JP" sz="800" dirty="0">
                <a:solidFill>
                  <a:prstClr val="black"/>
                </a:solidFill>
              </a:rPr>
              <a:t>127.9g/㎡</a:t>
            </a:r>
            <a:r>
              <a:rPr lang="ja-JP" altLang="en-US" sz="800" dirty="0">
                <a:solidFill>
                  <a:prstClr val="black"/>
                </a:solidFill>
              </a:rPr>
              <a:t>＜</a:t>
            </a:r>
            <a:r>
              <a:rPr lang="en-US" altLang="ja-JP" sz="800" dirty="0">
                <a:solidFill>
                  <a:prstClr val="black"/>
                </a:solidFill>
              </a:rPr>
              <a:t>110kg</a:t>
            </a:r>
            <a:r>
              <a:rPr lang="ja-JP" altLang="en-US" sz="800" dirty="0">
                <a:solidFill>
                  <a:prstClr val="black"/>
                </a:solidFill>
              </a:rPr>
              <a:t>＞</a:t>
            </a:r>
            <a:r>
              <a:rPr lang="ja-JP" altLang="en-US" sz="800" dirty="0" smtClean="0">
                <a:solidFill>
                  <a:prstClr val="black"/>
                </a:solidFill>
              </a:rPr>
              <a:t>想定</a:t>
            </a:r>
          </a:p>
          <a:p>
            <a:r>
              <a:rPr lang="en-US" altLang="ja-JP" sz="800" dirty="0" smtClean="0">
                <a:solidFill>
                  <a:prstClr val="black"/>
                </a:solidFill>
              </a:rPr>
              <a:t>※</a:t>
            </a:r>
            <a:r>
              <a:rPr lang="ja-JP" altLang="en-US" sz="800" dirty="0" smtClean="0">
                <a:solidFill>
                  <a:prstClr val="black"/>
                </a:solidFill>
              </a:rPr>
              <a:t>イラスト想定</a:t>
            </a:r>
            <a:r>
              <a:rPr lang="en-US" altLang="ja-JP" sz="800" dirty="0" smtClean="0">
                <a:solidFill>
                  <a:prstClr val="black"/>
                </a:solidFill>
              </a:rPr>
              <a:t>/</a:t>
            </a:r>
            <a:r>
              <a:rPr lang="ja-JP" altLang="en-US" sz="800" dirty="0" smtClean="0">
                <a:solidFill>
                  <a:prstClr val="black"/>
                </a:solidFill>
              </a:rPr>
              <a:t>撮影は含んでおりません。</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二次利用料は含んでおりません。</a:t>
            </a:r>
            <a:endParaRPr lang="en-US" altLang="ja-JP" sz="800" dirty="0" smtClean="0">
              <a:solidFill>
                <a:prstClr val="black"/>
              </a:solidFill>
            </a:endParaRPr>
          </a:p>
          <a:p>
            <a:r>
              <a:rPr lang="en-US" altLang="ja-JP" sz="800" b="1" dirty="0" smtClean="0">
                <a:solidFill>
                  <a:srgbClr val="FF7C80"/>
                </a:solidFill>
              </a:rPr>
              <a:t>※</a:t>
            </a:r>
            <a:r>
              <a:rPr lang="ja-JP" altLang="en-US" sz="800" b="1" dirty="0" smtClean="0">
                <a:solidFill>
                  <a:srgbClr val="FF7C80"/>
                </a:solidFill>
              </a:rPr>
              <a:t>価格表は概算であり、最終的には実施内容決定後に御見積となります。</a:t>
            </a:r>
            <a:r>
              <a:rPr lang="ja-JP" altLang="en-US" sz="800" dirty="0" smtClean="0">
                <a:solidFill>
                  <a:prstClr val="black"/>
                </a:solidFill>
              </a:rPr>
              <a:t/>
            </a:r>
            <a:br>
              <a:rPr lang="ja-JP" altLang="en-US" sz="800" dirty="0" smtClean="0">
                <a:solidFill>
                  <a:prstClr val="black"/>
                </a:solidFill>
              </a:rPr>
            </a:br>
            <a:r>
              <a:rPr lang="en-US" altLang="ja-JP" sz="800" dirty="0" smtClean="0">
                <a:solidFill>
                  <a:prstClr val="black"/>
                </a:solidFill>
              </a:rPr>
              <a:t>※</a:t>
            </a:r>
            <a:r>
              <a:rPr lang="ja-JP" altLang="en-US" sz="800" dirty="0" smtClean="0">
                <a:solidFill>
                  <a:prstClr val="black"/>
                </a:solidFill>
              </a:rPr>
              <a:t>価格はすべて税抜き表示です。</a:t>
            </a:r>
            <a:endParaRPr lang="en-US" altLang="ja-JP" sz="800" dirty="0" smtClean="0">
              <a:solidFill>
                <a:prstClr val="black"/>
              </a:solidFill>
            </a:endParaRPr>
          </a:p>
        </p:txBody>
      </p:sp>
    </p:spTree>
    <p:extLst>
      <p:ext uri="{BB962C8B-B14F-4D97-AF65-F5344CB8AC3E}">
        <p14:creationId xmlns:p14="http://schemas.microsoft.com/office/powerpoint/2010/main" val="758228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50" name="Rectangle 24"/>
          <p:cNvSpPr>
            <a:spLocks noChangeArrowheads="1"/>
          </p:cNvSpPr>
          <p:nvPr/>
        </p:nvSpPr>
        <p:spPr bwMode="auto">
          <a:xfrm>
            <a:off x="705841" y="1509868"/>
            <a:ext cx="2666873" cy="302868"/>
          </a:xfrm>
          <a:prstGeom prst="rect">
            <a:avLst/>
          </a:prstGeom>
          <a:solidFill>
            <a:srgbClr val="C5D8FF"/>
          </a:solidFill>
          <a:ln w="9525">
            <a:noFill/>
            <a:miter lim="800000"/>
            <a:headEnd/>
            <a:tailEnd/>
          </a:ln>
        </p:spPr>
        <p:txBody>
          <a:bodyPr wrap="none" anchor="ctr"/>
          <a:lstStyle/>
          <a:p>
            <a:pPr algn="ctr"/>
            <a:r>
              <a:rPr lang="ja-JP" altLang="en-US" sz="1200" b="1" dirty="0" smtClean="0">
                <a:solidFill>
                  <a:prstClr val="black">
                    <a:lumMod val="75000"/>
                    <a:lumOff val="25000"/>
                  </a:prstClr>
                </a:solidFill>
                <a:cs typeface="メイリオ" pitchFamily="50" charset="-128"/>
              </a:rPr>
              <a:t>就活スタイルブック</a:t>
            </a:r>
            <a:r>
              <a:rPr lang="en-US" altLang="ja-JP" sz="1200" b="1" dirty="0" smtClean="0">
                <a:solidFill>
                  <a:prstClr val="black">
                    <a:lumMod val="75000"/>
                    <a:lumOff val="25000"/>
                  </a:prstClr>
                </a:solidFill>
                <a:cs typeface="メイリオ" pitchFamily="50" charset="-128"/>
              </a:rPr>
              <a:t>TU2</a:t>
            </a:r>
            <a:r>
              <a:rPr lang="ja-JP" altLang="en-US" sz="1200" b="1" dirty="0">
                <a:solidFill>
                  <a:prstClr val="black">
                    <a:lumMod val="75000"/>
                    <a:lumOff val="25000"/>
                  </a:prstClr>
                </a:solidFill>
                <a:cs typeface="メイリオ" pitchFamily="50" charset="-128"/>
              </a:rPr>
              <a:t>Ｐ</a:t>
            </a:r>
          </a:p>
        </p:txBody>
      </p:sp>
      <p:sp>
        <p:nvSpPr>
          <p:cNvPr id="2" name="正方形/長方形 1"/>
          <p:cNvSpPr>
            <a:spLocks noChangeArrowheads="1"/>
          </p:cNvSpPr>
          <p:nvPr/>
        </p:nvSpPr>
        <p:spPr bwMode="auto">
          <a:xfrm>
            <a:off x="5524142" y="5656726"/>
            <a:ext cx="3948157" cy="627864"/>
          </a:xfrm>
          <a:prstGeom prst="rect">
            <a:avLst/>
          </a:prstGeom>
          <a:noFill/>
          <a:ln w="9525">
            <a:noFill/>
            <a:miter lim="800000"/>
            <a:headEnd/>
            <a:tailEnd/>
          </a:ln>
        </p:spPr>
        <p:txBody>
          <a:bodyPr wrap="square">
            <a:spAutoFit/>
          </a:bodyPr>
          <a:lstStyle/>
          <a:p>
            <a:pPr defTabSz="835025">
              <a:spcBef>
                <a:spcPct val="50000"/>
              </a:spcBef>
            </a:pPr>
            <a:r>
              <a:rPr lang="ja-JP" altLang="en-US" sz="1800" b="1" dirty="0">
                <a:solidFill>
                  <a:srgbClr val="FF7C80"/>
                </a:solidFill>
                <a:cs typeface="メイリオ" pitchFamily="50" charset="-128"/>
              </a:rPr>
              <a:t>全国版 </a:t>
            </a:r>
            <a:r>
              <a:rPr lang="en-US" altLang="ja-JP" sz="1800" b="1" dirty="0" smtClean="0">
                <a:solidFill>
                  <a:srgbClr val="FF7C80"/>
                </a:solidFill>
                <a:cs typeface="メイリオ" pitchFamily="50" charset="-128"/>
              </a:rPr>
              <a:t>850</a:t>
            </a:r>
            <a:r>
              <a:rPr lang="ja-JP" altLang="en-US" sz="1800" b="1" dirty="0" smtClean="0">
                <a:solidFill>
                  <a:srgbClr val="FF7C80"/>
                </a:solidFill>
                <a:cs typeface="メイリオ" pitchFamily="50" charset="-128"/>
              </a:rPr>
              <a:t>万円</a:t>
            </a:r>
            <a:r>
              <a:rPr lang="en-US" altLang="ja-JP" sz="1800" b="1" dirty="0">
                <a:solidFill>
                  <a:srgbClr val="FF7C80"/>
                </a:solidFill>
                <a:cs typeface="メイリオ" pitchFamily="50" charset="-128"/>
              </a:rPr>
              <a:t>/</a:t>
            </a:r>
            <a:r>
              <a:rPr lang="ja-JP" altLang="en-US" sz="1800" b="1" dirty="0" smtClean="0">
                <a:solidFill>
                  <a:srgbClr val="FF7C80"/>
                </a:solidFill>
                <a:cs typeface="メイリオ" pitchFamily="50" charset="-128"/>
              </a:rPr>
              <a:t>関東版 </a:t>
            </a:r>
            <a:r>
              <a:rPr lang="en-US" altLang="ja-JP" sz="1800" b="1" dirty="0">
                <a:solidFill>
                  <a:srgbClr val="FF7C80"/>
                </a:solidFill>
                <a:cs typeface="メイリオ" pitchFamily="50" charset="-128"/>
              </a:rPr>
              <a:t>700</a:t>
            </a:r>
            <a:r>
              <a:rPr lang="ja-JP" altLang="en-US" sz="1800" b="1" dirty="0" smtClean="0">
                <a:solidFill>
                  <a:srgbClr val="FF7C80"/>
                </a:solidFill>
                <a:cs typeface="メイリオ" pitchFamily="50" charset="-128"/>
              </a:rPr>
              <a:t>万円</a:t>
            </a:r>
            <a:endParaRPr lang="en-US" altLang="ja-JP" sz="1800" b="1" dirty="0" smtClean="0">
              <a:solidFill>
                <a:srgbClr val="FF7C80"/>
              </a:solidFill>
              <a:cs typeface="メイリオ" pitchFamily="50" charset="-128"/>
            </a:endParaRPr>
          </a:p>
          <a:p>
            <a:pPr algn="r" defTabSz="835025">
              <a:lnSpc>
                <a:spcPct val="90000"/>
              </a:lnSpc>
              <a:spcBef>
                <a:spcPct val="50000"/>
              </a:spcBef>
            </a:pPr>
            <a:r>
              <a:rPr lang="en-US" altLang="ja-JP" sz="1200" b="1" dirty="0" smtClean="0">
                <a:solidFill>
                  <a:prstClr val="black">
                    <a:lumMod val="65000"/>
                    <a:lumOff val="35000"/>
                  </a:prstClr>
                </a:solidFill>
                <a:cs typeface="メイリオ" pitchFamily="50" charset="-128"/>
              </a:rPr>
              <a:t>※</a:t>
            </a:r>
            <a:r>
              <a:rPr lang="ja-JP" altLang="en-US" sz="1200" b="1" dirty="0">
                <a:solidFill>
                  <a:prstClr val="black">
                    <a:lumMod val="65000"/>
                    <a:lumOff val="35000"/>
                  </a:prstClr>
                </a:solidFill>
                <a:cs typeface="メイリオ" pitchFamily="50" charset="-128"/>
              </a:rPr>
              <a:t>うち制作費 </a:t>
            </a:r>
            <a:r>
              <a:rPr lang="en-US" altLang="ja-JP" sz="1200" b="1" dirty="0">
                <a:solidFill>
                  <a:prstClr val="black">
                    <a:lumMod val="65000"/>
                    <a:lumOff val="35000"/>
                  </a:prstClr>
                </a:solidFill>
                <a:cs typeface="メイリオ" pitchFamily="50" charset="-128"/>
              </a:rPr>
              <a:t>100</a:t>
            </a:r>
            <a:r>
              <a:rPr lang="ja-JP" altLang="en-US" sz="1200" b="1" dirty="0" smtClean="0">
                <a:solidFill>
                  <a:prstClr val="black">
                    <a:lumMod val="65000"/>
                    <a:lumOff val="35000"/>
                  </a:prstClr>
                </a:solidFill>
                <a:cs typeface="メイリオ" pitchFamily="50" charset="-128"/>
              </a:rPr>
              <a:t>万円</a:t>
            </a:r>
            <a:r>
              <a:rPr lang="ja-JP" altLang="en-US" sz="1200" b="1" dirty="0">
                <a:solidFill>
                  <a:prstClr val="black">
                    <a:lumMod val="65000"/>
                    <a:lumOff val="35000"/>
                  </a:prstClr>
                </a:solidFill>
                <a:cs typeface="メイリオ" pitchFamily="50" charset="-128"/>
              </a:rPr>
              <a:t>（ネット）</a:t>
            </a:r>
            <a:endParaRPr lang="en-US" altLang="ja-JP" sz="1200" b="1" dirty="0">
              <a:solidFill>
                <a:prstClr val="black">
                  <a:lumMod val="65000"/>
                  <a:lumOff val="35000"/>
                </a:prstClr>
              </a:solidFill>
              <a:cs typeface="メイリオ" pitchFamily="50" charset="-128"/>
            </a:endParaRPr>
          </a:p>
        </p:txBody>
      </p:sp>
      <p:sp>
        <p:nvSpPr>
          <p:cNvPr id="227375" name="Text Box 2"/>
          <p:cNvSpPr txBox="1">
            <a:spLocks noChangeArrowheads="1"/>
          </p:cNvSpPr>
          <p:nvPr/>
        </p:nvSpPr>
        <p:spPr bwMode="auto">
          <a:xfrm>
            <a:off x="313641" y="523950"/>
            <a:ext cx="9920323" cy="638297"/>
          </a:xfrm>
          <a:prstGeom prst="rect">
            <a:avLst/>
          </a:prstGeom>
          <a:noFill/>
          <a:ln w="9525">
            <a:noFill/>
            <a:miter lim="800000"/>
            <a:headEnd/>
            <a:tailEnd/>
          </a:ln>
          <a:effectLst/>
        </p:spPr>
        <p:txBody>
          <a:bodyPr wrap="square" lIns="83485" tIns="41742" rIns="83485" bIns="41742">
            <a:spAutoFit/>
          </a:bodyPr>
          <a:lstStyle/>
          <a:p>
            <a:pPr defTabSz="835025"/>
            <a:r>
              <a:rPr lang="en-US" altLang="ja-JP" sz="1200" dirty="0" smtClean="0">
                <a:solidFill>
                  <a:prstClr val="black"/>
                </a:solidFill>
                <a:cs typeface="メイリオ" pitchFamily="50" charset="-128"/>
              </a:rPr>
              <a:t>JR</a:t>
            </a:r>
            <a:r>
              <a:rPr lang="ja-JP" altLang="en-US" sz="1200" dirty="0" smtClean="0">
                <a:solidFill>
                  <a:prstClr val="black"/>
                </a:solidFill>
                <a:cs typeface="メイリオ" pitchFamily="50" charset="-128"/>
              </a:rPr>
              <a:t>を</a:t>
            </a:r>
            <a:r>
              <a:rPr lang="ja-JP" altLang="en-US" sz="1200" dirty="0">
                <a:solidFill>
                  <a:prstClr val="black"/>
                </a:solidFill>
                <a:cs typeface="メイリオ" pitchFamily="50" charset="-128"/>
              </a:rPr>
              <a:t>利用し、就活応援キャンペーンを実施します。</a:t>
            </a:r>
          </a:p>
          <a:p>
            <a:pPr defTabSz="835025"/>
            <a:r>
              <a:rPr lang="ja-JP" altLang="en-US" sz="1200" dirty="0">
                <a:solidFill>
                  <a:prstClr val="black"/>
                </a:solidFill>
                <a:cs typeface="メイリオ" pitchFamily="50" charset="-128"/>
              </a:rPr>
              <a:t>宅配マガジン＆</a:t>
            </a:r>
            <a:r>
              <a:rPr lang="en-US" altLang="ja-JP" sz="1200" dirty="0">
                <a:solidFill>
                  <a:prstClr val="black"/>
                </a:solidFill>
                <a:cs typeface="メイリオ" pitchFamily="50" charset="-128"/>
              </a:rPr>
              <a:t>web</a:t>
            </a:r>
            <a:r>
              <a:rPr lang="ja-JP" altLang="en-US" sz="1200" dirty="0">
                <a:solidFill>
                  <a:prstClr val="black"/>
                </a:solidFill>
                <a:cs typeface="メイリオ" pitchFamily="50" charset="-128"/>
              </a:rPr>
              <a:t>＆交通</a:t>
            </a:r>
            <a:r>
              <a:rPr lang="ja-JP" altLang="en-US" sz="1200" dirty="0" smtClean="0">
                <a:solidFill>
                  <a:prstClr val="black"/>
                </a:solidFill>
                <a:cs typeface="メイリオ" pitchFamily="50" charset="-128"/>
              </a:rPr>
              <a:t>広告のクロスメディア展開による貴ブランド露出。</a:t>
            </a:r>
            <a:endParaRPr lang="en-US" altLang="ja-JP" sz="1200" dirty="0" smtClean="0">
              <a:solidFill>
                <a:prstClr val="black"/>
              </a:solidFill>
              <a:cs typeface="メイリオ" pitchFamily="50" charset="-128"/>
            </a:endParaRPr>
          </a:p>
          <a:p>
            <a:pPr defTabSz="835025"/>
            <a:r>
              <a:rPr lang="ja-JP" altLang="en-US" sz="1200" dirty="0" smtClean="0">
                <a:solidFill>
                  <a:prstClr val="black"/>
                </a:solidFill>
                <a:cs typeface="メイリオ" pitchFamily="50" charset="-128"/>
              </a:rPr>
              <a:t>国内最大級の就職情報サイト、マイナビ</a:t>
            </a:r>
            <a:r>
              <a:rPr lang="ja-JP" altLang="en-US" sz="1200" dirty="0">
                <a:solidFill>
                  <a:prstClr val="black"/>
                </a:solidFill>
                <a:cs typeface="メイリオ" pitchFamily="50" charset="-128"/>
              </a:rPr>
              <a:t>とのコラボ展開により</a:t>
            </a:r>
            <a:r>
              <a:rPr lang="ja-JP" altLang="en-US" sz="1200" dirty="0" smtClean="0">
                <a:solidFill>
                  <a:prstClr val="black"/>
                </a:solidFill>
                <a:cs typeface="メイリオ" pitchFamily="50" charset="-128"/>
              </a:rPr>
              <a:t>、就</a:t>
            </a:r>
            <a:r>
              <a:rPr lang="ja-JP" altLang="en-US" sz="1200" dirty="0">
                <a:solidFill>
                  <a:prstClr val="black"/>
                </a:solidFill>
                <a:cs typeface="メイリオ" pitchFamily="50" charset="-128"/>
              </a:rPr>
              <a:t>活応援企業として</a:t>
            </a:r>
            <a:r>
              <a:rPr lang="ja-JP" altLang="en-US" sz="1200" dirty="0" smtClean="0">
                <a:solidFill>
                  <a:prstClr val="black"/>
                </a:solidFill>
                <a:cs typeface="メイリオ" pitchFamily="50" charset="-128"/>
              </a:rPr>
              <a:t>の認知促進プロモーション</a:t>
            </a:r>
            <a:r>
              <a:rPr lang="ja-JP" altLang="en-US" sz="1200" dirty="0">
                <a:solidFill>
                  <a:prstClr val="black"/>
                </a:solidFill>
                <a:cs typeface="メイリオ" pitchFamily="50" charset="-128"/>
              </a:rPr>
              <a:t>が</a:t>
            </a:r>
            <a:r>
              <a:rPr lang="ja-JP" altLang="en-US" sz="1200" dirty="0" smtClean="0">
                <a:solidFill>
                  <a:prstClr val="black"/>
                </a:solidFill>
                <a:cs typeface="メイリオ" pitchFamily="50" charset="-128"/>
              </a:rPr>
              <a:t>可能です！</a:t>
            </a:r>
            <a:endParaRPr lang="ja-JP" altLang="en-US" sz="1200" dirty="0">
              <a:solidFill>
                <a:prstClr val="black"/>
              </a:solidFill>
              <a:cs typeface="メイリオ" pitchFamily="50" charset="-128"/>
            </a:endParaRPr>
          </a:p>
        </p:txBody>
      </p:sp>
      <p:sp>
        <p:nvSpPr>
          <p:cNvPr id="227386" name="テキスト ボックス 23"/>
          <p:cNvSpPr txBox="1">
            <a:spLocks noChangeArrowheads="1"/>
          </p:cNvSpPr>
          <p:nvPr/>
        </p:nvSpPr>
        <p:spPr bwMode="auto">
          <a:xfrm>
            <a:off x="5349171" y="4110599"/>
            <a:ext cx="4257759" cy="276999"/>
          </a:xfrm>
          <a:prstGeom prst="rect">
            <a:avLst/>
          </a:prstGeom>
          <a:noFill/>
          <a:ln w="9525">
            <a:noFill/>
            <a:miter lim="800000"/>
            <a:headEnd/>
            <a:tailEnd/>
          </a:ln>
        </p:spPr>
        <p:txBody>
          <a:bodyPr wrap="square">
            <a:spAutoFit/>
          </a:bodyPr>
          <a:lstStyle/>
          <a:p>
            <a:r>
              <a:rPr lang="en-US" altLang="ja-JP" sz="1200" dirty="0">
                <a:solidFill>
                  <a:prstClr val="black"/>
                </a:solidFill>
                <a:cs typeface="メイリオ" pitchFamily="50" charset="-128"/>
              </a:rPr>
              <a:t>※1</a:t>
            </a:r>
            <a:r>
              <a:rPr lang="ja-JP" altLang="en-US" sz="1200" dirty="0">
                <a:solidFill>
                  <a:prstClr val="black"/>
                </a:solidFill>
                <a:cs typeface="メイリオ" pitchFamily="50" charset="-128"/>
              </a:rPr>
              <a:t>社に</a:t>
            </a:r>
            <a:r>
              <a:rPr lang="ja-JP" altLang="en-US" sz="1200" dirty="0" err="1">
                <a:solidFill>
                  <a:prstClr val="black"/>
                </a:solidFill>
                <a:cs typeface="メイリオ" pitchFamily="50" charset="-128"/>
              </a:rPr>
              <a:t>つきまど</a:t>
            </a:r>
            <a:r>
              <a:rPr lang="ja-JP" altLang="en-US" sz="1200" dirty="0" smtClean="0">
                <a:solidFill>
                  <a:prstClr val="black"/>
                </a:solidFill>
                <a:cs typeface="メイリオ" pitchFamily="50" charset="-128"/>
              </a:rPr>
              <a:t>上ワイドの</a:t>
            </a:r>
            <a:r>
              <a:rPr lang="en-US" altLang="ja-JP" sz="1200" dirty="0">
                <a:solidFill>
                  <a:prstClr val="black"/>
                </a:solidFill>
                <a:cs typeface="メイリオ" pitchFamily="50" charset="-128"/>
              </a:rPr>
              <a:t>1/4</a:t>
            </a:r>
            <a:r>
              <a:rPr lang="ja-JP" altLang="en-US" sz="1200" dirty="0">
                <a:solidFill>
                  <a:prstClr val="black"/>
                </a:solidFill>
                <a:cs typeface="メイリオ" pitchFamily="50" charset="-128"/>
              </a:rPr>
              <a:t>相当</a:t>
            </a:r>
            <a:r>
              <a:rPr lang="ja-JP" altLang="en-US" sz="1200" dirty="0" smtClean="0">
                <a:solidFill>
                  <a:prstClr val="black"/>
                </a:solidFill>
                <a:cs typeface="メイリオ" pitchFamily="50" charset="-128"/>
              </a:rPr>
              <a:t>スペースを</a:t>
            </a:r>
            <a:r>
              <a:rPr lang="ja-JP" altLang="en-US" sz="1200" dirty="0">
                <a:solidFill>
                  <a:prstClr val="black"/>
                </a:solidFill>
                <a:cs typeface="メイリオ" pitchFamily="50" charset="-128"/>
              </a:rPr>
              <a:t>使用予定</a:t>
            </a:r>
          </a:p>
        </p:txBody>
      </p:sp>
      <p:sp>
        <p:nvSpPr>
          <p:cNvPr id="34" name="Text Box 1042"/>
          <p:cNvSpPr txBox="1">
            <a:spLocks noChangeArrowheads="1"/>
          </p:cNvSpPr>
          <p:nvPr/>
        </p:nvSpPr>
        <p:spPr bwMode="auto">
          <a:xfrm>
            <a:off x="5490152" y="6613707"/>
            <a:ext cx="4046268" cy="318955"/>
          </a:xfrm>
          <a:prstGeom prst="rect">
            <a:avLst/>
          </a:prstGeom>
          <a:noFill/>
          <a:ln w="9525">
            <a:noFill/>
            <a:miter lim="800000"/>
            <a:headEnd/>
            <a:tailEnd/>
          </a:ln>
        </p:spPr>
        <p:txBody>
          <a:bodyPr wrap="none" lIns="98568" tIns="51255" rIns="98568" bIns="51255">
            <a:spAutoFit/>
          </a:bodyPr>
          <a:lstStyle/>
          <a:p>
            <a:r>
              <a:rPr lang="ja-JP" altLang="en-US" sz="1400" b="1" dirty="0">
                <a:solidFill>
                  <a:srgbClr val="FF7C80"/>
                </a:solidFill>
                <a:cs typeface="メイリオ" pitchFamily="50" charset="-128"/>
              </a:rPr>
              <a:t>お申し込み</a:t>
            </a:r>
            <a:r>
              <a:rPr lang="ja-JP" altLang="en-US" sz="1400" b="1" dirty="0" smtClean="0">
                <a:solidFill>
                  <a:srgbClr val="FF7C80"/>
                </a:solidFill>
                <a:cs typeface="メイリオ" pitchFamily="50" charset="-128"/>
              </a:rPr>
              <a:t>締め切り</a:t>
            </a:r>
            <a:r>
              <a:rPr lang="ja-JP" altLang="en-US" sz="1400" b="1" dirty="0">
                <a:solidFill>
                  <a:srgbClr val="FF7C80"/>
                </a:solidFill>
                <a:cs typeface="メイリオ" pitchFamily="50" charset="-128"/>
              </a:rPr>
              <a:t>　</a:t>
            </a:r>
            <a:r>
              <a:rPr lang="en-US" altLang="ja-JP" sz="1400" b="1" dirty="0" smtClean="0">
                <a:solidFill>
                  <a:srgbClr val="FF7C80"/>
                </a:solidFill>
                <a:cs typeface="メイリオ" pitchFamily="50" charset="-128"/>
              </a:rPr>
              <a:t>2016</a:t>
            </a:r>
            <a:r>
              <a:rPr lang="ja-JP" altLang="en-US" sz="1400" b="1" dirty="0" smtClean="0">
                <a:solidFill>
                  <a:srgbClr val="FF7C80"/>
                </a:solidFill>
                <a:cs typeface="メイリオ" pitchFamily="50" charset="-128"/>
              </a:rPr>
              <a:t>年</a:t>
            </a:r>
            <a:r>
              <a:rPr lang="en-US" altLang="ja-JP" sz="1400" b="1" dirty="0">
                <a:solidFill>
                  <a:srgbClr val="FF7C80"/>
                </a:solidFill>
                <a:cs typeface="メイリオ" pitchFamily="50" charset="-128"/>
              </a:rPr>
              <a:t>10</a:t>
            </a:r>
            <a:r>
              <a:rPr lang="ja-JP" altLang="en-US" sz="1400" b="1" dirty="0" smtClean="0">
                <a:solidFill>
                  <a:srgbClr val="FF7C80"/>
                </a:solidFill>
                <a:cs typeface="メイリオ" pitchFamily="50" charset="-128"/>
              </a:rPr>
              <a:t>月</a:t>
            </a:r>
            <a:r>
              <a:rPr lang="en-US" altLang="ja-JP" sz="1400" b="1" dirty="0">
                <a:solidFill>
                  <a:srgbClr val="FF7C80"/>
                </a:solidFill>
                <a:cs typeface="メイリオ" pitchFamily="50" charset="-128"/>
              </a:rPr>
              <a:t>14</a:t>
            </a:r>
            <a:r>
              <a:rPr lang="ja-JP" altLang="en-US" sz="1400" b="1" dirty="0" smtClean="0">
                <a:solidFill>
                  <a:srgbClr val="FF7C80"/>
                </a:solidFill>
                <a:cs typeface="メイリオ" pitchFamily="50" charset="-128"/>
              </a:rPr>
              <a:t>日（金）</a:t>
            </a:r>
            <a:endParaRPr lang="ja-JP" altLang="en-US" sz="1400" b="1" dirty="0">
              <a:solidFill>
                <a:srgbClr val="FF7C80"/>
              </a:solidFill>
              <a:cs typeface="メイリオ" pitchFamily="50" charset="-128"/>
            </a:endParaRPr>
          </a:p>
        </p:txBody>
      </p:sp>
      <p:sp>
        <p:nvSpPr>
          <p:cNvPr id="3" name="タイトル 2"/>
          <p:cNvSpPr>
            <a:spLocks noGrp="1"/>
          </p:cNvSpPr>
          <p:nvPr>
            <p:ph type="title"/>
          </p:nvPr>
        </p:nvSpPr>
        <p:spPr/>
        <p:txBody>
          <a:bodyPr/>
          <a:lstStyle/>
          <a:p>
            <a:r>
              <a:rPr lang="ja-JP" altLang="en-US" dirty="0"/>
              <a:t>就活</a:t>
            </a:r>
            <a:r>
              <a:rPr lang="ja-JP" altLang="en-US" dirty="0" smtClean="0"/>
              <a:t>スタイルブック　交通</a:t>
            </a:r>
            <a:r>
              <a:rPr lang="ja-JP" altLang="en-US" dirty="0"/>
              <a:t>広告連動</a:t>
            </a:r>
            <a:r>
              <a:rPr lang="ja-JP" altLang="en-US" dirty="0" smtClean="0"/>
              <a:t>企画</a:t>
            </a:r>
            <a:endParaRPr kumimoji="1" lang="ja-JP" altLang="en-US" dirty="0"/>
          </a:p>
        </p:txBody>
      </p:sp>
      <p:sp>
        <p:nvSpPr>
          <p:cNvPr id="5" name="スライド番号プレースホルダー 4"/>
          <p:cNvSpPr>
            <a:spLocks noGrp="1"/>
          </p:cNvSpPr>
          <p:nvPr>
            <p:ph type="sldNum" sz="quarter" idx="12"/>
          </p:nvPr>
        </p:nvSpPr>
        <p:spPr>
          <a:xfrm>
            <a:off x="7372350" y="6683595"/>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17</a:t>
            </a:fld>
            <a:endParaRPr lang="ja-JP" altLang="en-US" dirty="0">
              <a:solidFill>
                <a:prstClr val="black">
                  <a:tint val="75000"/>
                </a:prstClr>
              </a:solidFill>
            </a:endParaRPr>
          </a:p>
        </p:txBody>
      </p:sp>
      <p:sp>
        <p:nvSpPr>
          <p:cNvPr id="27" name="テキスト ボックス 26"/>
          <p:cNvSpPr txBox="1"/>
          <p:nvPr/>
        </p:nvSpPr>
        <p:spPr>
          <a:xfrm>
            <a:off x="7587388" y="6420090"/>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65" name="正方形/長方形 64"/>
          <p:cNvSpPr/>
          <p:nvPr/>
        </p:nvSpPr>
        <p:spPr>
          <a:xfrm>
            <a:off x="5328330" y="5267383"/>
            <a:ext cx="4157634" cy="1089215"/>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6" name="グループ化 15"/>
          <p:cNvGrpSpPr/>
          <p:nvPr/>
        </p:nvGrpSpPr>
        <p:grpSpPr>
          <a:xfrm>
            <a:off x="904223" y="4826736"/>
            <a:ext cx="3939634" cy="1889902"/>
            <a:chOff x="2623220" y="1878821"/>
            <a:chExt cx="2904211" cy="1393194"/>
          </a:xfrm>
        </p:grpSpPr>
        <p:grpSp>
          <p:nvGrpSpPr>
            <p:cNvPr id="14" name="グループ化 13"/>
            <p:cNvGrpSpPr/>
            <p:nvPr/>
          </p:nvGrpSpPr>
          <p:grpSpPr>
            <a:xfrm>
              <a:off x="2623220" y="1878821"/>
              <a:ext cx="2904211" cy="1393194"/>
              <a:chOff x="2316748" y="1868878"/>
              <a:chExt cx="2904211" cy="1393194"/>
            </a:xfrm>
          </p:grpSpPr>
          <p:pic>
            <p:nvPicPr>
              <p:cNvPr id="92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53158" y="1868878"/>
                <a:ext cx="1967801" cy="139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16748" y="1868878"/>
                <a:ext cx="936409" cy="139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正方形/長方形 14"/>
            <p:cNvSpPr/>
            <p:nvPr/>
          </p:nvSpPr>
          <p:spPr>
            <a:xfrm>
              <a:off x="2623220" y="1878821"/>
              <a:ext cx="2904211" cy="1383251"/>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78" name="Rectangle 24"/>
          <p:cNvSpPr>
            <a:spLocks noChangeArrowheads="1"/>
          </p:cNvSpPr>
          <p:nvPr/>
        </p:nvSpPr>
        <p:spPr bwMode="auto">
          <a:xfrm>
            <a:off x="688768" y="4427001"/>
            <a:ext cx="4370545" cy="302868"/>
          </a:xfrm>
          <a:prstGeom prst="rect">
            <a:avLst/>
          </a:prstGeom>
          <a:solidFill>
            <a:srgbClr val="C5D8FF"/>
          </a:solidFill>
          <a:ln w="9525">
            <a:noFill/>
            <a:miter lim="800000"/>
            <a:headEnd/>
            <a:tailEnd/>
          </a:ln>
        </p:spPr>
        <p:txBody>
          <a:bodyPr wrap="none" anchor="ctr"/>
          <a:lstStyle/>
          <a:p>
            <a:pPr algn="ctr"/>
            <a:r>
              <a:rPr lang="ja-JP" altLang="en-US" sz="1200" b="1" dirty="0" smtClean="0">
                <a:solidFill>
                  <a:prstClr val="black">
                    <a:lumMod val="75000"/>
                    <a:lumOff val="25000"/>
                  </a:prstClr>
                </a:solidFill>
                <a:cs typeface="メイリオ" pitchFamily="50" charset="-128"/>
              </a:rPr>
              <a:t>本誌片</a:t>
            </a:r>
            <a:r>
              <a:rPr lang="ja-JP" altLang="en-US" sz="1200" b="1" dirty="0">
                <a:solidFill>
                  <a:prstClr val="black">
                    <a:lumMod val="75000"/>
                    <a:lumOff val="25000"/>
                  </a:prstClr>
                </a:solidFill>
                <a:cs typeface="メイリオ" pitchFamily="50" charset="-128"/>
              </a:rPr>
              <a:t>観音開き特別協賛枠</a:t>
            </a:r>
            <a:r>
              <a:rPr lang="en-US" altLang="ja-JP" sz="1200" b="1" dirty="0">
                <a:solidFill>
                  <a:prstClr val="black">
                    <a:lumMod val="75000"/>
                    <a:lumOff val="25000"/>
                  </a:prstClr>
                </a:solidFill>
                <a:cs typeface="メイリオ" pitchFamily="50" charset="-128"/>
              </a:rPr>
              <a:t>(</a:t>
            </a:r>
            <a:r>
              <a:rPr lang="en-US" altLang="ja-JP" sz="1200" b="1" dirty="0" smtClean="0">
                <a:solidFill>
                  <a:prstClr val="black">
                    <a:lumMod val="75000"/>
                    <a:lumOff val="25000"/>
                  </a:prstClr>
                </a:solidFill>
                <a:cs typeface="メイリオ" pitchFamily="50" charset="-128"/>
              </a:rPr>
              <a:t>1/2P</a:t>
            </a:r>
            <a:r>
              <a:rPr lang="ja-JP" altLang="en-US" sz="1200" b="1" dirty="0" smtClean="0">
                <a:solidFill>
                  <a:prstClr val="black">
                    <a:lumMod val="75000"/>
                    <a:lumOff val="25000"/>
                  </a:prstClr>
                </a:solidFill>
                <a:cs typeface="メイリオ" pitchFamily="50" charset="-128"/>
              </a:rPr>
              <a:t>・関東版のみ</a:t>
            </a:r>
            <a:r>
              <a:rPr lang="en-US" altLang="ja-JP" sz="1200" b="1" dirty="0" smtClean="0">
                <a:solidFill>
                  <a:prstClr val="black">
                    <a:lumMod val="75000"/>
                    <a:lumOff val="25000"/>
                  </a:prstClr>
                </a:solidFill>
                <a:cs typeface="メイリオ" pitchFamily="50" charset="-128"/>
              </a:rPr>
              <a:t>)</a:t>
            </a:r>
            <a:endParaRPr lang="ja-JP" altLang="en-US" sz="1200" b="1" dirty="0">
              <a:solidFill>
                <a:prstClr val="black">
                  <a:lumMod val="75000"/>
                  <a:lumOff val="25000"/>
                </a:prstClr>
              </a:solidFill>
              <a:cs typeface="メイリオ" pitchFamily="50" charset="-128"/>
            </a:endParaRPr>
          </a:p>
        </p:txBody>
      </p:sp>
      <p:sp>
        <p:nvSpPr>
          <p:cNvPr id="79" name="Rectangle 24"/>
          <p:cNvSpPr>
            <a:spLocks noChangeArrowheads="1"/>
          </p:cNvSpPr>
          <p:nvPr/>
        </p:nvSpPr>
        <p:spPr bwMode="auto">
          <a:xfrm>
            <a:off x="3559323" y="1509643"/>
            <a:ext cx="1606031" cy="302868"/>
          </a:xfrm>
          <a:prstGeom prst="rect">
            <a:avLst/>
          </a:prstGeom>
          <a:solidFill>
            <a:srgbClr val="C5D8FF"/>
          </a:solidFill>
          <a:ln w="9525">
            <a:noFill/>
            <a:miter lim="800000"/>
            <a:headEnd/>
            <a:tailEnd/>
          </a:ln>
        </p:spPr>
        <p:txBody>
          <a:bodyPr wrap="none" anchor="ctr"/>
          <a:lstStyle/>
          <a:p>
            <a:pPr algn="ctr"/>
            <a:r>
              <a:rPr lang="en-US" altLang="ja-JP" sz="1200" b="1" dirty="0">
                <a:solidFill>
                  <a:prstClr val="black">
                    <a:lumMod val="75000"/>
                    <a:lumOff val="25000"/>
                  </a:prstClr>
                </a:solidFill>
                <a:cs typeface="メイリオ" pitchFamily="50" charset="-128"/>
              </a:rPr>
              <a:t>WEB</a:t>
            </a:r>
            <a:r>
              <a:rPr lang="ja-JP" altLang="en-US" sz="1200" b="1" dirty="0">
                <a:solidFill>
                  <a:prstClr val="black">
                    <a:lumMod val="75000"/>
                    <a:lumOff val="25000"/>
                  </a:prstClr>
                </a:solidFill>
                <a:cs typeface="メイリオ" pitchFamily="50" charset="-128"/>
              </a:rPr>
              <a:t>転載</a:t>
            </a:r>
            <a:r>
              <a:rPr lang="en-US" altLang="ja-JP" sz="1200" b="1" dirty="0">
                <a:solidFill>
                  <a:prstClr val="black">
                    <a:lumMod val="75000"/>
                    <a:lumOff val="25000"/>
                  </a:prstClr>
                </a:solidFill>
                <a:cs typeface="メイリオ" pitchFamily="50" charset="-128"/>
              </a:rPr>
              <a:t>12</a:t>
            </a:r>
            <a:r>
              <a:rPr lang="ja-JP" altLang="en-US" sz="1200" b="1" dirty="0">
                <a:solidFill>
                  <a:prstClr val="black">
                    <a:lumMod val="75000"/>
                    <a:lumOff val="25000"/>
                  </a:prstClr>
                </a:solidFill>
                <a:cs typeface="メイリオ" pitchFamily="50" charset="-128"/>
              </a:rPr>
              <a:t>週間</a:t>
            </a:r>
          </a:p>
        </p:txBody>
      </p:sp>
      <p:sp>
        <p:nvSpPr>
          <p:cNvPr id="80" name="Rectangle 24"/>
          <p:cNvSpPr>
            <a:spLocks noChangeArrowheads="1"/>
          </p:cNvSpPr>
          <p:nvPr/>
        </p:nvSpPr>
        <p:spPr bwMode="auto">
          <a:xfrm>
            <a:off x="5328330" y="1509868"/>
            <a:ext cx="4157634" cy="302868"/>
          </a:xfrm>
          <a:prstGeom prst="rect">
            <a:avLst/>
          </a:prstGeom>
          <a:solidFill>
            <a:srgbClr val="C5D8FF"/>
          </a:solidFill>
          <a:ln w="9525">
            <a:noFill/>
            <a:miter lim="800000"/>
            <a:headEnd/>
            <a:tailEnd/>
          </a:ln>
        </p:spPr>
        <p:txBody>
          <a:bodyPr wrap="none" anchor="ctr"/>
          <a:lstStyle/>
          <a:p>
            <a:pPr algn="ctr"/>
            <a:r>
              <a:rPr lang="ja-JP" altLang="en-US" sz="1200" b="1" dirty="0">
                <a:solidFill>
                  <a:prstClr val="black">
                    <a:lumMod val="75000"/>
                    <a:lumOff val="25000"/>
                  </a:prstClr>
                </a:solidFill>
                <a:cs typeface="メイリオ" pitchFamily="50" charset="-128"/>
              </a:rPr>
              <a:t>交通広告　</a:t>
            </a:r>
            <a:r>
              <a:rPr lang="en-US" altLang="ja-JP" sz="1200" b="1" dirty="0">
                <a:solidFill>
                  <a:prstClr val="black">
                    <a:lumMod val="75000"/>
                    <a:lumOff val="25000"/>
                  </a:prstClr>
                </a:solidFill>
                <a:cs typeface="メイリオ" pitchFamily="50" charset="-128"/>
              </a:rPr>
              <a:t>1</a:t>
            </a:r>
            <a:r>
              <a:rPr lang="ja-JP" altLang="en-US" sz="1200" b="1" dirty="0">
                <a:solidFill>
                  <a:prstClr val="black">
                    <a:lumMod val="75000"/>
                    <a:lumOff val="25000"/>
                  </a:prstClr>
                </a:solidFill>
                <a:cs typeface="メイリオ" pitchFamily="50" charset="-128"/>
              </a:rPr>
              <a:t>週間</a:t>
            </a:r>
          </a:p>
        </p:txBody>
      </p:sp>
      <p:grpSp>
        <p:nvGrpSpPr>
          <p:cNvPr id="17" name="グループ化 16"/>
          <p:cNvGrpSpPr/>
          <p:nvPr/>
        </p:nvGrpSpPr>
        <p:grpSpPr>
          <a:xfrm>
            <a:off x="705841" y="1875799"/>
            <a:ext cx="2669947" cy="1806560"/>
            <a:chOff x="954157" y="1836473"/>
            <a:chExt cx="2893200" cy="1957620"/>
          </a:xfrm>
        </p:grpSpPr>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7037" y="1836473"/>
              <a:ext cx="2880320" cy="195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正方形/長方形 81"/>
            <p:cNvSpPr/>
            <p:nvPr/>
          </p:nvSpPr>
          <p:spPr>
            <a:xfrm>
              <a:off x="954157" y="1876509"/>
              <a:ext cx="2869346" cy="1917584"/>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84" name="テキスト ボックス 83"/>
          <p:cNvSpPr txBox="1"/>
          <p:nvPr/>
        </p:nvSpPr>
        <p:spPr>
          <a:xfrm>
            <a:off x="5503540" y="5348486"/>
            <a:ext cx="1980029" cy="307777"/>
          </a:xfrm>
          <a:prstGeom prst="rect">
            <a:avLst/>
          </a:prstGeom>
          <a:noFill/>
        </p:spPr>
        <p:txBody>
          <a:bodyPr wrap="none" rtlCol="0">
            <a:spAutoFit/>
          </a:bodyPr>
          <a:lstStyle/>
          <a:p>
            <a:r>
              <a:rPr lang="ja-JP" altLang="en-US" sz="1400" b="1" dirty="0" smtClean="0">
                <a:solidFill>
                  <a:srgbClr val="6699FF"/>
                </a:solidFill>
                <a:cs typeface="Meiryo UI" panose="020B0604030504040204" pitchFamily="50" charset="-128"/>
              </a:rPr>
              <a:t>交通広告連動企画定価</a:t>
            </a:r>
            <a:endParaRPr lang="ja-JP" altLang="en-US" sz="1400" b="1" dirty="0">
              <a:solidFill>
                <a:srgbClr val="6699FF"/>
              </a:solidFill>
              <a:cs typeface="Meiryo UI" panose="020B0604030504040204" pitchFamily="50" charset="-128"/>
            </a:endParaRPr>
          </a:p>
        </p:txBody>
      </p:sp>
      <p:grpSp>
        <p:nvGrpSpPr>
          <p:cNvPr id="19" name="グループ化 18"/>
          <p:cNvGrpSpPr/>
          <p:nvPr/>
        </p:nvGrpSpPr>
        <p:grpSpPr>
          <a:xfrm>
            <a:off x="3741515" y="1912746"/>
            <a:ext cx="1191495" cy="2190005"/>
            <a:chOff x="4240037" y="1763922"/>
            <a:chExt cx="1551537" cy="2851774"/>
          </a:xfrm>
        </p:grpSpPr>
        <p:grpSp>
          <p:nvGrpSpPr>
            <p:cNvPr id="18" name="グループ化 17"/>
            <p:cNvGrpSpPr/>
            <p:nvPr/>
          </p:nvGrpSpPr>
          <p:grpSpPr>
            <a:xfrm>
              <a:off x="4260396" y="1798716"/>
              <a:ext cx="1531178" cy="2816980"/>
              <a:chOff x="4260396" y="1798716"/>
              <a:chExt cx="1531178" cy="2816980"/>
            </a:xfrm>
          </p:grpSpPr>
          <p:pic>
            <p:nvPicPr>
              <p:cNvPr id="9220" name="Picture 4" descr="\\cpfs10\mynavi\スチューデント事業部\01営業部\営業推進課\!河合\作業\2018卒就活媒体資料\素材\aoyama.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
              <a:stretch/>
            </p:blipFill>
            <p:spPr bwMode="auto">
              <a:xfrm>
                <a:off x="4260397" y="1798716"/>
                <a:ext cx="1531176" cy="45342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cpfs10\mynavi\スチューデント事業部\01営業部\営業推進課\!河合\作業\2018卒就活媒体資料\素材\aoyama.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260396" y="2257405"/>
                <a:ext cx="1531178" cy="2358291"/>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正方形/長方形 89"/>
            <p:cNvSpPr/>
            <p:nvPr/>
          </p:nvSpPr>
          <p:spPr>
            <a:xfrm>
              <a:off x="4240037" y="1763922"/>
              <a:ext cx="1551537" cy="2851774"/>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93" name="Text Box 4"/>
          <p:cNvSpPr txBox="1">
            <a:spLocks noChangeArrowheads="1"/>
          </p:cNvSpPr>
          <p:nvPr/>
        </p:nvSpPr>
        <p:spPr bwMode="auto">
          <a:xfrm>
            <a:off x="5349171" y="3411678"/>
            <a:ext cx="3602233" cy="761408"/>
          </a:xfrm>
          <a:prstGeom prst="rect">
            <a:avLst/>
          </a:prstGeom>
          <a:noFill/>
          <a:ln w="9525">
            <a:noFill/>
            <a:miter lim="800000"/>
            <a:headEnd/>
            <a:tailEnd/>
          </a:ln>
          <a:effectLst/>
        </p:spPr>
        <p:txBody>
          <a:bodyPr wrap="none" lIns="83485" tIns="41742" rIns="83485" bIns="41742">
            <a:spAutoFit/>
          </a:bodyPr>
          <a:lstStyle/>
          <a:p>
            <a:pPr defTabSz="835025"/>
            <a:r>
              <a:rPr lang="ja-JP" altLang="en-US" sz="1100" dirty="0">
                <a:solidFill>
                  <a:prstClr val="black"/>
                </a:solidFill>
                <a:cs typeface="メイリオ" pitchFamily="50" charset="-128"/>
              </a:rPr>
              <a:t>■沿線 　</a:t>
            </a:r>
            <a:r>
              <a:rPr lang="ja-JP" altLang="en-US" sz="1100" dirty="0" smtClean="0">
                <a:solidFill>
                  <a:prstClr val="black"/>
                </a:solidFill>
                <a:cs typeface="メイリオ" pitchFamily="50" charset="-128"/>
              </a:rPr>
              <a:t>　山手線・中央快速線・中央総武線各駅停車</a:t>
            </a:r>
            <a:endParaRPr lang="en-US" altLang="ja-JP" sz="1100" dirty="0" smtClean="0">
              <a:solidFill>
                <a:prstClr val="black"/>
              </a:solidFill>
              <a:cs typeface="メイリオ" pitchFamily="50" charset="-128"/>
            </a:endParaRPr>
          </a:p>
          <a:p>
            <a:pPr defTabSz="835025"/>
            <a:r>
              <a:rPr lang="ja-JP" altLang="en-US" sz="1100" dirty="0" smtClean="0">
                <a:solidFill>
                  <a:prstClr val="black"/>
                </a:solidFill>
                <a:cs typeface="メイリオ" pitchFamily="50" charset="-128"/>
              </a:rPr>
              <a:t>■</a:t>
            </a:r>
            <a:r>
              <a:rPr lang="ja-JP" altLang="en-US" sz="1100" dirty="0">
                <a:solidFill>
                  <a:prstClr val="black"/>
                </a:solidFill>
                <a:cs typeface="メイリオ" pitchFamily="50" charset="-128"/>
              </a:rPr>
              <a:t>期間　 </a:t>
            </a:r>
            <a:r>
              <a:rPr lang="ja-JP" altLang="en-US" sz="1100" dirty="0" smtClean="0">
                <a:solidFill>
                  <a:prstClr val="black"/>
                </a:solidFill>
                <a:cs typeface="メイリオ" pitchFamily="50" charset="-128"/>
              </a:rPr>
              <a:t>　</a:t>
            </a:r>
            <a:r>
              <a:rPr lang="en-US" altLang="ja-JP" sz="1100" dirty="0" smtClean="0">
                <a:solidFill>
                  <a:prstClr val="black"/>
                </a:solidFill>
                <a:cs typeface="メイリオ" pitchFamily="50" charset="-128"/>
              </a:rPr>
              <a:t>2017</a:t>
            </a:r>
            <a:r>
              <a:rPr lang="ja-JP" altLang="en-US" sz="1100" dirty="0" smtClean="0">
                <a:solidFill>
                  <a:prstClr val="black"/>
                </a:solidFill>
                <a:cs typeface="メイリオ" pitchFamily="50" charset="-128"/>
              </a:rPr>
              <a:t>年</a:t>
            </a:r>
            <a:r>
              <a:rPr lang="en-US" altLang="ja-JP" sz="1100" dirty="0">
                <a:solidFill>
                  <a:prstClr val="black"/>
                </a:solidFill>
                <a:cs typeface="メイリオ" pitchFamily="50" charset="-128"/>
              </a:rPr>
              <a:t>2</a:t>
            </a:r>
            <a:r>
              <a:rPr lang="ja-JP" altLang="en-US" sz="1100" dirty="0">
                <a:solidFill>
                  <a:prstClr val="black"/>
                </a:solidFill>
                <a:cs typeface="メイリオ" pitchFamily="50" charset="-128"/>
              </a:rPr>
              <a:t>月下旬～</a:t>
            </a:r>
            <a:r>
              <a:rPr lang="en-US" altLang="ja-JP" sz="1100" dirty="0">
                <a:solidFill>
                  <a:prstClr val="black"/>
                </a:solidFill>
                <a:cs typeface="メイリオ" pitchFamily="50" charset="-128"/>
              </a:rPr>
              <a:t>3</a:t>
            </a:r>
            <a:r>
              <a:rPr lang="ja-JP" altLang="en-US" sz="1100" dirty="0">
                <a:solidFill>
                  <a:prstClr val="black"/>
                </a:solidFill>
                <a:cs typeface="メイリオ" pitchFamily="50" charset="-128"/>
              </a:rPr>
              <a:t>月上旬（仮</a:t>
            </a:r>
            <a:r>
              <a:rPr lang="ja-JP" altLang="en-US" sz="1100" dirty="0" smtClean="0">
                <a:solidFill>
                  <a:prstClr val="black"/>
                </a:solidFill>
                <a:cs typeface="メイリオ" pitchFamily="50" charset="-128"/>
              </a:rPr>
              <a:t>）</a:t>
            </a:r>
            <a:r>
              <a:rPr lang="en-US" altLang="ja-JP" sz="1100" dirty="0" smtClean="0">
                <a:solidFill>
                  <a:prstClr val="black"/>
                </a:solidFill>
                <a:cs typeface="メイリオ" pitchFamily="50" charset="-128"/>
              </a:rPr>
              <a:t>7</a:t>
            </a:r>
            <a:r>
              <a:rPr lang="ja-JP" altLang="en-US" sz="1100" dirty="0" smtClean="0">
                <a:solidFill>
                  <a:prstClr val="black"/>
                </a:solidFill>
                <a:cs typeface="メイリオ" pitchFamily="50" charset="-128"/>
              </a:rPr>
              <a:t>日間</a:t>
            </a:r>
            <a:endParaRPr lang="en-US" altLang="ja-JP" sz="1100" dirty="0" smtClean="0">
              <a:solidFill>
                <a:prstClr val="black"/>
              </a:solidFill>
              <a:cs typeface="メイリオ" pitchFamily="50" charset="-128"/>
            </a:endParaRPr>
          </a:p>
          <a:p>
            <a:pPr defTabSz="835025"/>
            <a:r>
              <a:rPr lang="ja-JP" altLang="en-US" sz="1100" dirty="0" smtClean="0">
                <a:solidFill>
                  <a:prstClr val="black"/>
                </a:solidFill>
                <a:cs typeface="メイリオ" pitchFamily="50" charset="-128"/>
              </a:rPr>
              <a:t>■協賛枠　限定</a:t>
            </a:r>
            <a:r>
              <a:rPr lang="en-US" altLang="ja-JP" sz="1100" dirty="0" smtClean="0">
                <a:solidFill>
                  <a:prstClr val="black"/>
                </a:solidFill>
                <a:cs typeface="メイリオ" pitchFamily="50" charset="-128"/>
              </a:rPr>
              <a:t>3</a:t>
            </a:r>
            <a:r>
              <a:rPr lang="ja-JP" altLang="en-US" sz="1100" dirty="0" smtClean="0">
                <a:solidFill>
                  <a:prstClr val="black"/>
                </a:solidFill>
                <a:cs typeface="メイリオ" pitchFamily="50" charset="-128"/>
              </a:rPr>
              <a:t>社まで</a:t>
            </a:r>
            <a:endParaRPr lang="en-US" altLang="ja-JP" sz="1100" dirty="0" smtClean="0">
              <a:solidFill>
                <a:prstClr val="black"/>
              </a:solidFill>
              <a:cs typeface="メイリオ" pitchFamily="50" charset="-128"/>
            </a:endParaRPr>
          </a:p>
          <a:p>
            <a:pPr defTabSz="835025"/>
            <a:r>
              <a:rPr lang="ja-JP" altLang="en-US" sz="1100" dirty="0" smtClean="0">
                <a:solidFill>
                  <a:prstClr val="black"/>
                </a:solidFill>
                <a:cs typeface="メイリオ" pitchFamily="50" charset="-128"/>
              </a:rPr>
              <a:t>■規定　　１業種１社</a:t>
            </a:r>
            <a:endParaRPr lang="ja-JP" altLang="en-US" sz="1100" dirty="0">
              <a:solidFill>
                <a:prstClr val="black"/>
              </a:solidFill>
              <a:cs typeface="メイリオ" pitchFamily="50" charset="-128"/>
            </a:endParaRPr>
          </a:p>
        </p:txBody>
      </p:sp>
      <p:sp>
        <p:nvSpPr>
          <p:cNvPr id="94" name="Rectangle 24"/>
          <p:cNvSpPr>
            <a:spLocks noChangeArrowheads="1"/>
          </p:cNvSpPr>
          <p:nvPr/>
        </p:nvSpPr>
        <p:spPr bwMode="auto">
          <a:xfrm>
            <a:off x="688768" y="1162247"/>
            <a:ext cx="8783531" cy="302868"/>
          </a:xfrm>
          <a:prstGeom prst="rect">
            <a:avLst/>
          </a:prstGeom>
          <a:solidFill>
            <a:srgbClr val="6699FF"/>
          </a:solidFill>
          <a:ln w="9525">
            <a:noFill/>
            <a:miter lim="800000"/>
            <a:headEnd/>
            <a:tailEnd/>
          </a:ln>
        </p:spPr>
        <p:txBody>
          <a:bodyPr wrap="none" anchor="ctr"/>
          <a:lstStyle/>
          <a:p>
            <a:pPr algn="ctr"/>
            <a:r>
              <a:rPr lang="en-US" altLang="ja-JP" sz="1400" b="1" dirty="0" smtClean="0">
                <a:solidFill>
                  <a:prstClr val="white"/>
                </a:solidFill>
                <a:cs typeface="メイリオ" pitchFamily="50" charset="-128"/>
              </a:rPr>
              <a:t>【</a:t>
            </a:r>
            <a:r>
              <a:rPr lang="ja-JP" altLang="en-US" sz="1400" b="1" dirty="0" smtClean="0">
                <a:solidFill>
                  <a:prstClr val="white"/>
                </a:solidFill>
                <a:cs typeface="メイリオ" pitchFamily="50" charset="-128"/>
              </a:rPr>
              <a:t>特別協賛</a:t>
            </a:r>
            <a:r>
              <a:rPr lang="en-US" altLang="ja-JP" sz="1400" b="1" dirty="0" smtClean="0">
                <a:solidFill>
                  <a:prstClr val="white"/>
                </a:solidFill>
                <a:cs typeface="メイリオ" pitchFamily="50" charset="-128"/>
              </a:rPr>
              <a:t>】</a:t>
            </a:r>
            <a:r>
              <a:rPr lang="ja-JP" altLang="en-US" sz="1400" b="1" dirty="0" smtClean="0">
                <a:solidFill>
                  <a:prstClr val="white"/>
                </a:solidFill>
                <a:cs typeface="メイリオ" pitchFamily="50" charset="-128"/>
              </a:rPr>
              <a:t>就活スタイルブック </a:t>
            </a:r>
            <a:r>
              <a:rPr lang="en-US" altLang="ja-JP" sz="1400" b="1" dirty="0" smtClean="0">
                <a:solidFill>
                  <a:prstClr val="white"/>
                </a:solidFill>
                <a:cs typeface="メイリオ" pitchFamily="50" charset="-128"/>
              </a:rPr>
              <a:t>+ WEB</a:t>
            </a:r>
            <a:r>
              <a:rPr lang="ja-JP" altLang="en-US" sz="1400" b="1" dirty="0" smtClean="0">
                <a:solidFill>
                  <a:prstClr val="white"/>
                </a:solidFill>
                <a:cs typeface="メイリオ" pitchFamily="50" charset="-128"/>
              </a:rPr>
              <a:t>転載 </a:t>
            </a:r>
            <a:r>
              <a:rPr lang="en-US" altLang="ja-JP" sz="1400" b="1" dirty="0" smtClean="0">
                <a:solidFill>
                  <a:prstClr val="white"/>
                </a:solidFill>
                <a:cs typeface="メイリオ" pitchFamily="50" charset="-128"/>
              </a:rPr>
              <a:t>+ </a:t>
            </a:r>
            <a:r>
              <a:rPr lang="ja-JP" altLang="en-US" sz="1400" b="1" dirty="0" smtClean="0">
                <a:solidFill>
                  <a:prstClr val="white"/>
                </a:solidFill>
                <a:cs typeface="メイリオ" pitchFamily="50" charset="-128"/>
              </a:rPr>
              <a:t>交通広告 </a:t>
            </a:r>
            <a:r>
              <a:rPr lang="en-US" altLang="ja-JP" sz="1400" b="1" dirty="0" smtClean="0">
                <a:solidFill>
                  <a:prstClr val="white"/>
                </a:solidFill>
                <a:cs typeface="メイリオ" pitchFamily="50" charset="-128"/>
              </a:rPr>
              <a:t>+ </a:t>
            </a:r>
            <a:r>
              <a:rPr lang="ja-JP" altLang="en-US" sz="1400" b="1" dirty="0" smtClean="0">
                <a:solidFill>
                  <a:prstClr val="white"/>
                </a:solidFill>
                <a:cs typeface="メイリオ" pitchFamily="50" charset="-128"/>
              </a:rPr>
              <a:t>本誌片観音開き協賛枠　</a:t>
            </a:r>
            <a:endParaRPr lang="ja-JP" altLang="en-US" sz="1400" b="1" dirty="0">
              <a:solidFill>
                <a:prstClr val="white"/>
              </a:solidFill>
              <a:cs typeface="メイリオ" pitchFamily="50" charset="-128"/>
            </a:endParaRPr>
          </a:p>
        </p:txBody>
      </p:sp>
      <p:sp>
        <p:nvSpPr>
          <p:cNvPr id="36" name="テキスト ボックス 23"/>
          <p:cNvSpPr txBox="1">
            <a:spLocks noChangeArrowheads="1"/>
          </p:cNvSpPr>
          <p:nvPr/>
        </p:nvSpPr>
        <p:spPr bwMode="auto">
          <a:xfrm>
            <a:off x="3588260" y="4102751"/>
            <a:ext cx="1770780" cy="200055"/>
          </a:xfrm>
          <a:prstGeom prst="rect">
            <a:avLst/>
          </a:prstGeom>
          <a:noFill/>
          <a:ln w="9525">
            <a:noFill/>
            <a:miter lim="800000"/>
            <a:headEnd/>
            <a:tailEnd/>
          </a:ln>
        </p:spPr>
        <p:txBody>
          <a:bodyPr wrap="square">
            <a:spAutoFit/>
          </a:bodyPr>
          <a:lstStyle/>
          <a:p>
            <a:r>
              <a:rPr lang="en-US" altLang="ja-JP" sz="700" dirty="0" smtClean="0">
                <a:solidFill>
                  <a:prstClr val="black"/>
                </a:solidFill>
                <a:cs typeface="メイリオ" pitchFamily="50" charset="-128"/>
              </a:rPr>
              <a:t>※</a:t>
            </a:r>
            <a:r>
              <a:rPr lang="ja-JP" altLang="en-US" sz="700" dirty="0" smtClean="0">
                <a:solidFill>
                  <a:prstClr val="black"/>
                </a:solidFill>
                <a:cs typeface="メイリオ" pitchFamily="50" charset="-128"/>
              </a:rPr>
              <a:t>他の転載標準メニューに準じます。</a:t>
            </a:r>
            <a:endParaRPr lang="ja-JP" altLang="en-US" sz="700" dirty="0">
              <a:solidFill>
                <a:prstClr val="black"/>
              </a:solidFill>
              <a:cs typeface="メイリオ" pitchFamily="50" charset="-128"/>
            </a:endParaRPr>
          </a:p>
        </p:txBody>
      </p:sp>
      <p:grpSp>
        <p:nvGrpSpPr>
          <p:cNvPr id="6" name="グループ化 5"/>
          <p:cNvGrpSpPr/>
          <p:nvPr/>
        </p:nvGrpSpPr>
        <p:grpSpPr>
          <a:xfrm>
            <a:off x="5350237" y="2068212"/>
            <a:ext cx="3736408" cy="1226003"/>
            <a:chOff x="719513" y="4752736"/>
            <a:chExt cx="3736408" cy="1226003"/>
          </a:xfrm>
        </p:grpSpPr>
        <p:pic>
          <p:nvPicPr>
            <p:cNvPr id="37" name="図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719513" y="4752736"/>
              <a:ext cx="3736408" cy="12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フローチャート : 手操作入力 37"/>
            <p:cNvSpPr/>
            <p:nvPr/>
          </p:nvSpPr>
          <p:spPr bwMode="auto">
            <a:xfrm rot="10800000">
              <a:off x="743243" y="5043729"/>
              <a:ext cx="3396344" cy="770289"/>
            </a:xfrm>
            <a:prstGeom prst="flowChartManualInput">
              <a:avLst/>
            </a:prstGeom>
            <a:solidFill>
              <a:srgbClr val="F68426">
                <a:alpha val="48000"/>
              </a:srgbClr>
            </a:solidFill>
            <a:ln w="9525" cap="flat" cmpd="sng" algn="ctr">
              <a:noFill/>
              <a:prstDash val="solid"/>
              <a:round/>
              <a:headEnd type="none" w="med" len="med"/>
              <a:tailEnd type="none" w="med" len="med"/>
            </a:ln>
            <a:effectLst/>
            <a:scene3d>
              <a:camera prst="orthographicFront">
                <a:rot lat="21597763" lon="20395421" rev="52030"/>
              </a:camera>
              <a:lightRig rig="threePt" dir="t"/>
            </a:scene3d>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grpSp>
      <p:sp>
        <p:nvSpPr>
          <p:cNvPr id="4" name="円/楕円 3"/>
          <p:cNvSpPr/>
          <p:nvPr/>
        </p:nvSpPr>
        <p:spPr bwMode="auto">
          <a:xfrm rot="10800000">
            <a:off x="7888745" y="2679234"/>
            <a:ext cx="2313476" cy="914601"/>
          </a:xfrm>
          <a:prstGeom prst="ellipse">
            <a:avLst/>
          </a:prstGeom>
          <a:solidFill>
            <a:srgbClr val="FFFF99"/>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r>
              <a:rPr lang="ja-JP" altLang="en-US" sz="1050" dirty="0" smtClean="0">
                <a:solidFill>
                  <a:prstClr val="black">
                    <a:lumMod val="65000"/>
                    <a:lumOff val="35000"/>
                  </a:prstClr>
                </a:solidFill>
                <a:cs typeface="メイリオ" pitchFamily="50" charset="-128"/>
              </a:rPr>
              <a:t>交通広告による露出により</a:t>
            </a:r>
            <a:endParaRPr lang="en-US" altLang="ja-JP" sz="1050" dirty="0" smtClean="0">
              <a:solidFill>
                <a:prstClr val="black">
                  <a:lumMod val="65000"/>
                  <a:lumOff val="35000"/>
                </a:prstClr>
              </a:solidFill>
              <a:cs typeface="メイリオ" pitchFamily="50" charset="-128"/>
            </a:endParaRPr>
          </a:p>
          <a:p>
            <a:pPr algn="ctr" defTabSz="1001713" fontAlgn="base">
              <a:spcBef>
                <a:spcPct val="0"/>
              </a:spcBef>
              <a:spcAft>
                <a:spcPct val="0"/>
              </a:spcAft>
            </a:pPr>
            <a:r>
              <a:rPr lang="ja-JP" altLang="en-US" sz="1050" dirty="0" smtClean="0">
                <a:solidFill>
                  <a:prstClr val="black">
                    <a:lumMod val="65000"/>
                    <a:lumOff val="35000"/>
                  </a:prstClr>
                </a:solidFill>
                <a:cs typeface="メイリオ" pitchFamily="50" charset="-128"/>
              </a:rPr>
              <a:t>就活生のみならず、幅広い層に向けて</a:t>
            </a:r>
            <a:endParaRPr lang="en-US" altLang="ja-JP" sz="1050" dirty="0" smtClean="0">
              <a:solidFill>
                <a:prstClr val="black">
                  <a:lumMod val="65000"/>
                  <a:lumOff val="35000"/>
                </a:prstClr>
              </a:solidFill>
              <a:cs typeface="メイリオ" pitchFamily="50" charset="-128"/>
            </a:endParaRPr>
          </a:p>
          <a:p>
            <a:pPr algn="ctr" defTabSz="1001713" fontAlgn="base">
              <a:spcBef>
                <a:spcPct val="0"/>
              </a:spcBef>
              <a:spcAft>
                <a:spcPct val="0"/>
              </a:spcAft>
            </a:pPr>
            <a:r>
              <a:rPr lang="ja-JP" altLang="en-US" sz="1200" b="1" dirty="0">
                <a:solidFill>
                  <a:prstClr val="black">
                    <a:lumMod val="65000"/>
                    <a:lumOff val="35000"/>
                  </a:prstClr>
                </a:solidFill>
                <a:cs typeface="メイリオ" pitchFamily="50" charset="-128"/>
              </a:rPr>
              <a:t>就</a:t>
            </a:r>
            <a:r>
              <a:rPr lang="ja-JP" altLang="en-US" sz="1200" b="1" dirty="0" smtClean="0">
                <a:solidFill>
                  <a:prstClr val="black">
                    <a:lumMod val="65000"/>
                    <a:lumOff val="35000"/>
                  </a:prstClr>
                </a:solidFill>
                <a:cs typeface="メイリオ" pitchFamily="50" charset="-128"/>
              </a:rPr>
              <a:t>活応援企業としての</a:t>
            </a:r>
            <a:endParaRPr lang="en-US" altLang="ja-JP" sz="1200" b="1" dirty="0" smtClean="0">
              <a:solidFill>
                <a:prstClr val="black">
                  <a:lumMod val="65000"/>
                  <a:lumOff val="35000"/>
                </a:prstClr>
              </a:solidFill>
              <a:cs typeface="メイリオ" pitchFamily="50" charset="-128"/>
            </a:endParaRPr>
          </a:p>
          <a:p>
            <a:pPr algn="ctr" defTabSz="1001713" fontAlgn="base">
              <a:spcBef>
                <a:spcPct val="0"/>
              </a:spcBef>
              <a:spcAft>
                <a:spcPct val="0"/>
              </a:spcAft>
            </a:pPr>
            <a:r>
              <a:rPr lang="ja-JP" altLang="en-US" sz="1050" dirty="0" smtClean="0">
                <a:solidFill>
                  <a:prstClr val="black">
                    <a:lumMod val="65000"/>
                    <a:lumOff val="35000"/>
                  </a:prstClr>
                </a:solidFill>
                <a:cs typeface="メイリオ" pitchFamily="50" charset="-128"/>
              </a:rPr>
              <a:t>認知が図れます</a:t>
            </a:r>
            <a:r>
              <a:rPr lang="en-US" altLang="ja-JP" sz="1050" dirty="0" smtClean="0">
                <a:solidFill>
                  <a:prstClr val="black">
                    <a:lumMod val="65000"/>
                    <a:lumOff val="35000"/>
                  </a:prstClr>
                </a:solidFill>
                <a:cs typeface="メイリオ" pitchFamily="50" charset="-128"/>
              </a:rPr>
              <a:t>!</a:t>
            </a:r>
            <a:r>
              <a:rPr lang="ja-JP" altLang="en-US" sz="1050" dirty="0" smtClean="0">
                <a:solidFill>
                  <a:prstClr val="black">
                    <a:lumMod val="65000"/>
                    <a:lumOff val="35000"/>
                  </a:prstClr>
                </a:solidFill>
                <a:cs typeface="メイリオ" pitchFamily="50" charset="-128"/>
              </a:rPr>
              <a:t>！</a:t>
            </a:r>
          </a:p>
        </p:txBody>
      </p:sp>
    </p:spTree>
    <p:extLst>
      <p:ext uri="{BB962C8B-B14F-4D97-AF65-F5344CB8AC3E}">
        <p14:creationId xmlns:p14="http://schemas.microsoft.com/office/powerpoint/2010/main" val="3473562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p:cNvGrpSpPr/>
          <p:nvPr/>
        </p:nvGrpSpPr>
        <p:grpSpPr>
          <a:xfrm>
            <a:off x="483365" y="1510680"/>
            <a:ext cx="8633717" cy="4371309"/>
            <a:chOff x="1347448" y="2298990"/>
            <a:chExt cx="9146221" cy="4679458"/>
          </a:xfrm>
        </p:grpSpPr>
        <p:sp>
          <p:nvSpPr>
            <p:cNvPr id="6" name="Rectangle 5"/>
            <p:cNvSpPr>
              <a:spLocks noChangeArrowheads="1"/>
            </p:cNvSpPr>
            <p:nvPr/>
          </p:nvSpPr>
          <p:spPr bwMode="auto">
            <a:xfrm>
              <a:off x="4643438" y="2803323"/>
              <a:ext cx="3228975" cy="4175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latin typeface="HGP創英角ｺﾞｼｯｸUB" pitchFamily="50" charset="-128"/>
                <a:ea typeface="HGP創英角ｺﾞｼｯｸUB" pitchFamily="50" charset="-128"/>
              </a:endParaRPr>
            </a:p>
          </p:txBody>
        </p:sp>
        <p:sp>
          <p:nvSpPr>
            <p:cNvPr id="7" name="Rectangle 14"/>
            <p:cNvSpPr>
              <a:spLocks noChangeArrowheads="1"/>
            </p:cNvSpPr>
            <p:nvPr/>
          </p:nvSpPr>
          <p:spPr bwMode="auto">
            <a:xfrm>
              <a:off x="4643438" y="2801735"/>
              <a:ext cx="3313112" cy="41767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latin typeface="HGP創英角ｺﾞｼｯｸUB" pitchFamily="50" charset="-128"/>
                <a:ea typeface="HGP創英角ｺﾞｼｯｸUB" pitchFamily="50" charset="-128"/>
              </a:endParaRPr>
            </a:p>
          </p:txBody>
        </p:sp>
        <p:sp>
          <p:nvSpPr>
            <p:cNvPr id="8" name="Rectangle 185"/>
            <p:cNvSpPr>
              <a:spLocks noChangeArrowheads="1"/>
            </p:cNvSpPr>
            <p:nvPr/>
          </p:nvSpPr>
          <p:spPr bwMode="auto">
            <a:xfrm>
              <a:off x="1403350" y="2801735"/>
              <a:ext cx="3241675" cy="41767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800">
                <a:solidFill>
                  <a:prstClr val="black"/>
                </a:solidFill>
                <a:latin typeface="HGP創英角ｺﾞｼｯｸUB" pitchFamily="50" charset="-128"/>
                <a:ea typeface="HGP創英角ｺﾞｼｯｸUB" pitchFamily="50" charset="-128"/>
              </a:endParaRPr>
            </a:p>
          </p:txBody>
        </p:sp>
        <p:pic>
          <p:nvPicPr>
            <p:cNvPr id="9" name="Picture 782" descr="http://japan.cnet.com/storage/2012/08/30/8fdfe25114e4e8e86d2d6f40157a8a3c/SamsungAtivS_side_610x45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5600" y="3403398"/>
              <a:ext cx="20129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flipV="1">
              <a:off x="7092950" y="3649460"/>
              <a:ext cx="754063" cy="936625"/>
            </a:xfrm>
            <a:prstGeom prst="rec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HGP創英角ｺﾞｼｯｸUB" pitchFamily="50" charset="-128"/>
                <a:ea typeface="HGP創英角ｺﾞｼｯｸUB" pitchFamily="50" charset="-128"/>
              </a:endParaRPr>
            </a:p>
          </p:txBody>
        </p:sp>
        <p:sp>
          <p:nvSpPr>
            <p:cNvPr id="11" name="テキスト ボックス 83"/>
            <p:cNvSpPr txBox="1">
              <a:spLocks noChangeArrowheads="1"/>
            </p:cNvSpPr>
            <p:nvPr/>
          </p:nvSpPr>
          <p:spPr bwMode="auto">
            <a:xfrm>
              <a:off x="7181850" y="3649460"/>
              <a:ext cx="665163" cy="19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en-US" altLang="ja-JP" sz="600">
                  <a:solidFill>
                    <a:prstClr val="black"/>
                  </a:solidFill>
                  <a:latin typeface="HGP創英角ｺﾞｼｯｸUB" pitchFamily="50" charset="-128"/>
                  <a:ea typeface="HGP創英角ｺﾞｼｯｸUB" pitchFamily="50" charset="-128"/>
                </a:rPr>
                <a:t>Recommend!</a:t>
              </a:r>
              <a:endParaRPr lang="ja-JP" altLang="en-US" sz="600">
                <a:solidFill>
                  <a:prstClr val="black"/>
                </a:solidFill>
                <a:latin typeface="HGP創英角ｺﾞｼｯｸUB" pitchFamily="50" charset="-128"/>
                <a:ea typeface="HGP創英角ｺﾞｼｯｸUB" pitchFamily="50" charset="-128"/>
              </a:endParaRPr>
            </a:p>
          </p:txBody>
        </p:sp>
        <p:sp>
          <p:nvSpPr>
            <p:cNvPr id="12" name="角丸四角形 11"/>
            <p:cNvSpPr/>
            <p:nvPr/>
          </p:nvSpPr>
          <p:spPr>
            <a:xfrm>
              <a:off x="7200900" y="3865360"/>
              <a:ext cx="574675" cy="35401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HGP創英角ｺﾞｼｯｸUB" pitchFamily="50" charset="-128"/>
                <a:ea typeface="HGP創英角ｺﾞｼｯｸUB" pitchFamily="50" charset="-128"/>
              </a:endParaRPr>
            </a:p>
          </p:txBody>
        </p:sp>
        <p:pic>
          <p:nvPicPr>
            <p:cNvPr id="13" name="Picture 7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3775" y="4306685"/>
              <a:ext cx="2143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4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61263" y="4298748"/>
              <a:ext cx="2143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1388" y="3552623"/>
              <a:ext cx="469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4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3188" y="3552623"/>
              <a:ext cx="469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1388" y="4057448"/>
              <a:ext cx="469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4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3188" y="4057448"/>
              <a:ext cx="469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1388" y="438606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4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3188" y="438606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
            <p:cNvSpPr txBox="1">
              <a:spLocks noChangeArrowheads="1"/>
            </p:cNvSpPr>
            <p:nvPr/>
          </p:nvSpPr>
          <p:spPr bwMode="auto">
            <a:xfrm>
              <a:off x="4716463" y="3306560"/>
              <a:ext cx="1223962" cy="27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a:solidFill>
                    <a:prstClr val="black"/>
                  </a:solidFill>
                  <a:latin typeface="HGP創英角ｺﾞｼｯｸUB" pitchFamily="50" charset="-128"/>
                  <a:ea typeface="HGP創英角ｺﾞｼｯｸUB" pitchFamily="50" charset="-128"/>
                </a:rPr>
                <a:t>スマートフォンは</a:t>
              </a:r>
              <a:endParaRPr lang="en-US" altLang="ja-JP">
                <a:solidFill>
                  <a:prstClr val="black"/>
                </a:solidFill>
                <a:latin typeface="HGP創英角ｺﾞｼｯｸUB" pitchFamily="50" charset="-128"/>
                <a:ea typeface="HGP創英角ｺﾞｼｯｸUB" pitchFamily="50" charset="-128"/>
              </a:endParaRPr>
            </a:p>
            <a:p>
              <a:pPr eaLnBrk="1" hangingPunct="1"/>
              <a:r>
                <a:rPr lang="ja-JP" altLang="en-US">
                  <a:solidFill>
                    <a:prstClr val="black"/>
                  </a:solidFill>
                  <a:latin typeface="HGP創英角ｺﾞｼｯｸUB" pitchFamily="50" charset="-128"/>
                  <a:ea typeface="HGP創英角ｺﾞｼｯｸUB" pitchFamily="50" charset="-128"/>
                </a:rPr>
                <a:t>いつでも使える心強い味方。</a:t>
              </a:r>
            </a:p>
          </p:txBody>
        </p:sp>
        <p:pic>
          <p:nvPicPr>
            <p:cNvPr id="22" name="Picture 74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43775" y="4692448"/>
              <a:ext cx="396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4" descr="http://www.100shiki.com/docs/201012/19_logo.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08850" y="3925685"/>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86" descr="http://ecx.images-amazon.com/images/I/31P2tPFJseL._SL500_.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28863" y="560208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5424285"/>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4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3100" y="5424285"/>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4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592911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4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3100" y="592911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625931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4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3100" y="625931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96"/>
            <p:cNvSpPr txBox="1">
              <a:spLocks noChangeArrowheads="1"/>
            </p:cNvSpPr>
            <p:nvPr/>
          </p:nvSpPr>
          <p:spPr bwMode="auto">
            <a:xfrm>
              <a:off x="1476375" y="5178223"/>
              <a:ext cx="1223964" cy="27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a:solidFill>
                    <a:prstClr val="black"/>
                  </a:solidFill>
                  <a:latin typeface="HGP創英角ｺﾞｼｯｸUB" pitchFamily="50" charset="-128"/>
                  <a:ea typeface="HGP創英角ｺﾞｼｯｸUB" pitchFamily="50" charset="-128"/>
                </a:rPr>
                <a:t>スマートフォンは</a:t>
              </a:r>
              <a:endParaRPr lang="en-US" altLang="ja-JP">
                <a:solidFill>
                  <a:prstClr val="black"/>
                </a:solidFill>
                <a:latin typeface="HGP創英角ｺﾞｼｯｸUB" pitchFamily="50" charset="-128"/>
                <a:ea typeface="HGP創英角ｺﾞｼｯｸUB" pitchFamily="50" charset="-128"/>
              </a:endParaRPr>
            </a:p>
            <a:p>
              <a:pPr eaLnBrk="1" hangingPunct="1"/>
              <a:r>
                <a:rPr lang="ja-JP" altLang="en-US">
                  <a:solidFill>
                    <a:prstClr val="black"/>
                  </a:solidFill>
                  <a:latin typeface="HGP創英角ｺﾞｼｯｸUB" pitchFamily="50" charset="-128"/>
                  <a:ea typeface="HGP創英角ｺﾞｼｯｸUB" pitchFamily="50" charset="-128"/>
                </a:rPr>
                <a:t>いつでも使える心強い味方。</a:t>
              </a:r>
            </a:p>
          </p:txBody>
        </p:sp>
        <p:sp>
          <p:nvSpPr>
            <p:cNvPr id="32" name="正方形/長方形 31"/>
            <p:cNvSpPr/>
            <p:nvPr/>
          </p:nvSpPr>
          <p:spPr>
            <a:xfrm flipV="1">
              <a:off x="3852863" y="5522710"/>
              <a:ext cx="754062" cy="935038"/>
            </a:xfrm>
            <a:prstGeom prst="rec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HGP創英角ｺﾞｼｯｸUB" pitchFamily="50" charset="-128"/>
                <a:ea typeface="HGP創英角ｺﾞｼｯｸUB" pitchFamily="50" charset="-128"/>
              </a:endParaRPr>
            </a:p>
          </p:txBody>
        </p:sp>
        <p:sp>
          <p:nvSpPr>
            <p:cNvPr id="33" name="テキスト ボックス 99"/>
            <p:cNvSpPr txBox="1">
              <a:spLocks noChangeArrowheads="1"/>
            </p:cNvSpPr>
            <p:nvPr/>
          </p:nvSpPr>
          <p:spPr bwMode="auto">
            <a:xfrm>
              <a:off x="3960812" y="5521123"/>
              <a:ext cx="3924299" cy="19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en-US" altLang="ja-JP" sz="600">
                  <a:solidFill>
                    <a:prstClr val="black"/>
                  </a:solidFill>
                  <a:latin typeface="HGP創英角ｺﾞｼｯｸUB" pitchFamily="50" charset="-128"/>
                  <a:ea typeface="HGP創英角ｺﾞｼｯｸUB" pitchFamily="50" charset="-128"/>
                </a:rPr>
                <a:t>Recommend!</a:t>
              </a:r>
              <a:endParaRPr lang="ja-JP" altLang="en-US" sz="600">
                <a:solidFill>
                  <a:prstClr val="black"/>
                </a:solidFill>
                <a:latin typeface="HGP創英角ｺﾞｼｯｸUB" pitchFamily="50" charset="-128"/>
                <a:ea typeface="HGP創英角ｺﾞｼｯｸUB" pitchFamily="50" charset="-128"/>
              </a:endParaRPr>
            </a:p>
          </p:txBody>
        </p:sp>
        <p:sp>
          <p:nvSpPr>
            <p:cNvPr id="34" name="角丸四角形 33"/>
            <p:cNvSpPr/>
            <p:nvPr/>
          </p:nvSpPr>
          <p:spPr>
            <a:xfrm>
              <a:off x="3960813" y="5675110"/>
              <a:ext cx="574675" cy="41751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HGP創英角ｺﾞｼｯｸUB" pitchFamily="50" charset="-128"/>
                <a:ea typeface="HGP創英角ｺﾞｼｯｸUB" pitchFamily="50" charset="-128"/>
              </a:endParaRPr>
            </a:p>
          </p:txBody>
        </p:sp>
        <p:pic>
          <p:nvPicPr>
            <p:cNvPr id="35" name="Picture 74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03688" y="6178348"/>
              <a:ext cx="2143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74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21175" y="6170410"/>
              <a:ext cx="2143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74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03688" y="6565698"/>
              <a:ext cx="3968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88" descr="http://www.blogcdn.com/japanese.engadget.com/media/2011/01/shotnote.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89388" y="5695748"/>
              <a:ext cx="5048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90" descr="http://livedoor.blogimg.jp/mmk_tcp/imgs/9/c/9c6e1e4e.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724525" y="5610023"/>
              <a:ext cx="1230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7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2025" y="5424285"/>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74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3825" y="5424285"/>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4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2025" y="592911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4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3825" y="592911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2025" y="625931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4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3825" y="625931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テキスト ボックス 130"/>
            <p:cNvSpPr txBox="1">
              <a:spLocks noChangeArrowheads="1"/>
            </p:cNvSpPr>
            <p:nvPr/>
          </p:nvSpPr>
          <p:spPr bwMode="auto">
            <a:xfrm>
              <a:off x="4735513" y="5178223"/>
              <a:ext cx="1223962" cy="27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a:solidFill>
                    <a:prstClr val="black"/>
                  </a:solidFill>
                  <a:latin typeface="HGP創英角ｺﾞｼｯｸUB" pitchFamily="50" charset="-128"/>
                  <a:ea typeface="HGP創英角ｺﾞｼｯｸUB" pitchFamily="50" charset="-128"/>
                </a:rPr>
                <a:t>スマートフォンは</a:t>
              </a:r>
              <a:endParaRPr lang="en-US" altLang="ja-JP">
                <a:solidFill>
                  <a:prstClr val="black"/>
                </a:solidFill>
                <a:latin typeface="HGP創英角ｺﾞｼｯｸUB" pitchFamily="50" charset="-128"/>
                <a:ea typeface="HGP創英角ｺﾞｼｯｸUB" pitchFamily="50" charset="-128"/>
              </a:endParaRPr>
            </a:p>
            <a:p>
              <a:pPr eaLnBrk="1" hangingPunct="1"/>
              <a:r>
                <a:rPr lang="ja-JP" altLang="en-US">
                  <a:solidFill>
                    <a:prstClr val="black"/>
                  </a:solidFill>
                  <a:latin typeface="HGP創英角ｺﾞｼｯｸUB" pitchFamily="50" charset="-128"/>
                  <a:ea typeface="HGP創英角ｺﾞｼｯｸUB" pitchFamily="50" charset="-128"/>
                </a:rPr>
                <a:t>いつでも使える心強い味方。</a:t>
              </a:r>
            </a:p>
          </p:txBody>
        </p:sp>
        <p:sp>
          <p:nvSpPr>
            <p:cNvPr id="47" name="正方形/長方形 46"/>
            <p:cNvSpPr/>
            <p:nvPr/>
          </p:nvSpPr>
          <p:spPr>
            <a:xfrm flipV="1">
              <a:off x="7092950" y="5449685"/>
              <a:ext cx="754063" cy="936625"/>
            </a:xfrm>
            <a:prstGeom prst="rec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HGP創英角ｺﾞｼｯｸUB" pitchFamily="50" charset="-128"/>
                <a:ea typeface="HGP創英角ｺﾞｼｯｸUB" pitchFamily="50" charset="-128"/>
              </a:endParaRPr>
            </a:p>
          </p:txBody>
        </p:sp>
        <p:sp>
          <p:nvSpPr>
            <p:cNvPr id="48" name="テキスト ボックス 133"/>
            <p:cNvSpPr txBox="1">
              <a:spLocks noChangeArrowheads="1"/>
            </p:cNvSpPr>
            <p:nvPr/>
          </p:nvSpPr>
          <p:spPr bwMode="auto">
            <a:xfrm>
              <a:off x="7200901" y="5449686"/>
              <a:ext cx="646114" cy="19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en-US" altLang="ja-JP" sz="600">
                  <a:solidFill>
                    <a:prstClr val="black"/>
                  </a:solidFill>
                  <a:latin typeface="HGP創英角ｺﾞｼｯｸUB" pitchFamily="50" charset="-128"/>
                  <a:ea typeface="HGP創英角ｺﾞｼｯｸUB" pitchFamily="50" charset="-128"/>
                </a:rPr>
                <a:t>Recommend!</a:t>
              </a:r>
              <a:endParaRPr lang="ja-JP" altLang="en-US" sz="600">
                <a:solidFill>
                  <a:prstClr val="black"/>
                </a:solidFill>
                <a:latin typeface="HGP創英角ｺﾞｼｯｸUB" pitchFamily="50" charset="-128"/>
                <a:ea typeface="HGP創英角ｺﾞｼｯｸUB" pitchFamily="50" charset="-128"/>
              </a:endParaRPr>
            </a:p>
          </p:txBody>
        </p:sp>
        <p:sp>
          <p:nvSpPr>
            <p:cNvPr id="49" name="角丸四角形 48"/>
            <p:cNvSpPr/>
            <p:nvPr/>
          </p:nvSpPr>
          <p:spPr>
            <a:xfrm>
              <a:off x="7200900" y="5665585"/>
              <a:ext cx="574675" cy="35401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HGP創英角ｺﾞｼｯｸUB" pitchFamily="50" charset="-128"/>
                <a:ea typeface="HGP創英角ｺﾞｼｯｸUB" pitchFamily="50" charset="-128"/>
              </a:endParaRPr>
            </a:p>
          </p:txBody>
        </p:sp>
        <p:pic>
          <p:nvPicPr>
            <p:cNvPr id="50" name="Picture 74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343775" y="6106910"/>
              <a:ext cx="2143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74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61263" y="6098973"/>
              <a:ext cx="2143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74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43775" y="6492673"/>
              <a:ext cx="396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792" descr="https://job.nikkei.co.jp/2014/ndata/00066245/img/1/200808210000001_188.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77100" y="5738610"/>
              <a:ext cx="3905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794" descr="http://like.jp/dd/dimg/0/1586.AkKOC.-502x383.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463800" y="3522460"/>
              <a:ext cx="13160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7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3552623"/>
              <a:ext cx="469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74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3100" y="3552623"/>
              <a:ext cx="469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74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4057448"/>
              <a:ext cx="469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4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3100" y="4057448"/>
              <a:ext cx="469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1300" y="438606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4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3100" y="4386060"/>
              <a:ext cx="469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テキスト ボックス 147"/>
            <p:cNvSpPr txBox="1">
              <a:spLocks noChangeArrowheads="1"/>
            </p:cNvSpPr>
            <p:nvPr/>
          </p:nvSpPr>
          <p:spPr bwMode="auto">
            <a:xfrm>
              <a:off x="1476375" y="3306560"/>
              <a:ext cx="1223964" cy="27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a:solidFill>
                    <a:prstClr val="black"/>
                  </a:solidFill>
                  <a:latin typeface="HGP創英角ｺﾞｼｯｸUB" pitchFamily="50" charset="-128"/>
                  <a:ea typeface="HGP創英角ｺﾞｼｯｸUB" pitchFamily="50" charset="-128"/>
                </a:rPr>
                <a:t>スマートフォンは</a:t>
              </a:r>
              <a:endParaRPr lang="en-US" altLang="ja-JP">
                <a:solidFill>
                  <a:prstClr val="black"/>
                </a:solidFill>
                <a:latin typeface="HGP創英角ｺﾞｼｯｸUB" pitchFamily="50" charset="-128"/>
                <a:ea typeface="HGP創英角ｺﾞｼｯｸUB" pitchFamily="50" charset="-128"/>
              </a:endParaRPr>
            </a:p>
            <a:p>
              <a:pPr eaLnBrk="1" hangingPunct="1"/>
              <a:r>
                <a:rPr lang="ja-JP" altLang="en-US">
                  <a:solidFill>
                    <a:prstClr val="black"/>
                  </a:solidFill>
                  <a:latin typeface="HGP創英角ｺﾞｼｯｸUB" pitchFamily="50" charset="-128"/>
                  <a:ea typeface="HGP創英角ｺﾞｼｯｸUB" pitchFamily="50" charset="-128"/>
                </a:rPr>
                <a:t>いつでも使える心強い味方。</a:t>
              </a:r>
            </a:p>
          </p:txBody>
        </p:sp>
        <p:sp>
          <p:nvSpPr>
            <p:cNvPr id="62" name="正方形/長方形 61"/>
            <p:cNvSpPr/>
            <p:nvPr/>
          </p:nvSpPr>
          <p:spPr>
            <a:xfrm flipV="1">
              <a:off x="3851275" y="3666923"/>
              <a:ext cx="755650" cy="935037"/>
            </a:xfrm>
            <a:prstGeom prst="rec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HGP創英角ｺﾞｼｯｸUB" pitchFamily="50" charset="-128"/>
                <a:ea typeface="HGP創英角ｺﾞｼｯｸUB" pitchFamily="50" charset="-128"/>
              </a:endParaRPr>
            </a:p>
          </p:txBody>
        </p:sp>
        <p:sp>
          <p:nvSpPr>
            <p:cNvPr id="63" name="テキスト ボックス 149"/>
            <p:cNvSpPr txBox="1">
              <a:spLocks noChangeArrowheads="1"/>
            </p:cNvSpPr>
            <p:nvPr/>
          </p:nvSpPr>
          <p:spPr bwMode="auto">
            <a:xfrm>
              <a:off x="3959225" y="3665335"/>
              <a:ext cx="3924299" cy="19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en-US" altLang="ja-JP" sz="600">
                  <a:solidFill>
                    <a:prstClr val="black"/>
                  </a:solidFill>
                  <a:latin typeface="HGP創英角ｺﾞｼｯｸUB" pitchFamily="50" charset="-128"/>
                  <a:ea typeface="HGP創英角ｺﾞｼｯｸUB" pitchFamily="50" charset="-128"/>
                </a:rPr>
                <a:t>Recommend!</a:t>
              </a:r>
              <a:endParaRPr lang="ja-JP" altLang="en-US" sz="600">
                <a:solidFill>
                  <a:prstClr val="black"/>
                </a:solidFill>
                <a:latin typeface="HGP創英角ｺﾞｼｯｸUB" pitchFamily="50" charset="-128"/>
                <a:ea typeface="HGP創英角ｺﾞｼｯｸUB" pitchFamily="50" charset="-128"/>
              </a:endParaRPr>
            </a:p>
          </p:txBody>
        </p:sp>
        <p:sp>
          <p:nvSpPr>
            <p:cNvPr id="64" name="角丸四角形 63"/>
            <p:cNvSpPr/>
            <p:nvPr/>
          </p:nvSpPr>
          <p:spPr>
            <a:xfrm>
              <a:off x="3959225" y="3820910"/>
              <a:ext cx="576263" cy="41592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HGP創英角ｺﾞｼｯｸUB" pitchFamily="50" charset="-128"/>
                <a:ea typeface="HGP創英角ｺﾞｼｯｸUB" pitchFamily="50" charset="-128"/>
              </a:endParaRPr>
            </a:p>
          </p:txBody>
        </p:sp>
        <p:pic>
          <p:nvPicPr>
            <p:cNvPr id="65" name="Picture 7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2100" y="4322560"/>
              <a:ext cx="2143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745"/>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321175" y="4314623"/>
              <a:ext cx="2143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4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02100" y="4709910"/>
              <a:ext cx="3968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96" descr="http://www.mylifenote.net/2012/02/28/20120228awa2-thumb.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041775" y="3914573"/>
              <a:ext cx="4127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直線矢印コネクタ 68"/>
            <p:cNvCxnSpPr/>
            <p:nvPr/>
          </p:nvCxnSpPr>
          <p:spPr>
            <a:xfrm>
              <a:off x="7812088" y="4097135"/>
              <a:ext cx="34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6948488" y="3522460"/>
              <a:ext cx="1368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4771424" y="2626911"/>
              <a:ext cx="0" cy="873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7689437" y="4817515"/>
              <a:ext cx="601662"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11"/>
            <p:cNvSpPr txBox="1">
              <a:spLocks noChangeArrowheads="1"/>
            </p:cNvSpPr>
            <p:nvPr/>
          </p:nvSpPr>
          <p:spPr bwMode="auto">
            <a:xfrm>
              <a:off x="3636962" y="2298990"/>
              <a:ext cx="2409826" cy="39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商品もしくはサービスを編集部が就活</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いか</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に役立つかを解説します。</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300W</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くらい</a:t>
              </a:r>
            </a:p>
          </p:txBody>
        </p:sp>
        <p:sp>
          <p:nvSpPr>
            <p:cNvPr id="74" name="テキスト ボックス 167"/>
            <p:cNvSpPr txBox="1">
              <a:spLocks noChangeArrowheads="1"/>
            </p:cNvSpPr>
            <p:nvPr/>
          </p:nvSpPr>
          <p:spPr bwMode="auto">
            <a:xfrm>
              <a:off x="8277819" y="3160537"/>
              <a:ext cx="2215850" cy="54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メインカットは商品もしくはサービスの撮りおろしキリヌキ写真。アプリなどの場合はキャプチャー画面などでも可能。</a:t>
              </a:r>
            </a:p>
          </p:txBody>
        </p:sp>
        <p:sp>
          <p:nvSpPr>
            <p:cNvPr id="75" name="テキスト ボックス 168"/>
            <p:cNvSpPr txBox="1">
              <a:spLocks noChangeArrowheads="1"/>
            </p:cNvSpPr>
            <p:nvPr/>
          </p:nvSpPr>
          <p:spPr bwMode="auto">
            <a:xfrm>
              <a:off x="8162712" y="3943336"/>
              <a:ext cx="2289030" cy="39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サービスのディテールなどのレコメンドポイント。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150W</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（写真は素材支給でも可）</a:t>
              </a:r>
            </a:p>
          </p:txBody>
        </p:sp>
        <p:sp>
          <p:nvSpPr>
            <p:cNvPr id="76" name="テキスト ボックス 169"/>
            <p:cNvSpPr txBox="1">
              <a:spLocks noChangeArrowheads="1"/>
            </p:cNvSpPr>
            <p:nvPr/>
          </p:nvSpPr>
          <p:spPr bwMode="auto">
            <a:xfrm>
              <a:off x="8320526" y="4706936"/>
              <a:ext cx="2020229" cy="24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商品スペック情報。</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80W</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くらい</a:t>
              </a:r>
            </a:p>
          </p:txBody>
        </p:sp>
        <p:sp>
          <p:nvSpPr>
            <p:cNvPr id="77" name="テキスト ボックス 170"/>
            <p:cNvSpPr txBox="1">
              <a:spLocks noChangeArrowheads="1"/>
            </p:cNvSpPr>
            <p:nvPr/>
          </p:nvSpPr>
          <p:spPr bwMode="auto">
            <a:xfrm>
              <a:off x="2770188" y="4386060"/>
              <a:ext cx="1873251" cy="21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700">
                  <a:solidFill>
                    <a:prstClr val="black"/>
                  </a:solidFill>
                  <a:latin typeface="HGP創英角ｺﾞｼｯｸUB" pitchFamily="50" charset="-128"/>
                  <a:ea typeface="HGP創英角ｺﾞｼｯｸUB" pitchFamily="50" charset="-128"/>
                </a:rPr>
                <a:t>アサヒフーズ ミンティア。</a:t>
              </a:r>
            </a:p>
          </p:txBody>
        </p:sp>
        <p:sp>
          <p:nvSpPr>
            <p:cNvPr id="78" name="テキスト ボックス 171"/>
            <p:cNvSpPr txBox="1">
              <a:spLocks noChangeArrowheads="1"/>
            </p:cNvSpPr>
            <p:nvPr/>
          </p:nvSpPr>
          <p:spPr bwMode="auto">
            <a:xfrm>
              <a:off x="5649914" y="3522460"/>
              <a:ext cx="793750" cy="32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en-US" altLang="ja-JP" sz="700">
                  <a:solidFill>
                    <a:prstClr val="black"/>
                  </a:solidFill>
                  <a:latin typeface="HGP創英角ｺﾞｼｯｸUB" pitchFamily="50" charset="-128"/>
                  <a:ea typeface="HGP創英角ｺﾞｼｯｸUB" pitchFamily="50" charset="-128"/>
                </a:rPr>
                <a:t>HTC</a:t>
              </a:r>
              <a:r>
                <a:rPr lang="ja-JP" altLang="en-US" sz="700">
                  <a:solidFill>
                    <a:prstClr val="black"/>
                  </a:solidFill>
                  <a:latin typeface="HGP創英角ｺﾞｼｯｸUB" pitchFamily="50" charset="-128"/>
                  <a:ea typeface="HGP創英角ｺﾞｼｯｸUB" pitchFamily="50" charset="-128"/>
                </a:rPr>
                <a:t> </a:t>
              </a:r>
              <a:endParaRPr lang="en-US" altLang="ja-JP" sz="700">
                <a:solidFill>
                  <a:prstClr val="black"/>
                </a:solidFill>
                <a:latin typeface="HGP創英角ｺﾞｼｯｸUB" pitchFamily="50" charset="-128"/>
                <a:ea typeface="HGP創英角ｺﾞｼｯｸUB" pitchFamily="50" charset="-128"/>
              </a:endParaRPr>
            </a:p>
            <a:p>
              <a:pPr eaLnBrk="1" hangingPunct="1"/>
              <a:r>
                <a:rPr lang="ja-JP" altLang="en-US" sz="700">
                  <a:solidFill>
                    <a:prstClr val="black"/>
                  </a:solidFill>
                  <a:latin typeface="HGP創英角ｺﾞｼｯｸUB" pitchFamily="50" charset="-128"/>
                  <a:ea typeface="HGP創英角ｺﾞｼｯｸUB" pitchFamily="50" charset="-128"/>
                </a:rPr>
                <a:t>スマートフォン</a:t>
              </a:r>
            </a:p>
          </p:txBody>
        </p:sp>
        <p:sp>
          <p:nvSpPr>
            <p:cNvPr id="79" name="テキスト ボックス 172"/>
            <p:cNvSpPr txBox="1">
              <a:spLocks noChangeArrowheads="1"/>
            </p:cNvSpPr>
            <p:nvPr/>
          </p:nvSpPr>
          <p:spPr bwMode="auto">
            <a:xfrm>
              <a:off x="6442075" y="6346623"/>
              <a:ext cx="1874838" cy="21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en-US" altLang="ja-JP" sz="700">
                  <a:solidFill>
                    <a:prstClr val="black"/>
                  </a:solidFill>
                  <a:latin typeface="HGP創英角ｺﾞｼｯｸUB" pitchFamily="50" charset="-128"/>
                  <a:ea typeface="HGP創英角ｺﾞｼｯｸUB" pitchFamily="50" charset="-128"/>
                </a:rPr>
                <a:t>NAVI TIME</a:t>
              </a:r>
              <a:endParaRPr lang="ja-JP" altLang="en-US" sz="700">
                <a:solidFill>
                  <a:prstClr val="black"/>
                </a:solidFill>
                <a:latin typeface="HGP創英角ｺﾞｼｯｸUB" pitchFamily="50" charset="-128"/>
                <a:ea typeface="HGP創英角ｺﾞｼｯｸUB" pitchFamily="50" charset="-128"/>
              </a:endParaRPr>
            </a:p>
          </p:txBody>
        </p:sp>
        <p:sp>
          <p:nvSpPr>
            <p:cNvPr id="80" name="テキスト ボックス 173"/>
            <p:cNvSpPr txBox="1">
              <a:spLocks noChangeArrowheads="1"/>
            </p:cNvSpPr>
            <p:nvPr/>
          </p:nvSpPr>
          <p:spPr bwMode="auto">
            <a:xfrm>
              <a:off x="3273425" y="6335510"/>
              <a:ext cx="1874838" cy="32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700">
                  <a:solidFill>
                    <a:prstClr val="black"/>
                  </a:solidFill>
                  <a:latin typeface="HGP創英角ｺﾞｼｯｸUB" pitchFamily="50" charset="-128"/>
                  <a:ea typeface="HGP創英角ｺﾞｼｯｸUB" pitchFamily="50" charset="-128"/>
                </a:rPr>
                <a:t>キングジム</a:t>
              </a:r>
              <a:endParaRPr lang="en-US" altLang="ja-JP" sz="700">
                <a:solidFill>
                  <a:prstClr val="black"/>
                </a:solidFill>
                <a:latin typeface="HGP創英角ｺﾞｼｯｸUB" pitchFamily="50" charset="-128"/>
                <a:ea typeface="HGP創英角ｺﾞｼｯｸUB" pitchFamily="50" charset="-128"/>
              </a:endParaRPr>
            </a:p>
            <a:p>
              <a:pPr eaLnBrk="1" hangingPunct="1"/>
              <a:r>
                <a:rPr lang="ja-JP" altLang="en-US" sz="700">
                  <a:solidFill>
                    <a:prstClr val="black"/>
                  </a:solidFill>
                  <a:latin typeface="HGP創英角ｺﾞｼｯｸUB" pitchFamily="50" charset="-128"/>
                  <a:ea typeface="HGP創英角ｺﾞｼｯｸUB" pitchFamily="50" charset="-128"/>
                </a:rPr>
                <a:t>ショットノート</a:t>
              </a:r>
            </a:p>
          </p:txBody>
        </p:sp>
        <p:sp>
          <p:nvSpPr>
            <p:cNvPr id="120" name="テキスト ボックス 119"/>
            <p:cNvSpPr txBox="1"/>
            <p:nvPr/>
          </p:nvSpPr>
          <p:spPr>
            <a:xfrm>
              <a:off x="1347448" y="2319135"/>
              <a:ext cx="1336790" cy="329546"/>
            </a:xfrm>
            <a:prstGeom prst="rect">
              <a:avLst/>
            </a:prstGeom>
            <a:noFill/>
          </p:spPr>
          <p:txBody>
            <a:bodyPr wrap="none" rtlCol="0">
              <a:spAutoFit/>
            </a:bodyPr>
            <a:lstStyle/>
            <a:p>
              <a:r>
                <a:rPr lang="en-US" altLang="ja-JP" sz="1400" dirty="0" smtClean="0">
                  <a:solidFill>
                    <a:prstClr val="black"/>
                  </a:solidFill>
                  <a:cs typeface="メイリオ" pitchFamily="50" charset="-128"/>
                </a:rPr>
                <a:t>【</a:t>
              </a:r>
              <a:r>
                <a:rPr lang="ja-JP" altLang="en-US" sz="1400" dirty="0" smtClean="0">
                  <a:solidFill>
                    <a:prstClr val="black"/>
                  </a:solidFill>
                  <a:cs typeface="メイリオ" pitchFamily="50" charset="-128"/>
                </a:rPr>
                <a:t>展開ラフ</a:t>
              </a:r>
              <a:r>
                <a:rPr lang="en-US" altLang="ja-JP" sz="1400" dirty="0" smtClean="0">
                  <a:solidFill>
                    <a:prstClr val="black"/>
                  </a:solidFill>
                  <a:cs typeface="メイリオ" pitchFamily="50" charset="-128"/>
                </a:rPr>
                <a:t>】</a:t>
              </a:r>
              <a:endParaRPr lang="ja-JP" altLang="en-US" sz="1400" dirty="0">
                <a:solidFill>
                  <a:prstClr val="black"/>
                </a:solidFill>
                <a:cs typeface="メイリオ" pitchFamily="50" charset="-128"/>
              </a:endParaRPr>
            </a:p>
          </p:txBody>
        </p:sp>
      </p:grpSp>
      <p:sp>
        <p:nvSpPr>
          <p:cNvPr id="123" name="正方形/長方形 122"/>
          <p:cNvSpPr>
            <a:spLocks noChangeArrowheads="1"/>
          </p:cNvSpPr>
          <p:nvPr/>
        </p:nvSpPr>
        <p:spPr bwMode="auto">
          <a:xfrm>
            <a:off x="6909448" y="5073287"/>
            <a:ext cx="3223419" cy="563231"/>
          </a:xfrm>
          <a:prstGeom prst="rect">
            <a:avLst/>
          </a:prstGeom>
          <a:noFill/>
          <a:ln w="9525">
            <a:noFill/>
            <a:miter lim="800000"/>
            <a:headEnd/>
            <a:tailEnd/>
          </a:ln>
        </p:spPr>
        <p:txBody>
          <a:bodyPr wrap="square">
            <a:spAutoFit/>
          </a:bodyPr>
          <a:lstStyle/>
          <a:p>
            <a:pPr defTabSz="835025">
              <a:lnSpc>
                <a:spcPct val="90000"/>
              </a:lnSpc>
              <a:spcBef>
                <a:spcPct val="50000"/>
              </a:spcBef>
            </a:pPr>
            <a:r>
              <a:rPr lang="ja-JP" altLang="en-US" b="1" dirty="0" smtClean="0">
                <a:solidFill>
                  <a:srgbClr val="FF7C80"/>
                </a:solidFill>
                <a:cs typeface="メイリオ" pitchFamily="50" charset="-128"/>
              </a:rPr>
              <a:t>関東・関西版  </a:t>
            </a:r>
            <a:r>
              <a:rPr lang="en-US" altLang="ja-JP" b="1" dirty="0" smtClean="0">
                <a:solidFill>
                  <a:srgbClr val="FF7C80"/>
                </a:solidFill>
                <a:cs typeface="メイリオ" pitchFamily="50" charset="-128"/>
              </a:rPr>
              <a:t>110</a:t>
            </a:r>
            <a:r>
              <a:rPr lang="ja-JP" altLang="en-US" b="1" dirty="0" smtClean="0">
                <a:solidFill>
                  <a:srgbClr val="FF7C80"/>
                </a:solidFill>
                <a:cs typeface="メイリオ" pitchFamily="50" charset="-128"/>
              </a:rPr>
              <a:t>万円</a:t>
            </a:r>
            <a:endParaRPr lang="en-US" altLang="ja-JP" b="1" dirty="0" smtClean="0">
              <a:solidFill>
                <a:srgbClr val="FF7C80"/>
              </a:solidFill>
              <a:cs typeface="メイリオ" pitchFamily="50" charset="-128"/>
            </a:endParaRPr>
          </a:p>
          <a:p>
            <a:pPr algn="r" defTabSz="835025">
              <a:lnSpc>
                <a:spcPct val="90000"/>
              </a:lnSpc>
              <a:spcBef>
                <a:spcPct val="50000"/>
              </a:spcBef>
            </a:pPr>
            <a:r>
              <a:rPr lang="ja-JP" altLang="en-US" sz="900" b="1" dirty="0" smtClean="0">
                <a:solidFill>
                  <a:prstClr val="black"/>
                </a:solidFill>
                <a:cs typeface="メイリオ" pitchFamily="50" charset="-128"/>
              </a:rPr>
              <a:t>掲載費</a:t>
            </a:r>
            <a:r>
              <a:rPr lang="en-US" altLang="ja-JP" sz="900" b="1" dirty="0" smtClean="0">
                <a:solidFill>
                  <a:prstClr val="black"/>
                </a:solidFill>
                <a:cs typeface="メイリオ" pitchFamily="50" charset="-128"/>
              </a:rPr>
              <a:t>100</a:t>
            </a:r>
            <a:r>
              <a:rPr lang="ja-JP" altLang="en-US" sz="900" b="1" dirty="0" smtClean="0">
                <a:solidFill>
                  <a:prstClr val="black"/>
                </a:solidFill>
                <a:cs typeface="メイリオ" pitchFamily="50" charset="-128"/>
              </a:rPr>
              <a:t>万円</a:t>
            </a:r>
            <a:r>
              <a:rPr lang="en-US" altLang="ja-JP" sz="900" b="1" dirty="0">
                <a:solidFill>
                  <a:prstClr val="black"/>
                </a:solidFill>
                <a:cs typeface="メイリオ" pitchFamily="50" charset="-128"/>
              </a:rPr>
              <a:t>+</a:t>
            </a:r>
            <a:r>
              <a:rPr lang="ja-JP" altLang="en-US" sz="900" b="1" dirty="0">
                <a:solidFill>
                  <a:prstClr val="black"/>
                </a:solidFill>
                <a:cs typeface="メイリオ" pitchFamily="50" charset="-128"/>
              </a:rPr>
              <a:t>制作費</a:t>
            </a:r>
            <a:r>
              <a:rPr lang="en-US" altLang="ja-JP" sz="900" b="1" dirty="0">
                <a:solidFill>
                  <a:prstClr val="black"/>
                </a:solidFill>
                <a:cs typeface="メイリオ" pitchFamily="50" charset="-128"/>
              </a:rPr>
              <a:t>10</a:t>
            </a:r>
            <a:r>
              <a:rPr lang="ja-JP" altLang="en-US" sz="900" b="1" dirty="0">
                <a:solidFill>
                  <a:prstClr val="black"/>
                </a:solidFill>
                <a:cs typeface="メイリオ" pitchFamily="50" charset="-128"/>
              </a:rPr>
              <a:t>万円</a:t>
            </a:r>
            <a:r>
              <a:rPr lang="en-US" altLang="ja-JP" sz="900" b="1" dirty="0">
                <a:solidFill>
                  <a:prstClr val="black"/>
                </a:solidFill>
                <a:cs typeface="メイリオ" pitchFamily="50" charset="-128"/>
              </a:rPr>
              <a:t>(</a:t>
            </a:r>
            <a:r>
              <a:rPr lang="ja-JP" altLang="en-US" sz="900" b="1" dirty="0">
                <a:solidFill>
                  <a:prstClr val="black"/>
                </a:solidFill>
                <a:cs typeface="メイリオ" pitchFamily="50" charset="-128"/>
              </a:rPr>
              <a:t>ネット</a:t>
            </a:r>
            <a:r>
              <a:rPr lang="en-US" altLang="ja-JP" sz="900" b="1" dirty="0" smtClean="0">
                <a:solidFill>
                  <a:prstClr val="black"/>
                </a:solidFill>
                <a:cs typeface="メイリオ" pitchFamily="50" charset="-128"/>
              </a:rPr>
              <a:t>)</a:t>
            </a:r>
            <a:endParaRPr lang="en-US" altLang="ja-JP" sz="900" b="1" dirty="0">
              <a:solidFill>
                <a:prstClr val="black"/>
              </a:solidFill>
              <a:cs typeface="メイリオ" pitchFamily="50" charset="-128"/>
            </a:endParaRPr>
          </a:p>
        </p:txBody>
      </p:sp>
      <p:sp>
        <p:nvSpPr>
          <p:cNvPr id="124" name="テキスト ボックス 123"/>
          <p:cNvSpPr txBox="1"/>
          <p:nvPr/>
        </p:nvSpPr>
        <p:spPr>
          <a:xfrm>
            <a:off x="6916739" y="4594138"/>
            <a:ext cx="2300630" cy="477054"/>
          </a:xfrm>
          <a:prstGeom prst="rect">
            <a:avLst/>
          </a:prstGeom>
          <a:noFill/>
        </p:spPr>
        <p:txBody>
          <a:bodyPr wrap="none" rtlCol="0">
            <a:spAutoFit/>
          </a:bodyPr>
          <a:lstStyle>
            <a:defPPr>
              <a:defRPr lang="ja-JP"/>
            </a:defPPr>
            <a:lvl1pPr>
              <a:defRPr sz="1400" b="1">
                <a:solidFill>
                  <a:srgbClr val="6699FF"/>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latin typeface="メイリオ"/>
                <a:ea typeface="メイリオ"/>
              </a:rPr>
              <a:t>1/2P</a:t>
            </a:r>
            <a:r>
              <a:rPr lang="ja-JP" altLang="en-US" dirty="0">
                <a:latin typeface="メイリオ"/>
                <a:ea typeface="メイリオ"/>
              </a:rPr>
              <a:t>　フォーマット企画</a:t>
            </a:r>
            <a:endParaRPr lang="en-US" altLang="ja-JP" dirty="0">
              <a:latin typeface="メイリオ"/>
              <a:ea typeface="メイリオ"/>
            </a:endParaRPr>
          </a:p>
          <a:p>
            <a:r>
              <a:rPr lang="ja-JP" altLang="en-US" sz="1100" b="0" dirty="0">
                <a:solidFill>
                  <a:prstClr val="black">
                    <a:lumMod val="75000"/>
                    <a:lumOff val="25000"/>
                  </a:prstClr>
                </a:solidFill>
                <a:latin typeface="メイリオ"/>
                <a:ea typeface="メイリオ"/>
              </a:rPr>
              <a:t>（サポートツールカテゴリ連動）</a:t>
            </a:r>
          </a:p>
        </p:txBody>
      </p:sp>
      <p:sp>
        <p:nvSpPr>
          <p:cNvPr id="125" name="テキスト ボックス 124"/>
          <p:cNvSpPr txBox="1"/>
          <p:nvPr/>
        </p:nvSpPr>
        <p:spPr>
          <a:xfrm>
            <a:off x="6925222" y="5621729"/>
            <a:ext cx="3122276" cy="1061829"/>
          </a:xfrm>
          <a:prstGeom prst="rect">
            <a:avLst/>
          </a:prstGeom>
          <a:noFill/>
        </p:spPr>
        <p:txBody>
          <a:bodyPr wrap="square" rtlCol="0">
            <a:spAutoFit/>
          </a:bodyPr>
          <a:lstStyle/>
          <a:p>
            <a:r>
              <a:rPr lang="en-US" altLang="ja-JP" sz="900" dirty="0" smtClean="0">
                <a:solidFill>
                  <a:prstClr val="black"/>
                </a:solidFill>
                <a:cs typeface="メイリオ" pitchFamily="50" charset="-128"/>
              </a:rPr>
              <a:t>※1</a:t>
            </a:r>
            <a:r>
              <a:rPr lang="ja-JP" altLang="en-US" sz="900" dirty="0" smtClean="0">
                <a:solidFill>
                  <a:prstClr val="black"/>
                </a:solidFill>
                <a:cs typeface="メイリオ" pitchFamily="50" charset="-128"/>
              </a:rPr>
              <a:t>業種</a:t>
            </a:r>
            <a:r>
              <a:rPr lang="en-US" altLang="ja-JP" sz="900" dirty="0" smtClean="0">
                <a:solidFill>
                  <a:prstClr val="black"/>
                </a:solidFill>
                <a:cs typeface="メイリオ" pitchFamily="50" charset="-128"/>
              </a:rPr>
              <a:t>1</a:t>
            </a:r>
            <a:r>
              <a:rPr lang="ja-JP" altLang="en-US" sz="900" dirty="0" smtClean="0">
                <a:solidFill>
                  <a:prstClr val="black"/>
                </a:solidFill>
                <a:cs typeface="メイリオ" pitchFamily="50" charset="-128"/>
              </a:rPr>
              <a:t>社までの掲載となります。</a:t>
            </a:r>
            <a:endParaRPr lang="en-US" altLang="ja-JP" sz="900" dirty="0" smtClean="0">
              <a:solidFill>
                <a:prstClr val="black"/>
              </a:solidFill>
              <a:cs typeface="メイリオ" pitchFamily="50" charset="-128"/>
            </a:endParaRPr>
          </a:p>
          <a:p>
            <a:r>
              <a:rPr lang="en-US" altLang="ja-JP" sz="900" dirty="0" smtClean="0">
                <a:solidFill>
                  <a:prstClr val="black"/>
                </a:solidFill>
                <a:cs typeface="メイリオ" pitchFamily="50" charset="-128"/>
              </a:rPr>
              <a:t>※</a:t>
            </a:r>
            <a:r>
              <a:rPr lang="ja-JP" altLang="en-US" sz="900" dirty="0" smtClean="0">
                <a:solidFill>
                  <a:prstClr val="black"/>
                </a:solidFill>
                <a:cs typeface="メイリオ" pitchFamily="50" charset="-128"/>
              </a:rPr>
              <a:t>掲載順番は五十音順となります。</a:t>
            </a:r>
            <a:endParaRPr lang="en-US" altLang="ja-JP" sz="900" dirty="0" smtClean="0">
              <a:solidFill>
                <a:prstClr val="black"/>
              </a:solidFill>
              <a:cs typeface="メイリオ" pitchFamily="50" charset="-128"/>
            </a:endParaRPr>
          </a:p>
          <a:p>
            <a:r>
              <a:rPr lang="en-US" altLang="ja-JP" sz="900" dirty="0" smtClean="0">
                <a:solidFill>
                  <a:prstClr val="black"/>
                </a:solidFill>
                <a:cs typeface="メイリオ" pitchFamily="50" charset="-128"/>
              </a:rPr>
              <a:t>※</a:t>
            </a:r>
            <a:r>
              <a:rPr lang="ja-JP" altLang="en-US" sz="900" dirty="0" smtClean="0">
                <a:solidFill>
                  <a:prstClr val="black"/>
                </a:solidFill>
                <a:cs typeface="メイリオ" pitchFamily="50" charset="-128"/>
              </a:rPr>
              <a:t>掲載可否につきましては編集部と都度ご相談とさせていただきます</a:t>
            </a:r>
            <a:endParaRPr lang="en-US" altLang="ja-JP" sz="900" dirty="0" smtClean="0">
              <a:solidFill>
                <a:prstClr val="black"/>
              </a:solidFill>
              <a:cs typeface="メイリオ" pitchFamily="50" charset="-128"/>
            </a:endParaRPr>
          </a:p>
          <a:p>
            <a:r>
              <a:rPr lang="en-US" altLang="ja-JP" sz="900" dirty="0">
                <a:solidFill>
                  <a:prstClr val="black"/>
                </a:solidFill>
                <a:cs typeface="メイリオ" pitchFamily="50" charset="-128"/>
              </a:rPr>
              <a:t>※</a:t>
            </a:r>
            <a:r>
              <a:rPr lang="ja-JP" altLang="en-US" sz="900" dirty="0" smtClean="0">
                <a:solidFill>
                  <a:prstClr val="black"/>
                </a:solidFill>
                <a:cs typeface="メイリオ" pitchFamily="50" charset="-128"/>
              </a:rPr>
              <a:t>想定商材：文房具・ガジェット（アプリサービスも含む）・消費財などカバンに入るアイテムを想定</a:t>
            </a:r>
            <a:endParaRPr lang="en-US" altLang="ja-JP" sz="900" dirty="0" smtClean="0">
              <a:solidFill>
                <a:prstClr val="black"/>
              </a:solidFill>
              <a:cs typeface="メイリオ" pitchFamily="50" charset="-128"/>
            </a:endParaRPr>
          </a:p>
          <a:p>
            <a:r>
              <a:rPr lang="en-US" altLang="ja-JP" sz="900" b="1" dirty="0" smtClean="0">
                <a:solidFill>
                  <a:srgbClr val="FF7C80"/>
                </a:solidFill>
                <a:cs typeface="メイリオ" pitchFamily="50" charset="-128"/>
              </a:rPr>
              <a:t>※2</a:t>
            </a:r>
            <a:r>
              <a:rPr lang="ja-JP" altLang="en-US" sz="900" b="1" dirty="0" smtClean="0">
                <a:solidFill>
                  <a:srgbClr val="FF7C80"/>
                </a:solidFill>
                <a:cs typeface="メイリオ" pitchFamily="50" charset="-128"/>
              </a:rPr>
              <a:t>社以上の参画で実施いたします。</a:t>
            </a:r>
            <a:r>
              <a:rPr lang="ja-JP" altLang="en-US" sz="900" dirty="0" smtClean="0">
                <a:solidFill>
                  <a:srgbClr val="FF7C80"/>
                </a:solidFill>
                <a:cs typeface="メイリオ" pitchFamily="50" charset="-128"/>
              </a:rPr>
              <a:t>　　</a:t>
            </a:r>
            <a:endParaRPr lang="ja-JP" altLang="en-US" sz="900" dirty="0">
              <a:solidFill>
                <a:srgbClr val="FF7C80"/>
              </a:solidFill>
              <a:cs typeface="メイリオ" pitchFamily="50" charset="-128"/>
            </a:endParaRPr>
          </a:p>
        </p:txBody>
      </p:sp>
      <p:sp>
        <p:nvSpPr>
          <p:cNvPr id="2" name="テキスト ボックス 1"/>
          <p:cNvSpPr txBox="1"/>
          <p:nvPr/>
        </p:nvSpPr>
        <p:spPr>
          <a:xfrm>
            <a:off x="320333" y="575863"/>
            <a:ext cx="5359789" cy="307777"/>
          </a:xfrm>
          <a:prstGeom prst="rect">
            <a:avLst/>
          </a:prstGeom>
          <a:noFill/>
        </p:spPr>
        <p:txBody>
          <a:bodyPr wrap="square" rtlCol="0">
            <a:spAutoFit/>
          </a:bodyPr>
          <a:lstStyle/>
          <a:p>
            <a:r>
              <a:rPr lang="ja-JP" altLang="en-US" sz="1400" b="1" dirty="0">
                <a:solidFill>
                  <a:srgbClr val="6699FF"/>
                </a:solidFill>
                <a:cs typeface="メイリオ" pitchFamily="50" charset="-128"/>
              </a:rPr>
              <a:t>「アクティブな就活を応援するアイテム＆サービス</a:t>
            </a:r>
            <a:r>
              <a:rPr lang="ja-JP" altLang="en-US" sz="1400" b="1" dirty="0" smtClean="0">
                <a:solidFill>
                  <a:srgbClr val="6699FF"/>
                </a:solidFill>
                <a:cs typeface="メイリオ" pitchFamily="50" charset="-128"/>
              </a:rPr>
              <a:t>」をご紹介</a:t>
            </a:r>
            <a:endParaRPr lang="ja-JP" altLang="en-US" sz="1400" b="1" dirty="0">
              <a:solidFill>
                <a:srgbClr val="6699FF"/>
              </a:solidFill>
              <a:cs typeface="メイリオ" pitchFamily="50" charset="-128"/>
            </a:endParaRPr>
          </a:p>
        </p:txBody>
      </p:sp>
      <p:sp>
        <p:nvSpPr>
          <p:cNvPr id="127" name="AutoShape 13"/>
          <p:cNvSpPr>
            <a:spLocks noChangeArrowheads="1"/>
          </p:cNvSpPr>
          <p:nvPr/>
        </p:nvSpPr>
        <p:spPr bwMode="auto">
          <a:xfrm rot="895560">
            <a:off x="9536639" y="4803194"/>
            <a:ext cx="555740" cy="387181"/>
          </a:xfrm>
          <a:prstGeom prst="star16">
            <a:avLst>
              <a:gd name="adj" fmla="val 37500"/>
            </a:avLst>
          </a:prstGeom>
          <a:solidFill>
            <a:srgbClr val="FF0000"/>
          </a:solidFill>
          <a:ln w="9525">
            <a:solidFill>
              <a:srgbClr val="FF0000"/>
            </a:solidFill>
            <a:miter lim="800000"/>
            <a:headEnd/>
            <a:tailEnd/>
          </a:ln>
        </p:spPr>
        <p:txBody>
          <a:bodyPr wrap="none" lIns="0" tIns="0" rIns="0" bIns="0" anchor="ctr"/>
          <a:lstStyle/>
          <a:p>
            <a:pPr algn="ctr"/>
            <a:r>
              <a:rPr lang="ja-JP" altLang="en-US" sz="900" b="1" dirty="0">
                <a:solidFill>
                  <a:prstClr val="white"/>
                </a:solidFill>
                <a:cs typeface="メイリオ" pitchFamily="50" charset="-128"/>
              </a:rPr>
              <a:t>お得</a:t>
            </a:r>
          </a:p>
        </p:txBody>
      </p:sp>
      <p:sp>
        <p:nvSpPr>
          <p:cNvPr id="3" name="テキスト ボックス 2"/>
          <p:cNvSpPr txBox="1"/>
          <p:nvPr/>
        </p:nvSpPr>
        <p:spPr>
          <a:xfrm>
            <a:off x="514106" y="883640"/>
            <a:ext cx="8563397" cy="523220"/>
          </a:xfrm>
          <a:prstGeom prst="rect">
            <a:avLst/>
          </a:prstGeom>
          <a:noFill/>
        </p:spPr>
        <p:txBody>
          <a:bodyPr wrap="square" rtlCol="0">
            <a:spAutoFit/>
          </a:bodyPr>
          <a:lstStyle/>
          <a:p>
            <a:pPr>
              <a:spcBef>
                <a:spcPct val="50000"/>
              </a:spcBef>
            </a:pPr>
            <a:r>
              <a:rPr lang="en-US" altLang="ja-JP" sz="1400" dirty="0" smtClean="0">
                <a:solidFill>
                  <a:prstClr val="black"/>
                </a:solidFill>
                <a:cs typeface="メイリオ" pitchFamily="50" charset="-128"/>
              </a:rPr>
              <a:t>1/2P</a:t>
            </a:r>
            <a:r>
              <a:rPr lang="ja-JP" altLang="en-US" sz="1400" dirty="0">
                <a:solidFill>
                  <a:prstClr val="black"/>
                </a:solidFill>
                <a:cs typeface="メイリオ" pitchFamily="50" charset="-128"/>
              </a:rPr>
              <a:t>のフォーマット連合企画。編集部のレコメンドするアイテムと</a:t>
            </a:r>
            <a:r>
              <a:rPr lang="ja-JP" altLang="en-US" sz="1400" dirty="0" smtClean="0">
                <a:solidFill>
                  <a:prstClr val="black"/>
                </a:solidFill>
                <a:cs typeface="メイリオ" pitchFamily="50" charset="-128"/>
              </a:rPr>
              <a:t>して貴社</a:t>
            </a:r>
            <a:r>
              <a:rPr lang="ja-JP" altLang="en-US" sz="1400" dirty="0">
                <a:solidFill>
                  <a:prstClr val="black"/>
                </a:solidFill>
                <a:cs typeface="メイリオ" pitchFamily="50" charset="-128"/>
              </a:rPr>
              <a:t>商品を紹介してまいります</a:t>
            </a:r>
            <a:r>
              <a:rPr lang="ja-JP" altLang="en-US" sz="1400" dirty="0" smtClean="0">
                <a:solidFill>
                  <a:prstClr val="black"/>
                </a:solidFill>
                <a:cs typeface="メイリオ" pitchFamily="50" charset="-128"/>
              </a:rPr>
              <a:t>。</a:t>
            </a:r>
            <a:endParaRPr lang="en-US" altLang="ja-JP" sz="1400" dirty="0">
              <a:solidFill>
                <a:prstClr val="black"/>
              </a:solidFill>
              <a:cs typeface="メイリオ" pitchFamily="50" charset="-128"/>
            </a:endParaRPr>
          </a:p>
          <a:p>
            <a:r>
              <a:rPr lang="ja-JP" altLang="en-US" sz="1400" dirty="0" smtClean="0">
                <a:solidFill>
                  <a:prstClr val="black"/>
                </a:solidFill>
                <a:cs typeface="メイリオ" pitchFamily="50" charset="-128"/>
              </a:rPr>
              <a:t>記事枠のフォーマット化により</a:t>
            </a:r>
            <a:r>
              <a:rPr lang="ja-JP" altLang="en-US" sz="1400" dirty="0">
                <a:solidFill>
                  <a:prstClr val="black"/>
                </a:solidFill>
                <a:cs typeface="メイリオ" pitchFamily="50" charset="-128"/>
              </a:rPr>
              <a:t>安価</a:t>
            </a:r>
            <a:r>
              <a:rPr lang="ja-JP" altLang="en-US" sz="1400" dirty="0" smtClean="0">
                <a:solidFill>
                  <a:prstClr val="black"/>
                </a:solidFill>
                <a:cs typeface="メイリオ" pitchFamily="50" charset="-128"/>
              </a:rPr>
              <a:t>でのご参画が可能です！</a:t>
            </a:r>
            <a:endParaRPr lang="en-US" altLang="ja-JP" sz="1400" dirty="0" smtClean="0">
              <a:solidFill>
                <a:prstClr val="black"/>
              </a:solidFill>
              <a:cs typeface="メイリオ" pitchFamily="50" charset="-128"/>
            </a:endParaRPr>
          </a:p>
        </p:txBody>
      </p:sp>
      <p:sp>
        <p:nvSpPr>
          <p:cNvPr id="4" name="タイトル 3"/>
          <p:cNvSpPr>
            <a:spLocks noGrp="1"/>
          </p:cNvSpPr>
          <p:nvPr>
            <p:ph type="title"/>
          </p:nvPr>
        </p:nvSpPr>
        <p:spPr/>
        <p:txBody>
          <a:bodyPr/>
          <a:lstStyle/>
          <a:p>
            <a:r>
              <a:rPr lang="ja-JP" altLang="en-US" dirty="0"/>
              <a:t>就活</a:t>
            </a:r>
            <a:r>
              <a:rPr lang="ja-JP" altLang="en-US" dirty="0" smtClean="0"/>
              <a:t>スタイルブック　</a:t>
            </a:r>
            <a:r>
              <a:rPr kumimoji="1" lang="ja-JP" altLang="en-US" dirty="0" smtClean="0"/>
              <a:t>フォーマット企画</a:t>
            </a:r>
            <a:endParaRPr kumimoji="1" lang="ja-JP" altLang="en-US" dirty="0"/>
          </a:p>
        </p:txBody>
      </p:sp>
      <p:sp>
        <p:nvSpPr>
          <p:cNvPr id="129" name="スライド番号プレースホルダー 128"/>
          <p:cNvSpPr>
            <a:spLocks noGrp="1"/>
          </p:cNvSpPr>
          <p:nvPr>
            <p:ph type="sldNum" sz="quarter" idx="12"/>
          </p:nvPr>
        </p:nvSpPr>
        <p:spPr>
          <a:xfrm>
            <a:off x="7701520" y="6803047"/>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18</a:t>
            </a:fld>
            <a:endParaRPr lang="ja-JP" altLang="en-US" dirty="0">
              <a:solidFill>
                <a:prstClr val="black">
                  <a:tint val="75000"/>
                </a:prstClr>
              </a:solidFill>
            </a:endParaRPr>
          </a:p>
        </p:txBody>
      </p:sp>
      <p:sp>
        <p:nvSpPr>
          <p:cNvPr id="128" name="テキスト ボックス 127"/>
          <p:cNvSpPr txBox="1"/>
          <p:nvPr/>
        </p:nvSpPr>
        <p:spPr>
          <a:xfrm>
            <a:off x="8409318" y="6717218"/>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130" name="正方形/長方形 129"/>
          <p:cNvSpPr/>
          <p:nvPr/>
        </p:nvSpPr>
        <p:spPr>
          <a:xfrm>
            <a:off x="6839853" y="4546250"/>
            <a:ext cx="3293014" cy="2124189"/>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828293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334" y="1920434"/>
            <a:ext cx="6097228" cy="410849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r>
              <a:rPr kumimoji="1" lang="ja-JP" altLang="en-US" dirty="0" smtClean="0"/>
              <a:t>就活スタイルブック　</a:t>
            </a:r>
            <a:r>
              <a:rPr lang="en-US" altLang="ja-JP" dirty="0"/>
              <a:t> 1/2P</a:t>
            </a:r>
            <a:r>
              <a:rPr kumimoji="1" lang="ja-JP" altLang="en-US" dirty="0" smtClean="0"/>
              <a:t>証明写真連合企画</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6" name="正方形/長方形 5"/>
          <p:cNvSpPr>
            <a:spLocks noChangeArrowheads="1"/>
          </p:cNvSpPr>
          <p:nvPr/>
        </p:nvSpPr>
        <p:spPr bwMode="auto">
          <a:xfrm>
            <a:off x="6909448" y="5132462"/>
            <a:ext cx="3130985" cy="563231"/>
          </a:xfrm>
          <a:prstGeom prst="rect">
            <a:avLst/>
          </a:prstGeom>
          <a:noFill/>
          <a:ln w="9525">
            <a:noFill/>
            <a:miter lim="800000"/>
            <a:headEnd/>
            <a:tailEnd/>
          </a:ln>
        </p:spPr>
        <p:txBody>
          <a:bodyPr wrap="none">
            <a:spAutoFit/>
          </a:bodyPr>
          <a:lstStyle/>
          <a:p>
            <a:pPr defTabSz="835025">
              <a:lnSpc>
                <a:spcPct val="90000"/>
              </a:lnSpc>
              <a:spcBef>
                <a:spcPct val="50000"/>
              </a:spcBef>
            </a:pPr>
            <a:r>
              <a:rPr lang="ja-JP" altLang="en-US" b="1" dirty="0" smtClean="0">
                <a:solidFill>
                  <a:srgbClr val="FF7C80"/>
                </a:solidFill>
                <a:cs typeface="メイリオ" pitchFamily="50" charset="-128"/>
              </a:rPr>
              <a:t>関東版  </a:t>
            </a:r>
            <a:r>
              <a:rPr lang="en-US" altLang="ja-JP" b="1" dirty="0">
                <a:solidFill>
                  <a:srgbClr val="FF7C80"/>
                </a:solidFill>
                <a:cs typeface="メイリオ" pitchFamily="50" charset="-128"/>
              </a:rPr>
              <a:t>70</a:t>
            </a:r>
            <a:r>
              <a:rPr lang="ja-JP" altLang="en-US" b="1" dirty="0" smtClean="0">
                <a:solidFill>
                  <a:srgbClr val="FF7C80"/>
                </a:solidFill>
                <a:cs typeface="メイリオ" pitchFamily="50" charset="-128"/>
              </a:rPr>
              <a:t>万円</a:t>
            </a:r>
            <a:endParaRPr lang="en-US" altLang="ja-JP" b="1" dirty="0">
              <a:solidFill>
                <a:srgbClr val="FF7C80"/>
              </a:solidFill>
              <a:cs typeface="メイリオ" pitchFamily="50" charset="-128"/>
            </a:endParaRPr>
          </a:p>
          <a:p>
            <a:pPr defTabSz="835025">
              <a:lnSpc>
                <a:spcPct val="90000"/>
              </a:lnSpc>
              <a:spcBef>
                <a:spcPct val="50000"/>
              </a:spcBef>
            </a:pPr>
            <a:r>
              <a:rPr lang="ja-JP" altLang="en-US" sz="900" b="1" dirty="0" smtClean="0">
                <a:solidFill>
                  <a:srgbClr val="FF7C80"/>
                </a:solidFill>
                <a:cs typeface="メイリオ" pitchFamily="50" charset="-128"/>
              </a:rPr>
              <a:t>　　　　　　　　</a:t>
            </a:r>
            <a:r>
              <a:rPr lang="ja-JP" altLang="en-US" sz="900" b="1" dirty="0" smtClean="0">
                <a:solidFill>
                  <a:prstClr val="black"/>
                </a:solidFill>
                <a:cs typeface="メイリオ" pitchFamily="50" charset="-128"/>
              </a:rPr>
              <a:t>掲載費</a:t>
            </a:r>
            <a:r>
              <a:rPr lang="en-US" altLang="ja-JP" sz="900" b="1" dirty="0" smtClean="0">
                <a:solidFill>
                  <a:prstClr val="black"/>
                </a:solidFill>
                <a:cs typeface="メイリオ" pitchFamily="50" charset="-128"/>
              </a:rPr>
              <a:t>60</a:t>
            </a:r>
            <a:r>
              <a:rPr lang="ja-JP" altLang="en-US" sz="900" b="1" dirty="0" smtClean="0">
                <a:solidFill>
                  <a:prstClr val="black"/>
                </a:solidFill>
                <a:cs typeface="メイリオ" pitchFamily="50" charset="-128"/>
              </a:rPr>
              <a:t>万円</a:t>
            </a:r>
            <a:r>
              <a:rPr lang="en-US" altLang="ja-JP" sz="900" b="1" dirty="0" smtClean="0">
                <a:solidFill>
                  <a:prstClr val="black"/>
                </a:solidFill>
                <a:cs typeface="メイリオ" pitchFamily="50" charset="-128"/>
              </a:rPr>
              <a:t>+</a:t>
            </a:r>
            <a:r>
              <a:rPr lang="ja-JP" altLang="en-US" sz="900" b="1" dirty="0" smtClean="0">
                <a:solidFill>
                  <a:prstClr val="black"/>
                </a:solidFill>
                <a:cs typeface="メイリオ" pitchFamily="50" charset="-128"/>
              </a:rPr>
              <a:t>制作費</a:t>
            </a:r>
            <a:r>
              <a:rPr lang="en-US" altLang="ja-JP" sz="900" b="1" dirty="0" smtClean="0">
                <a:solidFill>
                  <a:prstClr val="black"/>
                </a:solidFill>
                <a:cs typeface="メイリオ" pitchFamily="50" charset="-128"/>
              </a:rPr>
              <a:t>10</a:t>
            </a:r>
            <a:r>
              <a:rPr lang="ja-JP" altLang="en-US" sz="900" b="1" dirty="0" smtClean="0">
                <a:solidFill>
                  <a:prstClr val="black"/>
                </a:solidFill>
                <a:cs typeface="メイリオ" pitchFamily="50" charset="-128"/>
              </a:rPr>
              <a:t>万円</a:t>
            </a:r>
            <a:r>
              <a:rPr lang="en-US" altLang="ja-JP" sz="900" b="1" dirty="0" smtClean="0">
                <a:solidFill>
                  <a:prstClr val="black"/>
                </a:solidFill>
                <a:cs typeface="メイリオ" pitchFamily="50" charset="-128"/>
              </a:rPr>
              <a:t>(</a:t>
            </a:r>
            <a:r>
              <a:rPr lang="ja-JP" altLang="en-US" sz="900" b="1" dirty="0" smtClean="0">
                <a:solidFill>
                  <a:prstClr val="black"/>
                </a:solidFill>
                <a:cs typeface="メイリオ" pitchFamily="50" charset="-128"/>
              </a:rPr>
              <a:t>ネット</a:t>
            </a:r>
            <a:r>
              <a:rPr lang="en-US" altLang="ja-JP" sz="900" b="1" dirty="0" smtClean="0">
                <a:solidFill>
                  <a:prstClr val="black"/>
                </a:solidFill>
                <a:cs typeface="メイリオ" pitchFamily="50" charset="-128"/>
              </a:rPr>
              <a:t>)</a:t>
            </a:r>
            <a:endParaRPr lang="en-US" altLang="ja-JP" sz="900" b="1" dirty="0">
              <a:solidFill>
                <a:prstClr val="black"/>
              </a:solidFill>
              <a:cs typeface="メイリオ" pitchFamily="50" charset="-128"/>
            </a:endParaRPr>
          </a:p>
        </p:txBody>
      </p:sp>
      <p:sp>
        <p:nvSpPr>
          <p:cNvPr id="7" name="テキスト ボックス 6"/>
          <p:cNvSpPr txBox="1"/>
          <p:nvPr/>
        </p:nvSpPr>
        <p:spPr>
          <a:xfrm>
            <a:off x="6916739" y="4840950"/>
            <a:ext cx="2274982" cy="307777"/>
          </a:xfrm>
          <a:prstGeom prst="rect">
            <a:avLst/>
          </a:prstGeom>
          <a:noFill/>
        </p:spPr>
        <p:txBody>
          <a:bodyPr wrap="none" rtlCol="0">
            <a:spAutoFit/>
          </a:bodyPr>
          <a:lstStyle>
            <a:defPPr>
              <a:defRPr lang="ja-JP"/>
            </a:defPPr>
            <a:lvl1pPr>
              <a:defRPr sz="1400" b="1">
                <a:solidFill>
                  <a:srgbClr val="6699FF"/>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latin typeface="メイリオ"/>
                <a:ea typeface="メイリオ"/>
              </a:rPr>
              <a:t>1/2P</a:t>
            </a:r>
            <a:r>
              <a:rPr lang="ja-JP" altLang="en-US" dirty="0">
                <a:latin typeface="メイリオ"/>
                <a:ea typeface="メイリオ"/>
              </a:rPr>
              <a:t>　</a:t>
            </a:r>
            <a:r>
              <a:rPr lang="ja-JP" altLang="en-US" dirty="0" smtClean="0">
                <a:latin typeface="メイリオ"/>
                <a:ea typeface="メイリオ"/>
              </a:rPr>
              <a:t>証明写真連合企画</a:t>
            </a:r>
            <a:endParaRPr lang="en-US" altLang="ja-JP" dirty="0">
              <a:latin typeface="メイリオ"/>
              <a:ea typeface="メイリオ"/>
            </a:endParaRPr>
          </a:p>
        </p:txBody>
      </p:sp>
      <p:sp>
        <p:nvSpPr>
          <p:cNvPr id="8" name="テキスト ボックス 7"/>
          <p:cNvSpPr txBox="1"/>
          <p:nvPr/>
        </p:nvSpPr>
        <p:spPr>
          <a:xfrm>
            <a:off x="6916739" y="5636518"/>
            <a:ext cx="3122276" cy="784830"/>
          </a:xfrm>
          <a:prstGeom prst="rect">
            <a:avLst/>
          </a:prstGeom>
          <a:noFill/>
        </p:spPr>
        <p:txBody>
          <a:bodyPr wrap="square" rtlCol="0">
            <a:spAutoFit/>
          </a:bodyPr>
          <a:lstStyle/>
          <a:p>
            <a:r>
              <a:rPr lang="en-US" altLang="ja-JP" sz="900" dirty="0" smtClean="0">
                <a:solidFill>
                  <a:prstClr val="black"/>
                </a:solidFill>
                <a:cs typeface="メイリオ" pitchFamily="50" charset="-128"/>
              </a:rPr>
              <a:t>※</a:t>
            </a:r>
            <a:r>
              <a:rPr lang="ja-JP" altLang="en-US" sz="900" dirty="0">
                <a:solidFill>
                  <a:prstClr val="black"/>
                </a:solidFill>
                <a:cs typeface="メイリオ" pitchFamily="50" charset="-128"/>
              </a:rPr>
              <a:t>掲載順番は五十音</a:t>
            </a:r>
            <a:r>
              <a:rPr lang="ja-JP" altLang="en-US" sz="900" dirty="0" smtClean="0">
                <a:solidFill>
                  <a:prstClr val="black"/>
                </a:solidFill>
                <a:cs typeface="メイリオ" pitchFamily="50" charset="-128"/>
              </a:rPr>
              <a:t>順となります。</a:t>
            </a:r>
            <a:endParaRPr lang="en-US" altLang="ja-JP" sz="900" dirty="0" smtClean="0">
              <a:solidFill>
                <a:prstClr val="black"/>
              </a:solidFill>
              <a:cs typeface="メイリオ" pitchFamily="50" charset="-128"/>
            </a:endParaRPr>
          </a:p>
          <a:p>
            <a:r>
              <a:rPr lang="en-US" altLang="ja-JP" sz="900" dirty="0" smtClean="0">
                <a:solidFill>
                  <a:prstClr val="black"/>
                </a:solidFill>
                <a:cs typeface="メイリオ" pitchFamily="50" charset="-128"/>
              </a:rPr>
              <a:t>※</a:t>
            </a:r>
            <a:r>
              <a:rPr lang="ja-JP" altLang="en-US" sz="900" dirty="0" smtClean="0">
                <a:solidFill>
                  <a:prstClr val="black"/>
                </a:solidFill>
                <a:cs typeface="メイリオ" pitchFamily="50" charset="-128"/>
              </a:rPr>
              <a:t>証明写真限定の企画となります。</a:t>
            </a:r>
            <a:endParaRPr lang="en-US" altLang="ja-JP" sz="900" dirty="0" smtClean="0">
              <a:solidFill>
                <a:prstClr val="black"/>
              </a:solidFill>
              <a:cs typeface="メイリオ" pitchFamily="50" charset="-128"/>
            </a:endParaRPr>
          </a:p>
          <a:p>
            <a:r>
              <a:rPr lang="en-US" altLang="ja-JP" sz="900" dirty="0" smtClean="0">
                <a:solidFill>
                  <a:prstClr val="black"/>
                </a:solidFill>
                <a:cs typeface="メイリオ" pitchFamily="50" charset="-128"/>
              </a:rPr>
              <a:t>※</a:t>
            </a:r>
            <a:r>
              <a:rPr lang="ja-JP" altLang="en-US" sz="900" dirty="0" smtClean="0">
                <a:solidFill>
                  <a:prstClr val="black"/>
                </a:solidFill>
                <a:cs typeface="メイリオ" pitchFamily="50" charset="-128"/>
              </a:rPr>
              <a:t>写真は素材を支給していただきます。素材がなく撮影が必要な場合は別途</a:t>
            </a:r>
            <a:r>
              <a:rPr lang="en-US" altLang="ja-JP" sz="900" dirty="0" smtClean="0">
                <a:solidFill>
                  <a:prstClr val="black"/>
                </a:solidFill>
                <a:cs typeface="メイリオ" pitchFamily="50" charset="-128"/>
              </a:rPr>
              <a:t>10</a:t>
            </a:r>
            <a:r>
              <a:rPr lang="ja-JP" altLang="en-US" sz="900" dirty="0" smtClean="0">
                <a:solidFill>
                  <a:prstClr val="black"/>
                </a:solidFill>
                <a:cs typeface="メイリオ" pitchFamily="50" charset="-128"/>
              </a:rPr>
              <a:t>万円～頂戴いたします。</a:t>
            </a:r>
            <a:endParaRPr lang="en-US" altLang="ja-JP" sz="900" dirty="0" smtClean="0">
              <a:solidFill>
                <a:prstClr val="black"/>
              </a:solidFill>
              <a:cs typeface="メイリオ" pitchFamily="50" charset="-128"/>
            </a:endParaRPr>
          </a:p>
          <a:p>
            <a:r>
              <a:rPr lang="en-US" altLang="ja-JP" sz="900" b="1" dirty="0" smtClean="0">
                <a:solidFill>
                  <a:srgbClr val="FF7C80"/>
                </a:solidFill>
                <a:cs typeface="メイリオ" pitchFamily="50" charset="-128"/>
              </a:rPr>
              <a:t>※2</a:t>
            </a:r>
            <a:r>
              <a:rPr lang="ja-JP" altLang="en-US" sz="900" b="1" dirty="0" smtClean="0">
                <a:solidFill>
                  <a:srgbClr val="FF7C80"/>
                </a:solidFill>
                <a:cs typeface="メイリオ" pitchFamily="50" charset="-128"/>
              </a:rPr>
              <a:t>社以上の参画で実施いたします。</a:t>
            </a:r>
            <a:r>
              <a:rPr lang="ja-JP" altLang="en-US" sz="900" dirty="0" smtClean="0">
                <a:solidFill>
                  <a:prstClr val="black"/>
                </a:solidFill>
                <a:cs typeface="メイリオ" pitchFamily="50" charset="-128"/>
              </a:rPr>
              <a:t>　　</a:t>
            </a:r>
            <a:endParaRPr lang="ja-JP" altLang="en-US" sz="900" dirty="0">
              <a:solidFill>
                <a:prstClr val="black"/>
              </a:solidFill>
              <a:cs typeface="メイリオ" pitchFamily="50" charset="-128"/>
            </a:endParaRPr>
          </a:p>
        </p:txBody>
      </p:sp>
      <p:sp>
        <p:nvSpPr>
          <p:cNvPr id="9" name="AutoShape 13"/>
          <p:cNvSpPr>
            <a:spLocks noChangeArrowheads="1"/>
          </p:cNvSpPr>
          <p:nvPr/>
        </p:nvSpPr>
        <p:spPr bwMode="auto">
          <a:xfrm rot="895560">
            <a:off x="9536639" y="5011296"/>
            <a:ext cx="555740" cy="387181"/>
          </a:xfrm>
          <a:prstGeom prst="star16">
            <a:avLst>
              <a:gd name="adj" fmla="val 37500"/>
            </a:avLst>
          </a:prstGeom>
          <a:solidFill>
            <a:srgbClr val="FF0000"/>
          </a:solidFill>
          <a:ln w="9525">
            <a:solidFill>
              <a:srgbClr val="FF0000"/>
            </a:solidFill>
            <a:miter lim="800000"/>
            <a:headEnd/>
            <a:tailEnd/>
          </a:ln>
        </p:spPr>
        <p:txBody>
          <a:bodyPr wrap="none" lIns="0" tIns="0" rIns="0" bIns="0" anchor="ctr"/>
          <a:lstStyle/>
          <a:p>
            <a:pPr algn="ctr"/>
            <a:r>
              <a:rPr lang="ja-JP" altLang="en-US" sz="900" b="1" dirty="0">
                <a:solidFill>
                  <a:prstClr val="white"/>
                </a:solidFill>
                <a:cs typeface="メイリオ" pitchFamily="50" charset="-128"/>
              </a:rPr>
              <a:t>お得</a:t>
            </a:r>
          </a:p>
        </p:txBody>
      </p:sp>
      <p:sp>
        <p:nvSpPr>
          <p:cNvPr id="10" name="正方形/長方形 9"/>
          <p:cNvSpPr/>
          <p:nvPr/>
        </p:nvSpPr>
        <p:spPr>
          <a:xfrm>
            <a:off x="6839853" y="4780076"/>
            <a:ext cx="3293014" cy="1641272"/>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4927475" y="2612182"/>
            <a:ext cx="5122082" cy="1507852"/>
            <a:chOff x="4819545" y="2484354"/>
            <a:chExt cx="4767566" cy="1403489"/>
          </a:xfrm>
        </p:grpSpPr>
        <p:cxnSp>
          <p:nvCxnSpPr>
            <p:cNvPr id="14" name="直線矢印コネクタ 13"/>
            <p:cNvCxnSpPr/>
            <p:nvPr/>
          </p:nvCxnSpPr>
          <p:spPr>
            <a:xfrm>
              <a:off x="5981900" y="2684190"/>
              <a:ext cx="9824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67"/>
            <p:cNvSpPr txBox="1">
              <a:spLocks noChangeArrowheads="1"/>
            </p:cNvSpPr>
            <p:nvPr/>
          </p:nvSpPr>
          <p:spPr bwMode="auto">
            <a:xfrm>
              <a:off x="7098364" y="2484354"/>
              <a:ext cx="20916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店舗の写真やスタッフの写真など</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貴社</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より素材を支給していただきます。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撮影発生の場合は別途</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a:t>
              </a:r>
            </a:p>
          </p:txBody>
        </p:sp>
        <p:sp>
          <p:nvSpPr>
            <p:cNvPr id="17" name="テキスト ボックス 168"/>
            <p:cNvSpPr txBox="1">
              <a:spLocks noChangeArrowheads="1"/>
            </p:cNvSpPr>
            <p:nvPr/>
          </p:nvSpPr>
          <p:spPr bwMode="auto">
            <a:xfrm>
              <a:off x="7098364" y="3276621"/>
              <a:ext cx="21607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スタジオの特徴など</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150W</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程度。</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矢印コネクタ 20"/>
            <p:cNvCxnSpPr/>
            <p:nvPr/>
          </p:nvCxnSpPr>
          <p:spPr>
            <a:xfrm>
              <a:off x="4819545" y="3391549"/>
              <a:ext cx="21447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113455" y="3771762"/>
              <a:ext cx="8535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168"/>
            <p:cNvSpPr txBox="1">
              <a:spLocks noChangeArrowheads="1"/>
            </p:cNvSpPr>
            <p:nvPr/>
          </p:nvSpPr>
          <p:spPr bwMode="auto">
            <a:xfrm>
              <a:off x="7098364" y="3657011"/>
              <a:ext cx="24887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a:solidFill>
                    <a:schemeClr val="tx1"/>
                  </a:solidFill>
                  <a:latin typeface="Arial" charset="0"/>
                  <a:ea typeface="ＭＳ Ｐゴシック" charset="-128"/>
                </a:defRPr>
              </a:lvl1pPr>
              <a:lvl2pPr marL="742950" indent="-285750" eaLnBrk="0" hangingPunct="0">
                <a:defRPr kumimoji="1" sz="500">
                  <a:solidFill>
                    <a:schemeClr val="tx1"/>
                  </a:solidFill>
                  <a:latin typeface="Arial" charset="0"/>
                  <a:ea typeface="ＭＳ Ｐゴシック" charset="-128"/>
                </a:defRPr>
              </a:lvl2pPr>
              <a:lvl3pPr marL="1143000" indent="-228600" eaLnBrk="0" hangingPunct="0">
                <a:defRPr kumimoji="1" sz="500">
                  <a:solidFill>
                    <a:schemeClr val="tx1"/>
                  </a:solidFill>
                  <a:latin typeface="Arial" charset="0"/>
                  <a:ea typeface="ＭＳ Ｐゴシック" charset="-128"/>
                </a:defRPr>
              </a:lvl3pPr>
              <a:lvl4pPr marL="1600200" indent="-228600" eaLnBrk="0" hangingPunct="0">
                <a:defRPr kumimoji="1" sz="500">
                  <a:solidFill>
                    <a:schemeClr val="tx1"/>
                  </a:solidFill>
                  <a:latin typeface="Arial" charset="0"/>
                  <a:ea typeface="ＭＳ Ｐゴシック" charset="-128"/>
                </a:defRPr>
              </a:lvl4pPr>
              <a:lvl5pPr marL="2057400" indent="-228600" eaLnBrk="0" hangingPunct="0">
                <a:defRPr kumimoji="1" sz="5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5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5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5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500">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所在地や代表的なメニューを紹介。</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ｗ</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程度</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テキスト ボックス 19"/>
          <p:cNvSpPr txBox="1"/>
          <p:nvPr/>
        </p:nvSpPr>
        <p:spPr>
          <a:xfrm>
            <a:off x="8409318" y="6501194"/>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23" name="テキスト ボックス 22"/>
          <p:cNvSpPr txBox="1"/>
          <p:nvPr/>
        </p:nvSpPr>
        <p:spPr>
          <a:xfrm>
            <a:off x="600959" y="883639"/>
            <a:ext cx="9085082" cy="523220"/>
          </a:xfrm>
          <a:prstGeom prst="rect">
            <a:avLst/>
          </a:prstGeom>
          <a:noFill/>
        </p:spPr>
        <p:txBody>
          <a:bodyPr wrap="square" rtlCol="0">
            <a:spAutoFit/>
          </a:bodyPr>
          <a:lstStyle/>
          <a:p>
            <a:pPr>
              <a:spcBef>
                <a:spcPct val="50000"/>
              </a:spcBef>
            </a:pPr>
            <a:r>
              <a:rPr lang="en-US" altLang="ja-JP" sz="1400" dirty="0" smtClean="0">
                <a:solidFill>
                  <a:prstClr val="black"/>
                </a:solidFill>
                <a:cs typeface="メイリオ" pitchFamily="50" charset="-128"/>
              </a:rPr>
              <a:t>1/2P</a:t>
            </a:r>
            <a:r>
              <a:rPr lang="ja-JP" altLang="en-US" sz="1400" dirty="0" smtClean="0">
                <a:solidFill>
                  <a:prstClr val="black"/>
                </a:solidFill>
                <a:cs typeface="メイリオ" pitchFamily="50" charset="-128"/>
              </a:rPr>
              <a:t>の証明写真連合</a:t>
            </a:r>
            <a:r>
              <a:rPr lang="ja-JP" altLang="en-US" sz="1400" dirty="0">
                <a:solidFill>
                  <a:prstClr val="black"/>
                </a:solidFill>
                <a:cs typeface="メイリオ" pitchFamily="50" charset="-128"/>
              </a:rPr>
              <a:t>企画。編集部のレコメンド</a:t>
            </a:r>
            <a:r>
              <a:rPr lang="ja-JP" altLang="en-US" sz="1400" dirty="0" smtClean="0">
                <a:solidFill>
                  <a:prstClr val="black"/>
                </a:solidFill>
                <a:cs typeface="メイリオ" pitchFamily="50" charset="-128"/>
              </a:rPr>
              <a:t>する証明写真スタジオとして貴社を</a:t>
            </a:r>
            <a:r>
              <a:rPr lang="ja-JP" altLang="en-US" sz="1400" dirty="0">
                <a:solidFill>
                  <a:prstClr val="black"/>
                </a:solidFill>
                <a:cs typeface="メイリオ" pitchFamily="50" charset="-128"/>
              </a:rPr>
              <a:t>紹介してまいります</a:t>
            </a:r>
            <a:r>
              <a:rPr lang="ja-JP" altLang="en-US" sz="1400" dirty="0" smtClean="0">
                <a:solidFill>
                  <a:prstClr val="black"/>
                </a:solidFill>
                <a:cs typeface="メイリオ" pitchFamily="50" charset="-128"/>
              </a:rPr>
              <a:t>。</a:t>
            </a:r>
            <a:endParaRPr lang="en-US" altLang="ja-JP" sz="1400" dirty="0">
              <a:solidFill>
                <a:prstClr val="black"/>
              </a:solidFill>
              <a:cs typeface="メイリオ" pitchFamily="50" charset="-128"/>
            </a:endParaRPr>
          </a:p>
          <a:p>
            <a:r>
              <a:rPr lang="ja-JP" altLang="en-US" sz="1400" dirty="0" smtClean="0">
                <a:solidFill>
                  <a:prstClr val="black"/>
                </a:solidFill>
                <a:cs typeface="メイリオ" pitchFamily="50" charset="-128"/>
              </a:rPr>
              <a:t>記事枠のフォーマット化により</a:t>
            </a:r>
            <a:r>
              <a:rPr lang="ja-JP" altLang="en-US" sz="1400" dirty="0">
                <a:solidFill>
                  <a:prstClr val="black"/>
                </a:solidFill>
                <a:cs typeface="メイリオ" pitchFamily="50" charset="-128"/>
              </a:rPr>
              <a:t>安価</a:t>
            </a:r>
            <a:r>
              <a:rPr lang="ja-JP" altLang="en-US" sz="1400" dirty="0" smtClean="0">
                <a:solidFill>
                  <a:prstClr val="black"/>
                </a:solidFill>
                <a:cs typeface="メイリオ" pitchFamily="50" charset="-128"/>
              </a:rPr>
              <a:t>でのご参画が可能です！</a:t>
            </a:r>
            <a:endParaRPr lang="en-US" altLang="ja-JP" sz="1400" dirty="0" smtClean="0">
              <a:solidFill>
                <a:prstClr val="black"/>
              </a:solidFill>
              <a:cs typeface="メイリオ" pitchFamily="50" charset="-128"/>
            </a:endParaRPr>
          </a:p>
        </p:txBody>
      </p:sp>
      <p:sp>
        <p:nvSpPr>
          <p:cNvPr id="38" name="テキスト ボックス 37"/>
          <p:cNvSpPr txBox="1"/>
          <p:nvPr/>
        </p:nvSpPr>
        <p:spPr>
          <a:xfrm>
            <a:off x="483365" y="1529498"/>
            <a:ext cx="1261884" cy="307845"/>
          </a:xfrm>
          <a:prstGeom prst="rect">
            <a:avLst/>
          </a:prstGeom>
          <a:noFill/>
        </p:spPr>
        <p:txBody>
          <a:bodyPr wrap="none" rtlCol="0">
            <a:spAutoFit/>
          </a:bodyPr>
          <a:lstStyle/>
          <a:p>
            <a:r>
              <a:rPr lang="en-US" altLang="ja-JP" sz="1400" dirty="0" smtClean="0">
                <a:solidFill>
                  <a:prstClr val="black"/>
                </a:solidFill>
                <a:cs typeface="メイリオ" pitchFamily="50" charset="-128"/>
              </a:rPr>
              <a:t>【</a:t>
            </a:r>
            <a:r>
              <a:rPr lang="ja-JP" altLang="en-US" sz="1400" dirty="0" smtClean="0">
                <a:solidFill>
                  <a:prstClr val="black"/>
                </a:solidFill>
                <a:cs typeface="メイリオ" pitchFamily="50" charset="-128"/>
              </a:rPr>
              <a:t>展開ラフ</a:t>
            </a:r>
            <a:r>
              <a:rPr lang="en-US" altLang="ja-JP" sz="1400" dirty="0" smtClean="0">
                <a:solidFill>
                  <a:prstClr val="black"/>
                </a:solidFill>
                <a:cs typeface="メイリオ" pitchFamily="50" charset="-128"/>
              </a:rPr>
              <a:t>】</a:t>
            </a:r>
            <a:endParaRPr lang="ja-JP" altLang="en-US" sz="1400" dirty="0">
              <a:solidFill>
                <a:prstClr val="black"/>
              </a:solidFill>
              <a:cs typeface="メイリオ" pitchFamily="50" charset="-128"/>
            </a:endParaRPr>
          </a:p>
        </p:txBody>
      </p:sp>
    </p:spTree>
    <p:extLst>
      <p:ext uri="{BB962C8B-B14F-4D97-AF65-F5344CB8AC3E}">
        <p14:creationId xmlns:p14="http://schemas.microsoft.com/office/powerpoint/2010/main" val="281207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マイナビ学生の窓口　就活スタイルとは</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7" name="正方形/長方形 25"/>
          <p:cNvSpPr>
            <a:spLocks noChangeArrowheads="1"/>
          </p:cNvSpPr>
          <p:nvPr/>
        </p:nvSpPr>
        <p:spPr bwMode="auto">
          <a:xfrm>
            <a:off x="589126" y="5987847"/>
            <a:ext cx="9122570" cy="584775"/>
          </a:xfrm>
          <a:prstGeom prst="rect">
            <a:avLst/>
          </a:prstGeom>
          <a:noFill/>
          <a:ln w="9525">
            <a:noFill/>
            <a:miter lim="800000"/>
            <a:headEnd/>
            <a:tailEnd/>
          </a:ln>
        </p:spPr>
        <p:txBody>
          <a:bodyPr wrap="square">
            <a:spAutoFit/>
          </a:bodyPr>
          <a:lstStyle/>
          <a:p>
            <a:pPr algn="ctr"/>
            <a:r>
              <a:rPr lang="ja-JP" altLang="en-US" sz="1600" b="1" dirty="0">
                <a:solidFill>
                  <a:srgbClr val="FF7C80"/>
                </a:solidFill>
                <a:cs typeface="メイリオ" pitchFamily="50" charset="-128"/>
              </a:rPr>
              <a:t>「マイナビ」</a:t>
            </a:r>
            <a:r>
              <a:rPr lang="ja-JP" altLang="en-US" sz="1600" dirty="0">
                <a:solidFill>
                  <a:srgbClr val="FF7C80"/>
                </a:solidFill>
                <a:cs typeface="メイリオ" pitchFamily="50" charset="-128"/>
              </a:rPr>
              <a:t> </a:t>
            </a:r>
            <a:r>
              <a:rPr lang="ja-JP" altLang="en-US" sz="1600" b="1" dirty="0">
                <a:solidFill>
                  <a:srgbClr val="FF7C80"/>
                </a:solidFill>
                <a:cs typeface="メイリオ" pitchFamily="50" charset="-128"/>
              </a:rPr>
              <a:t>「</a:t>
            </a:r>
            <a:r>
              <a:rPr lang="ja-JP" altLang="en-US" sz="1600" b="1" dirty="0" smtClean="0">
                <a:solidFill>
                  <a:srgbClr val="FF7C80"/>
                </a:solidFill>
                <a:cs typeface="メイリオ" pitchFamily="50" charset="-128"/>
              </a:rPr>
              <a:t>マイナビデータベース」「</a:t>
            </a:r>
            <a:r>
              <a:rPr lang="ja-JP" altLang="en-US" sz="1600" b="1" dirty="0">
                <a:solidFill>
                  <a:srgbClr val="FF7C80"/>
                </a:solidFill>
                <a:cs typeface="メイリオ" pitchFamily="50" charset="-128"/>
              </a:rPr>
              <a:t>実績豊富なクリエイティブスタッフ</a:t>
            </a:r>
            <a:r>
              <a:rPr lang="ja-JP" altLang="en-US" sz="1600" b="1" dirty="0" smtClean="0">
                <a:solidFill>
                  <a:srgbClr val="FF7C80"/>
                </a:solidFill>
                <a:cs typeface="メイリオ" pitchFamily="50" charset="-128"/>
              </a:rPr>
              <a:t>」</a:t>
            </a:r>
            <a:endParaRPr lang="en-US" altLang="ja-JP" sz="1600" b="1" dirty="0" smtClean="0">
              <a:solidFill>
                <a:srgbClr val="FF7C80"/>
              </a:solidFill>
              <a:cs typeface="メイリオ" pitchFamily="50" charset="-128"/>
            </a:endParaRPr>
          </a:p>
          <a:p>
            <a:pPr algn="ctr"/>
            <a:r>
              <a:rPr lang="ja-JP" altLang="en-US" sz="1600" b="1" dirty="0" smtClean="0">
                <a:solidFill>
                  <a:prstClr val="black"/>
                </a:solidFill>
                <a:cs typeface="メイリオ" pitchFamily="50" charset="-128"/>
              </a:rPr>
              <a:t>を</a:t>
            </a:r>
            <a:r>
              <a:rPr lang="ja-JP" altLang="en-US" sz="1600" b="1" dirty="0">
                <a:solidFill>
                  <a:prstClr val="black"/>
                </a:solidFill>
                <a:cs typeface="メイリオ" pitchFamily="50" charset="-128"/>
              </a:rPr>
              <a:t>フル活用</a:t>
            </a:r>
            <a:r>
              <a:rPr lang="ja-JP" altLang="en-US" sz="1600" b="1" dirty="0" smtClean="0">
                <a:solidFill>
                  <a:prstClr val="black"/>
                </a:solidFill>
                <a:cs typeface="メイリオ" pitchFamily="50" charset="-128"/>
              </a:rPr>
              <a:t>した</a:t>
            </a:r>
            <a:r>
              <a:rPr lang="ja-JP" altLang="en-US" sz="1600" b="1" dirty="0">
                <a:solidFill>
                  <a:prstClr val="black"/>
                </a:solidFill>
                <a:cs typeface="メイリオ" pitchFamily="50" charset="-128"/>
              </a:rPr>
              <a:t>、</a:t>
            </a:r>
            <a:r>
              <a:rPr lang="ja-JP" altLang="en-US" sz="1600" b="1" dirty="0" smtClean="0">
                <a:solidFill>
                  <a:prstClr val="black"/>
                </a:solidFill>
                <a:cs typeface="メイリオ" pitchFamily="50" charset="-128"/>
              </a:rPr>
              <a:t>クロスメディアプラン</a:t>
            </a:r>
            <a:r>
              <a:rPr lang="ja-JP" altLang="en-US" sz="1600" b="1" dirty="0">
                <a:solidFill>
                  <a:prstClr val="black"/>
                </a:solidFill>
                <a:cs typeface="メイリオ" pitchFamily="50" charset="-128"/>
              </a:rPr>
              <a:t>を展開し効果的なプロモーションを</a:t>
            </a:r>
            <a:r>
              <a:rPr lang="ja-JP" altLang="en-US" sz="1600" b="1" dirty="0" smtClean="0">
                <a:solidFill>
                  <a:prstClr val="black"/>
                </a:solidFill>
                <a:cs typeface="メイリオ" pitchFamily="50" charset="-128"/>
              </a:rPr>
              <a:t>実施</a:t>
            </a:r>
            <a:r>
              <a:rPr lang="ja-JP" altLang="en-US" sz="1600" b="1" dirty="0">
                <a:solidFill>
                  <a:prstClr val="black"/>
                </a:solidFill>
                <a:cs typeface="メイリオ" pitchFamily="50" charset="-128"/>
              </a:rPr>
              <a:t>いたします</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7744" y="3109519"/>
            <a:ext cx="1701459" cy="2305202"/>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5" name="グループ化 44"/>
          <p:cNvGrpSpPr/>
          <p:nvPr/>
        </p:nvGrpSpPr>
        <p:grpSpPr>
          <a:xfrm>
            <a:off x="2075042" y="2678324"/>
            <a:ext cx="1005404" cy="893584"/>
            <a:chOff x="862780" y="2569676"/>
            <a:chExt cx="1005404" cy="893584"/>
          </a:xfrm>
        </p:grpSpPr>
        <p:sp>
          <p:nvSpPr>
            <p:cNvPr id="28" name="円/楕円 27"/>
            <p:cNvSpPr/>
            <p:nvPr/>
          </p:nvSpPr>
          <p:spPr>
            <a:xfrm>
              <a:off x="918690" y="2569676"/>
              <a:ext cx="893584" cy="893584"/>
            </a:xfrm>
            <a:prstGeom prst="ellipse">
              <a:avLst/>
            </a:prstGeom>
            <a:solidFill>
              <a:srgbClr val="BFD7FD">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44" name="正方形/長方形 43"/>
            <p:cNvSpPr/>
            <p:nvPr/>
          </p:nvSpPr>
          <p:spPr>
            <a:xfrm>
              <a:off x="862780" y="2847191"/>
              <a:ext cx="1005404" cy="338554"/>
            </a:xfrm>
            <a:prstGeom prst="rect">
              <a:avLst/>
            </a:prstGeom>
          </p:spPr>
          <p:txBody>
            <a:bodyPr wrap="none">
              <a:spAutoFit/>
            </a:bodyPr>
            <a:lstStyle/>
            <a:p>
              <a:pPr algn="ctr"/>
              <a:r>
                <a:rPr lang="ja-JP" altLang="en-US" sz="1600" b="1" dirty="0">
                  <a:solidFill>
                    <a:srgbClr val="1F497D">
                      <a:lumMod val="60000"/>
                      <a:lumOff val="40000"/>
                    </a:srgbClr>
                  </a:solidFill>
                </a:rPr>
                <a:t>マガジン</a:t>
              </a:r>
            </a:p>
          </p:txBody>
        </p:sp>
      </p:grpSp>
      <p:grpSp>
        <p:nvGrpSpPr>
          <p:cNvPr id="11" name="グループ化 10"/>
          <p:cNvGrpSpPr/>
          <p:nvPr/>
        </p:nvGrpSpPr>
        <p:grpSpPr>
          <a:xfrm>
            <a:off x="1442460" y="841403"/>
            <a:ext cx="7402080" cy="1441029"/>
            <a:chOff x="1615473" y="811113"/>
            <a:chExt cx="7402080" cy="1441029"/>
          </a:xfrm>
        </p:grpSpPr>
        <p:sp>
          <p:nvSpPr>
            <p:cNvPr id="9" name="テキスト ボックス 8"/>
            <p:cNvSpPr txBox="1"/>
            <p:nvPr/>
          </p:nvSpPr>
          <p:spPr>
            <a:xfrm>
              <a:off x="1615473" y="1298035"/>
              <a:ext cx="7402080" cy="954107"/>
            </a:xfrm>
            <a:prstGeom prst="rect">
              <a:avLst/>
            </a:prstGeom>
            <a:noFill/>
          </p:spPr>
          <p:txBody>
            <a:bodyPr wrap="square" rtlCol="0">
              <a:spAutoFit/>
            </a:bodyPr>
            <a:lstStyle/>
            <a:p>
              <a:pPr algn="ctr"/>
              <a:r>
                <a:rPr lang="en-US" altLang="ja-JP" sz="1400" dirty="0" smtClean="0">
                  <a:solidFill>
                    <a:prstClr val="black"/>
                  </a:solidFill>
                </a:rPr>
                <a:t>(</a:t>
              </a:r>
              <a:r>
                <a:rPr lang="ja-JP" altLang="en-US" sz="1400" dirty="0">
                  <a:solidFill>
                    <a:prstClr val="black"/>
                  </a:solidFill>
                </a:rPr>
                <a:t>株</a:t>
              </a:r>
              <a:r>
                <a:rPr lang="en-US" altLang="ja-JP" sz="1400" dirty="0" smtClean="0">
                  <a:solidFill>
                    <a:prstClr val="black"/>
                  </a:solidFill>
                </a:rPr>
                <a:t>)</a:t>
              </a:r>
              <a:r>
                <a:rPr lang="ja-JP" altLang="en-US" sz="1400" dirty="0" smtClean="0">
                  <a:solidFill>
                    <a:prstClr val="black"/>
                  </a:solidFill>
                </a:rPr>
                <a:t>マイナビが運営する「就活スタイルブック」「就活スタイルナビ」は</a:t>
              </a:r>
              <a:endParaRPr lang="en-US" altLang="ja-JP" sz="1400" dirty="0" smtClean="0">
                <a:solidFill>
                  <a:prstClr val="black"/>
                </a:solidFill>
              </a:endParaRPr>
            </a:p>
            <a:p>
              <a:pPr algn="ctr"/>
              <a:r>
                <a:rPr lang="ja-JP" altLang="en-US" sz="1400" dirty="0" smtClean="0">
                  <a:solidFill>
                    <a:prstClr val="black"/>
                  </a:solidFill>
                </a:rPr>
                <a:t>「就職活動」という人生のターニングポイントを迎える就活生へ</a:t>
              </a:r>
              <a:endParaRPr lang="en-US" altLang="ja-JP" sz="1400" dirty="0" smtClean="0">
                <a:solidFill>
                  <a:prstClr val="black"/>
                </a:solidFill>
              </a:endParaRPr>
            </a:p>
            <a:p>
              <a:pPr algn="ctr"/>
              <a:r>
                <a:rPr lang="ja-JP" altLang="en-US" sz="1400" dirty="0" smtClean="0">
                  <a:solidFill>
                    <a:prstClr val="black"/>
                  </a:solidFill>
                </a:rPr>
                <a:t>マイナビから就職活動時に「為になる」「役立つ」「お得で便利な商品・サービス情報」</a:t>
              </a:r>
              <a:endParaRPr lang="en-US" altLang="ja-JP" sz="1400" dirty="0" smtClean="0">
                <a:solidFill>
                  <a:prstClr val="black"/>
                </a:solidFill>
              </a:endParaRPr>
            </a:p>
            <a:p>
              <a:pPr algn="ctr"/>
              <a:r>
                <a:rPr lang="ja-JP" altLang="en-US" sz="1400" dirty="0" err="1" smtClean="0">
                  <a:solidFill>
                    <a:prstClr val="black"/>
                  </a:solidFill>
                </a:rPr>
                <a:t>を提</a:t>
              </a:r>
              <a:r>
                <a:rPr lang="ja-JP" altLang="en-US" sz="1400" dirty="0" smtClean="0">
                  <a:solidFill>
                    <a:prstClr val="black"/>
                  </a:solidFill>
                </a:rPr>
                <a:t>供するダイレクトプロモーションメディアです。</a:t>
              </a:r>
              <a:endParaRPr lang="ja-JP" altLang="en-US" sz="1400" dirty="0">
                <a:solidFill>
                  <a:prstClr val="black"/>
                </a:solidFill>
              </a:endParaRPr>
            </a:p>
          </p:txBody>
        </p:sp>
        <p:sp>
          <p:nvSpPr>
            <p:cNvPr id="8" name="正方形/長方形 7"/>
            <p:cNvSpPr/>
            <p:nvPr/>
          </p:nvSpPr>
          <p:spPr>
            <a:xfrm>
              <a:off x="3197549" y="811113"/>
              <a:ext cx="4632601" cy="461665"/>
            </a:xfrm>
            <a:prstGeom prst="rect">
              <a:avLst/>
            </a:prstGeom>
          </p:spPr>
          <p:txBody>
            <a:bodyPr wrap="square">
              <a:spAutoFit/>
            </a:bodyPr>
            <a:lstStyle/>
            <a:p>
              <a:pPr algn="dist"/>
              <a:r>
                <a:rPr lang="ja-JP" altLang="en-US" sz="2400" b="1" dirty="0" smtClean="0">
                  <a:solidFill>
                    <a:prstClr val="black"/>
                  </a:solidFill>
                </a:rPr>
                <a:t>就職</a:t>
              </a:r>
              <a:r>
                <a:rPr lang="ja-JP" altLang="en-US" sz="2400" b="1" dirty="0">
                  <a:solidFill>
                    <a:prstClr val="black"/>
                  </a:solidFill>
                </a:rPr>
                <a:t>活動</a:t>
              </a:r>
              <a:r>
                <a:rPr lang="ja-JP" altLang="en-US" sz="2400" b="1" dirty="0" smtClean="0">
                  <a:solidFill>
                    <a:prstClr val="black"/>
                  </a:solidFill>
                </a:rPr>
                <a:t>準備のバイブル</a:t>
              </a:r>
              <a:endParaRPr lang="en-US" altLang="ja-JP" sz="1600" b="1" dirty="0">
                <a:solidFill>
                  <a:prstClr val="black"/>
                </a:solidFill>
              </a:endParaRPr>
            </a:p>
          </p:txBody>
        </p:sp>
      </p:grpSp>
      <p:grpSp>
        <p:nvGrpSpPr>
          <p:cNvPr id="7" name="グループ化 6"/>
          <p:cNvGrpSpPr/>
          <p:nvPr/>
        </p:nvGrpSpPr>
        <p:grpSpPr>
          <a:xfrm>
            <a:off x="5310742" y="3178306"/>
            <a:ext cx="2580495" cy="1888685"/>
            <a:chOff x="5310742" y="3178306"/>
            <a:chExt cx="2580495" cy="1888685"/>
          </a:xfrm>
        </p:grpSpPr>
        <p:pic>
          <p:nvPicPr>
            <p:cNvPr id="23" name="Picture 2" descr="\\cpfs10\mynavi\スチューデント事業部\01営業部\営業推進課\!河合\作業\2018卒就活媒体資料\PC透過.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0742" y="3178306"/>
              <a:ext cx="2580495" cy="1888685"/>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グループ化 48"/>
            <p:cNvGrpSpPr/>
            <p:nvPr/>
          </p:nvGrpSpPr>
          <p:grpSpPr>
            <a:xfrm>
              <a:off x="5993138" y="3386923"/>
              <a:ext cx="1287583" cy="877318"/>
              <a:chOff x="313074" y="1360220"/>
              <a:chExt cx="1914032" cy="1304159"/>
            </a:xfrm>
          </p:grpSpPr>
          <p:grpSp>
            <p:nvGrpSpPr>
              <p:cNvPr id="59" name="グループ化 58"/>
              <p:cNvGrpSpPr/>
              <p:nvPr/>
            </p:nvGrpSpPr>
            <p:grpSpPr>
              <a:xfrm>
                <a:off x="313074" y="1360220"/>
                <a:ext cx="1914032" cy="1304159"/>
                <a:chOff x="313074" y="1360220"/>
                <a:chExt cx="1914032" cy="1304159"/>
              </a:xfrm>
            </p:grpSpPr>
            <p:pic>
              <p:nvPicPr>
                <p:cNvPr id="60" name="Picture 2" descr="\\cpfs10\mynavi\スチューデント事業部\01営業部\営業推進課\!河合\作業\2018卒就活媒体資料\素材\TOP.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3074" y="1360220"/>
                  <a:ext cx="1914032" cy="13041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338454" y="1385254"/>
                  <a:ext cx="648072" cy="144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2"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2151" y="1385254"/>
                  <a:ext cx="999255" cy="12203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正方形/長方形 50"/>
              <p:cNvSpPr/>
              <p:nvPr/>
            </p:nvSpPr>
            <p:spPr>
              <a:xfrm>
                <a:off x="1543546" y="1751003"/>
                <a:ext cx="639981" cy="492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lang="ja-JP" altLang="en-US">
                  <a:solidFill>
                    <a:prstClr val="white"/>
                  </a:solidFill>
                  <a:cs typeface="メイリオ" panose="020B0604030504040204" pitchFamily="50" charset="-128"/>
                </a:endParaRPr>
              </a:p>
            </p:txBody>
          </p:sp>
        </p:grpSp>
      </p:grpSp>
      <p:grpSp>
        <p:nvGrpSpPr>
          <p:cNvPr id="26" name="グループ化 25"/>
          <p:cNvGrpSpPr/>
          <p:nvPr/>
        </p:nvGrpSpPr>
        <p:grpSpPr>
          <a:xfrm>
            <a:off x="7455951" y="4290093"/>
            <a:ext cx="653956" cy="1292829"/>
            <a:chOff x="8320452" y="4165038"/>
            <a:chExt cx="770122" cy="1522482"/>
          </a:xfrm>
        </p:grpSpPr>
        <p:sp>
          <p:nvSpPr>
            <p:cNvPr id="29" name="正方形/長方形 28"/>
            <p:cNvSpPr/>
            <p:nvPr/>
          </p:nvSpPr>
          <p:spPr>
            <a:xfrm>
              <a:off x="8338252" y="4280779"/>
              <a:ext cx="693680" cy="134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 name="Picture 3" descr="\\cpfs10\mynavi\スチューデント事業部\01営業部\営業推進課\!河合\作業\2018卒就活媒体資料\スマホ透過.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20452" y="4165038"/>
              <a:ext cx="770122" cy="15224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5184950" y="2684912"/>
            <a:ext cx="893584" cy="893584"/>
            <a:chOff x="3352758" y="2684190"/>
            <a:chExt cx="893584" cy="893584"/>
          </a:xfrm>
        </p:grpSpPr>
        <p:sp>
          <p:nvSpPr>
            <p:cNvPr id="31" name="円/楕円 30"/>
            <p:cNvSpPr/>
            <p:nvPr/>
          </p:nvSpPr>
          <p:spPr>
            <a:xfrm>
              <a:off x="3352758" y="2684190"/>
              <a:ext cx="893584" cy="893584"/>
            </a:xfrm>
            <a:prstGeom prst="ellipse">
              <a:avLst/>
            </a:prstGeom>
            <a:solidFill>
              <a:srgbClr val="BFD7FD">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42" name="正方形/長方形 41"/>
            <p:cNvSpPr/>
            <p:nvPr/>
          </p:nvSpPr>
          <p:spPr>
            <a:xfrm>
              <a:off x="3456346" y="2987912"/>
              <a:ext cx="686406" cy="338554"/>
            </a:xfrm>
            <a:prstGeom prst="rect">
              <a:avLst/>
            </a:prstGeom>
          </p:spPr>
          <p:txBody>
            <a:bodyPr wrap="none">
              <a:spAutoFit/>
            </a:bodyPr>
            <a:lstStyle/>
            <a:p>
              <a:pPr algn="ctr"/>
              <a:r>
                <a:rPr lang="en-US" altLang="ja-JP" sz="1600" b="1" dirty="0">
                  <a:solidFill>
                    <a:srgbClr val="1F497D">
                      <a:lumMod val="60000"/>
                      <a:lumOff val="40000"/>
                    </a:srgbClr>
                  </a:solidFill>
                </a:rPr>
                <a:t>WEB</a:t>
              </a:r>
              <a:endParaRPr lang="ja-JP" altLang="en-US" sz="1600" b="1" dirty="0">
                <a:solidFill>
                  <a:srgbClr val="1F497D">
                    <a:lumMod val="60000"/>
                    <a:lumOff val="40000"/>
                  </a:srgbClr>
                </a:solidFill>
              </a:endParaRPr>
            </a:p>
          </p:txBody>
        </p:sp>
      </p:grpSp>
      <p:pic>
        <p:nvPicPr>
          <p:cNvPr id="11266"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507728" y="4464222"/>
            <a:ext cx="542925" cy="95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34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dirty="0"/>
              <a:t>就活</a:t>
            </a:r>
            <a:r>
              <a:rPr lang="ja-JP" altLang="en-US" dirty="0" smtClean="0"/>
              <a:t>スタイルブック　</a:t>
            </a:r>
            <a:r>
              <a:rPr lang="en-US" altLang="ja-JP" dirty="0"/>
              <a:t>WEB</a:t>
            </a:r>
            <a:r>
              <a:rPr lang="ja-JP" altLang="en-US" dirty="0" smtClean="0"/>
              <a:t>転載企画 </a:t>
            </a:r>
            <a:r>
              <a:rPr lang="ja-JP" altLang="en-US" sz="1400" dirty="0"/>
              <a:t>（マガジン</a:t>
            </a:r>
            <a:r>
              <a:rPr lang="ja-JP" altLang="en-US" sz="1400" dirty="0" smtClean="0"/>
              <a:t>編集タイアップ転載）</a:t>
            </a:r>
            <a:endParaRPr kumimoji="1" lang="ja-JP" altLang="en-US" sz="1400" dirty="0"/>
          </a:p>
        </p:txBody>
      </p:sp>
      <p:sp>
        <p:nvSpPr>
          <p:cNvPr id="13" name="スライド番号プレースホルダー 128"/>
          <p:cNvSpPr>
            <a:spLocks noGrp="1"/>
          </p:cNvSpPr>
          <p:nvPr>
            <p:ph type="sldNum" sz="quarter" idx="12"/>
          </p:nvPr>
        </p:nvSpPr>
        <p:spPr>
          <a:xfrm>
            <a:off x="7701520" y="6803047"/>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20</a:t>
            </a:fld>
            <a:endParaRPr lang="ja-JP" altLang="en-US" dirty="0">
              <a:solidFill>
                <a:prstClr val="black">
                  <a:tint val="75000"/>
                </a:prstClr>
              </a:solidFill>
            </a:endParaRPr>
          </a:p>
        </p:txBody>
      </p:sp>
      <p:sp>
        <p:nvSpPr>
          <p:cNvPr id="186" name="正方形/長方形 185"/>
          <p:cNvSpPr/>
          <p:nvPr/>
        </p:nvSpPr>
        <p:spPr>
          <a:xfrm>
            <a:off x="618518" y="667966"/>
            <a:ext cx="9061486" cy="2448272"/>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7" name="Text Box 8"/>
          <p:cNvSpPr txBox="1">
            <a:spLocks noChangeArrowheads="1"/>
          </p:cNvSpPr>
          <p:nvPr/>
        </p:nvSpPr>
        <p:spPr bwMode="auto">
          <a:xfrm>
            <a:off x="957277" y="1820094"/>
            <a:ext cx="6179091" cy="109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3" rIns="91425" bIns="45713">
            <a:spAutoFit/>
          </a:bodyPr>
          <a:lstStyle>
            <a:lvl1pPr eaLnBrk="0" hangingPunct="0">
              <a:defRPr kumimoji="1" sz="1400">
                <a:solidFill>
                  <a:schemeClr val="tx1"/>
                </a:solidFill>
                <a:latin typeface="Arial" pitchFamily="34" charset="0"/>
                <a:ea typeface="ＭＳ Ｐゴシック" pitchFamily="50" charset="-128"/>
              </a:defRPr>
            </a:lvl1pPr>
            <a:lvl2pPr marL="742950" indent="-285750" eaLnBrk="0" hangingPunct="0">
              <a:defRPr kumimoji="1" sz="1400">
                <a:solidFill>
                  <a:schemeClr val="tx1"/>
                </a:solidFill>
                <a:latin typeface="Arial" pitchFamily="34" charset="0"/>
                <a:ea typeface="ＭＳ Ｐゴシック" pitchFamily="50" charset="-128"/>
              </a:defRPr>
            </a:lvl2pPr>
            <a:lvl3pPr marL="1143000" indent="-228600" eaLnBrk="0" hangingPunct="0">
              <a:defRPr kumimoji="1" sz="1400">
                <a:solidFill>
                  <a:schemeClr val="tx1"/>
                </a:solidFill>
                <a:latin typeface="Arial" pitchFamily="34" charset="0"/>
                <a:ea typeface="ＭＳ Ｐゴシック" pitchFamily="50" charset="-128"/>
              </a:defRPr>
            </a:lvl3pPr>
            <a:lvl4pPr marL="1600200" indent="-228600" eaLnBrk="0" hangingPunct="0">
              <a:defRPr kumimoji="1" sz="1400">
                <a:solidFill>
                  <a:schemeClr val="tx1"/>
                </a:solidFill>
                <a:latin typeface="Arial" pitchFamily="34" charset="0"/>
                <a:ea typeface="ＭＳ Ｐゴシック" pitchFamily="50" charset="-128"/>
              </a:defRPr>
            </a:lvl4pPr>
            <a:lvl5pPr marL="2057400" indent="-228600" eaLnBrk="0" hangingPunct="0">
              <a:defRPr kumimoji="1" sz="1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9pPr>
          </a:lstStyle>
          <a:p>
            <a:pPr defTabSz="914400" eaLnBrk="1" fontAlgn="base" hangingPunct="1">
              <a:spcBef>
                <a:spcPct val="0"/>
              </a:spcBef>
              <a:spcAft>
                <a:spcPct val="0"/>
              </a:spcAft>
            </a:pPr>
            <a:r>
              <a:rPr lang="ja-JP" altLang="en-US"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lang="en-US" altLang="ja-JP"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b="1" dirty="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b="1" dirty="0" smtClean="0">
                <a:solidFill>
                  <a:srgbClr val="000000"/>
                </a:solidFill>
                <a:latin typeface="メイリオ" pitchFamily="50" charset="-128"/>
                <a:ea typeface="メイリオ" pitchFamily="50" charset="-128"/>
                <a:cs typeface="メイリオ" pitchFamily="50" charset="-128"/>
              </a:rPr>
              <a:t>転載ページ</a:t>
            </a:r>
            <a:r>
              <a:rPr lang="en-US" altLang="ja-JP" b="1" dirty="0" smtClean="0">
                <a:solidFill>
                  <a:srgbClr val="000000"/>
                </a:solidFill>
                <a:latin typeface="メイリオ" pitchFamily="50" charset="-128"/>
                <a:ea typeface="メイリオ" pitchFamily="50" charset="-128"/>
                <a:cs typeface="メイリオ" pitchFamily="50" charset="-128"/>
              </a:rPr>
              <a:t>(</a:t>
            </a:r>
            <a:r>
              <a:rPr lang="ja-JP" altLang="en-US" b="1" dirty="0" smtClean="0">
                <a:solidFill>
                  <a:srgbClr val="000000"/>
                </a:solidFill>
                <a:latin typeface="メイリオ" pitchFamily="50" charset="-128"/>
                <a:ea typeface="メイリオ" pitchFamily="50" charset="-128"/>
                <a:cs typeface="メイリオ" pitchFamily="50" charset="-128"/>
              </a:rPr>
              <a:t>１</a:t>
            </a:r>
            <a:r>
              <a:rPr lang="en-US" altLang="ja-JP" b="1" dirty="0" smtClean="0">
                <a:solidFill>
                  <a:srgbClr val="000000"/>
                </a:solidFill>
                <a:latin typeface="メイリオ" pitchFamily="50" charset="-128"/>
                <a:ea typeface="メイリオ" pitchFamily="50" charset="-128"/>
                <a:cs typeface="メイリオ" pitchFamily="50" charset="-128"/>
              </a:rPr>
              <a:t>P)</a:t>
            </a:r>
            <a:r>
              <a:rPr lang="ja-JP" altLang="en-US" b="1" dirty="0">
                <a:solidFill>
                  <a:srgbClr val="000000"/>
                </a:solidFill>
                <a:latin typeface="メイリオ" pitchFamily="50" charset="-128"/>
                <a:ea typeface="メイリオ" pitchFamily="50" charset="-128"/>
                <a:cs typeface="メイリオ" pitchFamily="50" charset="-128"/>
              </a:rPr>
              <a:t>　</a:t>
            </a:r>
            <a:r>
              <a:rPr lang="ja-JP" altLang="en-US" b="1" dirty="0" smtClean="0">
                <a:solidFill>
                  <a:srgbClr val="000000"/>
                </a:solidFill>
                <a:latin typeface="メイリオ" pitchFamily="50" charset="-128"/>
                <a:ea typeface="メイリオ" pitchFamily="50" charset="-128"/>
                <a:cs typeface="メイリオ" pitchFamily="50" charset="-128"/>
              </a:rPr>
              <a:t>制作・掲載</a:t>
            </a:r>
            <a:endParaRPr lang="en-US" altLang="ja-JP" b="1" dirty="0">
              <a:solidFill>
                <a:srgbClr val="6699FF"/>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マガジンに御参画いただいた企業様限定</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掲載</a:t>
            </a:r>
            <a:r>
              <a:rPr lang="ja-JP" altLang="en-US"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期間　</a:t>
            </a:r>
            <a:r>
              <a:rPr lang="en-US" altLang="ja-JP"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週間掲載</a:t>
            </a:r>
            <a:endParaRPr lang="en-US" altLang="ja-JP"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木</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仮</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8" name="テキスト ボックス 187"/>
          <p:cNvSpPr txBox="1"/>
          <p:nvPr/>
        </p:nvSpPr>
        <p:spPr>
          <a:xfrm>
            <a:off x="895028" y="786470"/>
            <a:ext cx="8506546" cy="916732"/>
          </a:xfrm>
          <a:prstGeom prst="rect">
            <a:avLst/>
          </a:prstGeom>
          <a:noFill/>
        </p:spPr>
        <p:txBody>
          <a:bodyPr wrap="square" lIns="100145" tIns="50073" rIns="100145" bIns="50073" rtlCol="0">
            <a:spAutoFit/>
          </a:bodyPr>
          <a:lstStyle/>
          <a:p>
            <a:pPr defTabSz="914400" fontAlgn="base">
              <a:spcBef>
                <a:spcPct val="0"/>
              </a:spcBef>
              <a:spcAft>
                <a:spcPct val="0"/>
              </a:spcAft>
            </a:pPr>
            <a:r>
              <a:rPr lang="ja-JP" altLang="en-US" sz="1400" dirty="0">
                <a:solidFill>
                  <a:srgbClr val="000000"/>
                </a:solidFill>
                <a:cs typeface="メイリオ" panose="020B0604030504040204" pitchFamily="50" charset="-128"/>
              </a:rPr>
              <a:t>就活スタイルブック本誌の内容を就活スタイル（</a:t>
            </a:r>
            <a:r>
              <a:rPr lang="en-US" altLang="ja-JP" sz="1400" dirty="0">
                <a:solidFill>
                  <a:srgbClr val="000000"/>
                </a:solidFill>
                <a:cs typeface="メイリオ" panose="020B0604030504040204" pitchFamily="50" charset="-128"/>
              </a:rPr>
              <a:t>PC/</a:t>
            </a:r>
            <a:r>
              <a:rPr lang="ja-JP" altLang="en-US" sz="1400" dirty="0">
                <a:solidFill>
                  <a:srgbClr val="000000"/>
                </a:solidFill>
                <a:cs typeface="メイリオ" panose="020B0604030504040204" pitchFamily="50" charset="-128"/>
              </a:rPr>
              <a:t>スマホ）に転載が可能です</a:t>
            </a:r>
            <a:r>
              <a:rPr lang="ja-JP" altLang="en-US" sz="1400" dirty="0" smtClean="0">
                <a:solidFill>
                  <a:srgbClr val="000000"/>
                </a:solidFill>
                <a:cs typeface="メイリオ" panose="020B0604030504040204" pitchFamily="50" charset="-128"/>
              </a:rPr>
              <a:t>。</a:t>
            </a:r>
            <a:endParaRPr lang="en-US" altLang="ja-JP" sz="1400" dirty="0" smtClean="0">
              <a:solidFill>
                <a:srgbClr val="000000"/>
              </a:solidFill>
              <a:cs typeface="メイリオ" panose="020B0604030504040204" pitchFamily="50" charset="-128"/>
            </a:endParaRPr>
          </a:p>
          <a:p>
            <a:pPr defTabSz="914400" fontAlgn="base">
              <a:spcBef>
                <a:spcPct val="0"/>
              </a:spcBef>
              <a:spcAft>
                <a:spcPct val="0"/>
              </a:spcAft>
            </a:pPr>
            <a:r>
              <a:rPr lang="ja-JP" altLang="en-US" sz="1400" dirty="0" smtClean="0">
                <a:solidFill>
                  <a:srgbClr val="000000"/>
                </a:solidFill>
                <a:cs typeface="メイリオ" panose="020B0604030504040204" pitchFamily="50" charset="-128"/>
              </a:rPr>
              <a:t>速報性</a:t>
            </a:r>
            <a:r>
              <a:rPr lang="ja-JP" altLang="en-US" sz="1400" dirty="0">
                <a:solidFill>
                  <a:srgbClr val="000000"/>
                </a:solidFill>
                <a:cs typeface="メイリオ" panose="020B0604030504040204" pitchFamily="50" charset="-128"/>
              </a:rPr>
              <a:t>とリーチの広さのある</a:t>
            </a:r>
            <a:r>
              <a:rPr lang="en-US" altLang="ja-JP" sz="1400" dirty="0">
                <a:solidFill>
                  <a:srgbClr val="000000"/>
                </a:solidFill>
                <a:cs typeface="メイリオ" panose="020B0604030504040204" pitchFamily="50" charset="-128"/>
              </a:rPr>
              <a:t>WEB</a:t>
            </a:r>
            <a:r>
              <a:rPr lang="ja-JP" altLang="en-US" sz="1400" dirty="0">
                <a:solidFill>
                  <a:srgbClr val="000000"/>
                </a:solidFill>
                <a:cs typeface="メイリオ" panose="020B0604030504040204" pitchFamily="50" charset="-128"/>
              </a:rPr>
              <a:t>サイトにて、</a:t>
            </a:r>
            <a:r>
              <a:rPr lang="ja-JP" altLang="en-US" sz="1400" dirty="0">
                <a:solidFill>
                  <a:srgbClr val="6699FF"/>
                </a:solidFill>
                <a:cs typeface="メイリオ" panose="020B0604030504040204" pitchFamily="50" charset="-128"/>
              </a:rPr>
              <a:t>全国約</a:t>
            </a:r>
            <a:r>
              <a:rPr lang="en-US" altLang="ja-JP" sz="1400" dirty="0">
                <a:solidFill>
                  <a:srgbClr val="6699FF"/>
                </a:solidFill>
                <a:cs typeface="メイリオ" panose="020B0604030504040204" pitchFamily="50" charset="-128"/>
              </a:rPr>
              <a:t>70</a:t>
            </a:r>
            <a:r>
              <a:rPr lang="ja-JP" altLang="en-US" sz="1400" dirty="0">
                <a:solidFill>
                  <a:srgbClr val="6699FF"/>
                </a:solidFill>
                <a:cs typeface="メイリオ" panose="020B0604030504040204" pitchFamily="50" charset="-128"/>
              </a:rPr>
              <a:t>万人のマイナビ会員にダイレクトにプロモーションを行えます</a:t>
            </a:r>
            <a:r>
              <a:rPr lang="ja-JP" altLang="en-US" sz="1400" dirty="0" smtClean="0">
                <a:solidFill>
                  <a:srgbClr val="000000"/>
                </a:solidFill>
                <a:cs typeface="メイリオ" panose="020B0604030504040204" pitchFamily="50" charset="-128"/>
              </a:rPr>
              <a:t>。マガジン</a:t>
            </a:r>
            <a:r>
              <a:rPr lang="ja-JP" altLang="en-US" sz="1400" dirty="0">
                <a:solidFill>
                  <a:srgbClr val="000000"/>
                </a:solidFill>
                <a:cs typeface="メイリオ" panose="020B0604030504040204" pitchFamily="50" charset="-128"/>
              </a:rPr>
              <a:t>読者には２度目の接触により、さらに深い訴求を</a:t>
            </a:r>
            <a:r>
              <a:rPr lang="ja-JP" altLang="en-US" sz="1400" dirty="0" smtClean="0">
                <a:solidFill>
                  <a:srgbClr val="000000"/>
                </a:solidFill>
                <a:cs typeface="メイリオ" panose="020B0604030504040204" pitchFamily="50" charset="-128"/>
              </a:rPr>
              <a:t>行います</a:t>
            </a:r>
            <a:r>
              <a:rPr lang="ja-JP" altLang="en-US" sz="1400" dirty="0">
                <a:solidFill>
                  <a:srgbClr val="000000"/>
                </a:solidFill>
                <a:cs typeface="メイリオ" panose="020B0604030504040204" pitchFamily="50" charset="-128"/>
              </a:rPr>
              <a:t>。</a:t>
            </a:r>
            <a:endParaRPr lang="en-US" altLang="ja-JP" sz="1400" dirty="0" smtClean="0">
              <a:solidFill>
                <a:srgbClr val="000000"/>
              </a:solidFill>
              <a:cs typeface="メイリオ" panose="020B0604030504040204" pitchFamily="50" charset="-128"/>
            </a:endParaRPr>
          </a:p>
          <a:p>
            <a:pPr algn="r" defTabSz="914400" fontAlgn="base">
              <a:spcBef>
                <a:spcPct val="0"/>
              </a:spcBef>
              <a:spcAft>
                <a:spcPct val="0"/>
              </a:spcAft>
            </a:pPr>
            <a:r>
              <a:rPr lang="en-US" altLang="ja-JP" sz="1100" dirty="0" smtClean="0">
                <a:solidFill>
                  <a:prstClr val="black"/>
                </a:solidFill>
                <a:cs typeface="Meiryo UI" panose="020B0604030504040204" pitchFamily="50" charset="-128"/>
              </a:rPr>
              <a:t>※</a:t>
            </a:r>
            <a:r>
              <a:rPr lang="ja-JP" altLang="en-US" sz="1100" dirty="0" smtClean="0">
                <a:solidFill>
                  <a:prstClr val="black"/>
                </a:solidFill>
                <a:cs typeface="Meiryo UI" panose="020B0604030504040204" pitchFamily="50" charset="-128"/>
              </a:rPr>
              <a:t>デザイン・誘導枠は</a:t>
            </a:r>
            <a:r>
              <a:rPr lang="ja-JP" altLang="en-US" sz="1100" dirty="0">
                <a:solidFill>
                  <a:prstClr val="black"/>
                </a:solidFill>
                <a:cs typeface="Meiryo UI" panose="020B0604030504040204" pitchFamily="50" charset="-128"/>
              </a:rPr>
              <a:t>仮・変更となる場合がございます。</a:t>
            </a:r>
            <a:endParaRPr lang="en-US" altLang="ja-JP" sz="1400" dirty="0">
              <a:solidFill>
                <a:srgbClr val="000000"/>
              </a:solidFill>
              <a:cs typeface="メイリオ" panose="020B0604030504040204" pitchFamily="50" charset="-128"/>
            </a:endParaRPr>
          </a:p>
        </p:txBody>
      </p:sp>
      <p:grpSp>
        <p:nvGrpSpPr>
          <p:cNvPr id="191" name="グループ化 190"/>
          <p:cNvGrpSpPr/>
          <p:nvPr/>
        </p:nvGrpSpPr>
        <p:grpSpPr>
          <a:xfrm>
            <a:off x="7087716" y="1849876"/>
            <a:ext cx="2448272" cy="653881"/>
            <a:chOff x="6896912" y="1729425"/>
            <a:chExt cx="2448272" cy="653881"/>
          </a:xfrm>
        </p:grpSpPr>
        <p:sp>
          <p:nvSpPr>
            <p:cNvPr id="192" name="正方形/長方形 191"/>
            <p:cNvSpPr/>
            <p:nvPr/>
          </p:nvSpPr>
          <p:spPr>
            <a:xfrm>
              <a:off x="6896912" y="1729425"/>
              <a:ext cx="2448272" cy="653881"/>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3" name="正方形/長方形 192"/>
            <p:cNvSpPr/>
            <p:nvPr/>
          </p:nvSpPr>
          <p:spPr>
            <a:xfrm>
              <a:off x="7076335" y="1736970"/>
              <a:ext cx="1995686" cy="615553"/>
            </a:xfrm>
            <a:prstGeom prst="rect">
              <a:avLst/>
            </a:prstGeom>
          </p:spPr>
          <p:txBody>
            <a:bodyPr wrap="square">
              <a:spAutoFit/>
            </a:bodyPr>
            <a:lstStyle/>
            <a:p>
              <a:r>
                <a:rPr lang="ja-JP" altLang="en-US" sz="1200" b="1" dirty="0" smtClean="0">
                  <a:solidFill>
                    <a:prstClr val="black"/>
                  </a:solidFill>
                  <a:cs typeface="メイリオ" pitchFamily="50" charset="-128"/>
                </a:rPr>
                <a:t>定価</a:t>
              </a:r>
              <a:r>
                <a:rPr lang="ja-JP" altLang="en-US" sz="1400" b="1" dirty="0">
                  <a:solidFill>
                    <a:prstClr val="black"/>
                  </a:solidFill>
                  <a:cs typeface="メイリオ" pitchFamily="50" charset="-128"/>
                </a:rPr>
                <a:t>　</a:t>
              </a:r>
              <a:endParaRPr lang="en-US" altLang="ja-JP" sz="1400" b="1" dirty="0" smtClean="0">
                <a:solidFill>
                  <a:prstClr val="black"/>
                </a:solidFill>
                <a:cs typeface="メイリオ" pitchFamily="50" charset="-128"/>
              </a:endParaRPr>
            </a:p>
            <a:p>
              <a:r>
                <a:rPr lang="ja-JP" altLang="en-US" b="1" dirty="0" smtClean="0">
                  <a:solidFill>
                    <a:srgbClr val="FF7C80"/>
                  </a:solidFill>
                  <a:cs typeface="メイリオ" pitchFamily="50" charset="-128"/>
                </a:rPr>
                <a:t>　</a:t>
              </a:r>
              <a:r>
                <a:rPr lang="en-US" altLang="ja-JP" b="1" dirty="0" smtClean="0">
                  <a:solidFill>
                    <a:srgbClr val="FF7C80"/>
                  </a:solidFill>
                  <a:cs typeface="メイリオ" pitchFamily="50" charset="-128"/>
                </a:rPr>
                <a:t>\400,000-</a:t>
              </a:r>
              <a:endParaRPr lang="ja-JP" altLang="en-US" b="1" dirty="0">
                <a:solidFill>
                  <a:srgbClr val="FF7C80"/>
                </a:solidFill>
                <a:cs typeface="メイリオ" pitchFamily="50" charset="-128"/>
              </a:endParaRPr>
            </a:p>
          </p:txBody>
        </p:sp>
      </p:grpSp>
      <p:sp>
        <p:nvSpPr>
          <p:cNvPr id="194" name="テキスト ボックス 193"/>
          <p:cNvSpPr txBox="1"/>
          <p:nvPr/>
        </p:nvSpPr>
        <p:spPr>
          <a:xfrm>
            <a:off x="7812439" y="2783123"/>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217" name="正方形/長方形 216"/>
          <p:cNvSpPr/>
          <p:nvPr/>
        </p:nvSpPr>
        <p:spPr>
          <a:xfrm>
            <a:off x="7094947" y="2514038"/>
            <a:ext cx="2433810" cy="307777"/>
          </a:xfrm>
          <a:prstGeom prst="rect">
            <a:avLst/>
          </a:prstGeom>
        </p:spPr>
        <p:txBody>
          <a:bodyPr wrap="square">
            <a:spAutoFit/>
          </a:bodyPr>
          <a:lstStyle/>
          <a:p>
            <a:pPr defTabSz="914400" fontAlgn="base">
              <a:spcBef>
                <a:spcPct val="0"/>
              </a:spcBef>
              <a:spcAft>
                <a:spcPct val="0"/>
              </a:spcAft>
            </a:pPr>
            <a:r>
              <a:rPr lang="ja-JP" altLang="en-US" sz="1000" dirty="0" smtClean="0">
                <a:solidFill>
                  <a:srgbClr val="000000"/>
                </a:solidFill>
                <a:cs typeface="メイリオ" panose="020B0604030504040204" pitchFamily="50" charset="-128"/>
              </a:rPr>
              <a:t>掲載延長定価</a:t>
            </a:r>
            <a:r>
              <a:rPr lang="en-US" altLang="ja-JP" sz="1000" dirty="0" smtClean="0">
                <a:solidFill>
                  <a:srgbClr val="000000"/>
                </a:solidFill>
                <a:cs typeface="メイリオ" panose="020B0604030504040204" pitchFamily="50" charset="-128"/>
              </a:rPr>
              <a:t>4</a:t>
            </a:r>
            <a:r>
              <a:rPr lang="ja-JP" altLang="en-US" sz="1000" dirty="0" smtClean="0">
                <a:solidFill>
                  <a:srgbClr val="000000"/>
                </a:solidFill>
                <a:cs typeface="メイリオ" panose="020B0604030504040204" pitchFamily="50" charset="-128"/>
              </a:rPr>
              <a:t>週間：</a:t>
            </a:r>
            <a:r>
              <a:rPr lang="en-US" altLang="ja-JP" sz="1400" b="1" dirty="0" smtClean="0">
                <a:solidFill>
                  <a:srgbClr val="FF7C80"/>
                </a:solidFill>
                <a:cs typeface="メイリオ" panose="020B0604030504040204" pitchFamily="50" charset="-128"/>
              </a:rPr>
              <a:t>\150,000-</a:t>
            </a:r>
            <a:endParaRPr lang="en-US" altLang="ja-JP" sz="1400" b="1" dirty="0">
              <a:solidFill>
                <a:srgbClr val="FF7C80"/>
              </a:solidFill>
              <a:cs typeface="メイリオ" panose="020B0604030504040204" pitchFamily="50" charset="-128"/>
            </a:endParaRPr>
          </a:p>
        </p:txBody>
      </p:sp>
      <p:pic>
        <p:nvPicPr>
          <p:cNvPr id="15" name="Picture 3" descr="D:\Users\s0106292\Desktop\キャプチャ\新生活準備応援特集 フレッシャーズ.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43949" y="3620293"/>
            <a:ext cx="1368152" cy="3349293"/>
          </a:xfrm>
          <a:prstGeom prst="rect">
            <a:avLst/>
          </a:prstGeom>
          <a:noFill/>
          <a:ln w="635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6" name="Picture 4" descr="D:\Users\s0106292\Desktop\キャプチャ\面接前にしっかり対策！好印象をつくる口元ケア。   就活アイテム特集   特集・スペシャル   就活スタイル マイナビ 学生の窓口.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51532" y="3620293"/>
            <a:ext cx="1368000" cy="3349294"/>
          </a:xfrm>
          <a:prstGeom prst="rect">
            <a:avLst/>
          </a:prstGeom>
          <a:noFill/>
          <a:ln w="635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2573194" y="4810989"/>
            <a:ext cx="737139" cy="233762"/>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FF7C80"/>
                </a:solidFill>
              </a:rPr>
              <a:t>１</a:t>
            </a:r>
            <a:endParaRPr lang="ja-JP" altLang="en-US" sz="1400" b="1" dirty="0">
              <a:solidFill>
                <a:srgbClr val="FF7C80"/>
              </a:solidFill>
            </a:endParaRPr>
          </a:p>
        </p:txBody>
      </p:sp>
      <p:sp>
        <p:nvSpPr>
          <p:cNvPr id="20" name="正方形/長方形 19"/>
          <p:cNvSpPr/>
          <p:nvPr/>
        </p:nvSpPr>
        <p:spPr>
          <a:xfrm>
            <a:off x="2315758" y="3764310"/>
            <a:ext cx="626006" cy="144016"/>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rgbClr val="FF7C80"/>
                </a:solidFill>
              </a:rPr>
              <a:t>２</a:t>
            </a:r>
            <a:endParaRPr lang="ja-JP" altLang="en-US" sz="1100" b="1" dirty="0">
              <a:solidFill>
                <a:srgbClr val="FF7C80"/>
              </a:solidFill>
            </a:endParaRPr>
          </a:p>
        </p:txBody>
      </p:sp>
      <p:sp>
        <p:nvSpPr>
          <p:cNvPr id="22" name="下矢印 24"/>
          <p:cNvSpPr>
            <a:spLocks noChangeArrowheads="1"/>
          </p:cNvSpPr>
          <p:nvPr/>
        </p:nvSpPr>
        <p:spPr bwMode="auto">
          <a:xfrm rot="16200000">
            <a:off x="7277102" y="3954342"/>
            <a:ext cx="309680" cy="424817"/>
          </a:xfrm>
          <a:prstGeom prst="downArrow">
            <a:avLst>
              <a:gd name="adj1" fmla="val 50000"/>
              <a:gd name="adj2" fmla="val 50000"/>
            </a:avLst>
          </a:prstGeom>
          <a:solidFill>
            <a:schemeClr val="bg1">
              <a:lumMod val="65000"/>
            </a:schemeClr>
          </a:solidFill>
          <a:ln w="9525" algn="ctr">
            <a:noFill/>
            <a:round/>
            <a:headEnd/>
            <a:tailEnd/>
          </a:ln>
        </p:spPr>
        <p:txBody>
          <a:bodyPr rot="10800000" wrap="none" lIns="98568" tIns="51255" rIns="98568" bIns="51255" anchor="ctr"/>
          <a:lstStyle/>
          <a:p>
            <a:pPr algn="ctr" defTabSz="1001713"/>
            <a:endParaRPr lang="ja-JP" altLang="en-US" sz="1100">
              <a:solidFill>
                <a:srgbClr val="000000"/>
              </a:solidFill>
              <a:cs typeface="メイリオ" pitchFamily="50" charset="-128"/>
            </a:endParaRPr>
          </a:p>
        </p:txBody>
      </p:sp>
      <p:sp>
        <p:nvSpPr>
          <p:cNvPr id="24" name="テキスト ボックス 52"/>
          <p:cNvSpPr txBox="1">
            <a:spLocks noChangeArrowheads="1"/>
          </p:cNvSpPr>
          <p:nvPr/>
        </p:nvSpPr>
        <p:spPr bwMode="auto">
          <a:xfrm>
            <a:off x="7678541" y="3866668"/>
            <a:ext cx="1353391" cy="600164"/>
          </a:xfrm>
          <a:prstGeom prst="rect">
            <a:avLst/>
          </a:prstGeom>
          <a:noFill/>
          <a:ln w="9525">
            <a:solidFill>
              <a:srgbClr val="FF7C80"/>
            </a:solidFill>
            <a:miter lim="800000"/>
            <a:headEnd/>
            <a:tailEnd/>
          </a:ln>
        </p:spPr>
        <p:txBody>
          <a:bodyPr vert="horz" wrap="square">
            <a:spAutoFit/>
          </a:bodyPr>
          <a:lstStyle/>
          <a:p>
            <a:r>
              <a:rPr lang="ja-JP" altLang="en-US" sz="1100" dirty="0">
                <a:solidFill>
                  <a:prstClr val="black">
                    <a:lumMod val="65000"/>
                    <a:lumOff val="35000"/>
                  </a:prstClr>
                </a:solidFill>
                <a:cs typeface="メイリオ" pitchFamily="50" charset="-128"/>
              </a:rPr>
              <a:t>■</a:t>
            </a:r>
            <a:r>
              <a:rPr lang="ja-JP" altLang="en-US" sz="1100" dirty="0" smtClean="0">
                <a:solidFill>
                  <a:prstClr val="black">
                    <a:lumMod val="65000"/>
                    <a:lumOff val="35000"/>
                  </a:prstClr>
                </a:solidFill>
                <a:cs typeface="メイリオ" pitchFamily="50" charset="-128"/>
              </a:rPr>
              <a:t>貴社</a:t>
            </a:r>
            <a:r>
              <a:rPr lang="en-US" altLang="ja-JP" sz="1100" dirty="0" smtClean="0">
                <a:solidFill>
                  <a:prstClr val="black">
                    <a:lumMod val="65000"/>
                    <a:lumOff val="35000"/>
                  </a:prstClr>
                </a:solidFill>
                <a:cs typeface="メイリオ" pitchFamily="50" charset="-128"/>
              </a:rPr>
              <a:t>HP</a:t>
            </a:r>
          </a:p>
          <a:p>
            <a:r>
              <a:rPr lang="ja-JP" altLang="en-US" sz="1100" dirty="0" smtClean="0">
                <a:solidFill>
                  <a:prstClr val="black">
                    <a:lumMod val="65000"/>
                    <a:lumOff val="35000"/>
                  </a:prstClr>
                </a:solidFill>
                <a:cs typeface="メイリオ" pitchFamily="50" charset="-128"/>
              </a:rPr>
              <a:t>■資料請求</a:t>
            </a:r>
            <a:endParaRPr lang="en-US" altLang="ja-JP" sz="1100" dirty="0" smtClean="0">
              <a:solidFill>
                <a:prstClr val="black">
                  <a:lumMod val="65000"/>
                  <a:lumOff val="35000"/>
                </a:prstClr>
              </a:solidFill>
              <a:cs typeface="メイリオ" pitchFamily="50" charset="-128"/>
            </a:endParaRPr>
          </a:p>
          <a:p>
            <a:r>
              <a:rPr lang="ja-JP" altLang="en-US" sz="1100" dirty="0" smtClean="0">
                <a:solidFill>
                  <a:prstClr val="black">
                    <a:lumMod val="65000"/>
                    <a:lumOff val="35000"/>
                  </a:prstClr>
                </a:solidFill>
                <a:cs typeface="メイリオ" pitchFamily="50" charset="-128"/>
              </a:rPr>
              <a:t>■クーポン　等へ</a:t>
            </a:r>
            <a:endParaRPr lang="ja-JP" altLang="en-US" sz="1100" dirty="0">
              <a:solidFill>
                <a:prstClr val="black">
                  <a:lumMod val="65000"/>
                  <a:lumOff val="35000"/>
                </a:prstClr>
              </a:solidFill>
              <a:cs typeface="メイリオ" pitchFamily="50" charset="-128"/>
            </a:endParaRPr>
          </a:p>
        </p:txBody>
      </p:sp>
      <p:sp>
        <p:nvSpPr>
          <p:cNvPr id="27" name="正方形/長方形 26"/>
          <p:cNvSpPr/>
          <p:nvPr/>
        </p:nvSpPr>
        <p:spPr>
          <a:xfrm>
            <a:off x="4536707" y="5227572"/>
            <a:ext cx="368569" cy="316471"/>
          </a:xfrm>
          <a:prstGeom prst="rect">
            <a:avLst/>
          </a:prstGeom>
          <a:solidFill>
            <a:srgbClr val="6699FF">
              <a:alpha val="34902"/>
            </a:srgbClr>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6699FF"/>
                </a:solidFill>
              </a:rPr>
              <a:t>１</a:t>
            </a:r>
            <a:endParaRPr lang="ja-JP" altLang="en-US" sz="1400" b="1" dirty="0">
              <a:solidFill>
                <a:srgbClr val="6699FF"/>
              </a:solidFill>
            </a:endParaRPr>
          </a:p>
        </p:txBody>
      </p:sp>
      <p:sp>
        <p:nvSpPr>
          <p:cNvPr id="28" name="正方形/長方形 27"/>
          <p:cNvSpPr/>
          <p:nvPr/>
        </p:nvSpPr>
        <p:spPr>
          <a:xfrm>
            <a:off x="743103" y="3288610"/>
            <a:ext cx="1127232" cy="253916"/>
          </a:xfrm>
          <a:prstGeom prst="rect">
            <a:avLst/>
          </a:prstGeom>
        </p:spPr>
        <p:txBody>
          <a:bodyPr wrap="none">
            <a:spAutoFit/>
          </a:bodyPr>
          <a:lstStyle/>
          <a:p>
            <a:pPr defTabSz="914400" fontAlgn="base">
              <a:spcBef>
                <a:spcPct val="0"/>
              </a:spcBef>
              <a:spcAft>
                <a:spcPct val="0"/>
              </a:spcAft>
            </a:pPr>
            <a:r>
              <a:rPr lang="ja-JP" altLang="en-US" sz="1050" b="1" dirty="0" smtClean="0">
                <a:solidFill>
                  <a:srgbClr val="6699FF"/>
                </a:solidFill>
                <a:cs typeface="メイリオ" panose="020B0604030504040204" pitchFamily="50" charset="-128"/>
              </a:rPr>
              <a:t>■</a:t>
            </a:r>
            <a:r>
              <a:rPr lang="ja-JP" altLang="en-US" sz="1050" b="1" dirty="0">
                <a:solidFill>
                  <a:srgbClr val="6699FF"/>
                </a:solidFill>
                <a:cs typeface="メイリオ" panose="020B0604030504040204" pitchFamily="50" charset="-128"/>
              </a:rPr>
              <a:t>トップページ</a:t>
            </a:r>
            <a:endParaRPr lang="en-US" altLang="ja-JP" sz="1050" b="1" dirty="0">
              <a:solidFill>
                <a:srgbClr val="6699FF"/>
              </a:solidFill>
              <a:cs typeface="メイリオ" panose="020B0604030504040204" pitchFamily="50" charset="-128"/>
            </a:endParaRPr>
          </a:p>
        </p:txBody>
      </p:sp>
      <p:sp>
        <p:nvSpPr>
          <p:cNvPr id="29" name="正方形/長方形 28"/>
          <p:cNvSpPr/>
          <p:nvPr/>
        </p:nvSpPr>
        <p:spPr>
          <a:xfrm>
            <a:off x="4043949" y="3288610"/>
            <a:ext cx="992579" cy="253916"/>
          </a:xfrm>
          <a:prstGeom prst="rect">
            <a:avLst/>
          </a:prstGeom>
        </p:spPr>
        <p:txBody>
          <a:bodyPr wrap="none">
            <a:spAutoFit/>
          </a:bodyPr>
          <a:lstStyle/>
          <a:p>
            <a:pPr defTabSz="914400" fontAlgn="base">
              <a:spcBef>
                <a:spcPct val="0"/>
              </a:spcBef>
              <a:spcAft>
                <a:spcPct val="0"/>
              </a:spcAft>
            </a:pPr>
            <a:r>
              <a:rPr lang="ja-JP" altLang="en-US" sz="1050" b="1" dirty="0" smtClean="0">
                <a:solidFill>
                  <a:srgbClr val="6699FF"/>
                </a:solidFill>
                <a:cs typeface="メイリオ" panose="020B0604030504040204" pitchFamily="50" charset="-128"/>
              </a:rPr>
              <a:t>■特集ページ</a:t>
            </a:r>
            <a:endParaRPr lang="en-US" altLang="ja-JP" sz="1050" b="1" dirty="0">
              <a:solidFill>
                <a:srgbClr val="6699FF"/>
              </a:solidFill>
              <a:cs typeface="メイリオ" panose="020B0604030504040204" pitchFamily="50" charset="-128"/>
            </a:endParaRPr>
          </a:p>
        </p:txBody>
      </p:sp>
      <p:sp>
        <p:nvSpPr>
          <p:cNvPr id="30" name="正方形/長方形 29"/>
          <p:cNvSpPr/>
          <p:nvPr/>
        </p:nvSpPr>
        <p:spPr>
          <a:xfrm>
            <a:off x="7512362" y="5132462"/>
            <a:ext cx="2185570" cy="1837426"/>
          </a:xfrm>
          <a:prstGeom prst="rect">
            <a:avLst/>
          </a:prstGeom>
        </p:spPr>
        <p:txBody>
          <a:bodyPr wrap="square">
            <a:spAutoFit/>
          </a:bodyPr>
          <a:lstStyle/>
          <a:p>
            <a:endParaRPr lang="en-US" altLang="ja-JP" sz="900" dirty="0">
              <a:solidFill>
                <a:prstClr val="black">
                  <a:lumMod val="75000"/>
                  <a:lumOff val="25000"/>
                </a:prstClr>
              </a:solidFill>
              <a:cs typeface="メイリオ" pitchFamily="50" charset="-128"/>
            </a:endParaRPr>
          </a:p>
          <a:p>
            <a:r>
              <a:rPr lang="en-US" altLang="ja-JP" sz="900" b="1" dirty="0">
                <a:solidFill>
                  <a:prstClr val="black">
                    <a:lumMod val="75000"/>
                    <a:lumOff val="25000"/>
                  </a:prstClr>
                </a:solidFill>
                <a:cs typeface="メイリオ" pitchFamily="50" charset="-128"/>
              </a:rPr>
              <a:t>【</a:t>
            </a:r>
            <a:r>
              <a:rPr lang="ja-JP" altLang="en-US" sz="900" b="1" dirty="0">
                <a:solidFill>
                  <a:prstClr val="black">
                    <a:lumMod val="75000"/>
                    <a:lumOff val="25000"/>
                  </a:prstClr>
                </a:solidFill>
                <a:cs typeface="メイリオ" pitchFamily="50" charset="-128"/>
              </a:rPr>
              <a:t>想定</a:t>
            </a:r>
            <a:r>
              <a:rPr lang="en-US" altLang="ja-JP" sz="900" b="1" dirty="0">
                <a:solidFill>
                  <a:prstClr val="black">
                    <a:lumMod val="75000"/>
                    <a:lumOff val="25000"/>
                  </a:prstClr>
                </a:solidFill>
                <a:cs typeface="メイリオ" pitchFamily="50" charset="-128"/>
              </a:rPr>
              <a:t>PV】</a:t>
            </a:r>
            <a:r>
              <a:rPr lang="ja-JP" altLang="en-US" sz="900" b="1" dirty="0">
                <a:solidFill>
                  <a:prstClr val="black">
                    <a:lumMod val="75000"/>
                    <a:lumOff val="25000"/>
                  </a:prstClr>
                </a:solidFill>
                <a:cs typeface="メイリオ" pitchFamily="50" charset="-128"/>
              </a:rPr>
              <a:t>　</a:t>
            </a:r>
            <a:r>
              <a:rPr lang="en-US" altLang="ja-JP" sz="900" b="1" dirty="0">
                <a:solidFill>
                  <a:prstClr val="black">
                    <a:lumMod val="75000"/>
                    <a:lumOff val="25000"/>
                  </a:prstClr>
                </a:solidFill>
                <a:cs typeface="メイリオ" pitchFamily="50" charset="-128"/>
              </a:rPr>
              <a:t>500</a:t>
            </a:r>
            <a:r>
              <a:rPr lang="ja-JP" altLang="en-US" sz="900" b="1" dirty="0">
                <a:solidFill>
                  <a:prstClr val="black">
                    <a:lumMod val="75000"/>
                    <a:lumOff val="25000"/>
                  </a:prstClr>
                </a:solidFill>
                <a:cs typeface="メイリオ" pitchFamily="50" charset="-128"/>
              </a:rPr>
              <a:t>～</a:t>
            </a:r>
            <a:r>
              <a:rPr lang="en-US" altLang="ja-JP" sz="900" b="1" dirty="0">
                <a:solidFill>
                  <a:prstClr val="black">
                    <a:lumMod val="75000"/>
                    <a:lumOff val="25000"/>
                  </a:prstClr>
                </a:solidFill>
                <a:cs typeface="メイリオ" pitchFamily="50" charset="-128"/>
              </a:rPr>
              <a:t>1000pv</a:t>
            </a:r>
          </a:p>
          <a:p>
            <a:r>
              <a:rPr lang="en-US" altLang="ja-JP" sz="900" b="1" dirty="0">
                <a:solidFill>
                  <a:prstClr val="black">
                    <a:lumMod val="75000"/>
                    <a:lumOff val="25000"/>
                  </a:prstClr>
                </a:solidFill>
                <a:cs typeface="メイリオ" pitchFamily="50" charset="-128"/>
              </a:rPr>
              <a:t>【</a:t>
            </a:r>
            <a:r>
              <a:rPr lang="ja-JP" altLang="en-US" sz="900" b="1" dirty="0">
                <a:solidFill>
                  <a:prstClr val="black">
                    <a:lumMod val="75000"/>
                    <a:lumOff val="25000"/>
                  </a:prstClr>
                </a:solidFill>
                <a:cs typeface="メイリオ" pitchFamily="50" charset="-128"/>
              </a:rPr>
              <a:t>掲載期間</a:t>
            </a:r>
            <a:r>
              <a:rPr lang="en-US" altLang="ja-JP" sz="900" b="1" dirty="0">
                <a:solidFill>
                  <a:prstClr val="black">
                    <a:lumMod val="75000"/>
                    <a:lumOff val="25000"/>
                  </a:prstClr>
                </a:solidFill>
                <a:cs typeface="メイリオ" pitchFamily="50" charset="-128"/>
              </a:rPr>
              <a:t>】 8</a:t>
            </a:r>
            <a:r>
              <a:rPr lang="ja-JP" altLang="en-US" sz="900" b="1" dirty="0">
                <a:solidFill>
                  <a:prstClr val="black">
                    <a:lumMod val="75000"/>
                    <a:lumOff val="25000"/>
                  </a:prstClr>
                </a:solidFill>
                <a:cs typeface="メイリオ" pitchFamily="50" charset="-128"/>
              </a:rPr>
              <a:t>週間</a:t>
            </a:r>
            <a:endParaRPr lang="en-US" altLang="ja-JP" sz="900" b="1" dirty="0">
              <a:solidFill>
                <a:prstClr val="black">
                  <a:lumMod val="75000"/>
                  <a:lumOff val="25000"/>
                </a:prstClr>
              </a:solidFill>
              <a:cs typeface="メイリオ" pitchFamily="50" charset="-128"/>
            </a:endParaRPr>
          </a:p>
          <a:p>
            <a:pPr>
              <a:lnSpc>
                <a:spcPct val="120000"/>
              </a:lnSpc>
            </a:pPr>
            <a:r>
              <a:rPr lang="en-US" altLang="ja-JP" sz="900" b="1" dirty="0" smtClean="0">
                <a:solidFill>
                  <a:prstClr val="black">
                    <a:lumMod val="75000"/>
                    <a:lumOff val="25000"/>
                  </a:prstClr>
                </a:solidFill>
                <a:cs typeface="メイリオ" pitchFamily="50" charset="-128"/>
              </a:rPr>
              <a:t>【</a:t>
            </a:r>
            <a:r>
              <a:rPr lang="ja-JP" altLang="en-US" sz="900" b="1" dirty="0" smtClean="0">
                <a:solidFill>
                  <a:prstClr val="black">
                    <a:lumMod val="75000"/>
                    <a:lumOff val="25000"/>
                  </a:prstClr>
                </a:solidFill>
                <a:cs typeface="メイリオ" pitchFamily="50" charset="-128"/>
              </a:rPr>
              <a:t>誘導枠</a:t>
            </a:r>
            <a:r>
              <a:rPr lang="en-US" altLang="ja-JP" sz="900" b="1" dirty="0" smtClean="0">
                <a:solidFill>
                  <a:prstClr val="black">
                    <a:lumMod val="75000"/>
                    <a:lumOff val="25000"/>
                  </a:prstClr>
                </a:solidFill>
                <a:cs typeface="メイリオ" pitchFamily="50" charset="-128"/>
              </a:rPr>
              <a:t>】</a:t>
            </a:r>
          </a:p>
          <a:p>
            <a:pPr>
              <a:lnSpc>
                <a:spcPct val="120000"/>
              </a:lnSpc>
            </a:pPr>
            <a:r>
              <a:rPr lang="ja-JP" altLang="en-US" sz="900" b="1" dirty="0" smtClean="0">
                <a:solidFill>
                  <a:prstClr val="black">
                    <a:lumMod val="75000"/>
                    <a:lumOff val="25000"/>
                  </a:prstClr>
                </a:solidFill>
                <a:cs typeface="メイリオ" pitchFamily="50" charset="-128"/>
              </a:rPr>
              <a:t>■特集への誘導</a:t>
            </a:r>
            <a:endParaRPr lang="en-US" altLang="ja-JP" sz="900" b="1" dirty="0">
              <a:solidFill>
                <a:prstClr val="black">
                  <a:lumMod val="75000"/>
                  <a:lumOff val="25000"/>
                </a:prstClr>
              </a:solidFill>
              <a:cs typeface="メイリオ" pitchFamily="50" charset="-128"/>
            </a:endParaRPr>
          </a:p>
          <a:p>
            <a:r>
              <a:rPr lang="ja-JP" altLang="en-US" sz="900" dirty="0" smtClean="0">
                <a:solidFill>
                  <a:prstClr val="black">
                    <a:lumMod val="75000"/>
                    <a:lumOff val="25000"/>
                  </a:prstClr>
                </a:solidFill>
                <a:cs typeface="メイリオ" pitchFamily="50" charset="-128"/>
              </a:rPr>
              <a:t>①特設誘導バナー</a:t>
            </a:r>
            <a:endParaRPr lang="en-US" altLang="ja-JP" sz="900" dirty="0" smtClean="0">
              <a:solidFill>
                <a:prstClr val="black">
                  <a:lumMod val="75000"/>
                  <a:lumOff val="25000"/>
                </a:prstClr>
              </a:solidFill>
              <a:cs typeface="メイリオ" pitchFamily="50" charset="-128"/>
            </a:endParaRPr>
          </a:p>
          <a:p>
            <a:r>
              <a:rPr lang="en-US" altLang="ja-JP" sz="900" dirty="0" smtClean="0">
                <a:solidFill>
                  <a:prstClr val="black">
                    <a:lumMod val="75000"/>
                    <a:lumOff val="25000"/>
                  </a:prstClr>
                </a:solidFill>
                <a:cs typeface="メイリオ" pitchFamily="50" charset="-128"/>
              </a:rPr>
              <a:t>※</a:t>
            </a:r>
            <a:r>
              <a:rPr lang="ja-JP" altLang="en-US" sz="900" dirty="0" smtClean="0">
                <a:solidFill>
                  <a:prstClr val="black">
                    <a:lumMod val="75000"/>
                    <a:lumOff val="25000"/>
                  </a:prstClr>
                </a:solidFill>
                <a:cs typeface="メイリオ" pitchFamily="50" charset="-128"/>
              </a:rPr>
              <a:t>編集ページ全部へ掲載。</a:t>
            </a:r>
            <a:endParaRPr lang="en-US" altLang="ja-JP" sz="900" dirty="0" smtClean="0">
              <a:solidFill>
                <a:prstClr val="black">
                  <a:lumMod val="75000"/>
                  <a:lumOff val="25000"/>
                </a:prstClr>
              </a:solidFill>
              <a:cs typeface="メイリオ" pitchFamily="50" charset="-128"/>
            </a:endParaRPr>
          </a:p>
          <a:p>
            <a:r>
              <a:rPr lang="ja-JP" altLang="en-US" sz="900" dirty="0" smtClean="0">
                <a:solidFill>
                  <a:prstClr val="black">
                    <a:lumMod val="75000"/>
                    <a:lumOff val="25000"/>
                  </a:prstClr>
                </a:solidFill>
                <a:cs typeface="メイリオ" pitchFamily="50" charset="-128"/>
              </a:rPr>
              <a:t>②グローバルナビゲーション</a:t>
            </a:r>
            <a:endParaRPr lang="en-US" altLang="ja-JP" sz="900" dirty="0" smtClean="0">
              <a:solidFill>
                <a:prstClr val="black">
                  <a:lumMod val="75000"/>
                  <a:lumOff val="25000"/>
                </a:prstClr>
              </a:solidFill>
              <a:cs typeface="メイリオ" pitchFamily="50" charset="-128"/>
            </a:endParaRPr>
          </a:p>
          <a:p>
            <a:endParaRPr lang="en-US" altLang="ja-JP" sz="900" dirty="0" smtClean="0">
              <a:solidFill>
                <a:prstClr val="black">
                  <a:lumMod val="75000"/>
                  <a:lumOff val="25000"/>
                </a:prstClr>
              </a:solidFill>
              <a:cs typeface="メイリオ" pitchFamily="50" charset="-128"/>
            </a:endParaRPr>
          </a:p>
          <a:p>
            <a:pPr>
              <a:lnSpc>
                <a:spcPct val="120000"/>
              </a:lnSpc>
            </a:pPr>
            <a:r>
              <a:rPr lang="ja-JP" altLang="en-US" sz="900" b="1" dirty="0">
                <a:solidFill>
                  <a:prstClr val="black">
                    <a:lumMod val="75000"/>
                    <a:lumOff val="25000"/>
                  </a:prstClr>
                </a:solidFill>
                <a:cs typeface="メイリオ" pitchFamily="50" charset="-128"/>
              </a:rPr>
              <a:t>■</a:t>
            </a:r>
            <a:r>
              <a:rPr lang="ja-JP" altLang="en-US" sz="900" b="1" dirty="0" smtClean="0">
                <a:solidFill>
                  <a:prstClr val="black">
                    <a:lumMod val="75000"/>
                    <a:lumOff val="25000"/>
                  </a:prstClr>
                </a:solidFill>
                <a:cs typeface="メイリオ" pitchFamily="50" charset="-128"/>
              </a:rPr>
              <a:t>貴社転載ページヘ</a:t>
            </a:r>
            <a:r>
              <a:rPr lang="ja-JP" altLang="en-US" sz="900" b="1" dirty="0">
                <a:solidFill>
                  <a:prstClr val="black">
                    <a:lumMod val="75000"/>
                    <a:lumOff val="25000"/>
                  </a:prstClr>
                </a:solidFill>
                <a:cs typeface="メイリオ" pitchFamily="50" charset="-128"/>
              </a:rPr>
              <a:t>の誘導</a:t>
            </a:r>
            <a:endParaRPr lang="en-US" altLang="ja-JP" sz="900" b="1" dirty="0">
              <a:solidFill>
                <a:prstClr val="black">
                  <a:lumMod val="75000"/>
                  <a:lumOff val="25000"/>
                </a:prstClr>
              </a:solidFill>
              <a:cs typeface="メイリオ" pitchFamily="50" charset="-128"/>
            </a:endParaRPr>
          </a:p>
          <a:p>
            <a:r>
              <a:rPr lang="ja-JP" altLang="en-US" sz="900" dirty="0" smtClean="0">
                <a:solidFill>
                  <a:prstClr val="black">
                    <a:lumMod val="75000"/>
                    <a:lumOff val="25000"/>
                  </a:prstClr>
                </a:solidFill>
                <a:cs typeface="メイリオ" pitchFamily="50" charset="-128"/>
              </a:rPr>
              <a:t>①特設ページ</a:t>
            </a:r>
            <a:endParaRPr lang="en-US" altLang="ja-JP" sz="900" dirty="0" smtClean="0">
              <a:solidFill>
                <a:prstClr val="black">
                  <a:lumMod val="75000"/>
                  <a:lumOff val="25000"/>
                </a:prstClr>
              </a:solidFill>
              <a:cs typeface="メイリオ" pitchFamily="50" charset="-128"/>
            </a:endParaRPr>
          </a:p>
          <a:p>
            <a:r>
              <a:rPr lang="en-US" altLang="ja-JP" sz="900" dirty="0" smtClean="0">
                <a:solidFill>
                  <a:prstClr val="black">
                    <a:lumMod val="75000"/>
                    <a:lumOff val="25000"/>
                  </a:prstClr>
                </a:solidFill>
                <a:cs typeface="メイリオ" pitchFamily="50" charset="-128"/>
              </a:rPr>
              <a:t>※</a:t>
            </a:r>
            <a:r>
              <a:rPr lang="ja-JP" altLang="en-US" sz="900" dirty="0" smtClean="0">
                <a:solidFill>
                  <a:prstClr val="black">
                    <a:lumMod val="75000"/>
                    <a:lumOff val="25000"/>
                  </a:prstClr>
                </a:solidFill>
                <a:cs typeface="メイリオ" pitchFamily="50" charset="-128"/>
              </a:rPr>
              <a:t>位置はランダムにて表示</a:t>
            </a:r>
            <a:endParaRPr lang="en-US" altLang="ja-JP" sz="900" dirty="0" smtClean="0">
              <a:solidFill>
                <a:prstClr val="black">
                  <a:lumMod val="75000"/>
                  <a:lumOff val="25000"/>
                </a:prstClr>
              </a:solidFill>
              <a:cs typeface="メイリオ" pitchFamily="50" charset="-128"/>
            </a:endParaRPr>
          </a:p>
        </p:txBody>
      </p:sp>
      <p:sp>
        <p:nvSpPr>
          <p:cNvPr id="31" name="正方形/長方形 30"/>
          <p:cNvSpPr/>
          <p:nvPr/>
        </p:nvSpPr>
        <p:spPr>
          <a:xfrm>
            <a:off x="7519764" y="5227572"/>
            <a:ext cx="2195663" cy="173029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5851532" y="3288610"/>
            <a:ext cx="1261884" cy="253916"/>
          </a:xfrm>
          <a:prstGeom prst="rect">
            <a:avLst/>
          </a:prstGeom>
        </p:spPr>
        <p:txBody>
          <a:bodyPr wrap="none">
            <a:spAutoFit/>
          </a:bodyPr>
          <a:lstStyle/>
          <a:p>
            <a:pPr defTabSz="914400" fontAlgn="base">
              <a:spcBef>
                <a:spcPct val="0"/>
              </a:spcBef>
              <a:spcAft>
                <a:spcPct val="0"/>
              </a:spcAft>
            </a:pPr>
            <a:r>
              <a:rPr lang="ja-JP" altLang="en-US" sz="1050" b="1" dirty="0" smtClean="0">
                <a:solidFill>
                  <a:srgbClr val="6699FF"/>
                </a:solidFill>
                <a:cs typeface="メイリオ" panose="020B0604030504040204" pitchFamily="50" charset="-128"/>
              </a:rPr>
              <a:t>■貴社転載ページ</a:t>
            </a:r>
            <a:endParaRPr lang="en-US" altLang="ja-JP" sz="1050" b="1" dirty="0">
              <a:solidFill>
                <a:srgbClr val="6699FF"/>
              </a:solidFill>
              <a:cs typeface="メイリオ" panose="020B0604030504040204" pitchFamily="50" charset="-128"/>
            </a:endParaRPr>
          </a:p>
        </p:txBody>
      </p:sp>
      <p:cxnSp>
        <p:nvCxnSpPr>
          <p:cNvPr id="33" name="直線矢印コネクタ 32"/>
          <p:cNvCxnSpPr/>
          <p:nvPr/>
        </p:nvCxnSpPr>
        <p:spPr bwMode="auto">
          <a:xfrm>
            <a:off x="2941764" y="3836318"/>
            <a:ext cx="1114425" cy="0"/>
          </a:xfrm>
          <a:prstGeom prst="straightConnector1">
            <a:avLst/>
          </a:prstGeom>
          <a:gradFill rotWithShape="0">
            <a:gsLst>
              <a:gs pos="0">
                <a:srgbClr val="FFFF00"/>
              </a:gs>
              <a:gs pos="100000">
                <a:srgbClr val="FF9900"/>
              </a:gs>
            </a:gsLst>
            <a:lin ang="0" scaled="1"/>
          </a:gradFill>
          <a:ln w="25400" cap="flat" cmpd="sng" algn="ctr">
            <a:solidFill>
              <a:srgbClr val="FF7C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p:nvPr/>
        </p:nvCxnSpPr>
        <p:spPr bwMode="auto">
          <a:xfrm>
            <a:off x="3282443" y="4933485"/>
            <a:ext cx="1114425" cy="0"/>
          </a:xfrm>
          <a:prstGeom prst="straightConnector1">
            <a:avLst/>
          </a:prstGeom>
          <a:gradFill rotWithShape="0">
            <a:gsLst>
              <a:gs pos="0">
                <a:srgbClr val="FFFF00"/>
              </a:gs>
              <a:gs pos="100000">
                <a:srgbClr val="FF9900"/>
              </a:gs>
            </a:gsLst>
            <a:lin ang="0" scaled="1"/>
          </a:gradFill>
          <a:ln w="25400" cap="flat" cmpd="sng" algn="ctr">
            <a:solidFill>
              <a:srgbClr val="FF7C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p:nvPr/>
        </p:nvCxnSpPr>
        <p:spPr bwMode="auto">
          <a:xfrm>
            <a:off x="4905276" y="5385807"/>
            <a:ext cx="946256" cy="0"/>
          </a:xfrm>
          <a:prstGeom prst="straightConnector1">
            <a:avLst/>
          </a:prstGeom>
          <a:solidFill>
            <a:srgbClr val="6699FF">
              <a:alpha val="34902"/>
            </a:srgbClr>
          </a:solidFill>
          <a:ln>
            <a:solidFill>
              <a:srgbClr val="6699FF"/>
            </a:solidFill>
            <a:tailEnd type="arrow"/>
          </a:ln>
          <a:extLst/>
        </p:spPr>
        <p:style>
          <a:lnRef idx="2">
            <a:schemeClr val="accent1">
              <a:shade val="50000"/>
            </a:schemeClr>
          </a:lnRef>
          <a:fillRef idx="1">
            <a:schemeClr val="accent1"/>
          </a:fillRef>
          <a:effectRef idx="0">
            <a:schemeClr val="accent1"/>
          </a:effectRef>
          <a:fontRef idx="minor">
            <a:schemeClr val="lt1"/>
          </a:fontRef>
        </p:style>
      </p:cxnSp>
      <p:grpSp>
        <p:nvGrpSpPr>
          <p:cNvPr id="3" name="グループ化 2"/>
          <p:cNvGrpSpPr/>
          <p:nvPr/>
        </p:nvGrpSpPr>
        <p:grpSpPr>
          <a:xfrm>
            <a:off x="743103" y="3620294"/>
            <a:ext cx="2796790" cy="3349293"/>
            <a:chOff x="743103" y="3620294"/>
            <a:chExt cx="2796790" cy="3349293"/>
          </a:xfrm>
        </p:grpSpPr>
        <p:pic>
          <p:nvPicPr>
            <p:cNvPr id="14" name="Picture 2" descr="D:\Users\s0106292\Desktop\キャプチャ\就活スタイル マイナビ 学生の窓口.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43103" y="3620294"/>
              <a:ext cx="2796790" cy="3349293"/>
            </a:xfrm>
            <a:prstGeom prst="rect">
              <a:avLst/>
            </a:prstGeom>
            <a:noFill/>
            <a:ln w="635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895028" y="3620294"/>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6"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07091" y="3667287"/>
              <a:ext cx="999255" cy="122037"/>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正方形/長方形 36"/>
          <p:cNvSpPr/>
          <p:nvPr/>
        </p:nvSpPr>
        <p:spPr>
          <a:xfrm>
            <a:off x="5887460" y="3624592"/>
            <a:ext cx="648072" cy="103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8"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61048" y="3636700"/>
            <a:ext cx="500893" cy="611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315757" y="3476278"/>
            <a:ext cx="685231" cy="1044098"/>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412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757288" y="5060454"/>
            <a:ext cx="8778700" cy="16603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lang="ja-JP" altLang="en-US">
              <a:solidFill>
                <a:prstClr val="white"/>
              </a:solidFill>
            </a:endParaRPr>
          </a:p>
        </p:txBody>
      </p:sp>
      <p:sp>
        <p:nvSpPr>
          <p:cNvPr id="126" name="正方形/長方形 125"/>
          <p:cNvSpPr/>
          <p:nvPr/>
        </p:nvSpPr>
        <p:spPr>
          <a:xfrm>
            <a:off x="1242167" y="5159659"/>
            <a:ext cx="7802665" cy="1461939"/>
          </a:xfrm>
          <a:prstGeom prst="rect">
            <a:avLst/>
          </a:prstGeom>
        </p:spPr>
        <p:txBody>
          <a:bodyPr wrap="square">
            <a:spAutoFit/>
          </a:bodyPr>
          <a:lstStyle/>
          <a:p>
            <a:r>
              <a:rPr lang="ja-JP" altLang="ja-JP" sz="1200" b="1" dirty="0">
                <a:solidFill>
                  <a:prstClr val="black"/>
                </a:solidFill>
                <a:cs typeface="メイリオ" pitchFamily="50" charset="-128"/>
              </a:rPr>
              <a:t>＜就活スタイルブック</a:t>
            </a:r>
            <a:r>
              <a:rPr lang="ja-JP" altLang="ja-JP" sz="1200" b="1" dirty="0" smtClean="0">
                <a:solidFill>
                  <a:prstClr val="black"/>
                </a:solidFill>
                <a:cs typeface="メイリオ" pitchFamily="50" charset="-128"/>
              </a:rPr>
              <a:t>転載</a:t>
            </a:r>
            <a:r>
              <a:rPr lang="ja-JP" altLang="en-US" sz="1200" b="1" dirty="0" smtClean="0">
                <a:solidFill>
                  <a:prstClr val="black"/>
                </a:solidFill>
                <a:cs typeface="メイリオ" pitchFamily="50" charset="-128"/>
              </a:rPr>
              <a:t>規約</a:t>
            </a:r>
            <a:r>
              <a:rPr lang="ja-JP" altLang="ja-JP" sz="1200" b="1" dirty="0" smtClean="0">
                <a:solidFill>
                  <a:prstClr val="black"/>
                </a:solidFill>
                <a:cs typeface="メイリオ" pitchFamily="50" charset="-128"/>
              </a:rPr>
              <a:t>＞</a:t>
            </a:r>
            <a:endParaRPr lang="ja-JP" altLang="ja-JP" sz="1200" b="1" dirty="0">
              <a:solidFill>
                <a:prstClr val="black"/>
              </a:solidFill>
              <a:cs typeface="メイリオ" pitchFamily="50" charset="-128"/>
            </a:endParaRPr>
          </a:p>
          <a:p>
            <a:r>
              <a:rPr lang="ja-JP" altLang="en-US" sz="1100" dirty="0">
                <a:solidFill>
                  <a:prstClr val="black"/>
                </a:solidFill>
                <a:cs typeface="メイリオ" pitchFamily="50" charset="-128"/>
              </a:rPr>
              <a:t>■</a:t>
            </a:r>
            <a:r>
              <a:rPr lang="ja-JP" altLang="en-US" sz="1100" dirty="0" smtClean="0">
                <a:solidFill>
                  <a:prstClr val="black"/>
                </a:solidFill>
                <a:cs typeface="メイリオ" pitchFamily="50" charset="-128"/>
              </a:rPr>
              <a:t>転載フォーマットを</a:t>
            </a:r>
            <a:r>
              <a:rPr lang="ja-JP" altLang="en-US" sz="1100" dirty="0">
                <a:solidFill>
                  <a:prstClr val="black"/>
                </a:solidFill>
                <a:cs typeface="メイリオ" pitchFamily="50" charset="-128"/>
              </a:rPr>
              <a:t>新たに</a:t>
            </a:r>
            <a:r>
              <a:rPr lang="ja-JP" altLang="en-US" sz="1100" dirty="0" smtClean="0">
                <a:solidFill>
                  <a:prstClr val="black"/>
                </a:solidFill>
                <a:cs typeface="メイリオ" pitchFamily="50" charset="-128"/>
              </a:rPr>
              <a:t>作り、それに合わせて誌面要素を</a:t>
            </a:r>
            <a:r>
              <a:rPr lang="en-US" altLang="ja-JP" sz="1100" dirty="0" smtClean="0">
                <a:solidFill>
                  <a:prstClr val="black"/>
                </a:solidFill>
                <a:cs typeface="メイリオ" pitchFamily="50" charset="-128"/>
              </a:rPr>
              <a:t>PC</a:t>
            </a:r>
            <a:r>
              <a:rPr lang="ja-JP" altLang="en-US" sz="1100" dirty="0" smtClean="0">
                <a:solidFill>
                  <a:prstClr val="black"/>
                </a:solidFill>
                <a:cs typeface="メイリオ" pitchFamily="50" charset="-128"/>
              </a:rPr>
              <a:t>・スマホ画面として流し込みます。</a:t>
            </a:r>
            <a:endParaRPr lang="en-US" altLang="ja-JP" sz="1100" dirty="0" smtClean="0">
              <a:solidFill>
                <a:prstClr val="black"/>
              </a:solidFill>
              <a:cs typeface="メイリオ" pitchFamily="50" charset="-128"/>
            </a:endParaRPr>
          </a:p>
          <a:p>
            <a:r>
              <a:rPr lang="ja-JP" altLang="en-US" sz="1100" dirty="0">
                <a:solidFill>
                  <a:prstClr val="black"/>
                </a:solidFill>
                <a:cs typeface="メイリオ" pitchFamily="50" charset="-128"/>
              </a:rPr>
              <a:t>　</a:t>
            </a:r>
            <a:r>
              <a:rPr lang="ja-JP" altLang="en-US" sz="1100" dirty="0" smtClean="0">
                <a:solidFill>
                  <a:prstClr val="black"/>
                </a:solidFill>
                <a:cs typeface="メイリオ" pitchFamily="50" charset="-128"/>
              </a:rPr>
              <a:t>内容によっては</a:t>
            </a:r>
            <a:r>
              <a:rPr lang="ja-JP" altLang="en-US" sz="1100" b="1" dirty="0" smtClean="0">
                <a:solidFill>
                  <a:srgbClr val="FF7C80"/>
                </a:solidFill>
                <a:cs typeface="メイリオ" pitchFamily="50" charset="-128"/>
              </a:rPr>
              <a:t>複数ページに分割して掲載いたします。</a:t>
            </a:r>
            <a:endParaRPr lang="en-US" altLang="ja-JP" sz="1100" b="1" dirty="0" smtClean="0">
              <a:solidFill>
                <a:srgbClr val="FF7C80"/>
              </a:solidFill>
              <a:cs typeface="メイリオ" pitchFamily="50" charset="-128"/>
            </a:endParaRPr>
          </a:p>
          <a:p>
            <a:r>
              <a:rPr lang="ja-JP" altLang="en-US" sz="1100" dirty="0" smtClean="0">
                <a:solidFill>
                  <a:prstClr val="black"/>
                </a:solidFill>
                <a:cs typeface="メイリオ" pitchFamily="50" charset="-128"/>
              </a:rPr>
              <a:t>■</a:t>
            </a:r>
            <a:r>
              <a:rPr lang="ja-JP" altLang="ja-JP" sz="1100" dirty="0" smtClean="0">
                <a:solidFill>
                  <a:prstClr val="black"/>
                </a:solidFill>
                <a:cs typeface="メイリオ" pitchFamily="50" charset="-128"/>
              </a:rPr>
              <a:t>誌面</a:t>
            </a:r>
            <a:r>
              <a:rPr lang="ja-JP" altLang="ja-JP" sz="1100" dirty="0">
                <a:solidFill>
                  <a:prstClr val="black"/>
                </a:solidFill>
                <a:cs typeface="メイリオ" pitchFamily="50" charset="-128"/>
              </a:rPr>
              <a:t>の内容</a:t>
            </a:r>
            <a:r>
              <a:rPr lang="ja-JP" altLang="ja-JP" sz="1100" dirty="0" smtClean="0">
                <a:solidFill>
                  <a:prstClr val="black"/>
                </a:solidFill>
                <a:cs typeface="メイリオ" pitchFamily="50" charset="-128"/>
              </a:rPr>
              <a:t>を</a:t>
            </a:r>
            <a:r>
              <a:rPr lang="ja-JP" altLang="en-US" sz="1100" dirty="0" smtClean="0">
                <a:solidFill>
                  <a:prstClr val="black"/>
                </a:solidFill>
                <a:cs typeface="メイリオ" pitchFamily="50" charset="-128"/>
              </a:rPr>
              <a:t>、</a:t>
            </a:r>
            <a:r>
              <a:rPr lang="ja-JP" altLang="ja-JP" sz="1100" dirty="0" smtClean="0">
                <a:solidFill>
                  <a:prstClr val="black"/>
                </a:solidFill>
                <a:cs typeface="メイリオ" pitchFamily="50" charset="-128"/>
              </a:rPr>
              <a:t>ユーザーが</a:t>
            </a:r>
            <a:r>
              <a:rPr lang="en-US" altLang="ja-JP" sz="1100" dirty="0" smtClean="0">
                <a:solidFill>
                  <a:prstClr val="black"/>
                </a:solidFill>
                <a:cs typeface="メイリオ" pitchFamily="50" charset="-128"/>
              </a:rPr>
              <a:t>WEB</a:t>
            </a:r>
            <a:r>
              <a:rPr lang="ja-JP" altLang="ja-JP" sz="1100" dirty="0" smtClean="0">
                <a:solidFill>
                  <a:prstClr val="black"/>
                </a:solidFill>
                <a:cs typeface="メイリオ" pitchFamily="50" charset="-128"/>
              </a:rPr>
              <a:t>で</a:t>
            </a:r>
            <a:r>
              <a:rPr lang="ja-JP" altLang="ja-JP" sz="1100" dirty="0">
                <a:solidFill>
                  <a:prstClr val="black"/>
                </a:solidFill>
                <a:cs typeface="メイリオ" pitchFamily="50" charset="-128"/>
              </a:rPr>
              <a:t>読みやすいよう</a:t>
            </a:r>
            <a:r>
              <a:rPr lang="ja-JP" altLang="ja-JP" sz="1100" dirty="0" smtClean="0">
                <a:solidFill>
                  <a:prstClr val="black"/>
                </a:solidFill>
                <a:cs typeface="メイリオ" pitchFamily="50" charset="-128"/>
              </a:rPr>
              <a:t>に</a:t>
            </a:r>
            <a:r>
              <a:rPr lang="ja-JP" altLang="en-US" sz="1100" dirty="0" smtClean="0">
                <a:solidFill>
                  <a:prstClr val="black"/>
                </a:solidFill>
                <a:cs typeface="メイリオ" pitchFamily="50" charset="-128"/>
              </a:rPr>
              <a:t>再</a:t>
            </a:r>
            <a:r>
              <a:rPr lang="ja-JP" altLang="ja-JP" sz="1100" dirty="0" smtClean="0">
                <a:solidFill>
                  <a:prstClr val="black"/>
                </a:solidFill>
                <a:cs typeface="メイリオ" pitchFamily="50" charset="-128"/>
              </a:rPr>
              <a:t>構成</a:t>
            </a:r>
            <a:r>
              <a:rPr lang="ja-JP" altLang="en-US" sz="1100" dirty="0">
                <a:solidFill>
                  <a:prstClr val="black"/>
                </a:solidFill>
                <a:cs typeface="メイリオ" pitchFamily="50" charset="-128"/>
              </a:rPr>
              <a:t>します</a:t>
            </a:r>
            <a:r>
              <a:rPr lang="ja-JP" altLang="ja-JP" sz="1100" dirty="0" smtClean="0">
                <a:solidFill>
                  <a:prstClr val="black"/>
                </a:solidFill>
                <a:cs typeface="メイリオ" pitchFamily="50" charset="-128"/>
              </a:rPr>
              <a:t>ので</a:t>
            </a:r>
            <a:r>
              <a:rPr lang="ja-JP" altLang="ja-JP" sz="1100" dirty="0">
                <a:solidFill>
                  <a:prstClr val="black"/>
                </a:solidFill>
                <a:cs typeface="メイリオ" pitchFamily="50" charset="-128"/>
              </a:rPr>
              <a:t>、デザインや</a:t>
            </a:r>
            <a:r>
              <a:rPr lang="ja-JP" altLang="ja-JP" sz="1100" dirty="0" smtClean="0">
                <a:solidFill>
                  <a:prstClr val="black"/>
                </a:solidFill>
                <a:cs typeface="メイリオ" pitchFamily="50" charset="-128"/>
              </a:rPr>
              <a:t>配置</a:t>
            </a:r>
            <a:r>
              <a:rPr lang="ja-JP" altLang="en-US" sz="1100" dirty="0" smtClean="0">
                <a:solidFill>
                  <a:prstClr val="black"/>
                </a:solidFill>
                <a:cs typeface="メイリオ" pitchFamily="50" charset="-128"/>
              </a:rPr>
              <a:t>などは</a:t>
            </a:r>
            <a:r>
              <a:rPr lang="ja-JP" altLang="ja-JP" sz="1100" dirty="0" smtClean="0">
                <a:solidFill>
                  <a:prstClr val="black"/>
                </a:solidFill>
                <a:cs typeface="メイリオ" pitchFamily="50" charset="-128"/>
              </a:rPr>
              <a:t>お任せ</a:t>
            </a:r>
            <a:r>
              <a:rPr lang="ja-JP" altLang="ja-JP" sz="1100" dirty="0">
                <a:solidFill>
                  <a:prstClr val="black"/>
                </a:solidFill>
                <a:cs typeface="メイリオ" pitchFamily="50" charset="-128"/>
              </a:rPr>
              <a:t>ください</a:t>
            </a:r>
            <a:r>
              <a:rPr lang="ja-JP" altLang="ja-JP" sz="1100" dirty="0" smtClean="0">
                <a:solidFill>
                  <a:prstClr val="black"/>
                </a:solidFill>
                <a:cs typeface="メイリオ" pitchFamily="50" charset="-128"/>
              </a:rPr>
              <a:t>。</a:t>
            </a:r>
            <a:endParaRPr lang="en-US" altLang="ja-JP" sz="1100" dirty="0" smtClean="0">
              <a:solidFill>
                <a:prstClr val="black"/>
              </a:solidFill>
              <a:cs typeface="メイリオ" pitchFamily="50" charset="-128"/>
            </a:endParaRPr>
          </a:p>
          <a:p>
            <a:r>
              <a:rPr lang="ja-JP" altLang="en-US" sz="1100" b="1" dirty="0">
                <a:solidFill>
                  <a:srgbClr val="FF7C80"/>
                </a:solidFill>
                <a:cs typeface="メイリオ" pitchFamily="50" charset="-128"/>
              </a:rPr>
              <a:t>　</a:t>
            </a:r>
            <a:r>
              <a:rPr lang="ja-JP" altLang="en-US" sz="1100" b="1" dirty="0" smtClean="0">
                <a:solidFill>
                  <a:srgbClr val="FF7C80"/>
                </a:solidFill>
                <a:cs typeface="メイリオ" pitchFamily="50" charset="-128"/>
              </a:rPr>
              <a:t>画像サイズの指定や色味などの変更は基本的には対応できかねます。</a:t>
            </a:r>
            <a:endParaRPr lang="en-US" altLang="ja-JP" sz="1100" b="1" dirty="0" smtClean="0">
              <a:solidFill>
                <a:srgbClr val="FF7C80"/>
              </a:solidFill>
              <a:cs typeface="メイリオ" pitchFamily="50" charset="-128"/>
            </a:endParaRPr>
          </a:p>
          <a:p>
            <a:r>
              <a:rPr lang="ja-JP" altLang="en-US" sz="1100" dirty="0" smtClean="0">
                <a:solidFill>
                  <a:prstClr val="black"/>
                </a:solidFill>
                <a:cs typeface="メイリオ" pitchFamily="50" charset="-128"/>
              </a:rPr>
              <a:t>■</a:t>
            </a:r>
            <a:r>
              <a:rPr lang="ja-JP" altLang="en-US" sz="1100" b="1" dirty="0" smtClean="0">
                <a:solidFill>
                  <a:srgbClr val="FF7C80"/>
                </a:solidFill>
                <a:cs typeface="メイリオ" pitchFamily="50" charset="-128"/>
              </a:rPr>
              <a:t>複数ページに分割する場合も、</a:t>
            </a:r>
            <a:r>
              <a:rPr lang="ja-JP" altLang="ja-JP" sz="1100" b="1" dirty="0" smtClean="0">
                <a:solidFill>
                  <a:srgbClr val="FF7C80"/>
                </a:solidFill>
                <a:cs typeface="メイリオ" pitchFamily="50" charset="-128"/>
              </a:rPr>
              <a:t>【</a:t>
            </a:r>
            <a:r>
              <a:rPr lang="ja-JP" altLang="ja-JP" sz="1100" b="1" dirty="0">
                <a:solidFill>
                  <a:srgbClr val="FF7C80"/>
                </a:solidFill>
                <a:cs typeface="メイリオ" pitchFamily="50" charset="-128"/>
              </a:rPr>
              <a:t>インフォメーション】【クーポン】【資料請求】</a:t>
            </a:r>
            <a:r>
              <a:rPr lang="ja-JP" altLang="ja-JP" sz="1100" b="1" dirty="0" smtClean="0">
                <a:solidFill>
                  <a:srgbClr val="FF7C80"/>
                </a:solidFill>
                <a:cs typeface="メイリオ" pitchFamily="50" charset="-128"/>
              </a:rPr>
              <a:t>情報</a:t>
            </a:r>
            <a:r>
              <a:rPr lang="ja-JP" altLang="en-US" sz="1100" b="1" dirty="0">
                <a:solidFill>
                  <a:srgbClr val="FF7C80"/>
                </a:solidFill>
                <a:cs typeface="メイリオ" pitchFamily="50" charset="-128"/>
              </a:rPr>
              <a:t>を</a:t>
            </a:r>
            <a:r>
              <a:rPr lang="ja-JP" altLang="ja-JP" sz="1100" b="1" dirty="0" smtClean="0">
                <a:solidFill>
                  <a:srgbClr val="FF7C80"/>
                </a:solidFill>
                <a:cs typeface="メイリオ" pitchFamily="50" charset="-128"/>
              </a:rPr>
              <a:t>全頁</a:t>
            </a:r>
            <a:r>
              <a:rPr lang="ja-JP" altLang="ja-JP" sz="1100" b="1" dirty="0">
                <a:solidFill>
                  <a:srgbClr val="FF7C80"/>
                </a:solidFill>
                <a:cs typeface="メイリオ" pitchFamily="50" charset="-128"/>
              </a:rPr>
              <a:t>に固定で</a:t>
            </a:r>
            <a:r>
              <a:rPr lang="ja-JP" altLang="ja-JP" sz="1100" b="1" dirty="0" smtClean="0">
                <a:solidFill>
                  <a:srgbClr val="FF7C80"/>
                </a:solidFill>
                <a:cs typeface="メイリオ" pitchFamily="50" charset="-128"/>
              </a:rPr>
              <a:t>掲載</a:t>
            </a:r>
            <a:r>
              <a:rPr lang="ja-JP" altLang="en-US" sz="1100" dirty="0" smtClean="0">
                <a:solidFill>
                  <a:prstClr val="black"/>
                </a:solidFill>
                <a:cs typeface="メイリオ" pitchFamily="50" charset="-128"/>
              </a:rPr>
              <a:t>いたします。</a:t>
            </a:r>
            <a:endParaRPr lang="en-US" altLang="ja-JP" sz="1100" dirty="0" smtClean="0">
              <a:solidFill>
                <a:prstClr val="black"/>
              </a:solidFill>
              <a:cs typeface="メイリオ" pitchFamily="50" charset="-128"/>
            </a:endParaRPr>
          </a:p>
          <a:p>
            <a:r>
              <a:rPr lang="ja-JP" altLang="en-US" sz="1100" dirty="0" smtClean="0">
                <a:solidFill>
                  <a:prstClr val="black"/>
                </a:solidFill>
                <a:cs typeface="メイリオ" pitchFamily="50" charset="-128"/>
              </a:rPr>
              <a:t>■</a:t>
            </a:r>
            <a:r>
              <a:rPr lang="ja-JP" altLang="ja-JP" sz="1100" dirty="0" smtClean="0">
                <a:solidFill>
                  <a:prstClr val="black"/>
                </a:solidFill>
                <a:cs typeface="メイリオ" pitchFamily="50" charset="-128"/>
              </a:rPr>
              <a:t>転載</a:t>
            </a:r>
            <a:r>
              <a:rPr lang="ja-JP" altLang="ja-JP" sz="1100" dirty="0">
                <a:solidFill>
                  <a:prstClr val="black"/>
                </a:solidFill>
                <a:cs typeface="メイリオ" pitchFamily="50" charset="-128"/>
              </a:rPr>
              <a:t>にあたり</a:t>
            </a:r>
            <a:r>
              <a:rPr lang="ja-JP" altLang="ja-JP" sz="1100" dirty="0" smtClean="0">
                <a:solidFill>
                  <a:prstClr val="black"/>
                </a:solidFill>
                <a:cs typeface="メイリオ" pitchFamily="50" charset="-128"/>
              </a:rPr>
              <a:t>、</a:t>
            </a:r>
            <a:r>
              <a:rPr lang="ja-JP" altLang="en-US" sz="1100" b="1" dirty="0" smtClean="0">
                <a:solidFill>
                  <a:srgbClr val="FF7C80"/>
                </a:solidFill>
                <a:cs typeface="メイリオ" pitchFamily="50" charset="-128"/>
              </a:rPr>
              <a:t>文字</a:t>
            </a:r>
            <a:r>
              <a:rPr lang="ja-JP" altLang="ja-JP" sz="1100" b="1" dirty="0" smtClean="0">
                <a:solidFill>
                  <a:srgbClr val="FF7C80"/>
                </a:solidFill>
                <a:cs typeface="メイリオ" pitchFamily="50" charset="-128"/>
              </a:rPr>
              <a:t>要素</a:t>
            </a:r>
            <a:r>
              <a:rPr lang="ja-JP" altLang="ja-JP" sz="1100" b="1" dirty="0">
                <a:solidFill>
                  <a:srgbClr val="FF7C80"/>
                </a:solidFill>
                <a:cs typeface="メイリオ" pitchFamily="50" charset="-128"/>
              </a:rPr>
              <a:t>や画像の追加はできません</a:t>
            </a:r>
            <a:r>
              <a:rPr lang="ja-JP" altLang="ja-JP" sz="1100" b="1" dirty="0" smtClean="0">
                <a:solidFill>
                  <a:srgbClr val="FF7C80"/>
                </a:solidFill>
                <a:cs typeface="メイリオ" pitchFamily="50" charset="-128"/>
              </a:rPr>
              <a:t>。</a:t>
            </a:r>
            <a:endParaRPr lang="en-US" altLang="ja-JP" sz="1100" b="1" dirty="0" smtClean="0">
              <a:solidFill>
                <a:srgbClr val="FF7C80"/>
              </a:solidFill>
              <a:cs typeface="メイリオ" pitchFamily="50" charset="-128"/>
            </a:endParaRPr>
          </a:p>
          <a:p>
            <a:r>
              <a:rPr lang="ja-JP" altLang="en-US" sz="1100" b="1" dirty="0">
                <a:solidFill>
                  <a:srgbClr val="FF7C80"/>
                </a:solidFill>
                <a:cs typeface="メイリオ" pitchFamily="50" charset="-128"/>
              </a:rPr>
              <a:t>　</a:t>
            </a:r>
            <a:r>
              <a:rPr lang="ja-JP" altLang="ja-JP" sz="1100" dirty="0" smtClean="0">
                <a:solidFill>
                  <a:prstClr val="black"/>
                </a:solidFill>
                <a:cs typeface="メイリオ" pitchFamily="50" charset="-128"/>
              </a:rPr>
              <a:t>追加</a:t>
            </a:r>
            <a:r>
              <a:rPr lang="ja-JP" altLang="ja-JP" sz="1100" dirty="0">
                <a:solidFill>
                  <a:prstClr val="black"/>
                </a:solidFill>
                <a:cs typeface="メイリオ" pitchFamily="50" charset="-128"/>
              </a:rPr>
              <a:t>がある場合は修正にお時間がかかるため、デザイン費用</a:t>
            </a:r>
            <a:r>
              <a:rPr lang="ja-JP" altLang="ja-JP" sz="1100" dirty="0" smtClean="0">
                <a:solidFill>
                  <a:prstClr val="black"/>
                </a:solidFill>
                <a:cs typeface="メイリオ" pitchFamily="50" charset="-128"/>
              </a:rPr>
              <a:t>を</a:t>
            </a:r>
            <a:r>
              <a:rPr lang="ja-JP" altLang="en-US" sz="1100" dirty="0" smtClean="0">
                <a:solidFill>
                  <a:prstClr val="black"/>
                </a:solidFill>
                <a:cs typeface="メイリオ" pitchFamily="50" charset="-128"/>
              </a:rPr>
              <a:t>別途</a:t>
            </a:r>
            <a:r>
              <a:rPr lang="ja-JP" altLang="ja-JP" sz="1100" dirty="0" smtClean="0">
                <a:solidFill>
                  <a:prstClr val="black"/>
                </a:solidFill>
                <a:cs typeface="メイリオ" pitchFamily="50" charset="-128"/>
              </a:rPr>
              <a:t>頂戴</a:t>
            </a:r>
            <a:r>
              <a:rPr lang="ja-JP" altLang="ja-JP" sz="1100" dirty="0">
                <a:solidFill>
                  <a:prstClr val="black"/>
                </a:solidFill>
                <a:cs typeface="メイリオ" pitchFamily="50" charset="-128"/>
              </a:rPr>
              <a:t>し、掲載開始日も後ろ倒しになります</a:t>
            </a:r>
            <a:r>
              <a:rPr lang="ja-JP" altLang="ja-JP" sz="1100" dirty="0" smtClean="0">
                <a:solidFill>
                  <a:prstClr val="black"/>
                </a:solidFill>
                <a:cs typeface="メイリオ" pitchFamily="50" charset="-128"/>
              </a:rPr>
              <a:t>。</a:t>
            </a:r>
            <a:endParaRPr lang="en-US" altLang="ja-JP" sz="1100" dirty="0" smtClean="0">
              <a:solidFill>
                <a:prstClr val="black"/>
              </a:solidFill>
              <a:cs typeface="メイリオ" pitchFamily="50" charset="-128"/>
            </a:endParaRPr>
          </a:p>
        </p:txBody>
      </p:sp>
      <p:pic>
        <p:nvPicPr>
          <p:cNvPr id="26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254" y="1527692"/>
            <a:ext cx="2295425" cy="317811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タイトル 8"/>
          <p:cNvSpPr>
            <a:spLocks noGrp="1"/>
          </p:cNvSpPr>
          <p:nvPr>
            <p:ph type="title"/>
          </p:nvPr>
        </p:nvSpPr>
        <p:spPr/>
        <p:txBody>
          <a:bodyPr>
            <a:normAutofit/>
          </a:bodyPr>
          <a:lstStyle/>
          <a:p>
            <a:r>
              <a:rPr lang="ja-JP" altLang="en-US" dirty="0"/>
              <a:t>就活</a:t>
            </a:r>
            <a:r>
              <a:rPr lang="ja-JP" altLang="en-US" dirty="0" smtClean="0"/>
              <a:t>スタイルブック　</a:t>
            </a:r>
            <a:r>
              <a:rPr lang="en-US" altLang="ja-JP" dirty="0" smtClean="0"/>
              <a:t>WEB</a:t>
            </a:r>
            <a:r>
              <a:rPr lang="ja-JP" altLang="en-US" dirty="0"/>
              <a:t>転載　</a:t>
            </a:r>
            <a:r>
              <a:rPr lang="en-US" altLang="ja-JP" dirty="0"/>
              <a:t>PC/</a:t>
            </a:r>
            <a:r>
              <a:rPr lang="ja-JP" altLang="en-US" dirty="0"/>
              <a:t>スマホ展開ラフと規約に</a:t>
            </a:r>
            <a:r>
              <a:rPr lang="ja-JP" altLang="en-US" dirty="0" smtClean="0"/>
              <a:t>ついて</a:t>
            </a:r>
            <a:endParaRPr kumimoji="1" lang="ja-JP" altLang="en-US" dirty="0"/>
          </a:p>
        </p:txBody>
      </p:sp>
      <p:sp>
        <p:nvSpPr>
          <p:cNvPr id="5" name="スライド番号プレースホルダー 4"/>
          <p:cNvSpPr>
            <a:spLocks noGrp="1"/>
          </p:cNvSpPr>
          <p:nvPr>
            <p:ph type="sldNum" sz="quarter" idx="12"/>
          </p:nvPr>
        </p:nvSpPr>
        <p:spPr>
          <a:prstGeom prst="rect">
            <a:avLst/>
          </a:prstGeom>
        </p:spPr>
        <p:txBody>
          <a:body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34" name="正方形/長方形 33"/>
          <p:cNvSpPr/>
          <p:nvPr/>
        </p:nvSpPr>
        <p:spPr>
          <a:xfrm>
            <a:off x="-10255496" y="4943771"/>
            <a:ext cx="2818365" cy="285798"/>
          </a:xfrm>
          <a:prstGeom prst="rect">
            <a:avLst/>
          </a:prstGeom>
        </p:spPr>
        <p:txBody>
          <a:bodyPr wrap="none" lIns="100154" tIns="50077" rIns="100154" bIns="50077">
            <a:spAutoFit/>
          </a:bodyPr>
          <a:lstStyle/>
          <a:p>
            <a:pPr>
              <a:spcBef>
                <a:spcPts val="657"/>
              </a:spcBef>
            </a:pPr>
            <a:r>
              <a:rPr lang="ja-JP" altLang="ja-JP" sz="1200" b="1" dirty="0">
                <a:solidFill>
                  <a:prstClr val="black"/>
                </a:solidFill>
                <a:cs typeface="メイリオ" pitchFamily="50" charset="-128"/>
              </a:rPr>
              <a:t>＜</a:t>
            </a:r>
            <a:r>
              <a:rPr lang="ja-JP" altLang="en-US" sz="1200" b="1" dirty="0">
                <a:solidFill>
                  <a:prstClr val="black"/>
                </a:solidFill>
                <a:cs typeface="メイリオ" pitchFamily="50" charset="-128"/>
              </a:rPr>
              <a:t>フレッシャーズマガジン</a:t>
            </a:r>
            <a:r>
              <a:rPr lang="ja-JP" altLang="ja-JP" sz="1200" b="1" dirty="0">
                <a:solidFill>
                  <a:prstClr val="black"/>
                </a:solidFill>
                <a:cs typeface="メイリオ" pitchFamily="50" charset="-128"/>
              </a:rPr>
              <a:t>転載</a:t>
            </a:r>
            <a:r>
              <a:rPr lang="ja-JP" altLang="en-US" sz="1200" b="1" dirty="0">
                <a:solidFill>
                  <a:prstClr val="black"/>
                </a:solidFill>
                <a:cs typeface="メイリオ" pitchFamily="50" charset="-128"/>
              </a:rPr>
              <a:t>規約</a:t>
            </a:r>
            <a:r>
              <a:rPr lang="ja-JP" altLang="ja-JP" sz="1200" b="1" dirty="0">
                <a:solidFill>
                  <a:prstClr val="black"/>
                </a:solidFill>
                <a:cs typeface="メイリオ" pitchFamily="50" charset="-128"/>
              </a:rPr>
              <a:t>＞</a:t>
            </a:r>
          </a:p>
        </p:txBody>
      </p:sp>
      <p:grpSp>
        <p:nvGrpSpPr>
          <p:cNvPr id="2" name="グループ化 1"/>
          <p:cNvGrpSpPr/>
          <p:nvPr/>
        </p:nvGrpSpPr>
        <p:grpSpPr>
          <a:xfrm>
            <a:off x="5490335" y="1883715"/>
            <a:ext cx="2966674" cy="2171332"/>
            <a:chOff x="5490335" y="1883715"/>
            <a:chExt cx="2966674" cy="2171332"/>
          </a:xfrm>
        </p:grpSpPr>
        <p:pic>
          <p:nvPicPr>
            <p:cNvPr id="265"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15158" y="2124389"/>
              <a:ext cx="1487453" cy="99236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2" descr="\\cpfs10\mynavi\スチューデント事業部\01営業部\営業推進課\!河合\作業\2018卒就活媒体資料\PC透過.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0335" y="1883715"/>
              <a:ext cx="2966674" cy="217133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8" name="正方形/長方形 37"/>
          <p:cNvSpPr/>
          <p:nvPr/>
        </p:nvSpPr>
        <p:spPr>
          <a:xfrm>
            <a:off x="8069674" y="3191389"/>
            <a:ext cx="677197" cy="1316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cs typeface="メイリオ" panose="020B0604030504040204" pitchFamily="50" charset="-128"/>
            </a:endParaRPr>
          </a:p>
        </p:txBody>
      </p:sp>
      <p:grpSp>
        <p:nvGrpSpPr>
          <p:cNvPr id="57" name="グループ化 56"/>
          <p:cNvGrpSpPr/>
          <p:nvPr/>
        </p:nvGrpSpPr>
        <p:grpSpPr>
          <a:xfrm>
            <a:off x="1623255" y="1172022"/>
            <a:ext cx="720000" cy="720000"/>
            <a:chOff x="918690" y="2569676"/>
            <a:chExt cx="893584" cy="893584"/>
          </a:xfrm>
        </p:grpSpPr>
        <p:sp>
          <p:nvSpPr>
            <p:cNvPr id="58" name="円/楕円 57"/>
            <p:cNvSpPr/>
            <p:nvPr/>
          </p:nvSpPr>
          <p:spPr>
            <a:xfrm>
              <a:off x="918690" y="2569676"/>
              <a:ext cx="893584" cy="893584"/>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31653E"/>
                </a:solidFill>
                <a:cs typeface="メイリオ" panose="020B0604030504040204" pitchFamily="50" charset="-128"/>
              </a:endParaRPr>
            </a:p>
          </p:txBody>
        </p:sp>
        <p:sp>
          <p:nvSpPr>
            <p:cNvPr id="59" name="正方形/長方形 58"/>
            <p:cNvSpPr/>
            <p:nvPr/>
          </p:nvSpPr>
          <p:spPr>
            <a:xfrm>
              <a:off x="928700" y="2879985"/>
              <a:ext cx="873564" cy="302387"/>
            </a:xfrm>
            <a:prstGeom prst="rect">
              <a:avLst/>
            </a:prstGeom>
          </p:spPr>
          <p:txBody>
            <a:bodyPr wrap="none">
              <a:spAutoFit/>
            </a:bodyPr>
            <a:lstStyle/>
            <a:p>
              <a:pPr algn="ctr"/>
              <a:r>
                <a:rPr lang="ja-JP" altLang="en-US" sz="1200" b="1" dirty="0">
                  <a:solidFill>
                    <a:prstClr val="white"/>
                  </a:solidFill>
                  <a:cs typeface="メイリオ" panose="020B0604030504040204" pitchFamily="50" charset="-128"/>
                </a:rPr>
                <a:t>マガジン</a:t>
              </a:r>
            </a:p>
          </p:txBody>
        </p:sp>
      </p:grpSp>
      <p:grpSp>
        <p:nvGrpSpPr>
          <p:cNvPr id="60" name="グループ化 59"/>
          <p:cNvGrpSpPr/>
          <p:nvPr/>
        </p:nvGrpSpPr>
        <p:grpSpPr>
          <a:xfrm>
            <a:off x="5791572" y="1527692"/>
            <a:ext cx="720000" cy="720000"/>
            <a:chOff x="3352758" y="2684190"/>
            <a:chExt cx="893584" cy="893584"/>
          </a:xfrm>
        </p:grpSpPr>
        <p:sp>
          <p:nvSpPr>
            <p:cNvPr id="61" name="円/楕円 60"/>
            <p:cNvSpPr/>
            <p:nvPr/>
          </p:nvSpPr>
          <p:spPr>
            <a:xfrm>
              <a:off x="3352758" y="2684190"/>
              <a:ext cx="893584" cy="893584"/>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cs typeface="メイリオ" panose="020B0604030504040204" pitchFamily="50" charset="-128"/>
              </a:endParaRPr>
            </a:p>
          </p:txBody>
        </p:sp>
        <p:sp>
          <p:nvSpPr>
            <p:cNvPr id="62" name="正方形/長方形 61"/>
            <p:cNvSpPr/>
            <p:nvPr/>
          </p:nvSpPr>
          <p:spPr>
            <a:xfrm>
              <a:off x="3553652" y="2954157"/>
              <a:ext cx="491796" cy="343780"/>
            </a:xfrm>
            <a:prstGeom prst="rect">
              <a:avLst/>
            </a:prstGeom>
          </p:spPr>
          <p:txBody>
            <a:bodyPr wrap="none">
              <a:spAutoFit/>
            </a:bodyPr>
            <a:lstStyle/>
            <a:p>
              <a:pPr algn="ctr"/>
              <a:r>
                <a:rPr lang="en-US" altLang="ja-JP" sz="1200" b="1" dirty="0" smtClean="0">
                  <a:solidFill>
                    <a:prstClr val="white"/>
                  </a:solidFill>
                  <a:cs typeface="メイリオ" panose="020B0604030504040204" pitchFamily="50" charset="-128"/>
                </a:rPr>
                <a:t>PC</a:t>
              </a:r>
              <a:endParaRPr lang="ja-JP" altLang="en-US" sz="1200" b="1" dirty="0">
                <a:solidFill>
                  <a:prstClr val="white"/>
                </a:solidFill>
                <a:cs typeface="メイリオ" panose="020B0604030504040204" pitchFamily="50" charset="-128"/>
              </a:endParaRPr>
            </a:p>
          </p:txBody>
        </p:sp>
      </p:grpSp>
      <p:sp>
        <p:nvSpPr>
          <p:cNvPr id="66" name="右矢印 65"/>
          <p:cNvSpPr/>
          <p:nvPr/>
        </p:nvSpPr>
        <p:spPr>
          <a:xfrm>
            <a:off x="4737825" y="2860856"/>
            <a:ext cx="862033"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8154640" y="3078398"/>
            <a:ext cx="751823" cy="1486304"/>
            <a:chOff x="8052297" y="3078398"/>
            <a:chExt cx="751823" cy="1486304"/>
          </a:xfrm>
        </p:grpSpPr>
        <p:pic>
          <p:nvPicPr>
            <p:cNvPr id="51" name="Picture 3" descr="\\cpfs10\mynavi\スチューデント事業部\01営業部\営業推進課\!河合\作業\2018卒就活媒体資料\スマホ透過.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52297" y="3078398"/>
              <a:ext cx="751823" cy="14863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5"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112860" y="3418369"/>
              <a:ext cx="634012" cy="90440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63" name="グループ化 62"/>
          <p:cNvGrpSpPr/>
          <p:nvPr/>
        </p:nvGrpSpPr>
        <p:grpSpPr>
          <a:xfrm>
            <a:off x="7829541" y="2636949"/>
            <a:ext cx="720000" cy="720000"/>
            <a:chOff x="3352758" y="2684190"/>
            <a:chExt cx="893584" cy="893584"/>
          </a:xfrm>
        </p:grpSpPr>
        <p:sp>
          <p:nvSpPr>
            <p:cNvPr id="64" name="円/楕円 63"/>
            <p:cNvSpPr/>
            <p:nvPr/>
          </p:nvSpPr>
          <p:spPr>
            <a:xfrm>
              <a:off x="3352758" y="2684190"/>
              <a:ext cx="893584" cy="893584"/>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cs typeface="メイリオ" panose="020B0604030504040204" pitchFamily="50" charset="-128"/>
              </a:endParaRPr>
            </a:p>
          </p:txBody>
        </p:sp>
        <p:sp>
          <p:nvSpPr>
            <p:cNvPr id="65" name="正方形/長方形 64"/>
            <p:cNvSpPr/>
            <p:nvPr/>
          </p:nvSpPr>
          <p:spPr>
            <a:xfrm>
              <a:off x="3554646" y="2954157"/>
              <a:ext cx="489808" cy="343780"/>
            </a:xfrm>
            <a:prstGeom prst="rect">
              <a:avLst/>
            </a:prstGeom>
          </p:spPr>
          <p:txBody>
            <a:bodyPr wrap="none">
              <a:spAutoFit/>
            </a:bodyPr>
            <a:lstStyle/>
            <a:p>
              <a:pPr algn="ctr"/>
              <a:r>
                <a:rPr lang="en-US" altLang="ja-JP" sz="1200" b="1" dirty="0" smtClean="0">
                  <a:solidFill>
                    <a:prstClr val="white"/>
                  </a:solidFill>
                  <a:cs typeface="メイリオ" panose="020B0604030504040204" pitchFamily="50" charset="-128"/>
                </a:rPr>
                <a:t>SP</a:t>
              </a:r>
              <a:endParaRPr lang="ja-JP" altLang="en-US" sz="1200" b="1" dirty="0">
                <a:solidFill>
                  <a:prstClr val="white"/>
                </a:solidFill>
                <a:cs typeface="メイリオ" panose="020B0604030504040204" pitchFamily="50" charset="-128"/>
              </a:endParaRPr>
            </a:p>
          </p:txBody>
        </p:sp>
      </p:grpSp>
    </p:spTree>
    <p:extLst>
      <p:ext uri="{BB962C8B-B14F-4D97-AF65-F5344CB8AC3E}">
        <p14:creationId xmlns:p14="http://schemas.microsoft.com/office/powerpoint/2010/main" val="3752859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dirty="0"/>
              <a:t>就活</a:t>
            </a:r>
            <a:r>
              <a:rPr lang="ja-JP" altLang="en-US" dirty="0" smtClean="0"/>
              <a:t>スタイルブック　クーポン企画</a:t>
            </a:r>
            <a:endParaRPr kumimoji="1" lang="ja-JP" altLang="en-US" dirty="0"/>
          </a:p>
        </p:txBody>
      </p:sp>
      <p:sp>
        <p:nvSpPr>
          <p:cNvPr id="36" name="スライド番号プレースホルダー 128"/>
          <p:cNvSpPr>
            <a:spLocks noGrp="1"/>
          </p:cNvSpPr>
          <p:nvPr>
            <p:ph type="sldNum" sz="quarter" idx="12"/>
          </p:nvPr>
        </p:nvSpPr>
        <p:spPr>
          <a:xfrm>
            <a:off x="7701520" y="6803047"/>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22</a:t>
            </a:fld>
            <a:endParaRPr lang="ja-JP" altLang="en-US" dirty="0">
              <a:solidFill>
                <a:prstClr val="black">
                  <a:tint val="75000"/>
                </a:prstClr>
              </a:solidFill>
            </a:endParaRPr>
          </a:p>
        </p:txBody>
      </p:sp>
      <p:sp>
        <p:nvSpPr>
          <p:cNvPr id="95" name="正方形/長方形 94"/>
          <p:cNvSpPr/>
          <p:nvPr/>
        </p:nvSpPr>
        <p:spPr>
          <a:xfrm>
            <a:off x="618518" y="667965"/>
            <a:ext cx="9061486" cy="2107397"/>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Text Box 8"/>
          <p:cNvSpPr txBox="1">
            <a:spLocks noChangeArrowheads="1"/>
          </p:cNvSpPr>
          <p:nvPr/>
        </p:nvSpPr>
        <p:spPr bwMode="auto">
          <a:xfrm>
            <a:off x="957277" y="1344216"/>
            <a:ext cx="6179091" cy="143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3" rIns="91425" bIns="45713">
            <a:spAutoFit/>
          </a:bodyPr>
          <a:lstStyle>
            <a:lvl1pPr eaLnBrk="0" hangingPunct="0">
              <a:defRPr kumimoji="1" sz="1400">
                <a:solidFill>
                  <a:schemeClr val="tx1"/>
                </a:solidFill>
                <a:latin typeface="Arial" pitchFamily="34" charset="0"/>
                <a:ea typeface="ＭＳ Ｐゴシック" pitchFamily="50" charset="-128"/>
              </a:defRPr>
            </a:lvl1pPr>
            <a:lvl2pPr marL="742950" indent="-285750" eaLnBrk="0" hangingPunct="0">
              <a:defRPr kumimoji="1" sz="1400">
                <a:solidFill>
                  <a:schemeClr val="tx1"/>
                </a:solidFill>
                <a:latin typeface="Arial" pitchFamily="34" charset="0"/>
                <a:ea typeface="ＭＳ Ｐゴシック" pitchFamily="50" charset="-128"/>
              </a:defRPr>
            </a:lvl2pPr>
            <a:lvl3pPr marL="1143000" indent="-228600" eaLnBrk="0" hangingPunct="0">
              <a:defRPr kumimoji="1" sz="1400">
                <a:solidFill>
                  <a:schemeClr val="tx1"/>
                </a:solidFill>
                <a:latin typeface="Arial" pitchFamily="34" charset="0"/>
                <a:ea typeface="ＭＳ Ｐゴシック" pitchFamily="50" charset="-128"/>
              </a:defRPr>
            </a:lvl3pPr>
            <a:lvl4pPr marL="1600200" indent="-228600" eaLnBrk="0" hangingPunct="0">
              <a:defRPr kumimoji="1" sz="1400">
                <a:solidFill>
                  <a:schemeClr val="tx1"/>
                </a:solidFill>
                <a:latin typeface="Arial" pitchFamily="34" charset="0"/>
                <a:ea typeface="ＭＳ Ｐゴシック" pitchFamily="50" charset="-128"/>
              </a:defRPr>
            </a:lvl4pPr>
            <a:lvl5pPr marL="2057400" indent="-228600" eaLnBrk="0" hangingPunct="0">
              <a:defRPr kumimoji="1" sz="1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9pPr>
          </a:lstStyle>
          <a:p>
            <a:pPr defTabSz="914400" eaLnBrk="1" fontAlgn="base" hangingPunct="1">
              <a:spcBef>
                <a:spcPct val="0"/>
              </a:spcBef>
              <a:spcAft>
                <a:spcPct val="0"/>
              </a:spcAft>
            </a:pPr>
            <a:r>
              <a:rPr lang="ja-JP" altLang="en-US"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lang="en-US" altLang="ja-JP"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b="1" dirty="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rgbClr val="000000"/>
                </a:solidFill>
                <a:latin typeface="メイリオ" pitchFamily="50" charset="-128"/>
                <a:ea typeface="メイリオ" pitchFamily="50" charset="-128"/>
                <a:cs typeface="メイリオ" pitchFamily="50" charset="-128"/>
              </a:rPr>
              <a:t>マガジンクーポンページ</a:t>
            </a:r>
            <a:r>
              <a:rPr lang="en-US" altLang="ja-JP" b="1" dirty="0">
                <a:solidFill>
                  <a:srgbClr val="000000"/>
                </a:solidFill>
                <a:latin typeface="メイリオ" pitchFamily="50" charset="-128"/>
                <a:ea typeface="メイリオ" pitchFamily="50" charset="-128"/>
                <a:cs typeface="メイリオ" pitchFamily="50" charset="-128"/>
              </a:rPr>
              <a:t>1</a:t>
            </a:r>
            <a:r>
              <a:rPr lang="ja-JP" altLang="en-US" b="1" dirty="0" smtClean="0">
                <a:solidFill>
                  <a:srgbClr val="000000"/>
                </a:solidFill>
                <a:latin typeface="メイリオ" pitchFamily="50" charset="-128"/>
                <a:ea typeface="メイリオ" pitchFamily="50" charset="-128"/>
                <a:cs typeface="メイリオ" pitchFamily="50" charset="-128"/>
              </a:rPr>
              <a:t>枠制作・掲載</a:t>
            </a:r>
            <a:endParaRPr lang="en-US" altLang="ja-JP" b="1" dirty="0">
              <a:solidFill>
                <a:srgbClr val="6699FF"/>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・スマホクーポンページ </a:t>
            </a:r>
            <a:r>
              <a:rPr lang="en-US" altLang="ja-JP"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(1P)</a:t>
            </a: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制作・掲載</a:t>
            </a:r>
            <a:endParaRPr lang="en-US" altLang="ja-JP"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マガジン</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に御参画いただいた企業様限定</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掲載期間は</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９</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末までとし</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クーポン</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の有効期限に準じます。</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デザイン・掲載内容は弊社レギュレーションに準じて制作させていただきます</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参画社数によっては複数ページとなる可能性が ございます。</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割引内容等はクライアント様で自由に設定できます</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テキスト ボックス 102"/>
          <p:cNvSpPr txBox="1"/>
          <p:nvPr/>
        </p:nvSpPr>
        <p:spPr>
          <a:xfrm>
            <a:off x="895028" y="786470"/>
            <a:ext cx="8506546" cy="701288"/>
          </a:xfrm>
          <a:prstGeom prst="rect">
            <a:avLst/>
          </a:prstGeom>
          <a:noFill/>
        </p:spPr>
        <p:txBody>
          <a:bodyPr wrap="square" lIns="100145" tIns="50073" rIns="100145" bIns="50073" rtlCol="0">
            <a:spAutoFit/>
          </a:bodyPr>
          <a:lstStyle/>
          <a:p>
            <a:pPr defTabSz="914400" fontAlgn="base">
              <a:spcBef>
                <a:spcPct val="0"/>
              </a:spcBef>
              <a:spcAft>
                <a:spcPct val="0"/>
              </a:spcAft>
            </a:pPr>
            <a:r>
              <a:rPr lang="ja-JP" altLang="en-US" sz="1400" dirty="0">
                <a:solidFill>
                  <a:srgbClr val="000000"/>
                </a:solidFill>
                <a:cs typeface="メイリオ" panose="020B0604030504040204" pitchFamily="50" charset="-128"/>
              </a:rPr>
              <a:t>タイアップ掲載に連動し、就活スタイルブック（マガジン）・就活スタイル（</a:t>
            </a:r>
            <a:r>
              <a:rPr lang="en-US" altLang="ja-JP" sz="1400" dirty="0">
                <a:solidFill>
                  <a:srgbClr val="000000"/>
                </a:solidFill>
                <a:cs typeface="メイリオ" panose="020B0604030504040204" pitchFamily="50" charset="-128"/>
              </a:rPr>
              <a:t>PC/</a:t>
            </a:r>
            <a:r>
              <a:rPr lang="ja-JP" altLang="en-US" sz="1400" dirty="0">
                <a:solidFill>
                  <a:srgbClr val="000000"/>
                </a:solidFill>
                <a:cs typeface="メイリオ" panose="020B0604030504040204" pitchFamily="50" charset="-128"/>
              </a:rPr>
              <a:t>スマホ</a:t>
            </a:r>
            <a:r>
              <a:rPr lang="ja-JP" altLang="en-US" sz="1400" dirty="0" smtClean="0">
                <a:solidFill>
                  <a:srgbClr val="000000"/>
                </a:solidFill>
                <a:cs typeface="メイリオ" panose="020B0604030504040204" pitchFamily="50" charset="-128"/>
              </a:rPr>
              <a:t>）で就</a:t>
            </a:r>
            <a:r>
              <a:rPr lang="ja-JP" altLang="en-US" sz="1400" dirty="0">
                <a:solidFill>
                  <a:srgbClr val="000000"/>
                </a:solidFill>
                <a:cs typeface="メイリオ" panose="020B0604030504040204" pitchFamily="50" charset="-128"/>
              </a:rPr>
              <a:t>活に役立つ割引クーポンを掲載</a:t>
            </a:r>
            <a:r>
              <a:rPr lang="ja-JP" altLang="en-US" sz="1400" dirty="0" smtClean="0">
                <a:solidFill>
                  <a:srgbClr val="000000"/>
                </a:solidFill>
                <a:cs typeface="メイリオ" panose="020B0604030504040204" pitchFamily="50" charset="-128"/>
              </a:rPr>
              <a:t>。</a:t>
            </a:r>
            <a:r>
              <a:rPr lang="ja-JP" altLang="en-US" sz="1400" dirty="0" smtClean="0">
                <a:solidFill>
                  <a:srgbClr val="6699FF"/>
                </a:solidFill>
                <a:cs typeface="メイリオ" panose="020B0604030504040204" pitchFamily="50" charset="-128"/>
              </a:rPr>
              <a:t>商品</a:t>
            </a:r>
            <a:r>
              <a:rPr lang="ja-JP" altLang="en-US" sz="1400" dirty="0">
                <a:solidFill>
                  <a:srgbClr val="6699FF"/>
                </a:solidFill>
                <a:cs typeface="メイリオ" panose="020B0604030504040204" pitchFamily="50" charset="-128"/>
              </a:rPr>
              <a:t>購入・サービス利用の促進</a:t>
            </a:r>
            <a:r>
              <a:rPr lang="ja-JP" altLang="en-US" sz="1400" dirty="0">
                <a:solidFill>
                  <a:srgbClr val="000000"/>
                </a:solidFill>
                <a:cs typeface="メイリオ" panose="020B0604030504040204" pitchFamily="50" charset="-128"/>
              </a:rPr>
              <a:t>を図ります。　</a:t>
            </a:r>
            <a:endParaRPr lang="en-US" altLang="ja-JP" sz="1400" dirty="0" smtClean="0">
              <a:solidFill>
                <a:srgbClr val="000000"/>
              </a:solidFill>
              <a:cs typeface="メイリオ" panose="020B0604030504040204" pitchFamily="50" charset="-128"/>
            </a:endParaRPr>
          </a:p>
          <a:p>
            <a:pPr algn="r" defTabSz="914400" fontAlgn="base">
              <a:spcBef>
                <a:spcPct val="0"/>
              </a:spcBef>
              <a:spcAft>
                <a:spcPct val="0"/>
              </a:spcAft>
            </a:pPr>
            <a:r>
              <a:rPr lang="en-US" altLang="ja-JP" sz="1100" dirty="0" smtClean="0">
                <a:solidFill>
                  <a:prstClr val="black"/>
                </a:solidFill>
                <a:cs typeface="Meiryo UI" panose="020B0604030504040204" pitchFamily="50" charset="-128"/>
              </a:rPr>
              <a:t>※</a:t>
            </a:r>
            <a:r>
              <a:rPr lang="ja-JP" altLang="en-US" sz="1100" dirty="0">
                <a:solidFill>
                  <a:prstClr val="black"/>
                </a:solidFill>
                <a:cs typeface="Meiryo UI" panose="020B0604030504040204" pitchFamily="50" charset="-128"/>
              </a:rPr>
              <a:t>デザイン・誘導枠は仮・変更となる場合がございます。</a:t>
            </a:r>
            <a:endParaRPr lang="en-US" altLang="ja-JP" sz="1400" dirty="0">
              <a:solidFill>
                <a:srgbClr val="000000"/>
              </a:solidFill>
              <a:cs typeface="メイリオ" panose="020B0604030504040204" pitchFamily="50" charset="-128"/>
            </a:endParaRPr>
          </a:p>
        </p:txBody>
      </p:sp>
      <p:pic>
        <p:nvPicPr>
          <p:cNvPr id="104"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72353" y="3372250"/>
            <a:ext cx="1320760" cy="2224951"/>
          </a:xfrm>
          <a:prstGeom prst="rect">
            <a:avLst/>
          </a:prstGeom>
          <a:noFill/>
          <a:ln w="9525">
            <a:solidFill>
              <a:srgbClr val="FFFFFF">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a:stretch/>
        </p:blipFill>
        <p:spPr bwMode="auto">
          <a:xfrm>
            <a:off x="8562980" y="3410396"/>
            <a:ext cx="1024621" cy="3450258"/>
          </a:xfrm>
          <a:prstGeom prst="rect">
            <a:avLst/>
          </a:prstGeom>
          <a:noFill/>
          <a:ln w="9525">
            <a:solidFill>
              <a:srgbClr val="FFFFFF">
                <a:lumMod val="50000"/>
              </a:srgb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06" name="グループ化 105"/>
          <p:cNvGrpSpPr/>
          <p:nvPr/>
        </p:nvGrpSpPr>
        <p:grpSpPr>
          <a:xfrm>
            <a:off x="7231732" y="1774839"/>
            <a:ext cx="2160240" cy="736915"/>
            <a:chOff x="6896912" y="1722899"/>
            <a:chExt cx="2160240" cy="736915"/>
          </a:xfrm>
        </p:grpSpPr>
        <p:sp>
          <p:nvSpPr>
            <p:cNvPr id="107" name="正方形/長方形 106"/>
            <p:cNvSpPr/>
            <p:nvPr/>
          </p:nvSpPr>
          <p:spPr>
            <a:xfrm>
              <a:off x="6896912" y="1729425"/>
              <a:ext cx="2160240" cy="730389"/>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8" name="正方形/長方形 107"/>
            <p:cNvSpPr/>
            <p:nvPr/>
          </p:nvSpPr>
          <p:spPr>
            <a:xfrm>
              <a:off x="6917450" y="1722899"/>
              <a:ext cx="1995686" cy="615553"/>
            </a:xfrm>
            <a:prstGeom prst="rect">
              <a:avLst/>
            </a:prstGeom>
          </p:spPr>
          <p:txBody>
            <a:bodyPr wrap="square">
              <a:spAutoFit/>
            </a:bodyPr>
            <a:lstStyle/>
            <a:p>
              <a:r>
                <a:rPr lang="ja-JP" altLang="en-US" sz="1200" b="1" dirty="0" smtClean="0">
                  <a:solidFill>
                    <a:prstClr val="black"/>
                  </a:solidFill>
                  <a:cs typeface="メイリオ" pitchFamily="50" charset="-128"/>
                </a:rPr>
                <a:t>定価</a:t>
              </a:r>
              <a:r>
                <a:rPr lang="ja-JP" altLang="en-US" sz="1400" b="1" dirty="0">
                  <a:solidFill>
                    <a:prstClr val="black"/>
                  </a:solidFill>
                  <a:cs typeface="メイリオ" pitchFamily="50" charset="-128"/>
                </a:rPr>
                <a:t>　</a:t>
              </a:r>
              <a:endParaRPr lang="en-US" altLang="ja-JP" sz="1400" b="1" dirty="0" smtClean="0">
                <a:solidFill>
                  <a:prstClr val="black"/>
                </a:solidFill>
                <a:cs typeface="メイリオ" pitchFamily="50" charset="-128"/>
              </a:endParaRPr>
            </a:p>
            <a:p>
              <a:r>
                <a:rPr lang="ja-JP" altLang="en-US" b="1" dirty="0" smtClean="0">
                  <a:solidFill>
                    <a:srgbClr val="FF7C80"/>
                  </a:solidFill>
                  <a:cs typeface="メイリオ" pitchFamily="50" charset="-128"/>
                </a:rPr>
                <a:t>　</a:t>
              </a:r>
              <a:r>
                <a:rPr lang="en-US" altLang="ja-JP" b="1" dirty="0" smtClean="0">
                  <a:solidFill>
                    <a:srgbClr val="FF7C80"/>
                  </a:solidFill>
                  <a:cs typeface="メイリオ" pitchFamily="50" charset="-128"/>
                </a:rPr>
                <a:t>\500,000-</a:t>
              </a:r>
              <a:endParaRPr lang="ja-JP" altLang="en-US" b="1" dirty="0">
                <a:solidFill>
                  <a:srgbClr val="FF7C80"/>
                </a:solidFill>
                <a:cs typeface="メイリオ" pitchFamily="50" charset="-128"/>
              </a:endParaRPr>
            </a:p>
          </p:txBody>
        </p:sp>
      </p:grpSp>
      <p:sp>
        <p:nvSpPr>
          <p:cNvPr id="112" name="テキスト ボックス 111"/>
          <p:cNvSpPr txBox="1"/>
          <p:nvPr/>
        </p:nvSpPr>
        <p:spPr>
          <a:xfrm>
            <a:off x="7733624" y="2324730"/>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123" name="テキスト ボックス 122"/>
          <p:cNvSpPr txBox="1"/>
          <p:nvPr/>
        </p:nvSpPr>
        <p:spPr>
          <a:xfrm>
            <a:off x="618518" y="2993177"/>
            <a:ext cx="3428304" cy="267077"/>
          </a:xfrm>
          <a:prstGeom prst="rect">
            <a:avLst/>
          </a:prstGeom>
          <a:solidFill>
            <a:srgbClr val="6699FF"/>
          </a:solidFill>
          <a:ln w="25400" cap="flat" cmpd="sng" algn="ctr">
            <a:noFill/>
            <a:prstDash val="solid"/>
          </a:ln>
          <a:effectLst/>
        </p:spPr>
        <p:txBody>
          <a:bodyPr rtlCol="0" anchor="ctr"/>
          <a:lstStyle>
            <a:defPPr>
              <a:defRPr lang="ja-JP"/>
            </a:defPPr>
            <a:lvl1pPr algn="ctr">
              <a:defRPr sz="11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defRPr/>
            </a:pPr>
            <a:r>
              <a:rPr kumimoji="0" lang="ja-JP" altLang="en-US" kern="0" dirty="0" smtClean="0">
                <a:solidFill>
                  <a:prstClr val="white"/>
                </a:solidFill>
              </a:rPr>
              <a:t>就活スタイルブック</a:t>
            </a:r>
            <a:endParaRPr kumimoji="0" lang="ja-JP" altLang="en-US" kern="0" dirty="0">
              <a:solidFill>
                <a:prstClr val="white"/>
              </a:solidFill>
            </a:endParaRPr>
          </a:p>
        </p:txBody>
      </p:sp>
      <p:grpSp>
        <p:nvGrpSpPr>
          <p:cNvPr id="16" name="グループ化 15"/>
          <p:cNvGrpSpPr/>
          <p:nvPr/>
        </p:nvGrpSpPr>
        <p:grpSpPr>
          <a:xfrm>
            <a:off x="4301848" y="3380475"/>
            <a:ext cx="1278977" cy="2262158"/>
            <a:chOff x="4860659" y="7922801"/>
            <a:chExt cx="1460680" cy="2583540"/>
          </a:xfrm>
        </p:grpSpPr>
        <p:pic>
          <p:nvPicPr>
            <p:cNvPr id="120"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60659" y="7922801"/>
              <a:ext cx="1460680" cy="2583540"/>
            </a:xfrm>
            <a:prstGeom prst="rect">
              <a:avLst/>
            </a:prstGeom>
            <a:noFill/>
            <a:ln w="9525">
              <a:solidFill>
                <a:srgbClr val="FFFFFF">
                  <a:lumMod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121" name="正方形/長方形 120"/>
            <p:cNvSpPr/>
            <p:nvPr/>
          </p:nvSpPr>
          <p:spPr bwMode="auto">
            <a:xfrm>
              <a:off x="4878787" y="9165266"/>
              <a:ext cx="712209" cy="303757"/>
            </a:xfrm>
            <a:prstGeom prst="rect">
              <a:avLst/>
            </a:prstGeom>
            <a:solidFill>
              <a:srgbClr val="FDE2CB">
                <a:alpha val="88000"/>
              </a:srgbClr>
            </a:solidFill>
            <a:ln>
              <a:solidFill>
                <a:srgbClr val="FF7C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rgbClr val="FF7C80"/>
                </a:solidFill>
              </a:endParaRPr>
            </a:p>
          </p:txBody>
        </p:sp>
      </p:grpSp>
      <p:grpSp>
        <p:nvGrpSpPr>
          <p:cNvPr id="15" name="グループ化 14"/>
          <p:cNvGrpSpPr/>
          <p:nvPr/>
        </p:nvGrpSpPr>
        <p:grpSpPr>
          <a:xfrm>
            <a:off x="748380" y="3404270"/>
            <a:ext cx="3212276" cy="2259894"/>
            <a:chOff x="849068" y="3645213"/>
            <a:chExt cx="3212276" cy="2259894"/>
          </a:xfrm>
        </p:grpSpPr>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9068" y="3645213"/>
              <a:ext cx="3055050" cy="1936841"/>
            </a:xfrm>
            <a:prstGeom prst="rect">
              <a:avLst/>
            </a:prstGeom>
            <a:ln>
              <a:solidFill>
                <a:schemeClr val="bg1">
                  <a:lumMod val="50000"/>
                </a:schemeClr>
              </a:solidFill>
            </a:ln>
            <a:extLst>
              <a:ext uri="{909E8E84-426E-40DD-AFC4-6F175D3DCCD1}">
                <a14:hiddenFill xmlns:a14="http://schemas.microsoft.com/office/drawing/2010/main">
                  <a:solidFill>
                    <a:schemeClr val="accent1"/>
                  </a:solidFill>
                </a14:hiddenFill>
              </a:ext>
            </a:extLst>
          </p:spPr>
        </p:pic>
        <p:sp>
          <p:nvSpPr>
            <p:cNvPr id="26" name="正方形/長方形 25"/>
            <p:cNvSpPr/>
            <p:nvPr/>
          </p:nvSpPr>
          <p:spPr bwMode="auto">
            <a:xfrm>
              <a:off x="2376594" y="3645213"/>
              <a:ext cx="1527526" cy="788274"/>
            </a:xfrm>
            <a:prstGeom prst="rect">
              <a:avLst/>
            </a:prstGeom>
            <a:solidFill>
              <a:schemeClr val="bg1"/>
            </a:solidFill>
            <a:ln w="9525" cap="flat" cmpd="sng" algn="ctr">
              <a:noFill/>
              <a:prstDash val="solid"/>
              <a:round/>
              <a:headEnd type="none" w="med" len="med"/>
              <a:tailEnd type="none" w="med" len="med"/>
            </a:ln>
            <a:effectLst/>
            <a:extLst/>
          </p:spPr>
          <p:txBody>
            <a:bodyPr rot="10800000" vert="horz" wrap="none" lIns="107952" tIns="56134" rIns="107952" bIns="56134" numCol="1" rtlCol="0" anchor="ctr" anchorCtr="0" compatLnSpc="1">
              <a:prstTxWarp prst="textNoShape">
                <a:avLst/>
              </a:prstTxWarp>
            </a:bodyPr>
            <a:lstStyle/>
            <a:p>
              <a:pPr algn="ctr" defTabSz="1097076"/>
              <a:endParaRPr lang="ja-JP" altLang="en-US" sz="1300" dirty="0">
                <a:solidFill>
                  <a:prstClr val="black"/>
                </a:solidFill>
                <a:ea typeface="ＭＳ ゴシック" pitchFamily="49" charset="-128"/>
              </a:endParaRPr>
            </a:p>
          </p:txBody>
        </p:sp>
        <p:cxnSp>
          <p:nvCxnSpPr>
            <p:cNvPr id="13" name="直線コネクタ 12"/>
            <p:cNvCxnSpPr>
              <a:stCxn id="1028" idx="0"/>
              <a:endCxn id="1028" idx="2"/>
            </p:cNvCxnSpPr>
            <p:nvPr/>
          </p:nvCxnSpPr>
          <p:spPr>
            <a:xfrm>
              <a:off x="2376593" y="3645213"/>
              <a:ext cx="0" cy="1936841"/>
            </a:xfrm>
            <a:prstGeom prst="line">
              <a:avLst/>
            </a:prstGeom>
            <a:ln>
              <a:solidFill>
                <a:schemeClr val="bg1">
                  <a:lumMod val="50000"/>
                </a:schemeClr>
              </a:solidFill>
            </a:ln>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76541" y="4402631"/>
              <a:ext cx="2084803" cy="1502476"/>
            </a:xfrm>
            <a:prstGeom prst="rect">
              <a:avLst/>
            </a:prstGeom>
            <a:ln>
              <a:solidFill>
                <a:schemeClr val="bg1">
                  <a:lumMod val="50000"/>
                </a:schemeClr>
              </a:solidFill>
            </a:ln>
            <a:extLst>
              <a:ext uri="{909E8E84-426E-40DD-AFC4-6F175D3DCCD1}">
                <a14:hiddenFill xmlns:a14="http://schemas.microsoft.com/office/drawing/2010/main">
                  <a:solidFill>
                    <a:schemeClr val="accent1"/>
                  </a:solidFill>
                </a14:hiddenFill>
              </a:ext>
            </a:extLst>
          </p:spPr>
        </p:pic>
      </p:grpSp>
      <p:sp>
        <p:nvSpPr>
          <p:cNvPr id="132" name="テキスト ボックス 131"/>
          <p:cNvSpPr txBox="1"/>
          <p:nvPr/>
        </p:nvSpPr>
        <p:spPr>
          <a:xfrm>
            <a:off x="4207396" y="2993178"/>
            <a:ext cx="5472608" cy="267076"/>
          </a:xfrm>
          <a:prstGeom prst="rect">
            <a:avLst/>
          </a:prstGeom>
          <a:solidFill>
            <a:srgbClr val="6699FF"/>
          </a:solidFill>
          <a:ln w="25400" cap="flat" cmpd="sng" algn="ctr">
            <a:noFill/>
            <a:prstDash val="solid"/>
          </a:ln>
          <a:effectLst/>
        </p:spPr>
        <p:txBody>
          <a:bodyPr rtlCol="0" anchor="ctr"/>
          <a:lstStyle>
            <a:defPPr>
              <a:defRPr lang="ja-JP"/>
            </a:defPPr>
            <a:lvl1pPr algn="ctr">
              <a:defRPr sz="11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defRPr/>
            </a:pPr>
            <a:r>
              <a:rPr kumimoji="0" lang="ja-JP" altLang="en-US" kern="0" dirty="0" smtClean="0">
                <a:solidFill>
                  <a:prstClr val="white"/>
                </a:solidFill>
              </a:rPr>
              <a:t>就活スタイルナビクーポンページ</a:t>
            </a:r>
            <a:r>
              <a:rPr kumimoji="0" lang="en-US" altLang="ja-JP" sz="900" b="0" kern="0" dirty="0" smtClean="0">
                <a:solidFill>
                  <a:prstClr val="white"/>
                </a:solidFill>
              </a:rPr>
              <a:t>※P29</a:t>
            </a:r>
            <a:r>
              <a:rPr kumimoji="0" lang="ja-JP" altLang="en-US" sz="900" b="0" kern="0" dirty="0" smtClean="0">
                <a:solidFill>
                  <a:prstClr val="white"/>
                </a:solidFill>
              </a:rPr>
              <a:t>参照</a:t>
            </a:r>
            <a:endParaRPr kumimoji="0" lang="ja-JP" altLang="en-US" b="0" kern="0" dirty="0">
              <a:solidFill>
                <a:prstClr val="white"/>
              </a:solidFill>
            </a:endParaRPr>
          </a:p>
        </p:txBody>
      </p:sp>
      <p:grpSp>
        <p:nvGrpSpPr>
          <p:cNvPr id="17" name="グループ化 16"/>
          <p:cNvGrpSpPr/>
          <p:nvPr/>
        </p:nvGrpSpPr>
        <p:grpSpPr>
          <a:xfrm>
            <a:off x="7411418" y="3413809"/>
            <a:ext cx="1044028" cy="2432484"/>
            <a:chOff x="7728099" y="3224495"/>
            <a:chExt cx="1044028" cy="2432484"/>
          </a:xfrm>
        </p:grpSpPr>
        <p:pic>
          <p:nvPicPr>
            <p:cNvPr id="244739" name="Picture 3"/>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728099" y="3224495"/>
              <a:ext cx="1044028" cy="243248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3" name="正方形/長方形 132"/>
            <p:cNvSpPr/>
            <p:nvPr/>
          </p:nvSpPr>
          <p:spPr bwMode="auto">
            <a:xfrm>
              <a:off x="7746970" y="4401085"/>
              <a:ext cx="1025157" cy="275972"/>
            </a:xfrm>
            <a:prstGeom prst="rect">
              <a:avLst/>
            </a:prstGeom>
            <a:solidFill>
              <a:srgbClr val="FDE2CB">
                <a:alpha val="88000"/>
              </a:srgbClr>
            </a:solidFill>
            <a:ln>
              <a:solidFill>
                <a:srgbClr val="FF7C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rgbClr val="FF7C80"/>
                </a:solidFill>
              </a:endParaRPr>
            </a:p>
          </p:txBody>
        </p:sp>
      </p:grpSp>
      <p:grpSp>
        <p:nvGrpSpPr>
          <p:cNvPr id="117" name="グループ化 116"/>
          <p:cNvGrpSpPr/>
          <p:nvPr/>
        </p:nvGrpSpPr>
        <p:grpSpPr>
          <a:xfrm>
            <a:off x="7303740" y="3372250"/>
            <a:ext cx="487626" cy="487626"/>
            <a:chOff x="3436762" y="4014296"/>
            <a:chExt cx="496720" cy="496720"/>
          </a:xfrm>
        </p:grpSpPr>
        <p:sp>
          <p:nvSpPr>
            <p:cNvPr id="118" name="円/楕円 117"/>
            <p:cNvSpPr/>
            <p:nvPr/>
          </p:nvSpPr>
          <p:spPr>
            <a:xfrm>
              <a:off x="3436762" y="4014296"/>
              <a:ext cx="496720" cy="496720"/>
            </a:xfrm>
            <a:prstGeom prst="ellipse">
              <a:avLst/>
            </a:prstGeom>
            <a:solidFill>
              <a:srgbClr val="E1EB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rgbClr val="6699FF"/>
                </a:solidFill>
              </a:endParaRPr>
            </a:p>
          </p:txBody>
        </p:sp>
        <p:sp>
          <p:nvSpPr>
            <p:cNvPr id="119" name="正方形/長方形 118"/>
            <p:cNvSpPr/>
            <p:nvPr/>
          </p:nvSpPr>
          <p:spPr>
            <a:xfrm>
              <a:off x="3484111" y="4124157"/>
              <a:ext cx="402020" cy="282165"/>
            </a:xfrm>
            <a:prstGeom prst="rect">
              <a:avLst/>
            </a:prstGeom>
          </p:spPr>
          <p:txBody>
            <a:bodyPr wrap="none">
              <a:spAutoFit/>
            </a:bodyPr>
            <a:lstStyle/>
            <a:p>
              <a:pPr algn="ctr"/>
              <a:r>
                <a:rPr lang="en-US" altLang="ja-JP" sz="1200" b="1" dirty="0" smtClean="0">
                  <a:solidFill>
                    <a:srgbClr val="6699FF"/>
                  </a:solidFill>
                </a:rPr>
                <a:t>SP</a:t>
              </a:r>
              <a:endParaRPr lang="ja-JP" altLang="en-US" sz="1200" b="1" dirty="0">
                <a:solidFill>
                  <a:srgbClr val="6699FF"/>
                </a:solidFill>
              </a:endParaRPr>
            </a:p>
          </p:txBody>
        </p:sp>
      </p:grpSp>
      <p:grpSp>
        <p:nvGrpSpPr>
          <p:cNvPr id="109" name="グループ化 108"/>
          <p:cNvGrpSpPr/>
          <p:nvPr/>
        </p:nvGrpSpPr>
        <p:grpSpPr>
          <a:xfrm>
            <a:off x="4207396" y="3321188"/>
            <a:ext cx="487626" cy="487626"/>
            <a:chOff x="3436762" y="4014296"/>
            <a:chExt cx="496720" cy="496720"/>
          </a:xfrm>
        </p:grpSpPr>
        <p:sp>
          <p:nvSpPr>
            <p:cNvPr id="110" name="円/楕円 109"/>
            <p:cNvSpPr/>
            <p:nvPr/>
          </p:nvSpPr>
          <p:spPr>
            <a:xfrm>
              <a:off x="3436762" y="4014296"/>
              <a:ext cx="496720" cy="496720"/>
            </a:xfrm>
            <a:prstGeom prst="ellipse">
              <a:avLst/>
            </a:prstGeom>
            <a:solidFill>
              <a:srgbClr val="E1EB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rgbClr val="6699FF"/>
                </a:solidFill>
              </a:endParaRPr>
            </a:p>
          </p:txBody>
        </p:sp>
        <p:sp>
          <p:nvSpPr>
            <p:cNvPr id="111" name="正方形/長方形 110"/>
            <p:cNvSpPr/>
            <p:nvPr/>
          </p:nvSpPr>
          <p:spPr>
            <a:xfrm>
              <a:off x="3486991" y="4124157"/>
              <a:ext cx="396262" cy="276999"/>
            </a:xfrm>
            <a:prstGeom prst="rect">
              <a:avLst/>
            </a:prstGeom>
          </p:spPr>
          <p:txBody>
            <a:bodyPr wrap="none">
              <a:spAutoFit/>
            </a:bodyPr>
            <a:lstStyle/>
            <a:p>
              <a:pPr algn="ctr"/>
              <a:r>
                <a:rPr lang="en-US" altLang="ja-JP" sz="1200" b="1" dirty="0">
                  <a:solidFill>
                    <a:srgbClr val="6699FF"/>
                  </a:solidFill>
                </a:rPr>
                <a:t>PC</a:t>
              </a:r>
              <a:endParaRPr lang="ja-JP" altLang="en-US" sz="1200" b="1" dirty="0">
                <a:solidFill>
                  <a:srgbClr val="6699FF"/>
                </a:solidFill>
              </a:endParaRPr>
            </a:p>
          </p:txBody>
        </p:sp>
      </p:grpSp>
      <p:cxnSp>
        <p:nvCxnSpPr>
          <p:cNvPr id="7" name="直線矢印コネクタ 6"/>
          <p:cNvCxnSpPr/>
          <p:nvPr/>
        </p:nvCxnSpPr>
        <p:spPr bwMode="auto">
          <a:xfrm>
            <a:off x="4941334" y="4621141"/>
            <a:ext cx="1114425" cy="0"/>
          </a:xfrm>
          <a:prstGeom prst="straightConnector1">
            <a:avLst/>
          </a:prstGeom>
          <a:gradFill rotWithShape="0">
            <a:gsLst>
              <a:gs pos="0">
                <a:srgbClr val="FFFF00"/>
              </a:gs>
              <a:gs pos="100000">
                <a:srgbClr val="FF9900"/>
              </a:gs>
            </a:gsLst>
            <a:lin ang="0" scaled="1"/>
          </a:gradFill>
          <a:ln w="25400" cap="flat" cmpd="sng" algn="ctr">
            <a:solidFill>
              <a:srgbClr val="FF7C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線矢印コネクタ 134"/>
          <p:cNvCxnSpPr/>
          <p:nvPr/>
        </p:nvCxnSpPr>
        <p:spPr bwMode="auto">
          <a:xfrm>
            <a:off x="8455446" y="4716814"/>
            <a:ext cx="557212" cy="11571"/>
          </a:xfrm>
          <a:prstGeom prst="straightConnector1">
            <a:avLst/>
          </a:prstGeom>
          <a:gradFill rotWithShape="0">
            <a:gsLst>
              <a:gs pos="0">
                <a:srgbClr val="FFFF00"/>
              </a:gs>
              <a:gs pos="100000">
                <a:srgbClr val="FF9900"/>
              </a:gs>
            </a:gsLst>
            <a:lin ang="0" scaled="1"/>
          </a:gradFill>
          <a:ln w="25400" cap="flat" cmpd="sng" algn="ctr">
            <a:solidFill>
              <a:srgbClr val="FF7C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正方形/長方形 136"/>
          <p:cNvSpPr/>
          <p:nvPr/>
        </p:nvSpPr>
        <p:spPr bwMode="auto">
          <a:xfrm>
            <a:off x="748380" y="3797009"/>
            <a:ext cx="726452" cy="422605"/>
          </a:xfrm>
          <a:prstGeom prst="rect">
            <a:avLst/>
          </a:prstGeom>
          <a:solidFill>
            <a:srgbClr val="FDE2CB">
              <a:alpha val="88000"/>
            </a:srgbClr>
          </a:solidFill>
          <a:ln>
            <a:solidFill>
              <a:srgbClr val="FF7C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rgbClr val="FF7C80"/>
              </a:solidFill>
            </a:endParaRPr>
          </a:p>
        </p:txBody>
      </p:sp>
    </p:spTree>
    <p:extLst>
      <p:ext uri="{BB962C8B-B14F-4D97-AF65-F5344CB8AC3E}">
        <p14:creationId xmlns:p14="http://schemas.microsoft.com/office/powerpoint/2010/main" val="3638795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7" name="テキスト ボックス 6"/>
          <p:cNvSpPr txBox="1"/>
          <p:nvPr/>
        </p:nvSpPr>
        <p:spPr>
          <a:xfrm>
            <a:off x="1639773" y="2900214"/>
            <a:ext cx="7007453" cy="1169551"/>
          </a:xfrm>
          <a:prstGeom prst="rect">
            <a:avLst/>
          </a:prstGeom>
          <a:noFill/>
        </p:spPr>
        <p:txBody>
          <a:bodyPr wrap="square" rtlCol="0">
            <a:spAutoFit/>
          </a:bodyPr>
          <a:lstStyle/>
          <a:p>
            <a:pPr algn="ctr" defTabSz="1000902"/>
            <a:r>
              <a:rPr lang="en-US" altLang="ja-JP" b="1" u="sng" dirty="0" smtClean="0">
                <a:solidFill>
                  <a:prstClr val="black"/>
                </a:solidFill>
                <a:latin typeface="Calibri"/>
              </a:rPr>
              <a:t>SHU-KATSU</a:t>
            </a:r>
            <a:r>
              <a:rPr lang="ja-JP" altLang="en-US" b="1" u="sng" dirty="0" smtClean="0">
                <a:solidFill>
                  <a:prstClr val="black"/>
                </a:solidFill>
                <a:latin typeface="Calibri"/>
              </a:rPr>
              <a:t> </a:t>
            </a:r>
            <a:r>
              <a:rPr lang="en-US" altLang="ja-JP" b="1" u="sng" dirty="0" smtClean="0">
                <a:solidFill>
                  <a:prstClr val="black"/>
                </a:solidFill>
                <a:latin typeface="Calibri"/>
              </a:rPr>
              <a:t>STYLE  / MYNAVI2018  </a:t>
            </a:r>
          </a:p>
          <a:p>
            <a:pPr algn="ctr" defTabSz="1000902"/>
            <a:r>
              <a:rPr lang="en-US" altLang="ja-JP" sz="3200" b="1" u="sng" dirty="0" smtClean="0">
                <a:solidFill>
                  <a:prstClr val="black"/>
                </a:solidFill>
                <a:latin typeface="Calibri"/>
              </a:rPr>
              <a:t>WEB</a:t>
            </a:r>
            <a:endParaRPr lang="en-US" altLang="ja-JP" sz="3200" b="1" u="sng" dirty="0">
              <a:solidFill>
                <a:prstClr val="black"/>
              </a:solidFill>
              <a:latin typeface="Calibri"/>
            </a:endParaRPr>
          </a:p>
          <a:p>
            <a:pPr algn="ctr" defTabSz="1000902"/>
            <a:endParaRPr lang="en-US" altLang="ja-JP" sz="800" b="1" u="sng" dirty="0">
              <a:solidFill>
                <a:prstClr val="black"/>
              </a:solidFill>
              <a:latin typeface="Calibri"/>
            </a:endParaRPr>
          </a:p>
          <a:p>
            <a:pPr algn="ctr" defTabSz="1000902"/>
            <a:r>
              <a:rPr lang="ja-JP" altLang="en-US" sz="1000" b="1" dirty="0">
                <a:solidFill>
                  <a:prstClr val="black"/>
                </a:solidFill>
                <a:cs typeface="メイリオ" panose="020B0604030504040204" pitchFamily="50" charset="-128"/>
              </a:rPr>
              <a:t>タイアップ</a:t>
            </a:r>
            <a:r>
              <a:rPr lang="ja-JP" altLang="en-US" sz="1000" b="1" dirty="0" smtClean="0">
                <a:solidFill>
                  <a:prstClr val="black"/>
                </a:solidFill>
                <a:cs typeface="メイリオ" panose="020B0604030504040204" pitchFamily="50" charset="-128"/>
              </a:rPr>
              <a:t>広告・クーポン企画・ディスプレイ広告</a:t>
            </a:r>
            <a:endParaRPr lang="ja-JP" altLang="en-US" sz="1000" b="1" dirty="0">
              <a:solidFill>
                <a:prstClr val="black"/>
              </a:solidFill>
              <a:cs typeface="メイリオ" panose="020B0604030504040204" pitchFamily="50" charset="-128"/>
            </a:endParaRPr>
          </a:p>
        </p:txBody>
      </p:sp>
    </p:spTree>
    <p:extLst>
      <p:ext uri="{BB962C8B-B14F-4D97-AF65-F5344CB8AC3E}">
        <p14:creationId xmlns:p14="http://schemas.microsoft.com/office/powerpoint/2010/main" val="385821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就活スタイルナビ（</a:t>
            </a:r>
            <a:r>
              <a:rPr kumimoji="1" lang="en-US" altLang="ja-JP" dirty="0" smtClean="0"/>
              <a:t>WEB</a:t>
            </a:r>
            <a:r>
              <a:rPr kumimoji="1" lang="ja-JP" altLang="en-US" dirty="0" smtClean="0"/>
              <a:t>）　コンテンツについて</a:t>
            </a:r>
            <a:endParaRPr kumimoji="1" lang="ja-JP" altLang="en-US" dirty="0"/>
          </a:p>
        </p:txBody>
      </p:sp>
      <p:sp>
        <p:nvSpPr>
          <p:cNvPr id="6" name="スライド番号プレースホルダー 5"/>
          <p:cNvSpPr>
            <a:spLocks noGrp="1"/>
          </p:cNvSpPr>
          <p:nvPr>
            <p:ph type="sldNum" sz="quarter" idx="12"/>
          </p:nvPr>
        </p:nvSpPr>
        <p:spPr>
          <a:prstGeom prst="rect">
            <a:avLst/>
          </a:prstGeom>
        </p:spPr>
        <p:txBody>
          <a:body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24</a:t>
            </a:fld>
            <a:endParaRPr lang="ja-JP" altLang="en-US" dirty="0">
              <a:solidFill>
                <a:prstClr val="black">
                  <a:tint val="75000"/>
                </a:prstClr>
              </a:solidFill>
            </a:endParaRPr>
          </a:p>
        </p:txBody>
      </p:sp>
      <p:sp>
        <p:nvSpPr>
          <p:cNvPr id="13" name="Rectangle 4"/>
          <p:cNvSpPr>
            <a:spLocks noChangeArrowheads="1"/>
          </p:cNvSpPr>
          <p:nvPr/>
        </p:nvSpPr>
        <p:spPr bwMode="auto">
          <a:xfrm>
            <a:off x="3271292" y="1489958"/>
            <a:ext cx="684076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ja-JP" altLang="en-US" sz="1600" b="1" dirty="0">
                <a:solidFill>
                  <a:srgbClr val="6699FF"/>
                </a:solidFill>
                <a:cs typeface="メイリオ" pitchFamily="50" charset="-128"/>
              </a:rPr>
              <a:t>■</a:t>
            </a:r>
            <a:r>
              <a:rPr lang="ja-JP" altLang="en-US" sz="1600" b="1" dirty="0" smtClean="0">
                <a:solidFill>
                  <a:srgbClr val="6699FF"/>
                </a:solidFill>
                <a:cs typeface="メイリオ" pitchFamily="50" charset="-128"/>
              </a:rPr>
              <a:t>編集コンテンツについて</a:t>
            </a:r>
            <a:endParaRPr lang="en-US" altLang="ja-JP" sz="1600" b="1" dirty="0">
              <a:solidFill>
                <a:srgbClr val="6699FF"/>
              </a:solidFill>
              <a:cs typeface="メイリオ" pitchFamily="50" charset="-128"/>
            </a:endParaRPr>
          </a:p>
          <a:p>
            <a:r>
              <a:rPr lang="ja-JP" altLang="en-US" sz="1400" b="1" dirty="0" smtClean="0">
                <a:solidFill>
                  <a:srgbClr val="FF7C80"/>
                </a:solidFill>
                <a:cs typeface="メイリオ" pitchFamily="50" charset="-128"/>
              </a:rPr>
              <a:t>就活スタイルブック編集ページ転載</a:t>
            </a:r>
            <a:endParaRPr lang="en-US" altLang="ja-JP" sz="1400" b="1" dirty="0" smtClean="0">
              <a:solidFill>
                <a:srgbClr val="FF7C80"/>
              </a:solidFill>
              <a:cs typeface="メイリオ" pitchFamily="50" charset="-128"/>
            </a:endParaRPr>
          </a:p>
          <a:p>
            <a:r>
              <a:rPr lang="en-US" altLang="ja-JP" sz="900" dirty="0" smtClean="0">
                <a:solidFill>
                  <a:prstClr val="black"/>
                </a:solidFill>
                <a:cs typeface="メイリオ" pitchFamily="50" charset="-128"/>
              </a:rPr>
              <a:t>2017</a:t>
            </a:r>
            <a:r>
              <a:rPr lang="ja-JP" altLang="en-US" sz="900" dirty="0" smtClean="0">
                <a:solidFill>
                  <a:prstClr val="black"/>
                </a:solidFill>
                <a:cs typeface="メイリオ" pitchFamily="50" charset="-128"/>
              </a:rPr>
              <a:t>年</a:t>
            </a:r>
            <a:r>
              <a:rPr lang="en-US" altLang="ja-JP" sz="900" dirty="0" smtClean="0">
                <a:solidFill>
                  <a:prstClr val="black"/>
                </a:solidFill>
                <a:cs typeface="メイリオ" pitchFamily="50" charset="-128"/>
              </a:rPr>
              <a:t>1</a:t>
            </a:r>
            <a:r>
              <a:rPr lang="ja-JP" altLang="en-US" sz="900" dirty="0" smtClean="0">
                <a:solidFill>
                  <a:prstClr val="black"/>
                </a:solidFill>
                <a:cs typeface="メイリオ" pitchFamily="50" charset="-128"/>
              </a:rPr>
              <a:t>月発行予定の「就活スタイルブック」から編集ページを転載致します。</a:t>
            </a:r>
            <a:endParaRPr lang="en-US" altLang="ja-JP" sz="900" dirty="0" smtClean="0">
              <a:solidFill>
                <a:prstClr val="black"/>
              </a:solidFill>
              <a:cs typeface="メイリオ" pitchFamily="50" charset="-128"/>
            </a:endParaRPr>
          </a:p>
          <a:p>
            <a:r>
              <a:rPr lang="ja-JP" altLang="en-US" sz="900" dirty="0" smtClean="0">
                <a:solidFill>
                  <a:prstClr val="black"/>
                </a:solidFill>
                <a:cs typeface="メイリオ" pitchFamily="50" charset="-128"/>
              </a:rPr>
              <a:t>マガジンが届かない地域にお住まいの学生やマガジン発行以降に会員登録した学生へも情報をお届けします。</a:t>
            </a:r>
            <a:endParaRPr lang="en-US" altLang="ja-JP" sz="900" dirty="0" smtClean="0">
              <a:solidFill>
                <a:prstClr val="black"/>
              </a:solidFill>
              <a:cs typeface="メイリオ" pitchFamily="50" charset="-128"/>
            </a:endParaRPr>
          </a:p>
          <a:p>
            <a:r>
              <a:rPr lang="ja-JP" altLang="en-US" sz="900" dirty="0" smtClean="0">
                <a:solidFill>
                  <a:prstClr val="black"/>
                </a:solidFill>
                <a:cs typeface="メイリオ" pitchFamily="50" charset="-128"/>
              </a:rPr>
              <a:t>（マガジン内タイアップの</a:t>
            </a:r>
            <a:r>
              <a:rPr lang="en-US" altLang="ja-JP" sz="900" dirty="0" smtClean="0">
                <a:solidFill>
                  <a:prstClr val="black"/>
                </a:solidFill>
                <a:cs typeface="メイリオ" pitchFamily="50" charset="-128"/>
              </a:rPr>
              <a:t>WEB</a:t>
            </a:r>
            <a:r>
              <a:rPr lang="ja-JP" altLang="en-US" sz="900" dirty="0" smtClean="0">
                <a:solidFill>
                  <a:prstClr val="black"/>
                </a:solidFill>
                <a:cs typeface="メイリオ" pitchFamily="50" charset="-128"/>
              </a:rPr>
              <a:t>転載に関しましてはオプションとなります。詳細は各営業担当へお問い合わせください。）</a:t>
            </a:r>
            <a:endParaRPr lang="en-US" altLang="ja-JP" sz="900" dirty="0" smtClean="0">
              <a:solidFill>
                <a:prstClr val="black"/>
              </a:solidFill>
              <a:cs typeface="メイリオ" pitchFamily="50" charset="-128"/>
            </a:endParaRPr>
          </a:p>
          <a:p>
            <a:endParaRPr lang="en-US" altLang="ja-JP" sz="700" dirty="0" smtClean="0">
              <a:solidFill>
                <a:prstClr val="black"/>
              </a:solidFill>
              <a:cs typeface="メイリオ" pitchFamily="50" charset="-128"/>
            </a:endParaRPr>
          </a:p>
          <a:p>
            <a:r>
              <a:rPr lang="ja-JP" altLang="en-US" sz="1400" b="1" dirty="0" smtClean="0">
                <a:solidFill>
                  <a:srgbClr val="FF7C80"/>
                </a:solidFill>
                <a:cs typeface="メイリオ" pitchFamily="50" charset="-128"/>
              </a:rPr>
              <a:t>就活</a:t>
            </a:r>
            <a:r>
              <a:rPr lang="ja-JP" altLang="en-US" sz="1400" b="1" dirty="0">
                <a:solidFill>
                  <a:srgbClr val="FF7C80"/>
                </a:solidFill>
                <a:cs typeface="メイリオ" pitchFamily="50" charset="-128"/>
              </a:rPr>
              <a:t>コラム</a:t>
            </a:r>
            <a:r>
              <a:rPr lang="ja-JP" altLang="en-US" sz="1400" b="1" dirty="0" smtClean="0">
                <a:solidFill>
                  <a:srgbClr val="FF7C80"/>
                </a:solidFill>
                <a:cs typeface="メイリオ" pitchFamily="50" charset="-128"/>
              </a:rPr>
              <a:t>（</a:t>
            </a:r>
            <a:r>
              <a:rPr lang="en-US" altLang="ja-JP" sz="1400" b="1" dirty="0" smtClean="0">
                <a:solidFill>
                  <a:srgbClr val="FF7C80"/>
                </a:solidFill>
                <a:cs typeface="メイリオ" pitchFamily="50" charset="-128"/>
              </a:rPr>
              <a:t>10</a:t>
            </a:r>
            <a:r>
              <a:rPr lang="ja-JP" altLang="en-US" sz="1400" b="1" dirty="0" smtClean="0">
                <a:solidFill>
                  <a:srgbClr val="FF7C80"/>
                </a:solidFill>
                <a:cs typeface="メイリオ" pitchFamily="50" charset="-128"/>
              </a:rPr>
              <a:t>月</a:t>
            </a:r>
            <a:r>
              <a:rPr lang="en-US" altLang="ja-JP" sz="1400" b="1" dirty="0" smtClean="0">
                <a:solidFill>
                  <a:srgbClr val="FF7C80"/>
                </a:solidFill>
                <a:cs typeface="メイリオ" pitchFamily="50" charset="-128"/>
              </a:rPr>
              <a:t>~</a:t>
            </a:r>
            <a:r>
              <a:rPr lang="ja-JP" altLang="en-US" sz="1400" b="1" dirty="0" smtClean="0">
                <a:solidFill>
                  <a:srgbClr val="FF7C80"/>
                </a:solidFill>
                <a:cs typeface="メイリオ" pitchFamily="50" charset="-128"/>
              </a:rPr>
              <a:t>予定）</a:t>
            </a:r>
            <a:endParaRPr lang="en-US" altLang="ja-JP" sz="1400" b="1" dirty="0" smtClean="0">
              <a:solidFill>
                <a:srgbClr val="FF7C80"/>
              </a:solidFill>
              <a:cs typeface="メイリオ" pitchFamily="50" charset="-128"/>
            </a:endParaRPr>
          </a:p>
          <a:p>
            <a:r>
              <a:rPr lang="ja-JP" altLang="en-US" sz="900" dirty="0" smtClean="0">
                <a:solidFill>
                  <a:srgbClr val="000000"/>
                </a:solidFill>
                <a:cs typeface="メイリオ" pitchFamily="50" charset="-128"/>
              </a:rPr>
              <a:t>先輩就活生に就活中のちょっといい話や忘れられない失敗などの体験談を集めてコラム連載形式でお届け。</a:t>
            </a:r>
            <a:endParaRPr lang="en-US" altLang="ja-JP" sz="900" dirty="0" smtClean="0">
              <a:solidFill>
                <a:srgbClr val="000000"/>
              </a:solidFill>
              <a:cs typeface="メイリオ" pitchFamily="50" charset="-128"/>
            </a:endParaRPr>
          </a:p>
          <a:p>
            <a:r>
              <a:rPr lang="ja-JP" altLang="en-US" sz="900" dirty="0" smtClean="0">
                <a:solidFill>
                  <a:srgbClr val="000000"/>
                </a:solidFill>
                <a:cs typeface="メイリオ" pitchFamily="50" charset="-128"/>
              </a:rPr>
              <a:t>各コラムは編集部からの記事としてアライアンスサイトへ配信も実施します。</a:t>
            </a:r>
            <a:endParaRPr lang="en-US" altLang="ja-JP" sz="900" dirty="0" smtClean="0">
              <a:solidFill>
                <a:srgbClr val="000000"/>
              </a:solidFill>
              <a:cs typeface="メイリオ" pitchFamily="50" charset="-128"/>
            </a:endParaRPr>
          </a:p>
          <a:p>
            <a:endParaRPr lang="en-US" altLang="ja-JP" sz="700" dirty="0">
              <a:solidFill>
                <a:srgbClr val="000000"/>
              </a:solidFill>
              <a:cs typeface="メイリオ" pitchFamily="50" charset="-128"/>
            </a:endParaRPr>
          </a:p>
          <a:p>
            <a:r>
              <a:rPr lang="ja-JP" altLang="en-US" sz="1400" b="1" dirty="0" smtClean="0">
                <a:solidFill>
                  <a:srgbClr val="FF7C80"/>
                </a:solidFill>
                <a:cs typeface="メイリオ" pitchFamily="50" charset="-128"/>
              </a:rPr>
              <a:t>先輩</a:t>
            </a:r>
            <a:r>
              <a:rPr lang="ja-JP" altLang="en-US" sz="1400" b="1" dirty="0">
                <a:solidFill>
                  <a:srgbClr val="FF7C80"/>
                </a:solidFill>
                <a:cs typeface="メイリオ" pitchFamily="50" charset="-128"/>
              </a:rPr>
              <a:t>はこんなに持っている</a:t>
            </a:r>
            <a:r>
              <a:rPr lang="ja-JP" altLang="en-US" sz="1400" b="1" dirty="0" smtClean="0">
                <a:solidFill>
                  <a:srgbClr val="FF7C80"/>
                </a:solidFill>
                <a:cs typeface="メイリオ" pitchFamily="50" charset="-128"/>
              </a:rPr>
              <a:t>！ 仕事</a:t>
            </a:r>
            <a:r>
              <a:rPr lang="ja-JP" altLang="en-US" sz="1400" b="1" dirty="0">
                <a:solidFill>
                  <a:srgbClr val="FF7C80"/>
                </a:solidFill>
                <a:cs typeface="メイリオ" pitchFamily="50" charset="-128"/>
              </a:rPr>
              <a:t>に役立つ資格カタログ</a:t>
            </a:r>
            <a:r>
              <a:rPr lang="ja-JP" altLang="en-US" sz="1400" b="1" dirty="0" smtClean="0">
                <a:solidFill>
                  <a:srgbClr val="FF7C80"/>
                </a:solidFill>
                <a:cs typeface="メイリオ" pitchFamily="50" charset="-128"/>
              </a:rPr>
              <a:t>（</a:t>
            </a:r>
            <a:r>
              <a:rPr lang="en-US" altLang="ja-JP" sz="1400" b="1" dirty="0">
                <a:solidFill>
                  <a:srgbClr val="FF7C80"/>
                </a:solidFill>
                <a:cs typeface="メイリオ" pitchFamily="50" charset="-128"/>
              </a:rPr>
              <a:t>8</a:t>
            </a:r>
            <a:r>
              <a:rPr lang="ja-JP" altLang="en-US" sz="1400" b="1" dirty="0" smtClean="0">
                <a:solidFill>
                  <a:srgbClr val="FF7C80"/>
                </a:solidFill>
                <a:cs typeface="メイリオ" pitchFamily="50" charset="-128"/>
              </a:rPr>
              <a:t>月</a:t>
            </a:r>
            <a:r>
              <a:rPr lang="ja-JP" altLang="en-US" sz="1400" b="1" dirty="0">
                <a:solidFill>
                  <a:srgbClr val="FF7C80"/>
                </a:solidFill>
                <a:cs typeface="メイリオ" pitchFamily="50" charset="-128"/>
              </a:rPr>
              <a:t>１</a:t>
            </a:r>
            <a:r>
              <a:rPr lang="ja-JP" altLang="en-US" sz="1400" b="1" dirty="0" smtClean="0">
                <a:solidFill>
                  <a:srgbClr val="FF7C80"/>
                </a:solidFill>
                <a:cs typeface="メイリオ" pitchFamily="50" charset="-128"/>
              </a:rPr>
              <a:t>日</a:t>
            </a:r>
            <a:r>
              <a:rPr lang="ja-JP" altLang="en-US" sz="1400" b="1" dirty="0">
                <a:solidFill>
                  <a:srgbClr val="FF7C80"/>
                </a:solidFill>
                <a:cs typeface="メイリオ" pitchFamily="50" charset="-128"/>
              </a:rPr>
              <a:t>～）</a:t>
            </a:r>
            <a:endParaRPr lang="en-US" altLang="ja-JP" sz="1400" b="1" dirty="0">
              <a:solidFill>
                <a:srgbClr val="FF7C80"/>
              </a:solidFill>
              <a:cs typeface="メイリオ" pitchFamily="50" charset="-128"/>
            </a:endParaRPr>
          </a:p>
          <a:p>
            <a:r>
              <a:rPr lang="ja-JP" altLang="en-US" sz="900" dirty="0">
                <a:solidFill>
                  <a:srgbClr val="000000"/>
                </a:solidFill>
                <a:cs typeface="メイリオ" pitchFamily="50" charset="-128"/>
              </a:rPr>
              <a:t>社会人の先輩達が持っている資格の紹介とそれがどのように仕事に役立っているか、取得に向けたアドバイスなどを</a:t>
            </a:r>
            <a:r>
              <a:rPr lang="ja-JP" altLang="en-US" sz="900" dirty="0" smtClean="0">
                <a:solidFill>
                  <a:srgbClr val="000000"/>
                </a:solidFill>
                <a:cs typeface="メイリオ" pitchFamily="50" charset="-128"/>
              </a:rPr>
              <a:t>紹介。</a:t>
            </a:r>
            <a:endParaRPr lang="en-US" altLang="ja-JP" sz="900" dirty="0" smtClean="0">
              <a:solidFill>
                <a:srgbClr val="000000"/>
              </a:solidFill>
              <a:cs typeface="メイリオ" pitchFamily="50" charset="-128"/>
            </a:endParaRPr>
          </a:p>
          <a:p>
            <a:r>
              <a:rPr lang="en-US" altLang="ja-JP" sz="900" dirty="0" smtClean="0">
                <a:solidFill>
                  <a:srgbClr val="000000"/>
                </a:solidFill>
                <a:cs typeface="メイリオ" pitchFamily="50" charset="-128"/>
              </a:rPr>
              <a:t>(</a:t>
            </a:r>
            <a:r>
              <a:rPr lang="ja-JP" altLang="en-US" sz="900" dirty="0" smtClean="0">
                <a:solidFill>
                  <a:srgbClr val="000000"/>
                </a:solidFill>
                <a:cs typeface="メイリオ" pitchFamily="50" charset="-128"/>
              </a:rPr>
              <a:t>プロモーション</a:t>
            </a:r>
            <a:r>
              <a:rPr lang="ja-JP" altLang="en-US" sz="900" dirty="0">
                <a:solidFill>
                  <a:srgbClr val="000000"/>
                </a:solidFill>
                <a:cs typeface="メイリオ" pitchFamily="50" charset="-128"/>
              </a:rPr>
              <a:t>でのご活用も可能です。</a:t>
            </a:r>
            <a:r>
              <a:rPr lang="ja-JP" altLang="en-US" sz="900" dirty="0">
                <a:solidFill>
                  <a:prstClr val="black"/>
                </a:solidFill>
                <a:cs typeface="メイリオ" pitchFamily="50" charset="-128"/>
              </a:rPr>
              <a:t>詳細は各営業担当へお問い合わせください</a:t>
            </a:r>
            <a:r>
              <a:rPr lang="ja-JP" altLang="en-US" sz="900" dirty="0" smtClean="0">
                <a:solidFill>
                  <a:prstClr val="black"/>
                </a:solidFill>
                <a:cs typeface="メイリオ" pitchFamily="50" charset="-128"/>
              </a:rPr>
              <a:t>。</a:t>
            </a:r>
            <a:r>
              <a:rPr lang="en-US" altLang="ja-JP" sz="900" dirty="0" smtClean="0">
                <a:solidFill>
                  <a:prstClr val="black"/>
                </a:solidFill>
                <a:cs typeface="メイリオ" pitchFamily="50" charset="-128"/>
              </a:rPr>
              <a:t>)</a:t>
            </a:r>
            <a:endParaRPr lang="en-US" altLang="ja-JP" sz="900" dirty="0" smtClean="0">
              <a:solidFill>
                <a:srgbClr val="000000"/>
              </a:solidFill>
              <a:cs typeface="メイリオ" pitchFamily="50" charset="-128"/>
            </a:endParaRPr>
          </a:p>
          <a:p>
            <a:endParaRPr lang="en-US" altLang="ja-JP" sz="700" dirty="0">
              <a:solidFill>
                <a:srgbClr val="000000"/>
              </a:solidFill>
              <a:cs typeface="メイリオ" pitchFamily="50" charset="-128"/>
            </a:endParaRPr>
          </a:p>
        </p:txBody>
      </p:sp>
      <p:sp>
        <p:nvSpPr>
          <p:cNvPr id="15" name="Rectangle 6"/>
          <p:cNvSpPr>
            <a:spLocks noChangeArrowheads="1"/>
          </p:cNvSpPr>
          <p:nvPr/>
        </p:nvSpPr>
        <p:spPr bwMode="auto">
          <a:xfrm>
            <a:off x="3290343" y="4010238"/>
            <a:ext cx="6821709"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ja-JP" altLang="en-US" sz="1600" b="1" dirty="0">
                <a:solidFill>
                  <a:srgbClr val="6699FF"/>
                </a:solidFill>
                <a:cs typeface="メイリオ" pitchFamily="50" charset="-128"/>
              </a:rPr>
              <a:t>■</a:t>
            </a:r>
            <a:r>
              <a:rPr lang="ja-JP" altLang="en-US" sz="1600" b="1" dirty="0" smtClean="0">
                <a:solidFill>
                  <a:srgbClr val="6699FF"/>
                </a:solidFill>
                <a:cs typeface="メイリオ" pitchFamily="50" charset="-128"/>
              </a:rPr>
              <a:t>広告企画について</a:t>
            </a:r>
            <a:endParaRPr lang="en-US" altLang="ja-JP" sz="1600" b="1" dirty="0" smtClean="0">
              <a:solidFill>
                <a:srgbClr val="6699FF"/>
              </a:solidFill>
              <a:cs typeface="メイリオ" pitchFamily="50" charset="-128"/>
            </a:endParaRPr>
          </a:p>
          <a:p>
            <a:r>
              <a:rPr lang="ja-JP" altLang="en-US" sz="1400" b="1" dirty="0" smtClean="0">
                <a:solidFill>
                  <a:srgbClr val="FF7C80"/>
                </a:solidFill>
                <a:cs typeface="メイリオ" pitchFamily="50" charset="-128"/>
              </a:rPr>
              <a:t>先輩</a:t>
            </a:r>
            <a:r>
              <a:rPr lang="ja-JP" altLang="en-US" sz="1400" b="1" dirty="0">
                <a:solidFill>
                  <a:srgbClr val="FF7C80"/>
                </a:solidFill>
                <a:cs typeface="メイリオ" pitchFamily="50" charset="-128"/>
              </a:rPr>
              <a:t>はこんなに持っている！仕事に役立つ資格</a:t>
            </a:r>
            <a:r>
              <a:rPr lang="ja-JP" altLang="en-US" sz="1400" b="1" dirty="0" smtClean="0">
                <a:solidFill>
                  <a:srgbClr val="FF7C80"/>
                </a:solidFill>
                <a:cs typeface="メイリオ" pitchFamily="50" charset="-128"/>
              </a:rPr>
              <a:t>カタログ（</a:t>
            </a:r>
            <a:r>
              <a:rPr lang="en-US" altLang="ja-JP" sz="1400" b="1" dirty="0">
                <a:solidFill>
                  <a:srgbClr val="FF7C80"/>
                </a:solidFill>
                <a:cs typeface="メイリオ" pitchFamily="50" charset="-128"/>
              </a:rPr>
              <a:t>8</a:t>
            </a:r>
            <a:r>
              <a:rPr lang="ja-JP" altLang="en-US" sz="1400" b="1" dirty="0" smtClean="0">
                <a:solidFill>
                  <a:srgbClr val="FF7C80"/>
                </a:solidFill>
                <a:cs typeface="メイリオ" pitchFamily="50" charset="-128"/>
              </a:rPr>
              <a:t>月</a:t>
            </a:r>
            <a:r>
              <a:rPr lang="en-US" altLang="ja-JP" sz="1400" b="1" dirty="0">
                <a:solidFill>
                  <a:srgbClr val="FF7C80"/>
                </a:solidFill>
                <a:cs typeface="メイリオ" pitchFamily="50" charset="-128"/>
              </a:rPr>
              <a:t>1</a:t>
            </a:r>
            <a:r>
              <a:rPr lang="ja-JP" altLang="en-US" sz="1400" b="1" dirty="0" smtClean="0">
                <a:solidFill>
                  <a:srgbClr val="FF7C80"/>
                </a:solidFill>
                <a:cs typeface="メイリオ" pitchFamily="50" charset="-128"/>
              </a:rPr>
              <a:t>日</a:t>
            </a:r>
            <a:r>
              <a:rPr lang="ja-JP" altLang="en-US" sz="1400" b="1" dirty="0">
                <a:solidFill>
                  <a:srgbClr val="FF7C80"/>
                </a:solidFill>
                <a:cs typeface="メイリオ" pitchFamily="50" charset="-128"/>
              </a:rPr>
              <a:t>～）</a:t>
            </a:r>
            <a:endParaRPr lang="en-US" altLang="ja-JP" sz="1400" b="1" dirty="0" smtClean="0">
              <a:solidFill>
                <a:srgbClr val="FF7C80"/>
              </a:solidFill>
              <a:cs typeface="メイリオ" pitchFamily="50" charset="-128"/>
            </a:endParaRPr>
          </a:p>
          <a:p>
            <a:r>
              <a:rPr lang="ja-JP" altLang="en-US" sz="900" dirty="0" smtClean="0">
                <a:solidFill>
                  <a:srgbClr val="000000"/>
                </a:solidFill>
                <a:cs typeface="メイリオ" pitchFamily="50" charset="-128"/>
              </a:rPr>
              <a:t>社会人の先輩達が持っている資格の紹介と、それがどのように仕事に役立っているか、取得に向けたアドバイスなどを紹介。</a:t>
            </a:r>
            <a:endParaRPr lang="en-US" altLang="ja-JP" sz="900" dirty="0" smtClean="0">
              <a:solidFill>
                <a:srgbClr val="000000"/>
              </a:solidFill>
              <a:cs typeface="メイリオ" pitchFamily="50" charset="-128"/>
            </a:endParaRPr>
          </a:p>
          <a:p>
            <a:endParaRPr lang="en-US" altLang="ja-JP" sz="700" b="1" u="sng" dirty="0" smtClean="0">
              <a:solidFill>
                <a:srgbClr val="FF7C80"/>
              </a:solidFill>
              <a:cs typeface="メイリオ" pitchFamily="50" charset="-128"/>
            </a:endParaRPr>
          </a:p>
          <a:p>
            <a:r>
              <a:rPr lang="ja-JP" altLang="en-US" sz="1400" b="1" dirty="0" smtClean="0">
                <a:solidFill>
                  <a:srgbClr val="FF7C80"/>
                </a:solidFill>
                <a:cs typeface="メイリオ" pitchFamily="50" charset="-128"/>
              </a:rPr>
              <a:t>証明写真連合企画（</a:t>
            </a:r>
            <a:r>
              <a:rPr lang="en-US" altLang="ja-JP" sz="1400" b="1" dirty="0" smtClean="0">
                <a:solidFill>
                  <a:srgbClr val="FF7C80"/>
                </a:solidFill>
                <a:cs typeface="メイリオ" pitchFamily="50" charset="-128"/>
              </a:rPr>
              <a:t>11</a:t>
            </a:r>
            <a:r>
              <a:rPr lang="ja-JP" altLang="en-US" sz="1400" b="1" dirty="0" smtClean="0">
                <a:solidFill>
                  <a:srgbClr val="FF7C80"/>
                </a:solidFill>
                <a:cs typeface="メイリオ" pitchFamily="50" charset="-128"/>
              </a:rPr>
              <a:t>月上旬～予定）</a:t>
            </a:r>
            <a:endParaRPr lang="en-US" altLang="ja-JP" sz="1400" dirty="0">
              <a:solidFill>
                <a:srgbClr val="FF7C80"/>
              </a:solidFill>
              <a:cs typeface="メイリオ" pitchFamily="50" charset="-128"/>
            </a:endParaRPr>
          </a:p>
          <a:p>
            <a:r>
              <a:rPr lang="ja-JP" altLang="en-US" sz="900" dirty="0" smtClean="0">
                <a:solidFill>
                  <a:prstClr val="black"/>
                </a:solidFill>
                <a:cs typeface="メイリオ" pitchFamily="50" charset="-128"/>
              </a:rPr>
              <a:t>証明写真会社様のみの集合クーポンページを掲載。</a:t>
            </a:r>
            <a:endParaRPr lang="en-US" altLang="ja-JP" sz="900" dirty="0" smtClean="0">
              <a:solidFill>
                <a:prstClr val="black"/>
              </a:solidFill>
              <a:cs typeface="メイリオ" pitchFamily="50" charset="-128"/>
            </a:endParaRPr>
          </a:p>
          <a:p>
            <a:r>
              <a:rPr lang="en-US" altLang="ja-JP" sz="900" dirty="0" smtClean="0">
                <a:solidFill>
                  <a:prstClr val="black"/>
                </a:solidFill>
                <a:cs typeface="メイリオ" pitchFamily="50" charset="-128"/>
              </a:rPr>
              <a:t>PC</a:t>
            </a:r>
            <a:r>
              <a:rPr lang="ja-JP" altLang="en-US" sz="900" dirty="0" smtClean="0">
                <a:solidFill>
                  <a:prstClr val="black"/>
                </a:solidFill>
                <a:cs typeface="メイリオ" pitchFamily="50" charset="-128"/>
              </a:rPr>
              <a:t>サイトのみ</a:t>
            </a:r>
            <a:r>
              <a:rPr lang="ja-JP" altLang="en-US" sz="900" dirty="0">
                <a:solidFill>
                  <a:prstClr val="black"/>
                </a:solidFill>
                <a:cs typeface="メイリオ" pitchFamily="50" charset="-128"/>
              </a:rPr>
              <a:t>ならず</a:t>
            </a:r>
            <a:r>
              <a:rPr lang="ja-JP" altLang="en-US" sz="900" dirty="0" smtClean="0">
                <a:solidFill>
                  <a:prstClr val="black"/>
                </a:solidFill>
                <a:cs typeface="メイリオ" pitchFamily="50" charset="-128"/>
              </a:rPr>
              <a:t>、スマホ最適化サイトもセットになっている大変お得な企画です。</a:t>
            </a:r>
            <a:endParaRPr lang="en-US" altLang="ja-JP" sz="900" dirty="0" smtClean="0">
              <a:solidFill>
                <a:prstClr val="black"/>
              </a:solidFill>
              <a:cs typeface="メイリオ" pitchFamily="50" charset="-128"/>
            </a:endParaRPr>
          </a:p>
          <a:p>
            <a:r>
              <a:rPr lang="ja-JP" altLang="en-US" sz="900" dirty="0" smtClean="0">
                <a:solidFill>
                  <a:prstClr val="black"/>
                </a:solidFill>
                <a:cs typeface="メイリオ" pitchFamily="50" charset="-128"/>
              </a:rPr>
              <a:t>地域ごとに検索可能ですので店舗数の少ない</a:t>
            </a:r>
            <a:r>
              <a:rPr lang="en-US" altLang="ja-JP" sz="900" dirty="0" smtClean="0">
                <a:solidFill>
                  <a:prstClr val="black"/>
                </a:solidFill>
                <a:cs typeface="メイリオ" pitchFamily="50" charset="-128"/>
              </a:rPr>
              <a:t>or</a:t>
            </a:r>
            <a:r>
              <a:rPr lang="ja-JP" altLang="en-US" sz="900" dirty="0" smtClean="0">
                <a:solidFill>
                  <a:prstClr val="black"/>
                </a:solidFill>
                <a:cs typeface="メイリオ" pitchFamily="50" charset="-128"/>
              </a:rPr>
              <a:t>特定の地域のみに特化した企業様のニーズにもお答え可能となっております。</a:t>
            </a:r>
            <a:endParaRPr lang="en-US" altLang="ja-JP" sz="900" dirty="0" smtClean="0">
              <a:solidFill>
                <a:prstClr val="black"/>
              </a:solidFill>
              <a:cs typeface="メイリオ" pitchFamily="50" charset="-128"/>
            </a:endParaRPr>
          </a:p>
        </p:txBody>
      </p:sp>
      <p:sp>
        <p:nvSpPr>
          <p:cNvPr id="17" name="テキスト ボックス 16"/>
          <p:cNvSpPr txBox="1"/>
          <p:nvPr/>
        </p:nvSpPr>
        <p:spPr>
          <a:xfrm>
            <a:off x="3294168" y="867832"/>
            <a:ext cx="4987263" cy="400110"/>
          </a:xfrm>
          <a:prstGeom prst="rect">
            <a:avLst/>
          </a:prstGeom>
          <a:noFill/>
        </p:spPr>
        <p:txBody>
          <a:bodyPr wrap="none" rtlCol="0">
            <a:spAutoFit/>
          </a:bodyPr>
          <a:lstStyle/>
          <a:p>
            <a:r>
              <a:rPr lang="en-US" altLang="ja-JP" b="1" dirty="0" smtClean="0">
                <a:solidFill>
                  <a:srgbClr val="6699FF"/>
                </a:solidFill>
                <a:cs typeface="メイリオ" pitchFamily="50" charset="-128"/>
              </a:rPr>
              <a:t>2016</a:t>
            </a:r>
            <a:r>
              <a:rPr lang="ja-JP" altLang="en-US" b="1" dirty="0" smtClean="0">
                <a:solidFill>
                  <a:srgbClr val="6699FF"/>
                </a:solidFill>
                <a:cs typeface="メイリオ" pitchFamily="50" charset="-128"/>
              </a:rPr>
              <a:t>年</a:t>
            </a:r>
            <a:r>
              <a:rPr lang="en-US" altLang="ja-JP" b="1" dirty="0">
                <a:solidFill>
                  <a:srgbClr val="6699FF"/>
                </a:solidFill>
                <a:cs typeface="メイリオ" pitchFamily="50" charset="-128"/>
              </a:rPr>
              <a:t>10</a:t>
            </a:r>
            <a:r>
              <a:rPr lang="ja-JP" altLang="en-US" b="1" dirty="0" smtClean="0">
                <a:solidFill>
                  <a:srgbClr val="6699FF"/>
                </a:solidFill>
                <a:cs typeface="メイリオ" pitchFamily="50" charset="-128"/>
              </a:rPr>
              <a:t>月</a:t>
            </a:r>
            <a:r>
              <a:rPr lang="en-US" altLang="ja-JP" b="1" dirty="0" smtClean="0">
                <a:solidFill>
                  <a:srgbClr val="6699FF"/>
                </a:solidFill>
                <a:cs typeface="メイリオ" pitchFamily="50" charset="-128"/>
              </a:rPr>
              <a:t>3</a:t>
            </a:r>
            <a:r>
              <a:rPr lang="ja-JP" altLang="en-US" b="1" dirty="0" smtClean="0">
                <a:solidFill>
                  <a:srgbClr val="6699FF"/>
                </a:solidFill>
                <a:cs typeface="メイリオ" pitchFamily="50" charset="-128"/>
              </a:rPr>
              <a:t>日（月）サイトオープン！</a:t>
            </a:r>
            <a:endParaRPr lang="ja-JP" altLang="en-US" b="1" dirty="0">
              <a:solidFill>
                <a:srgbClr val="6699FF"/>
              </a:solidFill>
              <a:cs typeface="メイリオ" pitchFamily="50" charset="-128"/>
            </a:endParaRPr>
          </a:p>
        </p:txBody>
      </p:sp>
      <p:sp>
        <p:nvSpPr>
          <p:cNvPr id="19" name="Text Box 4"/>
          <p:cNvSpPr txBox="1">
            <a:spLocks noChangeArrowheads="1"/>
          </p:cNvSpPr>
          <p:nvPr/>
        </p:nvSpPr>
        <p:spPr bwMode="auto">
          <a:xfrm>
            <a:off x="-2150" y="5688636"/>
            <a:ext cx="3417458" cy="595954"/>
          </a:xfrm>
          <a:prstGeom prst="rect">
            <a:avLst/>
          </a:prstGeom>
          <a:noFill/>
          <a:ln w="9525">
            <a:noFill/>
            <a:miter lim="800000"/>
            <a:headEnd/>
            <a:tailEnd/>
          </a:ln>
        </p:spPr>
        <p:txBody>
          <a:bodyPr wrap="square" lIns="98568" tIns="51255" rIns="98568" bIns="51255">
            <a:spAutoFit/>
          </a:bodyPr>
          <a:lstStyle/>
          <a:p>
            <a:pPr algn="ctr"/>
            <a:r>
              <a:rPr lang="ja-JP" altLang="en-US" sz="1600" b="1" dirty="0" smtClean="0">
                <a:solidFill>
                  <a:prstClr val="black"/>
                </a:solidFill>
                <a:cs typeface="メイリオ" pitchFamily="50" charset="-128"/>
              </a:rPr>
              <a:t>全国の就活生に向けて</a:t>
            </a:r>
            <a:endParaRPr lang="en-US" altLang="ja-JP" sz="1600" b="1" dirty="0" smtClean="0">
              <a:solidFill>
                <a:prstClr val="black"/>
              </a:solidFill>
              <a:cs typeface="メイリオ" pitchFamily="50" charset="-128"/>
            </a:endParaRPr>
          </a:p>
          <a:p>
            <a:pPr algn="ctr"/>
            <a:r>
              <a:rPr lang="ja-JP" altLang="en-US" sz="1600" b="1" dirty="0" smtClean="0">
                <a:solidFill>
                  <a:prstClr val="black"/>
                </a:solidFill>
                <a:cs typeface="メイリオ" pitchFamily="50" charset="-128"/>
              </a:rPr>
              <a:t>就活支援の情報を発信！　</a:t>
            </a:r>
            <a:endParaRPr lang="en-US" altLang="ja-JP" sz="1600" b="1" dirty="0" smtClean="0">
              <a:solidFill>
                <a:prstClr val="black"/>
              </a:solidFill>
              <a:cs typeface="メイリオ" pitchFamily="50" charset="-128"/>
            </a:endParaRPr>
          </a:p>
        </p:txBody>
      </p:sp>
      <p:grpSp>
        <p:nvGrpSpPr>
          <p:cNvPr id="5" name="グループ化 4"/>
          <p:cNvGrpSpPr/>
          <p:nvPr/>
        </p:nvGrpSpPr>
        <p:grpSpPr>
          <a:xfrm>
            <a:off x="490701" y="961814"/>
            <a:ext cx="2431755" cy="4524799"/>
            <a:chOff x="623513" y="1267942"/>
            <a:chExt cx="2214689" cy="4120901"/>
          </a:xfrm>
        </p:grpSpPr>
        <p:grpSp>
          <p:nvGrpSpPr>
            <p:cNvPr id="2" name="グループ化 1"/>
            <p:cNvGrpSpPr/>
            <p:nvPr/>
          </p:nvGrpSpPr>
          <p:grpSpPr>
            <a:xfrm>
              <a:off x="623513" y="1267942"/>
              <a:ext cx="2214689" cy="4120901"/>
              <a:chOff x="623513" y="1267942"/>
              <a:chExt cx="2214689" cy="4120901"/>
            </a:xfrm>
          </p:grpSpPr>
          <p:pic>
            <p:nvPicPr>
              <p:cNvPr id="10" name="Picture 2" descr="\\cpfs10\mynavi\スチューデント事業部\01営業部\営業推進課\!河合\作業\2018卒就活媒体資料\素材\TOP.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3513" y="1267942"/>
                <a:ext cx="2214689" cy="412090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2133291" y="1728130"/>
                <a:ext cx="656353" cy="596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lang="ja-JP" altLang="en-US">
                  <a:solidFill>
                    <a:prstClr val="white"/>
                  </a:solidFill>
                  <a:cs typeface="メイリオ" panose="020B0604030504040204" pitchFamily="50" charset="-128"/>
                </a:endParaRPr>
              </a:p>
            </p:txBody>
          </p:sp>
        </p:grpSp>
        <p:sp>
          <p:nvSpPr>
            <p:cNvPr id="4" name="正方形/長方形 3"/>
            <p:cNvSpPr/>
            <p:nvPr/>
          </p:nvSpPr>
          <p:spPr>
            <a:xfrm>
              <a:off x="623513" y="1267942"/>
              <a:ext cx="769352" cy="17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4"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7049" y="1297261"/>
              <a:ext cx="978059" cy="1194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6508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下矢印 24"/>
          <p:cNvSpPr>
            <a:spLocks noChangeArrowheads="1"/>
          </p:cNvSpPr>
          <p:nvPr/>
        </p:nvSpPr>
        <p:spPr bwMode="auto">
          <a:xfrm rot="16200000">
            <a:off x="4041255" y="-1333631"/>
            <a:ext cx="277838" cy="5859820"/>
          </a:xfrm>
          <a:prstGeom prst="downArrow">
            <a:avLst>
              <a:gd name="adj1" fmla="val 50000"/>
              <a:gd name="adj2" fmla="val 50000"/>
            </a:avLst>
          </a:prstGeom>
          <a:solidFill>
            <a:srgbClr val="FF7C80"/>
          </a:solidFill>
          <a:ln w="9525" algn="ctr">
            <a:noFill/>
            <a:round/>
            <a:headEnd/>
            <a:tailEnd/>
          </a:ln>
        </p:spPr>
        <p:txBody>
          <a:bodyPr rot="10800000" wrap="none" lIns="98568" tIns="51255" rIns="98568" bIns="51255" anchor="ctr"/>
          <a:lstStyle/>
          <a:p>
            <a:pPr algn="ctr" defTabSz="1001713"/>
            <a:endParaRPr lang="ja-JP" altLang="en-US" sz="1100">
              <a:solidFill>
                <a:srgbClr val="000000"/>
              </a:solidFill>
              <a:cs typeface="メイリオ" pitchFamily="50" charset="-128"/>
            </a:endParaRPr>
          </a:p>
        </p:txBody>
      </p:sp>
      <p:sp>
        <p:nvSpPr>
          <p:cNvPr id="57" name="下矢印 24"/>
          <p:cNvSpPr>
            <a:spLocks noChangeArrowheads="1"/>
          </p:cNvSpPr>
          <p:nvPr/>
        </p:nvSpPr>
        <p:spPr bwMode="auto">
          <a:xfrm rot="16200000">
            <a:off x="4835745" y="65222"/>
            <a:ext cx="277838" cy="4270840"/>
          </a:xfrm>
          <a:prstGeom prst="downArrow">
            <a:avLst>
              <a:gd name="adj1" fmla="val 50000"/>
              <a:gd name="adj2" fmla="val 50000"/>
            </a:avLst>
          </a:prstGeom>
          <a:solidFill>
            <a:srgbClr val="FF7C80"/>
          </a:solidFill>
          <a:ln w="9525" algn="ctr">
            <a:noFill/>
            <a:round/>
            <a:headEnd/>
            <a:tailEnd/>
          </a:ln>
        </p:spPr>
        <p:txBody>
          <a:bodyPr rot="10800000" wrap="none" lIns="98568" tIns="51255" rIns="98568" bIns="51255" anchor="ctr"/>
          <a:lstStyle/>
          <a:p>
            <a:pPr algn="ctr" defTabSz="1001713"/>
            <a:endParaRPr lang="ja-JP" altLang="en-US" sz="1100">
              <a:solidFill>
                <a:srgbClr val="000000"/>
              </a:solidFill>
              <a:cs typeface="メイリオ" pitchFamily="50" charset="-128"/>
            </a:endParaRPr>
          </a:p>
        </p:txBody>
      </p:sp>
      <p:sp>
        <p:nvSpPr>
          <p:cNvPr id="60" name="下矢印 24"/>
          <p:cNvSpPr>
            <a:spLocks noChangeArrowheads="1"/>
          </p:cNvSpPr>
          <p:nvPr/>
        </p:nvSpPr>
        <p:spPr bwMode="auto">
          <a:xfrm rot="16200000">
            <a:off x="5506210" y="1340050"/>
            <a:ext cx="277838" cy="2929910"/>
          </a:xfrm>
          <a:prstGeom prst="downArrow">
            <a:avLst>
              <a:gd name="adj1" fmla="val 50000"/>
              <a:gd name="adj2" fmla="val 50000"/>
            </a:avLst>
          </a:prstGeom>
          <a:solidFill>
            <a:srgbClr val="FF7C80"/>
          </a:solidFill>
          <a:ln w="9525" algn="ctr">
            <a:noFill/>
            <a:round/>
            <a:headEnd/>
            <a:tailEnd/>
          </a:ln>
        </p:spPr>
        <p:txBody>
          <a:bodyPr rot="10800000" wrap="none" lIns="98568" tIns="51255" rIns="98568" bIns="51255" anchor="ctr"/>
          <a:lstStyle/>
          <a:p>
            <a:pPr algn="ctr" defTabSz="1001713"/>
            <a:endParaRPr lang="ja-JP" altLang="en-US" sz="1100">
              <a:solidFill>
                <a:srgbClr val="000000"/>
              </a:solidFill>
              <a:cs typeface="メイリオ" pitchFamily="50" charset="-128"/>
            </a:endParaRPr>
          </a:p>
        </p:txBody>
      </p:sp>
      <p:sp>
        <p:nvSpPr>
          <p:cNvPr id="64" name="下矢印 24"/>
          <p:cNvSpPr>
            <a:spLocks noChangeArrowheads="1"/>
          </p:cNvSpPr>
          <p:nvPr/>
        </p:nvSpPr>
        <p:spPr bwMode="auto">
          <a:xfrm rot="16200000">
            <a:off x="6095885" y="2534087"/>
            <a:ext cx="277838" cy="1750560"/>
          </a:xfrm>
          <a:prstGeom prst="downArrow">
            <a:avLst>
              <a:gd name="adj1" fmla="val 50000"/>
              <a:gd name="adj2" fmla="val 50000"/>
            </a:avLst>
          </a:prstGeom>
          <a:solidFill>
            <a:srgbClr val="FF7C80"/>
          </a:solidFill>
          <a:ln w="9525" algn="ctr">
            <a:noFill/>
            <a:round/>
            <a:headEnd/>
            <a:tailEnd/>
          </a:ln>
        </p:spPr>
        <p:txBody>
          <a:bodyPr rot="10800000" wrap="none" lIns="98568" tIns="51255" rIns="98568" bIns="51255" anchor="ctr"/>
          <a:lstStyle/>
          <a:p>
            <a:pPr algn="ctr" defTabSz="1001713"/>
            <a:endParaRPr lang="ja-JP" altLang="en-US" sz="1100">
              <a:solidFill>
                <a:srgbClr val="000000"/>
              </a:solidFill>
              <a:cs typeface="メイリオ" pitchFamily="50" charset="-128"/>
            </a:endParaRPr>
          </a:p>
        </p:txBody>
      </p:sp>
      <p:sp>
        <p:nvSpPr>
          <p:cNvPr id="44" name="下矢印 24"/>
          <p:cNvSpPr>
            <a:spLocks noChangeArrowheads="1"/>
          </p:cNvSpPr>
          <p:nvPr/>
        </p:nvSpPr>
        <p:spPr bwMode="auto">
          <a:xfrm rot="16200000">
            <a:off x="8824052" y="2137494"/>
            <a:ext cx="309680" cy="1128894"/>
          </a:xfrm>
          <a:prstGeom prst="downArrow">
            <a:avLst>
              <a:gd name="adj1" fmla="val 50000"/>
              <a:gd name="adj2" fmla="val 50000"/>
            </a:avLst>
          </a:prstGeom>
          <a:solidFill>
            <a:schemeClr val="bg1">
              <a:lumMod val="65000"/>
            </a:schemeClr>
          </a:solidFill>
          <a:ln w="9525" algn="ctr">
            <a:noFill/>
            <a:round/>
            <a:headEnd/>
            <a:tailEnd/>
          </a:ln>
        </p:spPr>
        <p:txBody>
          <a:bodyPr rot="10800000" wrap="none" lIns="98568" tIns="51255" rIns="98568" bIns="51255" anchor="ctr"/>
          <a:lstStyle/>
          <a:p>
            <a:pPr algn="ctr" defTabSz="1001713"/>
            <a:endParaRPr lang="ja-JP" altLang="en-US" sz="1100">
              <a:solidFill>
                <a:srgbClr val="000000"/>
              </a:solidFill>
              <a:cs typeface="メイリオ" pitchFamily="50" charset="-128"/>
            </a:endParaRPr>
          </a:p>
        </p:txBody>
      </p:sp>
      <p:sp>
        <p:nvSpPr>
          <p:cNvPr id="2" name="タイトル 1"/>
          <p:cNvSpPr>
            <a:spLocks noGrp="1"/>
          </p:cNvSpPr>
          <p:nvPr>
            <p:ph type="title"/>
          </p:nvPr>
        </p:nvSpPr>
        <p:spPr/>
        <p:txBody>
          <a:bodyPr/>
          <a:lstStyle/>
          <a:p>
            <a:r>
              <a:rPr kumimoji="1" lang="ja-JP" altLang="en-US" dirty="0" smtClean="0"/>
              <a:t>就活スタイルナビ　タイアップページまでの誘導</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25</a:t>
            </a:fld>
            <a:endParaRPr lang="ja-JP" altLang="en-US">
              <a:solidFill>
                <a:prstClr val="black">
                  <a:tint val="75000"/>
                </a:prstClr>
              </a:solidFill>
            </a:endParaRPr>
          </a:p>
        </p:txBody>
      </p:sp>
      <p:grpSp>
        <p:nvGrpSpPr>
          <p:cNvPr id="43" name="グループ化 42"/>
          <p:cNvGrpSpPr/>
          <p:nvPr/>
        </p:nvGrpSpPr>
        <p:grpSpPr>
          <a:xfrm>
            <a:off x="9543339" y="1217238"/>
            <a:ext cx="527289" cy="2927360"/>
            <a:chOff x="9008699" y="1774733"/>
            <a:chExt cx="527289" cy="2927360"/>
          </a:xfrm>
        </p:grpSpPr>
        <p:sp>
          <p:nvSpPr>
            <p:cNvPr id="32" name="テキスト ボックス 52"/>
            <p:cNvSpPr txBox="1">
              <a:spLocks noChangeArrowheads="1"/>
            </p:cNvSpPr>
            <p:nvPr/>
          </p:nvSpPr>
          <p:spPr bwMode="auto">
            <a:xfrm>
              <a:off x="9109121" y="2729453"/>
              <a:ext cx="353943" cy="769441"/>
            </a:xfrm>
            <a:prstGeom prst="rect">
              <a:avLst/>
            </a:prstGeom>
            <a:noFill/>
            <a:ln w="9525">
              <a:noFill/>
              <a:miter lim="800000"/>
              <a:headEnd/>
              <a:tailEnd/>
            </a:ln>
          </p:spPr>
          <p:txBody>
            <a:bodyPr vert="horz" wrap="square">
              <a:spAutoFit/>
            </a:bodyPr>
            <a:lstStyle/>
            <a:p>
              <a:pPr algn="ctr"/>
              <a:r>
                <a:rPr lang="ja-JP" altLang="en-US" sz="1100" b="1" dirty="0" smtClean="0">
                  <a:solidFill>
                    <a:prstClr val="black">
                      <a:lumMod val="65000"/>
                      <a:lumOff val="35000"/>
                    </a:prstClr>
                  </a:solidFill>
                  <a:cs typeface="メイリオ" pitchFamily="50" charset="-128"/>
                </a:rPr>
                <a:t>貴社</a:t>
              </a:r>
              <a:r>
                <a:rPr lang="en-US" altLang="ja-JP" sz="1100" b="1" dirty="0" smtClean="0">
                  <a:solidFill>
                    <a:prstClr val="black">
                      <a:lumMod val="65000"/>
                      <a:lumOff val="35000"/>
                    </a:prstClr>
                  </a:solidFill>
                  <a:cs typeface="メイリオ" pitchFamily="50" charset="-128"/>
                </a:rPr>
                <a:t>HP</a:t>
              </a:r>
              <a:endParaRPr lang="ja-JP" altLang="en-US" sz="1100" b="1" dirty="0">
                <a:solidFill>
                  <a:prstClr val="black">
                    <a:lumMod val="65000"/>
                    <a:lumOff val="35000"/>
                  </a:prstClr>
                </a:solidFill>
                <a:cs typeface="メイリオ" pitchFamily="50" charset="-128"/>
              </a:endParaRPr>
            </a:p>
          </p:txBody>
        </p:sp>
        <p:sp>
          <p:nvSpPr>
            <p:cNvPr id="42" name="正方形/長方形 49"/>
            <p:cNvSpPr>
              <a:spLocks noChangeArrowheads="1"/>
            </p:cNvSpPr>
            <p:nvPr/>
          </p:nvSpPr>
          <p:spPr bwMode="auto">
            <a:xfrm>
              <a:off x="9008699" y="1774733"/>
              <a:ext cx="527289" cy="292736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grpSp>
      <p:sp>
        <p:nvSpPr>
          <p:cNvPr id="40" name="正方形/長方形 39"/>
          <p:cNvSpPr/>
          <p:nvPr/>
        </p:nvSpPr>
        <p:spPr>
          <a:xfrm>
            <a:off x="7169198" y="708367"/>
            <a:ext cx="1467068" cy="246221"/>
          </a:xfrm>
          <a:prstGeom prst="rect">
            <a:avLst/>
          </a:prstGeom>
          <a:solidFill>
            <a:srgbClr val="FF7C80"/>
          </a:solidFill>
          <a:ln>
            <a:noFill/>
          </a:ln>
        </p:spPr>
        <p:txBody>
          <a:bodyPr wrap="none">
            <a:spAutoFit/>
          </a:bodyPr>
          <a:lstStyle/>
          <a:p>
            <a:pPr algn="ctr">
              <a:defRPr/>
            </a:pPr>
            <a:r>
              <a:rPr lang="ja-JP" altLang="en-US" sz="1000" b="1" dirty="0" smtClean="0">
                <a:solidFill>
                  <a:prstClr val="white"/>
                </a:solidFill>
                <a:cs typeface="メイリオ" pitchFamily="50" charset="-128"/>
              </a:rPr>
              <a:t>貴社タイアップページ</a:t>
            </a:r>
            <a:endParaRPr lang="ja-JP" altLang="en-US" sz="1000" b="1" dirty="0">
              <a:solidFill>
                <a:prstClr val="white"/>
              </a:solidFill>
              <a:cs typeface="メイリオ" pitchFamily="50" charset="-128"/>
            </a:endParaRPr>
          </a:p>
        </p:txBody>
      </p:sp>
      <p:grpSp>
        <p:nvGrpSpPr>
          <p:cNvPr id="9" name="グループ化 8"/>
          <p:cNvGrpSpPr/>
          <p:nvPr/>
        </p:nvGrpSpPr>
        <p:grpSpPr>
          <a:xfrm>
            <a:off x="6291615" y="4831250"/>
            <a:ext cx="5143500" cy="2220306"/>
            <a:chOff x="355525" y="5060454"/>
            <a:chExt cx="5143500" cy="2220306"/>
          </a:xfrm>
        </p:grpSpPr>
        <p:sp>
          <p:nvSpPr>
            <p:cNvPr id="33" name="正方形/長方形 32"/>
            <p:cNvSpPr/>
            <p:nvPr/>
          </p:nvSpPr>
          <p:spPr>
            <a:xfrm>
              <a:off x="355525" y="5131735"/>
              <a:ext cx="3788482" cy="1572738"/>
            </a:xfrm>
            <a:prstGeom prst="rect">
              <a:avLst/>
            </a:prstGeom>
          </p:spPr>
          <p:txBody>
            <a:bodyPr wrap="square">
              <a:spAutoFit/>
            </a:bodyPr>
            <a:lstStyle/>
            <a:p>
              <a:pPr>
                <a:lnSpc>
                  <a:spcPct val="120000"/>
                </a:lnSpc>
              </a:pPr>
              <a:r>
                <a:rPr lang="en-US" altLang="ja-JP" sz="1200" b="1" dirty="0" smtClean="0">
                  <a:solidFill>
                    <a:prstClr val="black">
                      <a:lumMod val="75000"/>
                      <a:lumOff val="25000"/>
                    </a:prstClr>
                  </a:solidFill>
                  <a:cs typeface="メイリオ" pitchFamily="50" charset="-128"/>
                </a:rPr>
                <a:t>【</a:t>
              </a:r>
              <a:r>
                <a:rPr lang="ja-JP" altLang="en-US" sz="1200" b="1" dirty="0" smtClean="0">
                  <a:solidFill>
                    <a:prstClr val="black">
                      <a:lumMod val="75000"/>
                      <a:lumOff val="25000"/>
                    </a:prstClr>
                  </a:solidFill>
                  <a:cs typeface="メイリオ" pitchFamily="50" charset="-128"/>
                </a:rPr>
                <a:t>就活スタイル誘導枠</a:t>
              </a:r>
              <a:r>
                <a:rPr lang="en-US" altLang="ja-JP" sz="1200" b="1" dirty="0">
                  <a:solidFill>
                    <a:prstClr val="black">
                      <a:lumMod val="75000"/>
                      <a:lumOff val="25000"/>
                    </a:prstClr>
                  </a:solidFill>
                  <a:cs typeface="メイリオ" pitchFamily="50" charset="-128"/>
                </a:rPr>
                <a:t>】</a:t>
              </a:r>
            </a:p>
            <a:p>
              <a:r>
                <a:rPr lang="ja-JP" altLang="en-US" sz="1100" dirty="0" smtClean="0">
                  <a:solidFill>
                    <a:prstClr val="black">
                      <a:lumMod val="75000"/>
                      <a:lumOff val="25000"/>
                    </a:prstClr>
                  </a:solidFill>
                  <a:cs typeface="メイリオ" pitchFamily="50" charset="-128"/>
                </a:rPr>
                <a:t>①新着</a:t>
              </a:r>
              <a:r>
                <a:rPr lang="ja-JP" altLang="en-US" sz="1100" dirty="0">
                  <a:solidFill>
                    <a:prstClr val="black">
                      <a:lumMod val="75000"/>
                      <a:lumOff val="25000"/>
                    </a:prstClr>
                  </a:solidFill>
                  <a:cs typeface="メイリオ" pitchFamily="50" charset="-128"/>
                </a:rPr>
                <a:t>情報（</a:t>
              </a:r>
              <a:r>
                <a:rPr lang="zh-TW" altLang="en-US" sz="1100" dirty="0">
                  <a:solidFill>
                    <a:prstClr val="black">
                      <a:lumMod val="75000"/>
                      <a:lumOff val="25000"/>
                    </a:prstClr>
                  </a:solidFill>
                  <a:cs typeface="メイリオ" pitchFamily="50" charset="-128"/>
                </a:rPr>
                <a:t>掲載開始時）</a:t>
              </a:r>
            </a:p>
            <a:p>
              <a:r>
                <a:rPr lang="en-US" altLang="ja-JP" sz="900" dirty="0">
                  <a:solidFill>
                    <a:prstClr val="black">
                      <a:lumMod val="75000"/>
                      <a:lumOff val="25000"/>
                    </a:prstClr>
                  </a:solidFill>
                  <a:cs typeface="メイリオ" pitchFamily="50" charset="-128"/>
                </a:rPr>
                <a:t>※</a:t>
              </a:r>
              <a:r>
                <a:rPr lang="ja-JP" altLang="en-US" sz="900" dirty="0">
                  <a:solidFill>
                    <a:prstClr val="black">
                      <a:lumMod val="75000"/>
                      <a:lumOff val="25000"/>
                    </a:prstClr>
                  </a:solidFill>
                  <a:cs typeface="メイリオ" pitchFamily="50" charset="-128"/>
                </a:rPr>
                <a:t>企画掲載日に掲載いたしますが、サイト更新状況によって掲載</a:t>
              </a:r>
              <a:r>
                <a:rPr lang="ja-JP" altLang="en-US" sz="900" dirty="0" smtClean="0">
                  <a:solidFill>
                    <a:prstClr val="black">
                      <a:lumMod val="75000"/>
                      <a:lumOff val="25000"/>
                    </a:prstClr>
                  </a:solidFill>
                  <a:cs typeface="メイリオ" pitchFamily="50" charset="-128"/>
                </a:rPr>
                <a:t>期間</a:t>
              </a:r>
              <a:endParaRPr lang="en-US" altLang="ja-JP" sz="900" dirty="0" smtClean="0">
                <a:solidFill>
                  <a:prstClr val="black">
                    <a:lumMod val="75000"/>
                    <a:lumOff val="25000"/>
                  </a:prstClr>
                </a:solidFill>
                <a:cs typeface="メイリオ" pitchFamily="50" charset="-128"/>
              </a:endParaRPr>
            </a:p>
            <a:p>
              <a:r>
                <a:rPr lang="ja-JP" altLang="en-US" sz="900" dirty="0">
                  <a:solidFill>
                    <a:prstClr val="black">
                      <a:lumMod val="75000"/>
                      <a:lumOff val="25000"/>
                    </a:prstClr>
                  </a:solidFill>
                  <a:cs typeface="メイリオ" pitchFamily="50" charset="-128"/>
                </a:rPr>
                <a:t>　</a:t>
              </a:r>
              <a:r>
                <a:rPr lang="ja-JP" altLang="en-US" sz="900" dirty="0" smtClean="0">
                  <a:solidFill>
                    <a:prstClr val="black">
                      <a:lumMod val="75000"/>
                      <a:lumOff val="25000"/>
                    </a:prstClr>
                  </a:solidFill>
                  <a:cs typeface="メイリオ" pitchFamily="50" charset="-128"/>
                </a:rPr>
                <a:t>が</a:t>
              </a:r>
              <a:r>
                <a:rPr lang="ja-JP" altLang="en-US" sz="900" dirty="0">
                  <a:solidFill>
                    <a:prstClr val="black">
                      <a:lumMod val="75000"/>
                      <a:lumOff val="25000"/>
                    </a:prstClr>
                  </a:solidFill>
                  <a:cs typeface="メイリオ" pitchFamily="50" charset="-128"/>
                </a:rPr>
                <a:t>前後いたします</a:t>
              </a:r>
              <a:r>
                <a:rPr lang="ja-JP" altLang="en-US" sz="900" dirty="0" smtClean="0">
                  <a:solidFill>
                    <a:prstClr val="black">
                      <a:lumMod val="75000"/>
                      <a:lumOff val="25000"/>
                    </a:prstClr>
                  </a:solidFill>
                  <a:cs typeface="メイリオ" pitchFamily="50" charset="-128"/>
                </a:rPr>
                <a:t>。</a:t>
              </a:r>
              <a:endParaRPr lang="en-US" altLang="ja-JP" sz="900" dirty="0" smtClean="0">
                <a:solidFill>
                  <a:prstClr val="black">
                    <a:lumMod val="75000"/>
                    <a:lumOff val="25000"/>
                  </a:prstClr>
                </a:solidFill>
                <a:cs typeface="メイリオ" pitchFamily="50" charset="-128"/>
              </a:endParaRPr>
            </a:p>
            <a:p>
              <a:pPr>
                <a:lnSpc>
                  <a:spcPct val="120000"/>
                </a:lnSpc>
              </a:pPr>
              <a:r>
                <a:rPr lang="ja-JP" altLang="en-US" sz="1100" dirty="0" smtClean="0">
                  <a:solidFill>
                    <a:prstClr val="black">
                      <a:lumMod val="75000"/>
                      <a:lumOff val="25000"/>
                    </a:prstClr>
                  </a:solidFill>
                  <a:cs typeface="メイリオ" pitchFamily="50" charset="-128"/>
                </a:rPr>
                <a:t>②ダイレクトリンク</a:t>
              </a:r>
              <a:r>
                <a:rPr lang="ja-JP" altLang="en-US" sz="1100" dirty="0">
                  <a:solidFill>
                    <a:prstClr val="black">
                      <a:lumMod val="75000"/>
                      <a:lumOff val="25000"/>
                    </a:prstClr>
                  </a:solidFill>
                  <a:cs typeface="メイリオ" pitchFamily="50" charset="-128"/>
                </a:rPr>
                <a:t>（ローテーション表示</a:t>
              </a:r>
              <a:r>
                <a:rPr lang="ja-JP" altLang="en-US" sz="1100" dirty="0" smtClean="0">
                  <a:solidFill>
                    <a:prstClr val="black">
                      <a:lumMod val="75000"/>
                      <a:lumOff val="25000"/>
                    </a:prstClr>
                  </a:solidFill>
                  <a:cs typeface="メイリオ" pitchFamily="50" charset="-128"/>
                </a:rPr>
                <a:t>）</a:t>
              </a:r>
              <a:endParaRPr lang="en-US" altLang="ja-JP" sz="1100" dirty="0" smtClean="0">
                <a:solidFill>
                  <a:prstClr val="black">
                    <a:lumMod val="75000"/>
                    <a:lumOff val="25000"/>
                  </a:prstClr>
                </a:solidFill>
                <a:cs typeface="メイリオ" pitchFamily="50" charset="-128"/>
              </a:endParaRPr>
            </a:p>
            <a:p>
              <a:pPr>
                <a:lnSpc>
                  <a:spcPct val="120000"/>
                </a:lnSpc>
              </a:pPr>
              <a:r>
                <a:rPr lang="ja-JP" altLang="en-US" sz="1100" dirty="0" smtClean="0">
                  <a:solidFill>
                    <a:prstClr val="black">
                      <a:lumMod val="75000"/>
                      <a:lumOff val="25000"/>
                    </a:prstClr>
                  </a:solidFill>
                  <a:cs typeface="メイリオ" pitchFamily="50" charset="-128"/>
                </a:rPr>
                <a:t>③注目</a:t>
              </a:r>
              <a:r>
                <a:rPr lang="ja-JP" altLang="en-US" sz="1100" dirty="0">
                  <a:solidFill>
                    <a:prstClr val="black">
                      <a:lumMod val="75000"/>
                      <a:lumOff val="25000"/>
                    </a:prstClr>
                  </a:solidFill>
                  <a:cs typeface="メイリオ" pitchFamily="50" charset="-128"/>
                </a:rPr>
                <a:t>の記事　</a:t>
              </a:r>
              <a:r>
                <a:rPr lang="en-US" altLang="ja-JP" sz="1100" dirty="0">
                  <a:solidFill>
                    <a:prstClr val="black">
                      <a:lumMod val="75000"/>
                      <a:lumOff val="25000"/>
                    </a:prstClr>
                  </a:solidFill>
                  <a:cs typeface="メイリオ" pitchFamily="50" charset="-128"/>
                </a:rPr>
                <a:t>(</a:t>
              </a:r>
              <a:r>
                <a:rPr lang="ja-JP" altLang="en-US" sz="1100" dirty="0">
                  <a:solidFill>
                    <a:prstClr val="black">
                      <a:lumMod val="75000"/>
                      <a:lumOff val="25000"/>
                    </a:prstClr>
                  </a:solidFill>
                  <a:cs typeface="メイリオ" pitchFamily="50" charset="-128"/>
                </a:rPr>
                <a:t>ローテーション表示</a:t>
              </a:r>
              <a:r>
                <a:rPr lang="en-US" altLang="ja-JP" sz="1100" dirty="0">
                  <a:solidFill>
                    <a:prstClr val="black">
                      <a:lumMod val="75000"/>
                      <a:lumOff val="25000"/>
                    </a:prstClr>
                  </a:solidFill>
                  <a:cs typeface="メイリオ" pitchFamily="50" charset="-128"/>
                </a:rPr>
                <a:t>)</a:t>
              </a:r>
            </a:p>
            <a:p>
              <a:pPr>
                <a:lnSpc>
                  <a:spcPct val="120000"/>
                </a:lnSpc>
              </a:pPr>
              <a:r>
                <a:rPr lang="ja-JP" altLang="en-US" sz="1100" dirty="0">
                  <a:solidFill>
                    <a:prstClr val="black">
                      <a:lumMod val="75000"/>
                      <a:lumOff val="25000"/>
                    </a:prstClr>
                  </a:solidFill>
                  <a:cs typeface="メイリオ" pitchFamily="50" charset="-128"/>
                </a:rPr>
                <a:t>④</a:t>
              </a:r>
              <a:r>
                <a:rPr lang="ja-JP" altLang="en-US" sz="1100" dirty="0" smtClean="0">
                  <a:solidFill>
                    <a:prstClr val="black">
                      <a:lumMod val="75000"/>
                      <a:lumOff val="25000"/>
                    </a:prstClr>
                  </a:solidFill>
                  <a:cs typeface="メイリオ" pitchFamily="50" charset="-128"/>
                </a:rPr>
                <a:t>カテゴリトップページ</a:t>
              </a:r>
              <a:r>
                <a:rPr lang="ja-JP" altLang="en-US" sz="1100" dirty="0">
                  <a:solidFill>
                    <a:prstClr val="black">
                      <a:lumMod val="75000"/>
                      <a:lumOff val="25000"/>
                    </a:prstClr>
                  </a:solidFill>
                  <a:cs typeface="メイリオ" pitchFamily="50" charset="-128"/>
                </a:rPr>
                <a:t>誘導枠</a:t>
              </a:r>
              <a:r>
                <a:rPr lang="en-US" altLang="ja-JP" sz="1100" dirty="0">
                  <a:solidFill>
                    <a:prstClr val="black">
                      <a:lumMod val="75000"/>
                      <a:lumOff val="25000"/>
                    </a:prstClr>
                  </a:solidFill>
                  <a:cs typeface="メイリオ" pitchFamily="50" charset="-128"/>
                </a:rPr>
                <a:t>(</a:t>
              </a:r>
              <a:r>
                <a:rPr lang="ja-JP" altLang="en-US" sz="1100" dirty="0">
                  <a:solidFill>
                    <a:prstClr val="black">
                      <a:lumMod val="75000"/>
                      <a:lumOff val="25000"/>
                    </a:prstClr>
                  </a:solidFill>
                  <a:cs typeface="メイリオ" pitchFamily="50" charset="-128"/>
                </a:rPr>
                <a:t>ローテーション表示</a:t>
              </a:r>
              <a:r>
                <a:rPr lang="en-US" altLang="ja-JP" sz="1100" dirty="0">
                  <a:solidFill>
                    <a:prstClr val="black">
                      <a:lumMod val="75000"/>
                      <a:lumOff val="25000"/>
                    </a:prstClr>
                  </a:solidFill>
                  <a:cs typeface="メイリオ" pitchFamily="50" charset="-128"/>
                </a:rPr>
                <a:t>)</a:t>
              </a:r>
            </a:p>
            <a:p>
              <a:pPr>
                <a:lnSpc>
                  <a:spcPct val="120000"/>
                </a:lnSpc>
              </a:pPr>
              <a:r>
                <a:rPr lang="ja-JP" altLang="en-US" sz="1100" dirty="0" smtClean="0">
                  <a:solidFill>
                    <a:prstClr val="black">
                      <a:lumMod val="75000"/>
                      <a:lumOff val="25000"/>
                    </a:prstClr>
                  </a:solidFill>
                  <a:cs typeface="メイリオ" pitchFamily="50" charset="-128"/>
                </a:rPr>
                <a:t>⑤</a:t>
              </a:r>
              <a:r>
                <a:rPr lang="ja-JP" altLang="en-US" sz="1100" dirty="0">
                  <a:solidFill>
                    <a:prstClr val="black">
                      <a:lumMod val="75000"/>
                      <a:lumOff val="25000"/>
                    </a:prstClr>
                  </a:solidFill>
                  <a:cs typeface="メイリオ" pitchFamily="50" charset="-128"/>
                </a:rPr>
                <a:t>編集記事下リンク（ローテーション）</a:t>
              </a:r>
              <a:endParaRPr lang="en-US" altLang="ja-JP" sz="1100" dirty="0">
                <a:solidFill>
                  <a:prstClr val="black">
                    <a:lumMod val="75000"/>
                    <a:lumOff val="25000"/>
                  </a:prstClr>
                </a:solidFill>
                <a:cs typeface="メイリオ" pitchFamily="50" charset="-128"/>
              </a:endParaRPr>
            </a:p>
          </p:txBody>
        </p:sp>
        <p:sp>
          <p:nvSpPr>
            <p:cNvPr id="41" name="正方形/長方形 40"/>
            <p:cNvSpPr/>
            <p:nvPr/>
          </p:nvSpPr>
          <p:spPr>
            <a:xfrm>
              <a:off x="355525" y="5060454"/>
              <a:ext cx="3805978" cy="1644019"/>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355525" y="6772929"/>
              <a:ext cx="5143500" cy="507831"/>
            </a:xfrm>
            <a:prstGeom prst="rect">
              <a:avLst/>
            </a:prstGeom>
          </p:spPr>
          <p:txBody>
            <a:bodyPr>
              <a:spAutoFit/>
            </a:bodyPr>
            <a:lstStyle/>
            <a:p>
              <a:r>
                <a:rPr lang="en-US" altLang="ja-JP" sz="900" b="1" dirty="0" smtClean="0">
                  <a:solidFill>
                    <a:prstClr val="black">
                      <a:lumMod val="75000"/>
                      <a:lumOff val="25000"/>
                    </a:prstClr>
                  </a:solidFill>
                  <a:cs typeface="メイリオ" pitchFamily="50" charset="-128"/>
                </a:rPr>
                <a:t>※</a:t>
              </a:r>
              <a:r>
                <a:rPr lang="ja-JP" altLang="en-US" sz="900" b="1" dirty="0" smtClean="0">
                  <a:solidFill>
                    <a:prstClr val="black">
                      <a:lumMod val="75000"/>
                      <a:lumOff val="25000"/>
                    </a:prstClr>
                  </a:solidFill>
                  <a:cs typeface="メイリオ" pitchFamily="50" charset="-128"/>
                </a:rPr>
                <a:t>誘導枠は、予告なく変更になる場合がございます。</a:t>
              </a:r>
              <a:endParaRPr lang="en-US" altLang="ja-JP" sz="900" b="1" dirty="0" smtClean="0">
                <a:solidFill>
                  <a:prstClr val="black">
                    <a:lumMod val="75000"/>
                    <a:lumOff val="25000"/>
                  </a:prstClr>
                </a:solidFill>
                <a:cs typeface="メイリオ" pitchFamily="50" charset="-128"/>
              </a:endParaRPr>
            </a:p>
            <a:p>
              <a:r>
                <a:rPr lang="en-US" altLang="ja-JP" sz="900" b="1" dirty="0" smtClean="0">
                  <a:solidFill>
                    <a:prstClr val="black">
                      <a:lumMod val="75000"/>
                      <a:lumOff val="25000"/>
                    </a:prstClr>
                  </a:solidFill>
                  <a:cs typeface="メイリオ" pitchFamily="50" charset="-128"/>
                </a:rPr>
                <a:t>※</a:t>
              </a:r>
              <a:r>
                <a:rPr lang="ja-JP" altLang="en-US" sz="900" b="1" dirty="0" smtClean="0">
                  <a:solidFill>
                    <a:prstClr val="black">
                      <a:lumMod val="75000"/>
                      <a:lumOff val="25000"/>
                    </a:prstClr>
                  </a:solidFill>
                  <a:cs typeface="メイリオ" pitchFamily="50" charset="-128"/>
                </a:rPr>
                <a:t>デザイン・レイアウトが変わる可能性がござい</a:t>
              </a:r>
              <a:r>
                <a:rPr lang="ja-JP" altLang="en-US" sz="900" b="1" dirty="0">
                  <a:solidFill>
                    <a:prstClr val="black">
                      <a:lumMod val="75000"/>
                      <a:lumOff val="25000"/>
                    </a:prstClr>
                  </a:solidFill>
                  <a:cs typeface="メイリオ" pitchFamily="50" charset="-128"/>
                </a:rPr>
                <a:t>ます</a:t>
              </a:r>
              <a:r>
                <a:rPr lang="ja-JP" altLang="en-US" sz="900" b="1" dirty="0" smtClean="0">
                  <a:solidFill>
                    <a:prstClr val="black">
                      <a:lumMod val="75000"/>
                      <a:lumOff val="25000"/>
                    </a:prstClr>
                  </a:solidFill>
                  <a:cs typeface="メイリオ" pitchFamily="50" charset="-128"/>
                </a:rPr>
                <a:t>。</a:t>
              </a:r>
              <a:endParaRPr lang="en-US" altLang="ja-JP" sz="900" b="1" dirty="0" smtClean="0">
                <a:solidFill>
                  <a:prstClr val="black">
                    <a:lumMod val="75000"/>
                    <a:lumOff val="25000"/>
                  </a:prstClr>
                </a:solidFill>
                <a:cs typeface="メイリオ" pitchFamily="50" charset="-128"/>
              </a:endParaRPr>
            </a:p>
            <a:p>
              <a:r>
                <a:rPr lang="ja-JP" altLang="en-US" sz="900" b="1" dirty="0" smtClean="0">
                  <a:solidFill>
                    <a:prstClr val="black">
                      <a:lumMod val="75000"/>
                      <a:lumOff val="25000"/>
                    </a:prstClr>
                  </a:solidFill>
                  <a:cs typeface="メイリオ" pitchFamily="50" charset="-128"/>
                </a:rPr>
                <a:t>予めご了承くださいませ。</a:t>
              </a:r>
              <a:endParaRPr lang="en-US" altLang="ja-JP" sz="900" b="1" dirty="0">
                <a:solidFill>
                  <a:prstClr val="black">
                    <a:lumMod val="75000"/>
                    <a:lumOff val="25000"/>
                  </a:prstClr>
                </a:solidFill>
                <a:cs typeface="メイリオ" pitchFamily="50" charset="-128"/>
              </a:endParaRPr>
            </a:p>
          </p:txBody>
        </p:sp>
      </p:grpSp>
      <p:sp>
        <p:nvSpPr>
          <p:cNvPr id="76" name="正方形/長方形 75"/>
          <p:cNvSpPr/>
          <p:nvPr/>
        </p:nvSpPr>
        <p:spPr>
          <a:xfrm>
            <a:off x="289173" y="1028586"/>
            <a:ext cx="1857259" cy="21544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defRPr/>
            </a:pPr>
            <a:r>
              <a:rPr lang="ja-JP" altLang="en-US" sz="800" dirty="0" smtClean="0">
                <a:solidFill>
                  <a:srgbClr val="000000"/>
                </a:solidFill>
                <a:cs typeface="メイリオ" pitchFamily="50" charset="-128"/>
              </a:rPr>
              <a:t>トップページ</a:t>
            </a:r>
            <a:endParaRPr lang="ja-JP" altLang="en-US" sz="800" dirty="0">
              <a:solidFill>
                <a:srgbClr val="000000"/>
              </a:solidFill>
              <a:cs typeface="メイリオ" pitchFamily="50" charset="-128"/>
            </a:endParaRPr>
          </a:p>
        </p:txBody>
      </p:sp>
      <p:sp>
        <p:nvSpPr>
          <p:cNvPr id="77" name="正方形/長方形 76"/>
          <p:cNvSpPr/>
          <p:nvPr/>
        </p:nvSpPr>
        <p:spPr>
          <a:xfrm>
            <a:off x="2335188" y="1022440"/>
            <a:ext cx="1260000" cy="21544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r>
              <a:rPr lang="ja-JP" altLang="en-US" sz="800" dirty="0" smtClean="0">
                <a:solidFill>
                  <a:srgbClr val="000000"/>
                </a:solidFill>
                <a:cs typeface="メイリオ" pitchFamily="50" charset="-128"/>
              </a:rPr>
              <a:t>トップページ</a:t>
            </a:r>
            <a:endParaRPr lang="ja-JP" altLang="en-US" sz="800" dirty="0">
              <a:solidFill>
                <a:srgbClr val="000000"/>
              </a:solidFill>
              <a:cs typeface="メイリオ" pitchFamily="50" charset="-128"/>
            </a:endParaRPr>
          </a:p>
        </p:txBody>
      </p:sp>
      <p:sp>
        <p:nvSpPr>
          <p:cNvPr id="78" name="正方形/長方形 77"/>
          <p:cNvSpPr/>
          <p:nvPr/>
        </p:nvSpPr>
        <p:spPr>
          <a:xfrm>
            <a:off x="3640332" y="1022440"/>
            <a:ext cx="1260000" cy="21544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r>
              <a:rPr lang="ja-JP" altLang="en-US" sz="800" dirty="0" smtClean="0">
                <a:solidFill>
                  <a:srgbClr val="000000"/>
                </a:solidFill>
                <a:cs typeface="メイリオ" pitchFamily="50" charset="-128"/>
              </a:rPr>
              <a:t>カテゴリトップページ</a:t>
            </a:r>
            <a:endParaRPr lang="ja-JP" altLang="en-US" sz="800" dirty="0">
              <a:solidFill>
                <a:srgbClr val="000000"/>
              </a:solidFill>
              <a:cs typeface="メイリオ" pitchFamily="50" charset="-128"/>
            </a:endParaRPr>
          </a:p>
        </p:txBody>
      </p:sp>
      <p:sp>
        <p:nvSpPr>
          <p:cNvPr id="79" name="正方形/長方形 78"/>
          <p:cNvSpPr/>
          <p:nvPr/>
        </p:nvSpPr>
        <p:spPr>
          <a:xfrm>
            <a:off x="4945477" y="1022440"/>
            <a:ext cx="1260000" cy="21544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r>
              <a:rPr lang="ja-JP" altLang="en-US" sz="800" dirty="0" smtClean="0">
                <a:solidFill>
                  <a:srgbClr val="000000"/>
                </a:solidFill>
                <a:cs typeface="メイリオ" pitchFamily="50" charset="-128"/>
              </a:rPr>
              <a:t>記事ページ</a:t>
            </a:r>
            <a:endParaRPr lang="ja-JP" altLang="en-US" sz="800" dirty="0">
              <a:solidFill>
                <a:srgbClr val="000000"/>
              </a:solidFill>
              <a:cs typeface="メイリオ" pitchFamily="50" charset="-128"/>
            </a:endParaRPr>
          </a:p>
        </p:txBody>
      </p:sp>
      <p:sp>
        <p:nvSpPr>
          <p:cNvPr id="80" name="正方形/長方形 79"/>
          <p:cNvSpPr/>
          <p:nvPr/>
        </p:nvSpPr>
        <p:spPr>
          <a:xfrm>
            <a:off x="289173" y="740555"/>
            <a:ext cx="1857259" cy="230832"/>
          </a:xfrm>
          <a:prstGeom prst="rect">
            <a:avLst/>
          </a:prstGeom>
          <a:solidFill>
            <a:srgbClr val="C5D8FF"/>
          </a:solidFill>
          <a:ln w="9525">
            <a:solidFill>
              <a:srgbClr val="6699FF"/>
            </a:solidFill>
            <a:miter lim="800000"/>
            <a:headEnd/>
            <a:tailEnd/>
          </a:ln>
        </p:spPr>
        <p:txBody>
          <a:bodyPr wrap="square" anchor="ctr">
            <a:spAutoFit/>
          </a:bodyPr>
          <a:lstStyle/>
          <a:p>
            <a:pPr algn="ctr">
              <a:defRPr/>
            </a:pPr>
            <a:r>
              <a:rPr lang="en-US" altLang="ja-JP" sz="900" b="1" dirty="0" smtClean="0">
                <a:solidFill>
                  <a:prstClr val="black">
                    <a:lumMod val="75000"/>
                    <a:lumOff val="25000"/>
                  </a:prstClr>
                </a:solidFill>
                <a:cs typeface="メイリオ" pitchFamily="50" charset="-128"/>
              </a:rPr>
              <a:t>PC</a:t>
            </a:r>
            <a:endParaRPr lang="ja-JP" altLang="en-US" sz="900" b="1" dirty="0">
              <a:solidFill>
                <a:prstClr val="black">
                  <a:lumMod val="75000"/>
                  <a:lumOff val="25000"/>
                </a:prstClr>
              </a:solidFill>
              <a:cs typeface="メイリオ" pitchFamily="50" charset="-128"/>
            </a:endParaRPr>
          </a:p>
        </p:txBody>
      </p:sp>
      <p:sp>
        <p:nvSpPr>
          <p:cNvPr id="81" name="正方形/長方形 80"/>
          <p:cNvSpPr/>
          <p:nvPr/>
        </p:nvSpPr>
        <p:spPr>
          <a:xfrm>
            <a:off x="2335188" y="740555"/>
            <a:ext cx="3870289" cy="230832"/>
          </a:xfrm>
          <a:prstGeom prst="rect">
            <a:avLst/>
          </a:prstGeom>
          <a:solidFill>
            <a:srgbClr val="C5D8FF"/>
          </a:solidFill>
          <a:ln w="9525">
            <a:solidFill>
              <a:srgbClr val="6699FF"/>
            </a:solidFill>
            <a:miter lim="800000"/>
            <a:headEnd/>
            <a:tailEnd/>
          </a:ln>
        </p:spPr>
        <p:txBody>
          <a:bodyPr wrap="square" anchor="ctr">
            <a:spAutoFit/>
          </a:bodyPr>
          <a:lstStyle/>
          <a:p>
            <a:pPr algn="ctr">
              <a:defRPr/>
            </a:pPr>
            <a:r>
              <a:rPr lang="en-US" altLang="ja-JP" sz="900" b="1" dirty="0" smtClean="0">
                <a:solidFill>
                  <a:prstClr val="black">
                    <a:lumMod val="75000"/>
                    <a:lumOff val="25000"/>
                  </a:prstClr>
                </a:solidFill>
                <a:cs typeface="メイリオ" pitchFamily="50" charset="-128"/>
              </a:rPr>
              <a:t>SP</a:t>
            </a:r>
            <a:endParaRPr lang="ja-JP" altLang="en-US" sz="900" b="1" dirty="0">
              <a:solidFill>
                <a:prstClr val="black">
                  <a:lumMod val="75000"/>
                  <a:lumOff val="25000"/>
                </a:prstClr>
              </a:solidFill>
              <a:cs typeface="メイリオ" pitchFamily="50" charset="-128"/>
            </a:endParaRPr>
          </a:p>
        </p:txBody>
      </p:sp>
      <p:grpSp>
        <p:nvGrpSpPr>
          <p:cNvPr id="17" name="グループ化 16"/>
          <p:cNvGrpSpPr/>
          <p:nvPr/>
        </p:nvGrpSpPr>
        <p:grpSpPr>
          <a:xfrm>
            <a:off x="168631" y="1360220"/>
            <a:ext cx="2114710" cy="4423987"/>
            <a:chOff x="168631" y="1360220"/>
            <a:chExt cx="2114710" cy="4423987"/>
          </a:xfrm>
        </p:grpSpPr>
        <p:grpSp>
          <p:nvGrpSpPr>
            <p:cNvPr id="14" name="グループ化 13"/>
            <p:cNvGrpSpPr/>
            <p:nvPr/>
          </p:nvGrpSpPr>
          <p:grpSpPr>
            <a:xfrm>
              <a:off x="168631" y="1360220"/>
              <a:ext cx="2114710" cy="4423987"/>
              <a:chOff x="168631" y="1360220"/>
              <a:chExt cx="2114710" cy="4423987"/>
            </a:xfrm>
          </p:grpSpPr>
          <p:grpSp>
            <p:nvGrpSpPr>
              <p:cNvPr id="13" name="グループ化 12"/>
              <p:cNvGrpSpPr/>
              <p:nvPr/>
            </p:nvGrpSpPr>
            <p:grpSpPr>
              <a:xfrm>
                <a:off x="313072" y="1360220"/>
                <a:ext cx="1833360" cy="4423987"/>
                <a:chOff x="313072" y="1360220"/>
                <a:chExt cx="1833360" cy="4423987"/>
              </a:xfrm>
            </p:grpSpPr>
            <p:grpSp>
              <p:nvGrpSpPr>
                <p:cNvPr id="7" name="グループ化 6"/>
                <p:cNvGrpSpPr/>
                <p:nvPr/>
              </p:nvGrpSpPr>
              <p:grpSpPr>
                <a:xfrm>
                  <a:off x="313073" y="1360220"/>
                  <a:ext cx="1833359" cy="4423987"/>
                  <a:chOff x="313073" y="1360220"/>
                  <a:chExt cx="1833359" cy="4423987"/>
                </a:xfrm>
              </p:grpSpPr>
              <p:pic>
                <p:nvPicPr>
                  <p:cNvPr id="65" name="Picture 2" descr="\\cpfs10\mynavi\スチューデント事業部\01営業部\営業推進課\!河合\作業\2018卒就活媒体資料\素材\TOP.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3073" y="4811006"/>
                    <a:ext cx="1833359" cy="97320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313074" y="1360220"/>
                    <a:ext cx="1820218" cy="3462829"/>
                    <a:chOff x="313074" y="1360220"/>
                    <a:chExt cx="1820218" cy="3462829"/>
                  </a:xfrm>
                </p:grpSpPr>
                <p:pic>
                  <p:nvPicPr>
                    <p:cNvPr id="9218" name="Picture 2" descr="\\cpfs10\mynavi\スチューデント事業部\01営業部\営業推進課\!河合\作業\2018卒就活媒体資料\素材\TOP.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3074" y="1360220"/>
                      <a:ext cx="1820218" cy="346282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6" name="正方形/長方形 65"/>
                    <p:cNvSpPr/>
                    <p:nvPr/>
                  </p:nvSpPr>
                  <p:spPr>
                    <a:xfrm>
                      <a:off x="338454" y="1385254"/>
                      <a:ext cx="648072" cy="144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9"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2151" y="1385254"/>
                      <a:ext cx="999255" cy="12203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1" name="テキスト ボックス 50"/>
                <p:cNvSpPr txBox="1"/>
                <p:nvPr/>
              </p:nvSpPr>
              <p:spPr>
                <a:xfrm>
                  <a:off x="313073" y="3551109"/>
                  <a:ext cx="1275224" cy="1213685"/>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b="1" dirty="0" smtClean="0">
                      <a:solidFill>
                        <a:srgbClr val="FF7C80"/>
                      </a:solidFill>
                    </a:rPr>
                    <a:t>１</a:t>
                  </a:r>
                  <a:endParaRPr lang="ja-JP" altLang="en-US" sz="1400" b="1" dirty="0">
                    <a:solidFill>
                      <a:srgbClr val="FF7C80"/>
                    </a:solidFill>
                  </a:endParaRPr>
                </a:p>
              </p:txBody>
            </p:sp>
            <p:sp>
              <p:nvSpPr>
                <p:cNvPr id="52" name="テキスト ボックス 51"/>
                <p:cNvSpPr txBox="1"/>
                <p:nvPr/>
              </p:nvSpPr>
              <p:spPr>
                <a:xfrm>
                  <a:off x="1588297" y="3619500"/>
                  <a:ext cx="558135" cy="1141403"/>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b="1">
                      <a:solidFill>
                        <a:srgbClr val="FF7C8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smtClean="0"/>
                    <a:t>２</a:t>
                  </a:r>
                  <a:endParaRPr lang="ja-JP" altLang="en-US" sz="1400" dirty="0"/>
                </a:p>
              </p:txBody>
            </p:sp>
            <p:sp>
              <p:nvSpPr>
                <p:cNvPr id="53" name="テキスト ボックス 52"/>
                <p:cNvSpPr txBox="1"/>
                <p:nvPr/>
              </p:nvSpPr>
              <p:spPr>
                <a:xfrm>
                  <a:off x="313072" y="4970496"/>
                  <a:ext cx="1236573" cy="302955"/>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b="1">
                      <a:solidFill>
                        <a:srgbClr val="FF7C8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smtClean="0"/>
                    <a:t>３</a:t>
                  </a:r>
                  <a:endParaRPr lang="ja-JP" altLang="en-US" sz="1400" dirty="0"/>
                </a:p>
              </p:txBody>
            </p:sp>
          </p:grpSp>
          <p:sp>
            <p:nvSpPr>
              <p:cNvPr id="67" name="フローチャート : せん孔テープ 66"/>
              <p:cNvSpPr/>
              <p:nvPr/>
            </p:nvSpPr>
            <p:spPr>
              <a:xfrm>
                <a:off x="168631" y="4760903"/>
                <a:ext cx="2114710" cy="124292"/>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4" name="正方形/長方形 53"/>
            <p:cNvSpPr/>
            <p:nvPr/>
          </p:nvSpPr>
          <p:spPr>
            <a:xfrm>
              <a:off x="1575156" y="1735198"/>
              <a:ext cx="558135" cy="492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lang="ja-JP" altLang="en-US">
                <a:solidFill>
                  <a:prstClr val="white"/>
                </a:solidFill>
                <a:cs typeface="メイリオ" panose="020B0604030504040204" pitchFamily="50" charset="-128"/>
              </a:endParaRPr>
            </a:p>
          </p:txBody>
        </p:sp>
      </p:grpSp>
      <p:pic>
        <p:nvPicPr>
          <p:cNvPr id="1024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52598" y="1053807"/>
            <a:ext cx="1776788" cy="350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グループ化 26"/>
          <p:cNvGrpSpPr/>
          <p:nvPr/>
        </p:nvGrpSpPr>
        <p:grpSpPr>
          <a:xfrm>
            <a:off x="2371122" y="1310351"/>
            <a:ext cx="1170130" cy="5626477"/>
            <a:chOff x="2371122" y="1310351"/>
            <a:chExt cx="1170130" cy="5626477"/>
          </a:xfrm>
        </p:grpSpPr>
        <p:grpSp>
          <p:nvGrpSpPr>
            <p:cNvPr id="26" name="グループ化 25"/>
            <p:cNvGrpSpPr/>
            <p:nvPr/>
          </p:nvGrpSpPr>
          <p:grpSpPr>
            <a:xfrm>
              <a:off x="2371122" y="1310351"/>
              <a:ext cx="1170130" cy="5626477"/>
              <a:chOff x="2371122" y="1310351"/>
              <a:chExt cx="1170130" cy="5626477"/>
            </a:xfrm>
          </p:grpSpPr>
          <p:grpSp>
            <p:nvGrpSpPr>
              <p:cNvPr id="25" name="グループ化 24"/>
              <p:cNvGrpSpPr/>
              <p:nvPr/>
            </p:nvGrpSpPr>
            <p:grpSpPr>
              <a:xfrm>
                <a:off x="2425128" y="1310351"/>
                <a:ext cx="1080120" cy="5626477"/>
                <a:chOff x="2425128" y="1310351"/>
                <a:chExt cx="1080120" cy="5626477"/>
              </a:xfrm>
            </p:grpSpPr>
            <p:pic>
              <p:nvPicPr>
                <p:cNvPr id="58" name="図 5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25128" y="3786661"/>
                  <a:ext cx="1080120" cy="1549609"/>
                </a:xfrm>
                <a:prstGeom prst="rect">
                  <a:avLst/>
                </a:prstGeom>
                <a:noFill/>
                <a:ln w="9525">
                  <a:solidFill>
                    <a:schemeClr val="bg1">
                      <a:lumMod val="50000"/>
                    </a:schemeClr>
                  </a:solidFill>
                  <a:miter lim="800000"/>
                  <a:headEnd/>
                  <a:tailEnd/>
                </a:ln>
              </p:spPr>
            </p:pic>
            <p:pic>
              <p:nvPicPr>
                <p:cNvPr id="59" name="図 58"/>
                <p:cNvPicPr>
                  <a:picLocks noChangeAspect="1"/>
                </p:cNvPicPr>
                <p:nvPr/>
              </p:nvPicPr>
              <p:blipFill rotWithShape="1">
                <a:blip r:embed="rId8" cstate="email">
                  <a:extLst>
                    <a:ext uri="{28A0092B-C50C-407E-A947-70E740481C1C}">
                      <a14:useLocalDpi xmlns:a14="http://schemas.microsoft.com/office/drawing/2010/main"/>
                    </a:ext>
                  </a:extLst>
                </a:blip>
                <a:srcRect l="-1695"/>
                <a:stretch/>
              </p:blipFill>
              <p:spPr>
                <a:xfrm>
                  <a:off x="2425128" y="5369078"/>
                  <a:ext cx="1080120" cy="1567750"/>
                </a:xfrm>
                <a:prstGeom prst="rect">
                  <a:avLst/>
                </a:prstGeom>
                <a:noFill/>
                <a:ln w="9525">
                  <a:solidFill>
                    <a:schemeClr val="bg1">
                      <a:lumMod val="50000"/>
                    </a:schemeClr>
                  </a:solidFill>
                  <a:miter lim="800000"/>
                  <a:headEnd/>
                  <a:tailEnd/>
                </a:ln>
              </p:spPr>
            </p:pic>
            <p:grpSp>
              <p:nvGrpSpPr>
                <p:cNvPr id="12" name="グループ化 11"/>
                <p:cNvGrpSpPr/>
                <p:nvPr/>
              </p:nvGrpSpPr>
              <p:grpSpPr>
                <a:xfrm>
                  <a:off x="2425128" y="1310351"/>
                  <a:ext cx="1080120" cy="2444609"/>
                  <a:chOff x="2425128" y="1310351"/>
                  <a:chExt cx="1080120" cy="2444609"/>
                </a:xfrm>
              </p:grpSpPr>
              <p:pic>
                <p:nvPicPr>
                  <p:cNvPr id="8" name="図 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425128" y="1310351"/>
                    <a:ext cx="1080120" cy="2444609"/>
                  </a:xfrm>
                  <a:prstGeom prst="rect">
                    <a:avLst/>
                  </a:prstGeom>
                  <a:noFill/>
                  <a:ln w="9525">
                    <a:solidFill>
                      <a:schemeClr val="bg1">
                        <a:lumMod val="50000"/>
                      </a:schemeClr>
                    </a:solidFill>
                    <a:miter lim="800000"/>
                    <a:headEnd/>
                    <a:tailEnd/>
                  </a:ln>
                </p:spPr>
              </p:pic>
              <p:sp>
                <p:nvSpPr>
                  <p:cNvPr id="71" name="正方形/長方形 70"/>
                  <p:cNvSpPr/>
                  <p:nvPr/>
                </p:nvSpPr>
                <p:spPr>
                  <a:xfrm>
                    <a:off x="2425128" y="1325646"/>
                    <a:ext cx="648072" cy="119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1" name="Picture 2" descr="\\Cpfs10\mynavi\スチューデント事業部\02編集・システム・販売促進部\マイナビスチューデント編集課\01　フレッシャーズ\21ロゴ\フレッシャーズシュウカツロゴ_縦データ\マイナビ学生の窓口フレッシャーズ／就活スタイル　縦カラー.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448345" y="1323426"/>
                    <a:ext cx="531552" cy="9882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グループ化 9"/>
              <p:cNvGrpSpPr/>
              <p:nvPr/>
            </p:nvGrpSpPr>
            <p:grpSpPr>
              <a:xfrm>
                <a:off x="2371122" y="3714042"/>
                <a:ext cx="1170130" cy="1691549"/>
                <a:chOff x="4513430" y="3096111"/>
                <a:chExt cx="1260140" cy="1691549"/>
              </a:xfrm>
            </p:grpSpPr>
            <p:sp>
              <p:nvSpPr>
                <p:cNvPr id="61" name="フローチャート : せん孔テープ 60"/>
                <p:cNvSpPr/>
                <p:nvPr/>
              </p:nvSpPr>
              <p:spPr>
                <a:xfrm>
                  <a:off x="4513430" y="4663368"/>
                  <a:ext cx="1260140" cy="124292"/>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フローチャート : せん孔テープ 61"/>
                <p:cNvSpPr/>
                <p:nvPr/>
              </p:nvSpPr>
              <p:spPr>
                <a:xfrm>
                  <a:off x="4513430" y="3096111"/>
                  <a:ext cx="1260140" cy="124292"/>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63" name="テキスト ボックス 62"/>
            <p:cNvSpPr txBox="1"/>
            <p:nvPr/>
          </p:nvSpPr>
          <p:spPr>
            <a:xfrm>
              <a:off x="2425128" y="6083792"/>
              <a:ext cx="1080120" cy="853035"/>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b="1">
                  <a:solidFill>
                    <a:srgbClr val="FF7C8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smtClean="0"/>
                <a:t>２</a:t>
              </a:r>
              <a:endParaRPr lang="ja-JP" altLang="en-US" sz="1400" dirty="0"/>
            </a:p>
          </p:txBody>
        </p:sp>
        <p:sp>
          <p:nvSpPr>
            <p:cNvPr id="56" name="テキスト ボックス 55"/>
            <p:cNvSpPr txBox="1"/>
            <p:nvPr/>
          </p:nvSpPr>
          <p:spPr>
            <a:xfrm>
              <a:off x="2425128" y="3999385"/>
              <a:ext cx="1080120" cy="1122588"/>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b="1" dirty="0" smtClean="0">
                  <a:solidFill>
                    <a:srgbClr val="FF7C80"/>
                  </a:solidFill>
                </a:rPr>
                <a:t>１</a:t>
              </a:r>
              <a:endParaRPr lang="ja-JP" altLang="en-US" sz="1400" b="1" dirty="0">
                <a:solidFill>
                  <a:srgbClr val="FF7C80"/>
                </a:solidFill>
              </a:endParaRPr>
            </a:p>
          </p:txBody>
        </p:sp>
      </p:grpSp>
      <p:grpSp>
        <p:nvGrpSpPr>
          <p:cNvPr id="34" name="グループ化 33"/>
          <p:cNvGrpSpPr/>
          <p:nvPr/>
        </p:nvGrpSpPr>
        <p:grpSpPr>
          <a:xfrm>
            <a:off x="3721272" y="1298282"/>
            <a:ext cx="1170130" cy="3509410"/>
            <a:chOff x="3721272" y="1298282"/>
            <a:chExt cx="1170130" cy="3509410"/>
          </a:xfrm>
        </p:grpSpPr>
        <p:grpSp>
          <p:nvGrpSpPr>
            <p:cNvPr id="30" name="グループ化 29"/>
            <p:cNvGrpSpPr/>
            <p:nvPr/>
          </p:nvGrpSpPr>
          <p:grpSpPr>
            <a:xfrm>
              <a:off x="3721272" y="1298282"/>
              <a:ext cx="1170130" cy="3509410"/>
              <a:chOff x="3721272" y="1298282"/>
              <a:chExt cx="1170130" cy="3509410"/>
            </a:xfrm>
          </p:grpSpPr>
          <p:grpSp>
            <p:nvGrpSpPr>
              <p:cNvPr id="29" name="グループ化 28"/>
              <p:cNvGrpSpPr/>
              <p:nvPr/>
            </p:nvGrpSpPr>
            <p:grpSpPr>
              <a:xfrm>
                <a:off x="3766894" y="1298282"/>
                <a:ext cx="1080000" cy="3509410"/>
                <a:chOff x="3766894" y="1298282"/>
                <a:chExt cx="1080000" cy="3509410"/>
              </a:xfrm>
            </p:grpSpPr>
            <p:pic>
              <p:nvPicPr>
                <p:cNvPr id="68" name="Picture 3" descr="\\cpfs10\mynavi\スチューデント事業部\01営業部\営業推進課\!河合\作業\2018卒就活媒体資料\素材\SP\カテゴリTOP.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766894" y="3294026"/>
                  <a:ext cx="1080000" cy="151366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グループ化 27"/>
                <p:cNvGrpSpPr/>
                <p:nvPr/>
              </p:nvGrpSpPr>
              <p:grpSpPr>
                <a:xfrm>
                  <a:off x="3766894" y="1298282"/>
                  <a:ext cx="1080000" cy="1984753"/>
                  <a:chOff x="3766894" y="1298282"/>
                  <a:chExt cx="1080000" cy="1984753"/>
                </a:xfrm>
              </p:grpSpPr>
              <p:pic>
                <p:nvPicPr>
                  <p:cNvPr id="9219" name="Picture 3" descr="\\cpfs10\mynavi\スチューデント事業部\01営業部\営業推進課\!河合\作業\2018卒就活媒体資料\素材\SP\カテゴリTOP.pn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3766894" y="1298282"/>
                    <a:ext cx="1080000" cy="198475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3" name="正方形/長方形 82"/>
                  <p:cNvSpPr/>
                  <p:nvPr/>
                </p:nvSpPr>
                <p:spPr>
                  <a:xfrm>
                    <a:off x="3771555" y="1313288"/>
                    <a:ext cx="648072" cy="119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8" name="Picture 2" descr="\\Cpfs10\mynavi\スチューデント事業部\02編集・システム・販売促進部\マイナビスチューデント編集課\01　フレッシャーズ\21ロゴ\フレッシャーズシュウカツロゴ_縦データ\マイナビ学生の窓口フレッシャーズ／就活スタイル　縦カラー.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781172" y="1321190"/>
                    <a:ext cx="531552" cy="9882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0" name="フローチャート : せん孔テープ 69"/>
              <p:cNvSpPr/>
              <p:nvPr/>
            </p:nvSpPr>
            <p:spPr>
              <a:xfrm>
                <a:off x="3721272" y="3241502"/>
                <a:ext cx="1170130" cy="124292"/>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73" name="テキスト ボックス 72"/>
            <p:cNvSpPr txBox="1"/>
            <p:nvPr/>
          </p:nvSpPr>
          <p:spPr>
            <a:xfrm>
              <a:off x="3768880" y="4009158"/>
              <a:ext cx="1080120" cy="798533"/>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b="1">
                  <a:solidFill>
                    <a:srgbClr val="FF7C8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smtClean="0"/>
                <a:t>２</a:t>
              </a:r>
              <a:endParaRPr lang="ja-JP" altLang="en-US" sz="1400" dirty="0"/>
            </a:p>
          </p:txBody>
        </p:sp>
        <p:sp>
          <p:nvSpPr>
            <p:cNvPr id="72" name="テキスト ボックス 71"/>
            <p:cNvSpPr txBox="1"/>
            <p:nvPr/>
          </p:nvSpPr>
          <p:spPr>
            <a:xfrm>
              <a:off x="3753625" y="1668093"/>
              <a:ext cx="1080120" cy="388449"/>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b="1" dirty="0" smtClean="0">
                  <a:solidFill>
                    <a:srgbClr val="FF7C80"/>
                  </a:solidFill>
                </a:rPr>
                <a:t>４</a:t>
              </a:r>
              <a:endParaRPr lang="ja-JP" altLang="en-US" sz="1400" b="1" dirty="0">
                <a:solidFill>
                  <a:srgbClr val="FF7C80"/>
                </a:solidFill>
              </a:endParaRPr>
            </a:p>
          </p:txBody>
        </p:sp>
      </p:grpSp>
      <p:grpSp>
        <p:nvGrpSpPr>
          <p:cNvPr id="36" name="グループ化 35"/>
          <p:cNvGrpSpPr/>
          <p:nvPr/>
        </p:nvGrpSpPr>
        <p:grpSpPr>
          <a:xfrm>
            <a:off x="5035417" y="1282239"/>
            <a:ext cx="1080121" cy="4418139"/>
            <a:chOff x="5035417" y="1282239"/>
            <a:chExt cx="1080121" cy="4418139"/>
          </a:xfrm>
        </p:grpSpPr>
        <p:grpSp>
          <p:nvGrpSpPr>
            <p:cNvPr id="35" name="グループ化 34"/>
            <p:cNvGrpSpPr/>
            <p:nvPr/>
          </p:nvGrpSpPr>
          <p:grpSpPr>
            <a:xfrm>
              <a:off x="5035417" y="1282239"/>
              <a:ext cx="1080121" cy="4418139"/>
              <a:chOff x="5035417" y="1282239"/>
              <a:chExt cx="1080121" cy="4418139"/>
            </a:xfrm>
          </p:grpSpPr>
          <p:pic>
            <p:nvPicPr>
              <p:cNvPr id="9221" name="Picture 5" descr="\\cpfs10\mynavi\スチューデント事業部\01営業部\営業推進課\!河合\作業\2018卒就活媒体資料\素材\SP\記事.pn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1" r="-11"/>
              <a:stretch/>
            </p:blipFill>
            <p:spPr bwMode="auto">
              <a:xfrm>
                <a:off x="5035417" y="1282239"/>
                <a:ext cx="1080121" cy="441813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6" name="正方形/長方形 85"/>
              <p:cNvSpPr/>
              <p:nvPr/>
            </p:nvSpPr>
            <p:spPr>
              <a:xfrm>
                <a:off x="5035418" y="1306950"/>
                <a:ext cx="648072" cy="119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9" name="Picture 2" descr="\\Cpfs10\mynavi\スチューデント事業部\02編集・システム・販売促進部\マイナビスチューデント編集課\01　フレッシャーズ\21ロゴ\フレッシャーズシュウカツロゴ_縦データ\マイナビ学生の窓口フレッシャーズ／就活スタイル　縦カラー.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070683" y="1300912"/>
                <a:ext cx="531552" cy="98821"/>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正方形/長方形 54"/>
            <p:cNvSpPr/>
            <p:nvPr/>
          </p:nvSpPr>
          <p:spPr>
            <a:xfrm>
              <a:off x="5143500" y="3341525"/>
              <a:ext cx="864096" cy="657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lang="ja-JP" altLang="en-US">
                <a:solidFill>
                  <a:prstClr val="white"/>
                </a:solidFill>
                <a:cs typeface="メイリオ" panose="020B0604030504040204" pitchFamily="50" charset="-128"/>
              </a:endParaRPr>
            </a:p>
          </p:txBody>
        </p:sp>
        <p:sp>
          <p:nvSpPr>
            <p:cNvPr id="75" name="テキスト ボックス 74"/>
            <p:cNvSpPr txBox="1"/>
            <p:nvPr/>
          </p:nvSpPr>
          <p:spPr>
            <a:xfrm>
              <a:off x="5035417" y="4764794"/>
              <a:ext cx="1080120" cy="924106"/>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b="1" dirty="0" smtClean="0">
                  <a:solidFill>
                    <a:srgbClr val="FF7C80"/>
                  </a:solidFill>
                </a:rPr>
                <a:t>５</a:t>
              </a:r>
              <a:endParaRPr lang="ja-JP" altLang="en-US" sz="1400" b="1" dirty="0">
                <a:solidFill>
                  <a:srgbClr val="FF7C80"/>
                </a:solidFill>
              </a:endParaRPr>
            </a:p>
          </p:txBody>
        </p:sp>
      </p:grpSp>
    </p:spTree>
    <p:extLst>
      <p:ext uri="{BB962C8B-B14F-4D97-AF65-F5344CB8AC3E}">
        <p14:creationId xmlns:p14="http://schemas.microsoft.com/office/powerpoint/2010/main" val="2907240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3880555351"/>
              </p:ext>
            </p:extLst>
          </p:nvPr>
        </p:nvGraphicFramePr>
        <p:xfrm>
          <a:off x="3343300" y="2109835"/>
          <a:ext cx="6768751" cy="4678631"/>
        </p:xfrm>
        <a:graphic>
          <a:graphicData uri="http://schemas.openxmlformats.org/drawingml/2006/table">
            <a:tbl>
              <a:tblPr/>
              <a:tblGrid>
                <a:gridCol w="1232023"/>
                <a:gridCol w="1845576"/>
                <a:gridCol w="1845576"/>
                <a:gridCol w="1845576"/>
              </a:tblGrid>
              <a:tr h="265758">
                <a:tc>
                  <a:txBody>
                    <a:bodyPr/>
                    <a:lstStyle/>
                    <a:p>
                      <a:pPr algn="l" fontAlgn="ctr"/>
                      <a:r>
                        <a:rPr lang="ja-JP" altLang="en-US" sz="900" b="0" i="0" u="none" strike="noStrike" dirty="0">
                          <a:solidFill>
                            <a:srgbClr val="000000"/>
                          </a:solidFill>
                          <a:effectLst/>
                          <a:latin typeface="メイリオ"/>
                        </a:rPr>
                        <a:t>　</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a:solidFill>
                            <a:srgbClr val="FFFFFF"/>
                          </a:solidFill>
                          <a:effectLst/>
                          <a:latin typeface="メイリオ"/>
                        </a:rPr>
                        <a:t>4</a:t>
                      </a:r>
                      <a:r>
                        <a:rPr lang="ja-JP" altLang="en-US" sz="1200" b="1" i="0" u="none" strike="noStrike" dirty="0">
                          <a:solidFill>
                            <a:srgbClr val="FFFFFF"/>
                          </a:solidFill>
                          <a:effectLst/>
                          <a:latin typeface="メイリオ"/>
                        </a:rPr>
                        <a:t>週間</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smtClean="0">
                          <a:solidFill>
                            <a:srgbClr val="FFFFFF"/>
                          </a:solidFill>
                          <a:effectLst/>
                          <a:latin typeface="メイリオ"/>
                        </a:rPr>
                        <a:t>8</a:t>
                      </a:r>
                      <a:r>
                        <a:rPr lang="ja-JP" altLang="en-US" sz="1200" b="1" i="0" u="none" strike="noStrike" dirty="0" smtClean="0">
                          <a:solidFill>
                            <a:srgbClr val="FFFFFF"/>
                          </a:solidFill>
                          <a:effectLst/>
                          <a:latin typeface="メイリオ"/>
                        </a:rPr>
                        <a:t>週間</a:t>
                      </a:r>
                      <a:endParaRPr lang="ja-JP" altLang="en-US" sz="1200" b="1" i="0" u="none" strike="noStrike" dirty="0">
                        <a:solidFill>
                          <a:srgbClr val="FFFFFF"/>
                        </a:solidFill>
                        <a:effectLst/>
                        <a:latin typeface="メイリオ"/>
                      </a:endParaRP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a:solidFill>
                            <a:srgbClr val="FFFFFF"/>
                          </a:solidFill>
                          <a:effectLst/>
                          <a:latin typeface="メイリオ"/>
                        </a:rPr>
                        <a:t>12</a:t>
                      </a:r>
                      <a:r>
                        <a:rPr lang="ja-JP" altLang="en-US" sz="1200" b="1" i="0" u="none" strike="noStrike" dirty="0">
                          <a:solidFill>
                            <a:srgbClr val="FFFFFF"/>
                          </a:solidFill>
                          <a:effectLst/>
                          <a:latin typeface="メイリオ"/>
                        </a:rPr>
                        <a:t>週間</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r>
              <a:tr h="610455">
                <a:tc>
                  <a:txBody>
                    <a:bodyPr/>
                    <a:lstStyle/>
                    <a:p>
                      <a:pPr algn="ctr" fontAlgn="ctr"/>
                      <a:r>
                        <a:rPr lang="ja-JP" altLang="en-US" sz="900" b="0" i="0" u="none" strike="noStrike" dirty="0">
                          <a:solidFill>
                            <a:srgbClr val="000000"/>
                          </a:solidFill>
                          <a:effectLst/>
                          <a:latin typeface="メイリオ"/>
                        </a:rPr>
                        <a:t>定価</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ja-JP" altLang="en-US" sz="1400" b="1" i="0" u="none" strike="noStrike" dirty="0" smtClean="0">
                          <a:solidFill>
                            <a:srgbClr val="FF7C80"/>
                          </a:solidFill>
                          <a:effectLst/>
                          <a:latin typeface="メイリオ"/>
                        </a:rPr>
                        <a:t>￥</a:t>
                      </a:r>
                      <a:r>
                        <a:rPr lang="en-US" altLang="ja-JP" sz="1400" b="1" i="0" u="none" strike="noStrike" dirty="0" smtClean="0">
                          <a:solidFill>
                            <a:srgbClr val="FF7C80"/>
                          </a:solidFill>
                          <a:effectLst/>
                          <a:latin typeface="メイリオ"/>
                        </a:rPr>
                        <a:t>800,000-</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smtClean="0">
                          <a:solidFill>
                            <a:srgbClr val="000000"/>
                          </a:solidFill>
                          <a:effectLst/>
                          <a:latin typeface="メイリオ"/>
                        </a:rPr>
                        <a:t>掲載料</a:t>
                      </a:r>
                      <a:r>
                        <a:rPr lang="en-US" altLang="ja-JP" sz="900" b="0" i="0" u="none" strike="noStrike" dirty="0" smtClean="0">
                          <a:solidFill>
                            <a:srgbClr val="000000"/>
                          </a:solidFill>
                          <a:effectLst/>
                          <a:latin typeface="メイリオ"/>
                        </a:rPr>
                        <a:t>50</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)30</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1,200,000</a:t>
                      </a:r>
                      <a:r>
                        <a:rPr lang="en-US" altLang="ja-JP" sz="1400" b="1" i="0" u="none" strike="noStrike" dirty="0" smtClean="0">
                          <a:solidFill>
                            <a:srgbClr val="FF7C80"/>
                          </a:solidFill>
                          <a:effectLst/>
                          <a:latin typeface="メイリオ"/>
                        </a:rPr>
                        <a:t>-</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smtClean="0">
                          <a:solidFill>
                            <a:srgbClr val="000000"/>
                          </a:solidFill>
                          <a:effectLst/>
                          <a:latin typeface="メイリオ"/>
                        </a:rPr>
                        <a:t>掲載料</a:t>
                      </a:r>
                      <a:r>
                        <a:rPr lang="en-US" altLang="ja-JP" sz="900" b="0" i="0" u="none" strike="noStrike" dirty="0" smtClean="0">
                          <a:solidFill>
                            <a:srgbClr val="000000"/>
                          </a:solidFill>
                          <a:effectLst/>
                          <a:latin typeface="メイリオ"/>
                        </a:rPr>
                        <a:t>90</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)30</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メイリオ"/>
                        </a:rPr>
                        <a:t>1,500,000-</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a:solidFill>
                            <a:srgbClr val="000000"/>
                          </a:solidFill>
                          <a:effectLst/>
                          <a:latin typeface="メイリオ"/>
                        </a:rPr>
                        <a:t>掲載料</a:t>
                      </a:r>
                      <a:r>
                        <a:rPr lang="en-US" altLang="ja-JP" sz="900" b="0" i="0" u="none" strike="noStrike" dirty="0" smtClean="0">
                          <a:solidFill>
                            <a:srgbClr val="000000"/>
                          </a:solidFill>
                          <a:effectLst/>
                          <a:latin typeface="メイリオ"/>
                        </a:rPr>
                        <a:t>120</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)30</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373426">
                <a:tc>
                  <a:txBody>
                    <a:bodyPr/>
                    <a:lstStyle/>
                    <a:p>
                      <a:pPr algn="ctr" fontAlgn="ctr"/>
                      <a:r>
                        <a:rPr lang="ja-JP" altLang="en-US" sz="900" b="0" i="0" u="none" strike="noStrike" dirty="0">
                          <a:solidFill>
                            <a:srgbClr val="000000"/>
                          </a:solidFill>
                          <a:effectLst/>
                          <a:latin typeface="メイリオ"/>
                        </a:rPr>
                        <a:t>想定</a:t>
                      </a:r>
                      <a:r>
                        <a:rPr lang="en-US" sz="900" b="0" i="0" u="none" strike="noStrike" dirty="0">
                          <a:solidFill>
                            <a:srgbClr val="000000"/>
                          </a:solidFill>
                          <a:effectLst/>
                          <a:latin typeface="メイリオ"/>
                        </a:rPr>
                        <a:t>PV</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en-US" altLang="ja-JP" sz="900" b="0" i="0" u="none" strike="noStrike" dirty="0" smtClean="0">
                          <a:solidFill>
                            <a:srgbClr val="000000"/>
                          </a:solidFill>
                          <a:effectLst/>
                          <a:latin typeface="メイリオ"/>
                        </a:rPr>
                        <a:t>2,000</a:t>
                      </a:r>
                      <a:r>
                        <a:rPr lang="en-US" sz="900" b="0" i="0" u="none" strike="noStrike" dirty="0" smtClean="0">
                          <a:solidFill>
                            <a:srgbClr val="000000"/>
                          </a:solidFill>
                          <a:effectLst/>
                          <a:latin typeface="メイリオ"/>
                        </a:rPr>
                        <a:t>～</a:t>
                      </a:r>
                      <a:r>
                        <a:rPr lang="en-US" altLang="ja-JP" sz="900" b="0" i="0" u="none" strike="noStrike" dirty="0" smtClean="0">
                          <a:solidFill>
                            <a:srgbClr val="000000"/>
                          </a:solidFill>
                          <a:effectLst/>
                          <a:latin typeface="メイリオ"/>
                        </a:rPr>
                        <a:t>4,000</a:t>
                      </a:r>
                      <a:r>
                        <a:rPr lang="en-US" sz="900" b="0" i="0" u="none" strike="noStrike" dirty="0" smtClean="0">
                          <a:solidFill>
                            <a:srgbClr val="000000"/>
                          </a:solidFill>
                          <a:effectLst/>
                          <a:latin typeface="メイリオ"/>
                        </a:rPr>
                        <a:t>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mn-lt"/>
                        </a:rPr>
                        <a:t>3,000～6,000PV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en-US" altLang="ja-JP" sz="900" b="0" i="0" u="none" strike="noStrike" dirty="0" smtClean="0">
                          <a:solidFill>
                            <a:srgbClr val="000000"/>
                          </a:solidFill>
                          <a:effectLst/>
                          <a:latin typeface="メイリオ"/>
                        </a:rPr>
                        <a:t>4,000</a:t>
                      </a:r>
                      <a:r>
                        <a:rPr lang="ja-JP" altLang="en-US" sz="900" b="0" i="0" u="none" strike="noStrike" dirty="0" smtClean="0">
                          <a:solidFill>
                            <a:srgbClr val="000000"/>
                          </a:solidFill>
                          <a:effectLst/>
                          <a:latin typeface="メイリオ"/>
                        </a:rPr>
                        <a:t>～</a:t>
                      </a:r>
                      <a:r>
                        <a:rPr lang="en-US" altLang="ja-JP" sz="900" b="0" i="0" u="none" strike="noStrike" dirty="0" smtClean="0">
                          <a:solidFill>
                            <a:srgbClr val="000000"/>
                          </a:solidFill>
                          <a:effectLst/>
                          <a:latin typeface="メイリオ"/>
                        </a:rPr>
                        <a:t>8,000</a:t>
                      </a:r>
                      <a:r>
                        <a:rPr lang="en-US" sz="900" b="0" i="0" u="none" strike="noStrike" dirty="0" smtClean="0">
                          <a:solidFill>
                            <a:srgbClr val="000000"/>
                          </a:solidFill>
                          <a:effectLst/>
                          <a:latin typeface="メイリオ"/>
                        </a:rPr>
                        <a:t>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315753">
                <a:tc>
                  <a:txBody>
                    <a:bodyPr/>
                    <a:lstStyle/>
                    <a:p>
                      <a:pPr algn="ctr" fontAlgn="ctr"/>
                      <a:r>
                        <a:rPr lang="ja-JP" altLang="en-US" sz="900" b="0" i="0" u="none" strike="noStrike" dirty="0">
                          <a:solidFill>
                            <a:srgbClr val="000000"/>
                          </a:solidFill>
                          <a:effectLst/>
                          <a:latin typeface="メイリオ"/>
                        </a:rPr>
                        <a:t>実施内容</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4</a:t>
                      </a:r>
                      <a:r>
                        <a:rPr lang="ja-JP" altLang="en-US" sz="900" b="0" i="0" u="none" strike="noStrike" dirty="0">
                          <a:solidFill>
                            <a:srgbClr val="000000"/>
                          </a:solidFill>
                          <a:effectLst/>
                          <a:latin typeface="メイリオ"/>
                        </a:rPr>
                        <a:t>週間掲載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8</a:t>
                      </a:r>
                      <a:r>
                        <a:rPr lang="ja-JP" altLang="en-US" sz="900" b="0" i="0" u="none" strike="noStrike" dirty="0" smtClean="0">
                          <a:solidFill>
                            <a:srgbClr val="000000"/>
                          </a:solidFill>
                          <a:effectLst/>
                          <a:latin typeface="メイリオ"/>
                        </a:rPr>
                        <a:t>週間</a:t>
                      </a:r>
                      <a:r>
                        <a:rPr lang="ja-JP" altLang="en-US" sz="900" b="0" i="0" u="none" strike="noStrike" dirty="0">
                          <a:solidFill>
                            <a:srgbClr val="000000"/>
                          </a:solidFill>
                          <a:effectLst/>
                          <a:latin typeface="メイリオ"/>
                        </a:rPr>
                        <a:t>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12</a:t>
                      </a:r>
                      <a:r>
                        <a:rPr lang="ja-JP" altLang="en-US" sz="900" b="0" i="0" u="none" strike="noStrike" dirty="0">
                          <a:solidFill>
                            <a:srgbClr val="000000"/>
                          </a:solidFill>
                          <a:effectLst/>
                          <a:latin typeface="メイリオ"/>
                        </a:rPr>
                        <a:t>週間掲載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1003">
                <a:tc>
                  <a:txBody>
                    <a:bodyPr/>
                    <a:lstStyle/>
                    <a:p>
                      <a:pPr algn="ctr" fontAlgn="ctr"/>
                      <a:r>
                        <a:rPr lang="ja-JP" altLang="en-US" sz="900" b="0" i="0" u="none" strike="noStrike" dirty="0">
                          <a:solidFill>
                            <a:srgbClr val="000000"/>
                          </a:solidFill>
                          <a:effectLst/>
                          <a:latin typeface="メイリオ"/>
                        </a:rPr>
                        <a:t>お申し込み締め切り</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lgn="l" fontAlgn="ctr"/>
                      <a:r>
                        <a:rPr lang="ja-JP" altLang="en-US" sz="1100" b="1" i="0" u="none" strike="noStrike" dirty="0">
                          <a:solidFill>
                            <a:srgbClr val="FF7C80"/>
                          </a:solidFill>
                          <a:effectLst/>
                          <a:latin typeface="メイリオ"/>
                        </a:rPr>
                        <a:t>掲載の</a:t>
                      </a:r>
                      <a:r>
                        <a:rPr lang="en-US" altLang="ja-JP" sz="1400" b="1" i="0" u="none" strike="noStrike" dirty="0">
                          <a:solidFill>
                            <a:srgbClr val="FF7C80"/>
                          </a:solidFill>
                          <a:effectLst/>
                          <a:latin typeface="メイリオ"/>
                        </a:rPr>
                        <a:t>40</a:t>
                      </a:r>
                      <a:r>
                        <a:rPr lang="ja-JP" altLang="en-US" sz="1100" b="1" i="0" u="none" strike="noStrike" dirty="0">
                          <a:solidFill>
                            <a:srgbClr val="FF7C80"/>
                          </a:solidFill>
                          <a:effectLst/>
                          <a:latin typeface="メイリオ"/>
                        </a:rPr>
                        <a:t>営業日前</a:t>
                      </a:r>
                      <a:endParaRPr lang="ja-JP" altLang="en-US" sz="1400" b="1" i="0" u="none" strike="noStrike" dirty="0">
                        <a:solidFill>
                          <a:srgbClr val="FF7C8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400" b="1" i="0" u="none" strike="noStrike" dirty="0">
                        <a:solidFill>
                          <a:srgbClr val="FF9999"/>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1003">
                <a:tc>
                  <a:txBody>
                    <a:bodyPr/>
                    <a:lstStyle/>
                    <a:p>
                      <a:pPr algn="ctr" fontAlgn="ctr"/>
                      <a:r>
                        <a:rPr lang="ja-JP" altLang="en-US" sz="900" b="0" i="0" u="none" strike="noStrike" dirty="0">
                          <a:solidFill>
                            <a:srgbClr val="000000"/>
                          </a:solidFill>
                          <a:effectLst/>
                          <a:latin typeface="メイリオ"/>
                        </a:rPr>
                        <a:t>オリエン実施日</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lgn="l" fontAlgn="ctr"/>
                      <a:r>
                        <a:rPr lang="ja-JP" altLang="en-US" sz="1100" b="1" i="0" u="none" strike="noStrike" dirty="0">
                          <a:solidFill>
                            <a:srgbClr val="FF7C80"/>
                          </a:solidFill>
                          <a:effectLst/>
                          <a:latin typeface="メイリオ"/>
                        </a:rPr>
                        <a:t>掲載の</a:t>
                      </a:r>
                      <a:r>
                        <a:rPr lang="en-US" altLang="ja-JP" sz="1400" b="1" i="0" u="none" strike="noStrike" dirty="0">
                          <a:solidFill>
                            <a:srgbClr val="FF7C80"/>
                          </a:solidFill>
                          <a:effectLst/>
                          <a:latin typeface="メイリオ"/>
                        </a:rPr>
                        <a:t>30</a:t>
                      </a:r>
                      <a:r>
                        <a:rPr lang="ja-JP" altLang="en-US" sz="1100" b="1" i="0" u="none" strike="noStrike" dirty="0">
                          <a:solidFill>
                            <a:srgbClr val="FF7C80"/>
                          </a:solidFill>
                          <a:effectLst/>
                          <a:latin typeface="メイリオ"/>
                        </a:rPr>
                        <a:t>営業日前まで</a:t>
                      </a:r>
                      <a:endParaRPr lang="ja-JP" altLang="en-US" sz="1400" b="1" i="0" u="none" strike="noStrike" dirty="0">
                        <a:solidFill>
                          <a:srgbClr val="FF7C8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400" b="1" i="0" u="none" strike="noStrike" dirty="0">
                        <a:solidFill>
                          <a:srgbClr val="FF9999"/>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1003">
                <a:tc>
                  <a:txBody>
                    <a:bodyPr/>
                    <a:lstStyle/>
                    <a:p>
                      <a:pPr algn="ctr" fontAlgn="ctr"/>
                      <a:r>
                        <a:rPr lang="en-US" altLang="ja-JP" sz="900" b="0" i="0" u="none" strike="noStrike" dirty="0" smtClean="0">
                          <a:solidFill>
                            <a:srgbClr val="000000"/>
                          </a:solidFill>
                          <a:effectLst/>
                          <a:latin typeface="メイリオ"/>
                        </a:rPr>
                        <a:t>4</a:t>
                      </a:r>
                      <a:r>
                        <a:rPr lang="ja-JP" altLang="en-US" sz="900" b="0" i="0" u="none" strike="noStrike" dirty="0" smtClean="0">
                          <a:solidFill>
                            <a:srgbClr val="000000"/>
                          </a:solidFill>
                          <a:effectLst/>
                          <a:latin typeface="メイリオ"/>
                        </a:rPr>
                        <a:t>週間掲載延長定価</a:t>
                      </a:r>
                      <a:endParaRPr lang="ja-JP" altLang="en-US" sz="900" b="0" i="0" u="none" strike="noStrike" dirty="0">
                        <a:solidFill>
                          <a:srgbClr val="000000"/>
                        </a:solidFill>
                        <a:effectLst/>
                        <a:latin typeface="メイリオ"/>
                      </a:endParaRP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marL="0" marR="0" lvl="0" indent="0" algn="l" defTabSz="1000736"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450,000-</a:t>
                      </a:r>
                      <a:r>
                        <a:rPr lang="ja-JP" altLang="en-US" sz="1400" b="1" i="0" u="none" strike="noStrike" dirty="0" smtClean="0">
                          <a:solidFill>
                            <a:srgbClr val="FF9999"/>
                          </a:solidFill>
                          <a:effectLst/>
                          <a:latin typeface="+mn-lt"/>
                        </a:rPr>
                        <a:t>　</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1,000</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2,000PV</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400" b="1" i="0" u="none" strike="noStrike" dirty="0">
                        <a:solidFill>
                          <a:srgbClr val="FF9999"/>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1003">
                <a:tc>
                  <a:txBody>
                    <a:bodyPr/>
                    <a:lstStyle/>
                    <a:p>
                      <a:pPr algn="ctr" fontAlgn="ctr"/>
                      <a:r>
                        <a:rPr lang="ja-JP" altLang="en-US" sz="900" b="0" i="0" u="none" strike="noStrike" dirty="0" smtClean="0">
                          <a:solidFill>
                            <a:srgbClr val="000000"/>
                          </a:solidFill>
                          <a:effectLst/>
                          <a:latin typeface="メイリオ"/>
                        </a:rPr>
                        <a:t>スマホ最適化定価</a:t>
                      </a:r>
                      <a:endParaRPr lang="ja-JP" altLang="en-US" sz="900" b="0" i="0" u="none" strike="noStrike" dirty="0">
                        <a:solidFill>
                          <a:srgbClr val="000000"/>
                        </a:solidFill>
                        <a:effectLst/>
                        <a:latin typeface="メイリオ"/>
                      </a:endParaRP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marL="0" marR="0" indent="0" algn="l" defTabSz="1000736"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200,000-</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marL="0" marR="0" indent="0" algn="l" defTabSz="1000736" rtl="0" eaLnBrk="1" fontAlgn="ctr" latinLnBrk="0" hangingPunct="1">
                        <a:lnSpc>
                          <a:spcPct val="100000"/>
                        </a:lnSpc>
                        <a:spcBef>
                          <a:spcPts val="0"/>
                        </a:spcBef>
                        <a:spcAft>
                          <a:spcPts val="0"/>
                        </a:spcAft>
                        <a:buClrTx/>
                        <a:buSzTx/>
                        <a:buFontTx/>
                        <a:buNone/>
                        <a:tabLst/>
                        <a:defRPr/>
                      </a:pPr>
                      <a:endParaRPr lang="en-US" altLang="ja-JP" sz="1400" b="1" i="0" u="none" strike="noStrike" dirty="0" smtClean="0">
                        <a:solidFill>
                          <a:srgbClr val="FF9999"/>
                        </a:solidFill>
                        <a:effectLst/>
                        <a:latin typeface="+mn-lt"/>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1307392">
                <a:tc>
                  <a:txBody>
                    <a:bodyPr/>
                    <a:lstStyle/>
                    <a:p>
                      <a:pPr algn="ctr" fontAlgn="ctr"/>
                      <a:r>
                        <a:rPr lang="ja-JP" altLang="en-US" sz="900" b="0" i="0" u="none" strike="noStrike" dirty="0">
                          <a:solidFill>
                            <a:srgbClr val="000000"/>
                          </a:solidFill>
                          <a:effectLst/>
                          <a:latin typeface="メイリオ"/>
                        </a:rPr>
                        <a:t>注意事項</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spcBef>
                          <a:spcPts val="300"/>
                        </a:spcBef>
                      </a:pPr>
                      <a:r>
                        <a:rPr lang="en-US" altLang="ja-JP" sz="900" dirty="0" smtClean="0"/>
                        <a:t>※</a:t>
                      </a:r>
                      <a:r>
                        <a:rPr lang="ja-JP" altLang="en-US" sz="900" dirty="0" smtClean="0"/>
                        <a:t>金額に消費税は含まれていません。</a:t>
                      </a:r>
                    </a:p>
                    <a:p>
                      <a:pPr>
                        <a:spcBef>
                          <a:spcPts val="300"/>
                        </a:spcBef>
                      </a:pPr>
                      <a:r>
                        <a:rPr lang="en-US" altLang="ja-JP" sz="900" dirty="0" smtClean="0"/>
                        <a:t>※</a:t>
                      </a:r>
                      <a:r>
                        <a:rPr lang="ja-JP" altLang="en-US" sz="900" dirty="0" smtClean="0"/>
                        <a:t>イラスト（</a:t>
                      </a:r>
                      <a:r>
                        <a:rPr lang="en-US" altLang="ja-JP" sz="900" dirty="0" smtClean="0"/>
                        <a:t>500×300px</a:t>
                      </a:r>
                      <a:r>
                        <a:rPr lang="ja-JP" altLang="en-US" sz="900" dirty="0" smtClean="0"/>
                        <a:t>程度、</a:t>
                      </a:r>
                      <a:r>
                        <a:rPr lang="en-US" altLang="ja-JP" sz="900" dirty="0" smtClean="0"/>
                        <a:t>4</a:t>
                      </a:r>
                      <a:r>
                        <a:rPr lang="ja-JP" altLang="en-US" sz="900" dirty="0" smtClean="0"/>
                        <a:t>点まで）、ないし、学生アサイン</a:t>
                      </a:r>
                      <a:r>
                        <a:rPr lang="en-US" altLang="ja-JP" sz="900" dirty="0" smtClean="0"/>
                        <a:t>3</a:t>
                      </a:r>
                      <a:r>
                        <a:rPr lang="ja-JP" altLang="en-US" sz="900" dirty="0" smtClean="0"/>
                        <a:t>名（弊社マイナビルームなどにて撮影、カメラマン含む）からお選びいただけます。</a:t>
                      </a:r>
                    </a:p>
                    <a:p>
                      <a:pPr>
                        <a:spcBef>
                          <a:spcPts val="300"/>
                        </a:spcBef>
                      </a:pPr>
                      <a:r>
                        <a:rPr lang="en-US" altLang="ja-JP" sz="900" dirty="0" smtClean="0"/>
                        <a:t>※</a:t>
                      </a:r>
                      <a:r>
                        <a:rPr lang="ja-JP" altLang="en-US" sz="900" dirty="0" smtClean="0"/>
                        <a:t>外部ロケ・ロケ撮影・</a:t>
                      </a:r>
                      <a:r>
                        <a:rPr lang="en-US" altLang="ja-JP" sz="900" dirty="0" smtClean="0"/>
                        <a:t>4</a:t>
                      </a:r>
                      <a:r>
                        <a:rPr lang="ja-JP" altLang="en-US" sz="900" dirty="0" smtClean="0"/>
                        <a:t>名以上の学生アサイン、インフルエンサー、専門家アサイン費などの費用は別途御見積りとなります。</a:t>
                      </a:r>
                    </a:p>
                    <a:p>
                      <a:pPr>
                        <a:spcBef>
                          <a:spcPts val="300"/>
                        </a:spcBef>
                      </a:pPr>
                      <a:r>
                        <a:rPr lang="en-US" altLang="ja-JP" sz="900" dirty="0" smtClean="0"/>
                        <a:t>※</a:t>
                      </a:r>
                      <a:r>
                        <a:rPr lang="ja-JP" altLang="en-US" sz="900" dirty="0" smtClean="0"/>
                        <a:t>企画、ページ数によっては、制作費を別途追加でいただく場合がございます。</a:t>
                      </a:r>
                      <a:endParaRPr lang="en-US" altLang="ja-JP" sz="900" dirty="0" smtClean="0"/>
                    </a:p>
                    <a:p>
                      <a:pPr>
                        <a:spcBef>
                          <a:spcPts val="300"/>
                        </a:spcBef>
                      </a:pPr>
                      <a:r>
                        <a:rPr lang="en-US" altLang="ja-JP" sz="900" dirty="0" smtClean="0"/>
                        <a:t>※</a:t>
                      </a:r>
                      <a:r>
                        <a:rPr lang="ja-JP" altLang="en-US" sz="900" dirty="0" smtClean="0"/>
                        <a:t>掲載期間終了後のアーカイブは別途費用が発生いたします。詳細は営業担当にご確認下さい。</a:t>
                      </a:r>
                      <a:endParaRPr lang="en-US" altLang="ja-JP" sz="900" dirty="0" smtClean="0"/>
                    </a:p>
                    <a:p>
                      <a:pPr>
                        <a:spcBef>
                          <a:spcPts val="300"/>
                        </a:spcBef>
                      </a:pPr>
                      <a:r>
                        <a:rPr lang="en-US" altLang="ja-JP" sz="900" dirty="0" smtClean="0"/>
                        <a:t>※</a:t>
                      </a:r>
                      <a:r>
                        <a:rPr lang="ja-JP" altLang="en-US" sz="900" dirty="0" smtClean="0"/>
                        <a:t>想定</a:t>
                      </a:r>
                      <a:r>
                        <a:rPr lang="en-US" altLang="ja-JP" sz="900" dirty="0" smtClean="0"/>
                        <a:t>PV</a:t>
                      </a:r>
                      <a:r>
                        <a:rPr lang="ja-JP" altLang="en-US" sz="900" dirty="0" smtClean="0"/>
                        <a:t>はその反応を保証するものではございません。</a:t>
                      </a:r>
                      <a:endParaRPr lang="en-US" altLang="ja-JP" sz="900" dirty="0" smtClean="0"/>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bl>
          </a:graphicData>
        </a:graphic>
      </p:graphicFrame>
      <p:sp>
        <p:nvSpPr>
          <p:cNvPr id="221213" name="Rectangle 29"/>
          <p:cNvSpPr>
            <a:spLocks noChangeArrowheads="1"/>
          </p:cNvSpPr>
          <p:nvPr/>
        </p:nvSpPr>
        <p:spPr bwMode="auto">
          <a:xfrm>
            <a:off x="498983" y="682838"/>
            <a:ext cx="9289033" cy="532011"/>
          </a:xfrm>
          <a:prstGeom prst="rect">
            <a:avLst/>
          </a:prstGeom>
          <a:noFill/>
          <a:ln w="9525">
            <a:noFill/>
            <a:miter lim="800000"/>
            <a:headEnd/>
            <a:tailEnd/>
          </a:ln>
        </p:spPr>
        <p:txBody>
          <a:bodyPr wrap="square" lIns="100145" tIns="50073" rIns="100145" bIns="50073">
            <a:spAutoFit/>
          </a:bodyPr>
          <a:lstStyle/>
          <a:p>
            <a:pPr defTabSz="1001713"/>
            <a:r>
              <a:rPr lang="ja-JP" altLang="en-US" sz="1400" dirty="0">
                <a:solidFill>
                  <a:srgbClr val="000000"/>
                </a:solidFill>
                <a:cs typeface="メイリオ" pitchFamily="50" charset="-128"/>
              </a:rPr>
              <a:t>就</a:t>
            </a:r>
            <a:r>
              <a:rPr lang="ja-JP" altLang="en-US" sz="1400" dirty="0" smtClean="0">
                <a:solidFill>
                  <a:srgbClr val="000000"/>
                </a:solidFill>
                <a:cs typeface="メイリオ" pitchFamily="50" charset="-128"/>
              </a:rPr>
              <a:t>活生を熟知した編集力により、</a:t>
            </a:r>
            <a:r>
              <a:rPr lang="ja-JP" altLang="en-US" sz="1400" dirty="0" smtClean="0">
                <a:solidFill>
                  <a:srgbClr val="6699FF"/>
                </a:solidFill>
                <a:cs typeface="メイリオ" pitchFamily="50" charset="-128"/>
              </a:rPr>
              <a:t>貴社のニーズ・ご要望に合わせた商品・サービス告知が可能</a:t>
            </a:r>
            <a:r>
              <a:rPr lang="ja-JP" altLang="en-US" sz="1400" dirty="0" smtClean="0">
                <a:solidFill>
                  <a:srgbClr val="000000"/>
                </a:solidFill>
                <a:cs typeface="メイリオ" pitchFamily="50" charset="-128"/>
              </a:rPr>
              <a:t>です。</a:t>
            </a:r>
            <a:endParaRPr lang="en-US" altLang="ja-JP" sz="1400" dirty="0" smtClean="0">
              <a:solidFill>
                <a:srgbClr val="000000"/>
              </a:solidFill>
              <a:cs typeface="メイリオ" pitchFamily="50" charset="-128"/>
            </a:endParaRPr>
          </a:p>
          <a:p>
            <a:pPr defTabSz="1001713"/>
            <a:r>
              <a:rPr lang="ja-JP" altLang="en-US" sz="1400" dirty="0" smtClean="0">
                <a:solidFill>
                  <a:srgbClr val="000000"/>
                </a:solidFill>
                <a:cs typeface="メイリオ" pitchFamily="50" charset="-128"/>
              </a:rPr>
              <a:t>最新</a:t>
            </a:r>
            <a:r>
              <a:rPr lang="ja-JP" altLang="en-US" sz="1400" dirty="0">
                <a:solidFill>
                  <a:srgbClr val="000000"/>
                </a:solidFill>
                <a:cs typeface="メイリオ" pitchFamily="50" charset="-128"/>
              </a:rPr>
              <a:t>の就</a:t>
            </a:r>
            <a:r>
              <a:rPr lang="ja-JP" altLang="en-US" sz="1400" dirty="0" smtClean="0">
                <a:solidFill>
                  <a:srgbClr val="000000"/>
                </a:solidFill>
                <a:cs typeface="メイリオ" pitchFamily="50" charset="-128"/>
              </a:rPr>
              <a:t>活生動向と貴社ニーズをマッチングさせる訴求効果の高い</a:t>
            </a:r>
            <a:r>
              <a:rPr lang="ja-JP" altLang="en-US" sz="1400" dirty="0">
                <a:solidFill>
                  <a:srgbClr val="000000"/>
                </a:solidFill>
                <a:cs typeface="メイリオ" pitchFamily="50" charset="-128"/>
              </a:rPr>
              <a:t>定番</a:t>
            </a:r>
            <a:r>
              <a:rPr lang="ja-JP" altLang="en-US" sz="1400" dirty="0" smtClean="0">
                <a:solidFill>
                  <a:srgbClr val="000000"/>
                </a:solidFill>
                <a:cs typeface="メイリオ" pitchFamily="50" charset="-128"/>
              </a:rPr>
              <a:t>メニューです。</a:t>
            </a:r>
            <a:endParaRPr lang="ja-JP" altLang="en-US" sz="1400" dirty="0">
              <a:solidFill>
                <a:srgbClr val="000000"/>
              </a:solidFill>
              <a:cs typeface="メイリオ" pitchFamily="50" charset="-128"/>
            </a:endParaRPr>
          </a:p>
        </p:txBody>
      </p:sp>
      <p:sp>
        <p:nvSpPr>
          <p:cNvPr id="221222" name="Rectangle 62"/>
          <p:cNvSpPr>
            <a:spLocks noChangeArrowheads="1"/>
          </p:cNvSpPr>
          <p:nvPr/>
        </p:nvSpPr>
        <p:spPr bwMode="auto">
          <a:xfrm>
            <a:off x="3584760" y="1754076"/>
            <a:ext cx="2698175" cy="307845"/>
          </a:xfrm>
          <a:prstGeom prst="rect">
            <a:avLst/>
          </a:prstGeom>
          <a:noFill/>
          <a:ln w="9525">
            <a:noFill/>
            <a:miter lim="800000"/>
            <a:headEnd/>
            <a:tailEnd/>
          </a:ln>
        </p:spPr>
        <p:txBody>
          <a:bodyPr wrap="none">
            <a:spAutoFit/>
          </a:bodyPr>
          <a:lstStyle/>
          <a:p>
            <a:r>
              <a:rPr lang="ja-JP" altLang="en-US" sz="1400" b="1" dirty="0">
                <a:solidFill>
                  <a:srgbClr val="6699FF"/>
                </a:solidFill>
                <a:cs typeface="メイリオ" pitchFamily="50" charset="-128"/>
              </a:rPr>
              <a:t>クリエイティブ</a:t>
            </a:r>
            <a:r>
              <a:rPr lang="ja-JP" altLang="en-US" sz="1400" b="1" dirty="0" smtClean="0">
                <a:solidFill>
                  <a:srgbClr val="6699FF"/>
                </a:solidFill>
                <a:cs typeface="メイリオ" pitchFamily="50" charset="-128"/>
              </a:rPr>
              <a:t>タイアップ</a:t>
            </a:r>
            <a:r>
              <a:rPr lang="ja-JP" altLang="en-US" sz="1400" b="1" dirty="0">
                <a:solidFill>
                  <a:srgbClr val="6699FF"/>
                </a:solidFill>
                <a:cs typeface="メイリオ" pitchFamily="50" charset="-128"/>
              </a:rPr>
              <a:t>企画</a:t>
            </a:r>
          </a:p>
        </p:txBody>
      </p:sp>
      <p:sp>
        <p:nvSpPr>
          <p:cNvPr id="221223" name="AutoShape 63"/>
          <p:cNvSpPr>
            <a:spLocks noChangeArrowheads="1"/>
          </p:cNvSpPr>
          <p:nvPr/>
        </p:nvSpPr>
        <p:spPr bwMode="auto">
          <a:xfrm>
            <a:off x="3584696" y="1548451"/>
            <a:ext cx="576263" cy="205625"/>
          </a:xfrm>
          <a:prstGeom prst="roundRect">
            <a:avLst>
              <a:gd name="adj" fmla="val 16667"/>
            </a:avLst>
          </a:prstGeom>
          <a:solidFill>
            <a:srgbClr val="FFCC66"/>
          </a:solidFill>
          <a:ln w="9525">
            <a:noFill/>
            <a:round/>
            <a:headEnd/>
            <a:tailEnd/>
          </a:ln>
        </p:spPr>
        <p:txBody>
          <a:bodyPr wrap="none" anchor="ctr"/>
          <a:lstStyle/>
          <a:p>
            <a:pPr algn="ctr"/>
            <a:r>
              <a:rPr lang="ja-JP" altLang="en-US" sz="800" b="1" dirty="0">
                <a:solidFill>
                  <a:srgbClr val="FFFFFF"/>
                </a:solidFill>
                <a:cs typeface="メイリオ" pitchFamily="50" charset="-128"/>
              </a:rPr>
              <a:t>人気</a:t>
            </a:r>
          </a:p>
        </p:txBody>
      </p:sp>
      <p:sp>
        <p:nvSpPr>
          <p:cNvPr id="2" name="タイトル 1"/>
          <p:cNvSpPr>
            <a:spLocks noGrp="1"/>
          </p:cNvSpPr>
          <p:nvPr>
            <p:ph type="title"/>
          </p:nvPr>
        </p:nvSpPr>
        <p:spPr/>
        <p:txBody>
          <a:bodyPr>
            <a:normAutofit/>
          </a:bodyPr>
          <a:lstStyle/>
          <a:p>
            <a:r>
              <a:rPr lang="ja-JP" altLang="en-US" dirty="0" smtClean="0"/>
              <a:t>就活スタイルナビ　クリエイティブタイアップ</a:t>
            </a:r>
            <a:endParaRPr kumimoji="1" lang="ja-JP" altLang="en-US" dirty="0"/>
          </a:p>
        </p:txBody>
      </p:sp>
      <p:sp>
        <p:nvSpPr>
          <p:cNvPr id="5" name="スライド番号プレースホルダー 4"/>
          <p:cNvSpPr>
            <a:spLocks noGrp="1"/>
          </p:cNvSpPr>
          <p:nvPr>
            <p:ph type="sldNum" sz="quarter" idx="12"/>
          </p:nvPr>
        </p:nvSpPr>
        <p:spPr>
          <a:xfrm>
            <a:off x="7663780" y="6644630"/>
            <a:ext cx="2400300" cy="385494"/>
          </a:xfrm>
          <a:prstGeom prst="rect">
            <a:avLst/>
          </a:prstGeom>
        </p:spPr>
        <p:txBody>
          <a:body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26</a:t>
            </a:fld>
            <a:endParaRPr lang="ja-JP" altLang="en-US" dirty="0">
              <a:solidFill>
                <a:prstClr val="black">
                  <a:tint val="75000"/>
                </a:prstClr>
              </a:solidFill>
            </a:endParaRPr>
          </a:p>
        </p:txBody>
      </p:sp>
      <p:sp>
        <p:nvSpPr>
          <p:cNvPr id="221220" name="AutoShape 13"/>
          <p:cNvSpPr>
            <a:spLocks noChangeArrowheads="1"/>
          </p:cNvSpPr>
          <p:nvPr/>
        </p:nvSpPr>
        <p:spPr bwMode="auto">
          <a:xfrm>
            <a:off x="9680004" y="2006316"/>
            <a:ext cx="428623" cy="349327"/>
          </a:xfrm>
          <a:prstGeom prst="star16">
            <a:avLst>
              <a:gd name="adj" fmla="val 37500"/>
            </a:avLst>
          </a:prstGeom>
          <a:solidFill>
            <a:srgbClr val="FF0000"/>
          </a:solidFill>
          <a:ln w="9525">
            <a:solidFill>
              <a:srgbClr val="FF0000"/>
            </a:solidFill>
            <a:miter lim="800000"/>
            <a:headEnd/>
            <a:tailEnd/>
          </a:ln>
        </p:spPr>
        <p:txBody>
          <a:bodyPr wrap="none" lIns="0" tIns="0" rIns="0" bIns="0" anchor="ctr"/>
          <a:lstStyle/>
          <a:p>
            <a:r>
              <a:rPr lang="ja-JP" altLang="en-US" sz="800" b="1" dirty="0">
                <a:solidFill>
                  <a:srgbClr val="FFFFFF"/>
                </a:solidFill>
                <a:cs typeface="メイリオ" pitchFamily="50" charset="-128"/>
              </a:rPr>
              <a:t>お得</a:t>
            </a:r>
          </a:p>
        </p:txBody>
      </p:sp>
      <p:grpSp>
        <p:nvGrpSpPr>
          <p:cNvPr id="4" name="グループ化 3"/>
          <p:cNvGrpSpPr/>
          <p:nvPr/>
        </p:nvGrpSpPr>
        <p:grpSpPr>
          <a:xfrm>
            <a:off x="509689" y="1548451"/>
            <a:ext cx="2689595" cy="5312946"/>
            <a:chOff x="509689" y="1548451"/>
            <a:chExt cx="2689595" cy="5312946"/>
          </a:xfrm>
        </p:grpSpPr>
        <p:grpSp>
          <p:nvGrpSpPr>
            <p:cNvPr id="3" name="グループ化 2"/>
            <p:cNvGrpSpPr/>
            <p:nvPr/>
          </p:nvGrpSpPr>
          <p:grpSpPr>
            <a:xfrm>
              <a:off x="641916" y="1548451"/>
              <a:ext cx="2376264" cy="5145149"/>
              <a:chOff x="641916" y="1548451"/>
              <a:chExt cx="2376264" cy="5145149"/>
            </a:xfrm>
          </p:grpSpPr>
          <p:pic>
            <p:nvPicPr>
              <p:cNvPr id="56" name="Picture 2" descr="\\cpfs10\mynavi\スチューデント事業部\01営業部\営業推進課\!河合\作業\2018卒就活媒体資料\ソフトバンクモバイル.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1916" y="2041820"/>
                <a:ext cx="2376264" cy="4651780"/>
              </a:xfrm>
              <a:prstGeom prst="rect">
                <a:avLst/>
              </a:prstGeom>
              <a:noFill/>
              <a:ln w="6350">
                <a:noFill/>
              </a:ln>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1916" y="1651262"/>
                <a:ext cx="2376264" cy="29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641916" y="1548451"/>
                <a:ext cx="2376264" cy="5145148"/>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719435" y="1581446"/>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6"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9435" y="1651262"/>
                <a:ext cx="999255" cy="122037"/>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フローチャート : せん孔テープ 64"/>
            <p:cNvSpPr/>
            <p:nvPr/>
          </p:nvSpPr>
          <p:spPr>
            <a:xfrm>
              <a:off x="509689" y="6645373"/>
              <a:ext cx="2689595" cy="216024"/>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1274661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167047625"/>
              </p:ext>
            </p:extLst>
          </p:nvPr>
        </p:nvGraphicFramePr>
        <p:xfrm>
          <a:off x="3343300" y="2107011"/>
          <a:ext cx="6768751" cy="4432888"/>
        </p:xfrm>
        <a:graphic>
          <a:graphicData uri="http://schemas.openxmlformats.org/drawingml/2006/table">
            <a:tbl>
              <a:tblPr/>
              <a:tblGrid>
                <a:gridCol w="1232023"/>
                <a:gridCol w="1845576"/>
                <a:gridCol w="1845576"/>
                <a:gridCol w="1845576"/>
              </a:tblGrid>
              <a:tr h="265758">
                <a:tc>
                  <a:txBody>
                    <a:bodyPr/>
                    <a:lstStyle/>
                    <a:p>
                      <a:pPr algn="l" fontAlgn="ctr"/>
                      <a:r>
                        <a:rPr lang="ja-JP" altLang="en-US" sz="900" b="0" i="0" u="none" strike="noStrike" dirty="0">
                          <a:solidFill>
                            <a:srgbClr val="000000"/>
                          </a:solidFill>
                          <a:effectLst/>
                          <a:latin typeface="メイリオ"/>
                        </a:rPr>
                        <a:t>　</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a:solidFill>
                            <a:srgbClr val="FFFFFF"/>
                          </a:solidFill>
                          <a:effectLst/>
                          <a:latin typeface="メイリオ"/>
                        </a:rPr>
                        <a:t>4</a:t>
                      </a:r>
                      <a:r>
                        <a:rPr lang="ja-JP" altLang="en-US" sz="1200" b="1" i="0" u="none" strike="noStrike" dirty="0">
                          <a:solidFill>
                            <a:srgbClr val="FFFFFF"/>
                          </a:solidFill>
                          <a:effectLst/>
                          <a:latin typeface="メイリオ"/>
                        </a:rPr>
                        <a:t>週間</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smtClean="0">
                          <a:solidFill>
                            <a:srgbClr val="FFFFFF"/>
                          </a:solidFill>
                          <a:effectLst/>
                          <a:latin typeface="メイリオ"/>
                        </a:rPr>
                        <a:t>8</a:t>
                      </a:r>
                      <a:r>
                        <a:rPr lang="ja-JP" altLang="en-US" sz="1200" b="1" i="0" u="none" strike="noStrike" dirty="0" smtClean="0">
                          <a:solidFill>
                            <a:srgbClr val="FFFFFF"/>
                          </a:solidFill>
                          <a:effectLst/>
                          <a:latin typeface="メイリオ"/>
                        </a:rPr>
                        <a:t>週間</a:t>
                      </a:r>
                      <a:endParaRPr lang="ja-JP" altLang="en-US" sz="1200" b="1" i="0" u="none" strike="noStrike" dirty="0">
                        <a:solidFill>
                          <a:srgbClr val="FFFFFF"/>
                        </a:solidFill>
                        <a:effectLst/>
                        <a:latin typeface="メイリオ"/>
                      </a:endParaRP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a:solidFill>
                            <a:srgbClr val="FFFFFF"/>
                          </a:solidFill>
                          <a:effectLst/>
                          <a:latin typeface="メイリオ"/>
                        </a:rPr>
                        <a:t>12</a:t>
                      </a:r>
                      <a:r>
                        <a:rPr lang="ja-JP" altLang="en-US" sz="1200" b="1" i="0" u="none" strike="noStrike" dirty="0">
                          <a:solidFill>
                            <a:srgbClr val="FFFFFF"/>
                          </a:solidFill>
                          <a:effectLst/>
                          <a:latin typeface="メイリオ"/>
                        </a:rPr>
                        <a:t>週間</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r>
              <a:tr h="610455">
                <a:tc>
                  <a:txBody>
                    <a:bodyPr/>
                    <a:lstStyle/>
                    <a:p>
                      <a:pPr algn="ctr" fontAlgn="ctr"/>
                      <a:r>
                        <a:rPr lang="ja-JP" altLang="en-US" sz="900" b="0" i="0" u="none" strike="noStrike" dirty="0">
                          <a:solidFill>
                            <a:srgbClr val="000000"/>
                          </a:solidFill>
                          <a:effectLst/>
                          <a:latin typeface="メイリオ"/>
                        </a:rPr>
                        <a:t>定価</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ja-JP" altLang="en-US" sz="1400" b="1" i="0" u="none" strike="noStrike" dirty="0" smtClean="0">
                          <a:solidFill>
                            <a:srgbClr val="FF7C80"/>
                          </a:solidFill>
                          <a:effectLst/>
                          <a:latin typeface="メイリオ"/>
                        </a:rPr>
                        <a:t>￥</a:t>
                      </a:r>
                      <a:r>
                        <a:rPr lang="en-US" altLang="ja-JP" sz="1400" b="1" i="0" u="none" strike="noStrike" dirty="0" smtClean="0">
                          <a:solidFill>
                            <a:srgbClr val="FF7C80"/>
                          </a:solidFill>
                          <a:effectLst/>
                          <a:latin typeface="メイリオ"/>
                        </a:rPr>
                        <a:t>600,000-</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smtClean="0">
                          <a:solidFill>
                            <a:srgbClr val="000000"/>
                          </a:solidFill>
                          <a:effectLst/>
                          <a:latin typeface="メイリオ"/>
                        </a:rPr>
                        <a:t>掲載料</a:t>
                      </a:r>
                      <a:r>
                        <a:rPr lang="en-US" altLang="ja-JP" sz="900" b="0" i="0" u="none" strike="noStrike" dirty="0" smtClean="0">
                          <a:solidFill>
                            <a:srgbClr val="000000"/>
                          </a:solidFill>
                          <a:effectLst/>
                          <a:latin typeface="メイリオ"/>
                        </a:rPr>
                        <a:t>45</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)15</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900,000</a:t>
                      </a:r>
                      <a:r>
                        <a:rPr lang="en-US" altLang="ja-JP" sz="1400" b="1" i="0" u="none" strike="noStrike" dirty="0" smtClean="0">
                          <a:solidFill>
                            <a:srgbClr val="FF7C80"/>
                          </a:solidFill>
                          <a:effectLst/>
                          <a:latin typeface="メイリオ"/>
                        </a:rPr>
                        <a:t>-</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smtClean="0">
                          <a:solidFill>
                            <a:srgbClr val="000000"/>
                          </a:solidFill>
                          <a:effectLst/>
                          <a:latin typeface="メイリオ"/>
                        </a:rPr>
                        <a:t>掲載料</a:t>
                      </a:r>
                      <a:r>
                        <a:rPr lang="en-US" altLang="ja-JP" sz="900" b="0" i="0" u="none" strike="noStrike" dirty="0" smtClean="0">
                          <a:solidFill>
                            <a:srgbClr val="000000"/>
                          </a:solidFill>
                          <a:effectLst/>
                          <a:latin typeface="メイリオ"/>
                        </a:rPr>
                        <a:t>75</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)15</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1,100,000</a:t>
                      </a:r>
                      <a:r>
                        <a:rPr lang="en-US" altLang="ja-JP" sz="1400" b="1" i="0" u="none" strike="noStrike" dirty="0" smtClean="0">
                          <a:solidFill>
                            <a:srgbClr val="FF7C80"/>
                          </a:solidFill>
                          <a:effectLst/>
                          <a:latin typeface="メイリオ"/>
                        </a:rPr>
                        <a:t>-</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smtClean="0">
                          <a:solidFill>
                            <a:srgbClr val="000000"/>
                          </a:solidFill>
                          <a:effectLst/>
                          <a:latin typeface="メイリオ"/>
                        </a:rPr>
                        <a:t>掲載料</a:t>
                      </a:r>
                      <a:r>
                        <a:rPr lang="en-US" altLang="ja-JP" sz="900" b="0" i="0" u="none" strike="noStrike" dirty="0" smtClean="0">
                          <a:solidFill>
                            <a:srgbClr val="000000"/>
                          </a:solidFill>
                          <a:effectLst/>
                          <a:latin typeface="メイリオ"/>
                        </a:rPr>
                        <a:t>95</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)15</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373426">
                <a:tc>
                  <a:txBody>
                    <a:bodyPr/>
                    <a:lstStyle/>
                    <a:p>
                      <a:pPr algn="ctr" fontAlgn="ctr"/>
                      <a:r>
                        <a:rPr lang="ja-JP" altLang="en-US" sz="900" b="0" i="0" u="none" strike="noStrike" dirty="0">
                          <a:solidFill>
                            <a:srgbClr val="000000"/>
                          </a:solidFill>
                          <a:effectLst/>
                          <a:latin typeface="メイリオ"/>
                        </a:rPr>
                        <a:t>想定</a:t>
                      </a:r>
                      <a:r>
                        <a:rPr lang="en-US" sz="900" b="0" i="0" u="none" strike="noStrike" dirty="0">
                          <a:solidFill>
                            <a:srgbClr val="000000"/>
                          </a:solidFill>
                          <a:effectLst/>
                          <a:latin typeface="メイリオ"/>
                        </a:rPr>
                        <a:t>PV</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en-US" altLang="ja-JP" sz="900" b="0" i="0" u="none" strike="noStrike" dirty="0" smtClean="0">
                          <a:solidFill>
                            <a:srgbClr val="000000"/>
                          </a:solidFill>
                          <a:effectLst/>
                          <a:latin typeface="メイリオ"/>
                        </a:rPr>
                        <a:t>2,000</a:t>
                      </a:r>
                      <a:r>
                        <a:rPr lang="en-US" sz="900" b="0" i="0" u="none" strike="noStrike" dirty="0" smtClean="0">
                          <a:solidFill>
                            <a:srgbClr val="000000"/>
                          </a:solidFill>
                          <a:effectLst/>
                          <a:latin typeface="メイリオ"/>
                        </a:rPr>
                        <a:t>～</a:t>
                      </a:r>
                      <a:r>
                        <a:rPr lang="en-US" altLang="ja-JP" sz="900" b="0" i="0" u="none" strike="noStrike" dirty="0" smtClean="0">
                          <a:solidFill>
                            <a:srgbClr val="000000"/>
                          </a:solidFill>
                          <a:effectLst/>
                          <a:latin typeface="メイリオ"/>
                        </a:rPr>
                        <a:t>4,000</a:t>
                      </a:r>
                      <a:r>
                        <a:rPr lang="en-US" sz="900" b="0" i="0" u="none" strike="noStrike" dirty="0" smtClean="0">
                          <a:solidFill>
                            <a:srgbClr val="000000"/>
                          </a:solidFill>
                          <a:effectLst/>
                          <a:latin typeface="メイリオ"/>
                        </a:rPr>
                        <a:t>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mn-lt"/>
                        </a:rPr>
                        <a:t>3,000～6,000PV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en-US" altLang="ja-JP" sz="900" b="0" i="0" u="none" strike="noStrike" dirty="0" smtClean="0">
                          <a:solidFill>
                            <a:srgbClr val="000000"/>
                          </a:solidFill>
                          <a:effectLst/>
                          <a:latin typeface="メイリオ"/>
                        </a:rPr>
                        <a:t>4,000</a:t>
                      </a:r>
                      <a:r>
                        <a:rPr lang="ja-JP" altLang="en-US" sz="900" b="0" i="0" u="none" strike="noStrike" dirty="0" smtClean="0">
                          <a:solidFill>
                            <a:srgbClr val="000000"/>
                          </a:solidFill>
                          <a:effectLst/>
                          <a:latin typeface="メイリオ"/>
                        </a:rPr>
                        <a:t>～</a:t>
                      </a:r>
                      <a:r>
                        <a:rPr lang="en-US" altLang="ja-JP" sz="900" b="0" i="0" u="none" strike="noStrike" dirty="0" smtClean="0">
                          <a:solidFill>
                            <a:srgbClr val="000000"/>
                          </a:solidFill>
                          <a:effectLst/>
                          <a:latin typeface="メイリオ"/>
                        </a:rPr>
                        <a:t>8,000</a:t>
                      </a:r>
                      <a:r>
                        <a:rPr lang="en-US" sz="900" b="0" i="0" u="none" strike="noStrike" dirty="0" smtClean="0">
                          <a:solidFill>
                            <a:srgbClr val="000000"/>
                          </a:solidFill>
                          <a:effectLst/>
                          <a:latin typeface="メイリオ"/>
                        </a:rPr>
                        <a:t>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315753">
                <a:tc>
                  <a:txBody>
                    <a:bodyPr/>
                    <a:lstStyle/>
                    <a:p>
                      <a:pPr algn="ctr" fontAlgn="ctr"/>
                      <a:r>
                        <a:rPr lang="ja-JP" altLang="en-US" sz="900" b="0" i="0" u="none" strike="noStrike" dirty="0">
                          <a:solidFill>
                            <a:srgbClr val="000000"/>
                          </a:solidFill>
                          <a:effectLst/>
                          <a:latin typeface="メイリオ"/>
                        </a:rPr>
                        <a:t>実施内容</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4</a:t>
                      </a:r>
                      <a:r>
                        <a:rPr lang="ja-JP" altLang="en-US" sz="900" b="0" i="0" u="none" strike="noStrike" dirty="0">
                          <a:solidFill>
                            <a:srgbClr val="000000"/>
                          </a:solidFill>
                          <a:effectLst/>
                          <a:latin typeface="メイリオ"/>
                        </a:rPr>
                        <a:t>週間掲載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8</a:t>
                      </a:r>
                      <a:r>
                        <a:rPr lang="ja-JP" altLang="en-US" sz="900" b="0" i="0" u="none" strike="noStrike" dirty="0" smtClean="0">
                          <a:solidFill>
                            <a:srgbClr val="000000"/>
                          </a:solidFill>
                          <a:effectLst/>
                          <a:latin typeface="メイリオ"/>
                        </a:rPr>
                        <a:t>週間</a:t>
                      </a:r>
                      <a:r>
                        <a:rPr lang="ja-JP" altLang="en-US" sz="900" b="0" i="0" u="none" strike="noStrike" dirty="0">
                          <a:solidFill>
                            <a:srgbClr val="000000"/>
                          </a:solidFill>
                          <a:effectLst/>
                          <a:latin typeface="メイリオ"/>
                        </a:rPr>
                        <a:t>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12</a:t>
                      </a:r>
                      <a:r>
                        <a:rPr lang="ja-JP" altLang="en-US" sz="900" b="0" i="0" u="none" strike="noStrike" dirty="0">
                          <a:solidFill>
                            <a:srgbClr val="000000"/>
                          </a:solidFill>
                          <a:effectLst/>
                          <a:latin typeface="メイリオ"/>
                        </a:rPr>
                        <a:t>週間掲載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1003">
                <a:tc>
                  <a:txBody>
                    <a:bodyPr/>
                    <a:lstStyle/>
                    <a:p>
                      <a:pPr algn="ctr" fontAlgn="ctr"/>
                      <a:r>
                        <a:rPr lang="ja-JP" altLang="en-US" sz="900" b="0" i="0" u="none" strike="noStrike" dirty="0">
                          <a:solidFill>
                            <a:srgbClr val="000000"/>
                          </a:solidFill>
                          <a:effectLst/>
                          <a:latin typeface="メイリオ"/>
                        </a:rPr>
                        <a:t>お申し込み締め切り</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lgn="l" fontAlgn="ctr"/>
                      <a:r>
                        <a:rPr lang="ja-JP" altLang="en-US" sz="1100" b="1" i="0" u="none" strike="noStrike" dirty="0" smtClean="0">
                          <a:solidFill>
                            <a:srgbClr val="FF7C80"/>
                          </a:solidFill>
                          <a:effectLst/>
                          <a:latin typeface="+mn-ea"/>
                          <a:ea typeface="+mn-ea"/>
                        </a:rPr>
                        <a:t>掲載の</a:t>
                      </a:r>
                      <a:r>
                        <a:rPr lang="en-US" altLang="ja-JP" sz="1400" b="1" i="0" u="none" strike="noStrike" dirty="0" smtClean="0">
                          <a:solidFill>
                            <a:srgbClr val="FF7C80"/>
                          </a:solidFill>
                          <a:effectLst/>
                          <a:latin typeface="+mn-ea"/>
                          <a:ea typeface="+mn-ea"/>
                        </a:rPr>
                        <a:t>30</a:t>
                      </a:r>
                      <a:r>
                        <a:rPr lang="ja-JP" altLang="en-US" sz="1100" b="1" i="0" u="none" strike="noStrike" dirty="0" smtClean="0">
                          <a:solidFill>
                            <a:srgbClr val="FF7C80"/>
                          </a:solidFill>
                          <a:effectLst/>
                          <a:latin typeface="+mn-ea"/>
                          <a:ea typeface="+mn-ea"/>
                        </a:rPr>
                        <a:t>営業日前</a:t>
                      </a:r>
                      <a:endParaRPr lang="en-US" altLang="ja-JP" sz="1100" b="1" i="0" u="none" strike="noStrike" dirty="0" smtClean="0">
                        <a:solidFill>
                          <a:srgbClr val="FF7C80"/>
                        </a:solidFill>
                        <a:effectLst/>
                        <a:latin typeface="+mn-ea"/>
                        <a:ea typeface="+mn-ea"/>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400" b="1" i="0" u="none" strike="noStrike" dirty="0">
                        <a:solidFill>
                          <a:srgbClr val="FF9999"/>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1003">
                <a:tc>
                  <a:txBody>
                    <a:bodyPr/>
                    <a:lstStyle/>
                    <a:p>
                      <a:pPr algn="ctr" fontAlgn="ctr"/>
                      <a:r>
                        <a:rPr lang="ja-JP" altLang="en-US" sz="900" b="0" i="0" u="none" strike="noStrike" dirty="0">
                          <a:solidFill>
                            <a:srgbClr val="000000"/>
                          </a:solidFill>
                          <a:effectLst/>
                          <a:latin typeface="メイリオ"/>
                        </a:rPr>
                        <a:t>オリエン実施日</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lgn="l" fontAlgn="ctr"/>
                      <a:r>
                        <a:rPr lang="ja-JP" altLang="en-US" sz="1100" b="1" i="0" u="none" strike="noStrike" dirty="0">
                          <a:solidFill>
                            <a:srgbClr val="FF7C80"/>
                          </a:solidFill>
                          <a:effectLst/>
                          <a:latin typeface="メイリオ"/>
                        </a:rPr>
                        <a:t>掲載の</a:t>
                      </a:r>
                      <a:r>
                        <a:rPr lang="en-US" altLang="ja-JP" sz="1400" b="1" i="0" u="none" strike="noStrike" dirty="0">
                          <a:solidFill>
                            <a:srgbClr val="FF7C80"/>
                          </a:solidFill>
                          <a:effectLst/>
                          <a:latin typeface="メイリオ"/>
                        </a:rPr>
                        <a:t>30</a:t>
                      </a:r>
                      <a:r>
                        <a:rPr lang="ja-JP" altLang="en-US" sz="1100" b="1" i="0" u="none" strike="noStrike" dirty="0">
                          <a:solidFill>
                            <a:srgbClr val="FF7C80"/>
                          </a:solidFill>
                          <a:effectLst/>
                          <a:latin typeface="メイリオ"/>
                        </a:rPr>
                        <a:t>営業日前まで</a:t>
                      </a:r>
                      <a:endParaRPr lang="ja-JP" altLang="en-US" sz="1400" b="1" i="0" u="none" strike="noStrike" dirty="0">
                        <a:solidFill>
                          <a:srgbClr val="FF7C8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400" b="1" i="0" u="none" strike="noStrike" dirty="0">
                        <a:solidFill>
                          <a:srgbClr val="FF9999"/>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1003">
                <a:tc>
                  <a:txBody>
                    <a:bodyPr/>
                    <a:lstStyle/>
                    <a:p>
                      <a:pPr algn="ctr" fontAlgn="ctr"/>
                      <a:r>
                        <a:rPr lang="en-US" altLang="ja-JP" sz="900" b="0" i="0" u="none" strike="noStrike" dirty="0" smtClean="0">
                          <a:solidFill>
                            <a:srgbClr val="000000"/>
                          </a:solidFill>
                          <a:effectLst/>
                          <a:latin typeface="メイリオ"/>
                        </a:rPr>
                        <a:t>4</a:t>
                      </a:r>
                      <a:r>
                        <a:rPr lang="ja-JP" altLang="en-US" sz="900" b="0" i="0" u="none" strike="noStrike" dirty="0" smtClean="0">
                          <a:solidFill>
                            <a:srgbClr val="000000"/>
                          </a:solidFill>
                          <a:effectLst/>
                          <a:latin typeface="メイリオ"/>
                        </a:rPr>
                        <a:t>週間掲載延長定価</a:t>
                      </a:r>
                      <a:endParaRPr lang="ja-JP" altLang="en-US" sz="900" b="0" i="0" u="none" strike="noStrike" dirty="0">
                        <a:solidFill>
                          <a:srgbClr val="000000"/>
                        </a:solidFill>
                        <a:effectLst/>
                        <a:latin typeface="メイリオ"/>
                      </a:endParaRP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marL="0" marR="0" lvl="0" indent="0" algn="l" defTabSz="1000736"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300,000-</a:t>
                      </a:r>
                      <a:r>
                        <a:rPr lang="ja-JP" altLang="en-US" sz="1400" b="1" i="0" u="none" strike="noStrike" dirty="0" smtClean="0">
                          <a:solidFill>
                            <a:srgbClr val="FF9999"/>
                          </a:solidFill>
                          <a:effectLst/>
                          <a:latin typeface="+mn-lt"/>
                        </a:rPr>
                        <a:t>　</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1,000</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2,000PV</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400" b="1" i="0" u="none" strike="noStrike" dirty="0">
                        <a:solidFill>
                          <a:srgbClr val="FF9999"/>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995802">
                <a:tc>
                  <a:txBody>
                    <a:bodyPr/>
                    <a:lstStyle/>
                    <a:p>
                      <a:pPr algn="ctr" fontAlgn="ctr"/>
                      <a:r>
                        <a:rPr lang="ja-JP" altLang="en-US" sz="900" b="0" i="0" u="none" strike="noStrike" dirty="0">
                          <a:solidFill>
                            <a:srgbClr val="000000"/>
                          </a:solidFill>
                          <a:effectLst/>
                          <a:latin typeface="メイリオ"/>
                        </a:rPr>
                        <a:t>注意事項</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金額に消費税は含まれていません。</a:t>
                      </a:r>
                    </a:p>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イラスト（</a:t>
                      </a:r>
                      <a:r>
                        <a:rPr lang="en-US" altLang="ja-JP" sz="900" b="0" i="0" u="none" strike="noStrike" dirty="0" smtClean="0">
                          <a:solidFill>
                            <a:srgbClr val="000000"/>
                          </a:solidFill>
                          <a:effectLst/>
                          <a:latin typeface="+mn-ea"/>
                          <a:ea typeface="+mn-ea"/>
                        </a:rPr>
                        <a:t>2</a:t>
                      </a:r>
                      <a:r>
                        <a:rPr lang="ja-JP" altLang="en-US" sz="900" b="0" i="0" u="none" strike="noStrike" dirty="0" smtClean="0">
                          <a:solidFill>
                            <a:srgbClr val="000000"/>
                          </a:solidFill>
                          <a:effectLst/>
                          <a:latin typeface="+mn-ea"/>
                          <a:ea typeface="+mn-ea"/>
                        </a:rPr>
                        <a:t>点まで）・学生アサイン</a:t>
                      </a:r>
                      <a:r>
                        <a:rPr lang="en-US" altLang="ja-JP" sz="900" b="0" i="0" u="none" strike="noStrike" dirty="0" smtClean="0">
                          <a:solidFill>
                            <a:srgbClr val="000000"/>
                          </a:solidFill>
                          <a:effectLst/>
                          <a:latin typeface="+mn-ea"/>
                          <a:ea typeface="+mn-ea"/>
                        </a:rPr>
                        <a:t>3</a:t>
                      </a:r>
                      <a:r>
                        <a:rPr lang="ja-JP" altLang="en-US" sz="900" b="0" i="0" u="none" strike="noStrike" dirty="0" smtClean="0">
                          <a:solidFill>
                            <a:srgbClr val="000000"/>
                          </a:solidFill>
                          <a:effectLst/>
                          <a:latin typeface="+mn-ea"/>
                          <a:ea typeface="+mn-ea"/>
                        </a:rPr>
                        <a:t>名（弊社内で撮影）からお選びいただけます。</a:t>
                      </a:r>
                    </a:p>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外部ロケ・ロケ撮影・</a:t>
                      </a:r>
                      <a:r>
                        <a:rPr lang="en-US" altLang="ja-JP" sz="900" b="0" i="0" u="none" strike="noStrike" dirty="0" smtClean="0">
                          <a:solidFill>
                            <a:srgbClr val="000000"/>
                          </a:solidFill>
                          <a:effectLst/>
                          <a:latin typeface="+mn-ea"/>
                          <a:ea typeface="+mn-ea"/>
                        </a:rPr>
                        <a:t>4</a:t>
                      </a:r>
                      <a:r>
                        <a:rPr lang="ja-JP" altLang="en-US" sz="900" b="0" i="0" u="none" strike="noStrike" dirty="0" smtClean="0">
                          <a:solidFill>
                            <a:srgbClr val="000000"/>
                          </a:solidFill>
                          <a:effectLst/>
                          <a:latin typeface="+mn-ea"/>
                          <a:ea typeface="+mn-ea"/>
                        </a:rPr>
                        <a:t>名以上の学生アサイン、インフルエンサー、専門家アサイン費などの費用は別途御見積りとなります。</a:t>
                      </a:r>
                    </a:p>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情報量は</a:t>
                      </a:r>
                      <a:r>
                        <a:rPr lang="en-US" altLang="ja-JP" sz="900" b="0" i="0" u="none" strike="noStrike" dirty="0" smtClean="0">
                          <a:solidFill>
                            <a:srgbClr val="000000"/>
                          </a:solidFill>
                          <a:effectLst/>
                          <a:latin typeface="+mn-ea"/>
                          <a:ea typeface="+mn-ea"/>
                        </a:rPr>
                        <a:t>1</a:t>
                      </a:r>
                      <a:r>
                        <a:rPr lang="ja-JP" altLang="en-US" sz="900" b="0" i="0" u="none" strike="noStrike" dirty="0" smtClean="0">
                          <a:solidFill>
                            <a:srgbClr val="000000"/>
                          </a:solidFill>
                          <a:effectLst/>
                          <a:latin typeface="+mn-ea"/>
                          <a:ea typeface="+mn-ea"/>
                        </a:rPr>
                        <a:t>ページあたり</a:t>
                      </a:r>
                      <a:r>
                        <a:rPr lang="en-US" altLang="ja-JP" sz="900" b="0" i="0" u="none" strike="noStrike" dirty="0" smtClean="0">
                          <a:solidFill>
                            <a:srgbClr val="000000"/>
                          </a:solidFill>
                          <a:effectLst/>
                          <a:latin typeface="+mn-ea"/>
                          <a:ea typeface="+mn-ea"/>
                        </a:rPr>
                        <a:t>A4</a:t>
                      </a:r>
                      <a:r>
                        <a:rPr lang="ja-JP" altLang="en-US" sz="900" b="0" i="0" u="none" strike="noStrike" dirty="0" smtClean="0">
                          <a:solidFill>
                            <a:srgbClr val="000000"/>
                          </a:solidFill>
                          <a:effectLst/>
                          <a:latin typeface="+mn-ea"/>
                          <a:ea typeface="+mn-ea"/>
                        </a:rPr>
                        <a:t>サイズ</a:t>
                      </a:r>
                      <a:r>
                        <a:rPr lang="en-US" altLang="ja-JP" sz="900" b="0" i="0" u="none" strike="noStrike" dirty="0" smtClean="0">
                          <a:solidFill>
                            <a:srgbClr val="000000"/>
                          </a:solidFill>
                          <a:effectLst/>
                          <a:latin typeface="+mn-ea"/>
                          <a:ea typeface="+mn-ea"/>
                        </a:rPr>
                        <a:t>1</a:t>
                      </a:r>
                      <a:r>
                        <a:rPr lang="ja-JP" altLang="en-US" sz="900" b="0" i="0" u="none" strike="noStrike" dirty="0" smtClean="0">
                          <a:solidFill>
                            <a:srgbClr val="000000"/>
                          </a:solidFill>
                          <a:effectLst/>
                          <a:latin typeface="+mn-ea"/>
                          <a:ea typeface="+mn-ea"/>
                        </a:rPr>
                        <a:t>枚程度（本文 最大</a:t>
                      </a:r>
                      <a:r>
                        <a:rPr lang="en-US" altLang="ja-JP" sz="900" b="0" i="0" u="none" strike="noStrike" dirty="0" smtClean="0">
                          <a:solidFill>
                            <a:srgbClr val="000000"/>
                          </a:solidFill>
                          <a:effectLst/>
                          <a:latin typeface="+mn-ea"/>
                          <a:ea typeface="+mn-ea"/>
                        </a:rPr>
                        <a:t>800</a:t>
                      </a:r>
                      <a:r>
                        <a:rPr lang="ja-JP" altLang="en-US" sz="900" b="0" i="0" u="none" strike="noStrike" dirty="0" smtClean="0">
                          <a:solidFill>
                            <a:srgbClr val="000000"/>
                          </a:solidFill>
                          <a:effectLst/>
                          <a:latin typeface="+mn-ea"/>
                          <a:ea typeface="+mn-ea"/>
                        </a:rPr>
                        <a:t>文字程度、インフォメーション</a:t>
                      </a:r>
                      <a:r>
                        <a:rPr lang="en-US" altLang="ja-JP" sz="900" b="0" i="0" u="none" strike="noStrike" dirty="0" smtClean="0">
                          <a:solidFill>
                            <a:srgbClr val="000000"/>
                          </a:solidFill>
                          <a:effectLst/>
                          <a:latin typeface="+mn-ea"/>
                          <a:ea typeface="+mn-ea"/>
                        </a:rPr>
                        <a:t>120</a:t>
                      </a:r>
                      <a:r>
                        <a:rPr lang="ja-JP" altLang="en-US" sz="900" b="0" i="0" u="none" strike="noStrike" dirty="0" smtClean="0">
                          <a:solidFill>
                            <a:srgbClr val="000000"/>
                          </a:solidFill>
                          <a:effectLst/>
                          <a:latin typeface="+mn-ea"/>
                          <a:ea typeface="+mn-ea"/>
                        </a:rPr>
                        <a:t>文字程度、画像</a:t>
                      </a:r>
                      <a:r>
                        <a:rPr lang="en-US" altLang="ja-JP" sz="900" b="0" i="0" u="none" strike="noStrike" dirty="0" smtClean="0">
                          <a:solidFill>
                            <a:srgbClr val="000000"/>
                          </a:solidFill>
                          <a:effectLst/>
                          <a:latin typeface="+mn-ea"/>
                          <a:ea typeface="+mn-ea"/>
                        </a:rPr>
                        <a:t>3</a:t>
                      </a:r>
                      <a:r>
                        <a:rPr lang="ja-JP" altLang="en-US" sz="900" b="0" i="0" u="none" strike="noStrike" dirty="0" smtClean="0">
                          <a:solidFill>
                            <a:srgbClr val="000000"/>
                          </a:solidFill>
                          <a:effectLst/>
                          <a:latin typeface="+mn-ea"/>
                          <a:ea typeface="+mn-ea"/>
                        </a:rPr>
                        <a:t>点程度　</a:t>
                      </a: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制限設定はございません）となります。</a:t>
                      </a:r>
                    </a:p>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追加の制作費は、 </a:t>
                      </a:r>
                      <a:r>
                        <a:rPr lang="en-US" altLang="ja-JP" sz="900" b="0" i="0" u="none" strike="noStrike" dirty="0" smtClean="0">
                          <a:solidFill>
                            <a:srgbClr val="000000"/>
                          </a:solidFill>
                          <a:effectLst/>
                          <a:latin typeface="+mn-ea"/>
                          <a:ea typeface="+mn-ea"/>
                        </a:rPr>
                        <a:t>A4</a:t>
                      </a:r>
                      <a:r>
                        <a:rPr lang="ja-JP" altLang="en-US" sz="900" b="0" i="0" u="none" strike="noStrike" dirty="0" smtClean="0">
                          <a:solidFill>
                            <a:srgbClr val="000000"/>
                          </a:solidFill>
                          <a:effectLst/>
                          <a:latin typeface="+mn-ea"/>
                          <a:ea typeface="+mn-ea"/>
                        </a:rPr>
                        <a:t>サイズ</a:t>
                      </a:r>
                      <a:r>
                        <a:rPr lang="en-US" altLang="ja-JP" sz="900" b="0" i="0" u="none" strike="noStrike" dirty="0" smtClean="0">
                          <a:solidFill>
                            <a:srgbClr val="000000"/>
                          </a:solidFill>
                          <a:effectLst/>
                          <a:latin typeface="+mn-ea"/>
                          <a:ea typeface="+mn-ea"/>
                        </a:rPr>
                        <a:t>1</a:t>
                      </a:r>
                      <a:r>
                        <a:rPr lang="ja-JP" altLang="en-US" sz="900" b="0" i="0" u="none" strike="noStrike" dirty="0" smtClean="0">
                          <a:solidFill>
                            <a:srgbClr val="000000"/>
                          </a:solidFill>
                          <a:effectLst/>
                          <a:latin typeface="+mn-ea"/>
                          <a:ea typeface="+mn-ea"/>
                        </a:rPr>
                        <a:t>枚相当ごとに追加</a:t>
                      </a:r>
                      <a:r>
                        <a:rPr lang="en-US" altLang="ja-JP" sz="900" b="1" i="0" u="none" strike="noStrike" dirty="0" smtClean="0">
                          <a:solidFill>
                            <a:srgbClr val="FF7C80"/>
                          </a:solidFill>
                          <a:effectLst/>
                          <a:latin typeface="+mn-ea"/>
                          <a:ea typeface="+mn-ea"/>
                        </a:rPr>
                        <a:t>10</a:t>
                      </a:r>
                      <a:r>
                        <a:rPr lang="ja-JP" altLang="en-US" sz="900" b="1" i="0" u="none" strike="noStrike" dirty="0" smtClean="0">
                          <a:solidFill>
                            <a:srgbClr val="FF7C80"/>
                          </a:solidFill>
                          <a:effectLst/>
                          <a:latin typeface="+mn-ea"/>
                          <a:ea typeface="+mn-ea"/>
                        </a:rPr>
                        <a:t>万円</a:t>
                      </a:r>
                      <a:r>
                        <a:rPr lang="ja-JP" altLang="en-US" sz="900" b="0" i="0" u="none" strike="noStrike" dirty="0" smtClean="0">
                          <a:solidFill>
                            <a:srgbClr val="000000"/>
                          </a:solidFill>
                          <a:effectLst/>
                          <a:latin typeface="+mn-ea"/>
                          <a:ea typeface="+mn-ea"/>
                        </a:rPr>
                        <a:t>となります。</a:t>
                      </a:r>
                      <a:endParaRPr lang="en-US" altLang="ja-JP" sz="900" b="0" i="0" u="none" strike="noStrike" dirty="0" smtClean="0">
                        <a:solidFill>
                          <a:srgbClr val="000000"/>
                        </a:solidFill>
                        <a:effectLst/>
                        <a:latin typeface="+mn-ea"/>
                        <a:ea typeface="+mn-ea"/>
                      </a:endParaRPr>
                    </a:p>
                    <a:p>
                      <a:pPr marL="0" marR="0" indent="0" algn="l" defTabSz="1000736" rtl="0" eaLnBrk="1" fontAlgn="ctr" latinLnBrk="0" hangingPunct="1">
                        <a:lnSpc>
                          <a:spcPct val="100000"/>
                        </a:lnSpc>
                        <a:spcBef>
                          <a:spcPts val="300"/>
                        </a:spcBef>
                        <a:spcAft>
                          <a:spcPts val="0"/>
                        </a:spcAft>
                        <a:buClrTx/>
                        <a:buSzTx/>
                        <a:buFontTx/>
                        <a:buNone/>
                        <a:tabLst/>
                        <a:defRPr/>
                      </a:pPr>
                      <a:r>
                        <a:rPr lang="en-US" altLang="ja-JP" sz="900" dirty="0" smtClean="0"/>
                        <a:t>※</a:t>
                      </a:r>
                      <a:r>
                        <a:rPr lang="ja-JP" altLang="en-US" sz="900" dirty="0" smtClean="0"/>
                        <a:t>掲載期間終了後のアーカイブは別途費用が発生いたします。詳細は営業担当にご確認下さい。</a:t>
                      </a:r>
                      <a:endParaRPr lang="en-US" altLang="ja-JP" sz="900" dirty="0" smtClean="0"/>
                    </a:p>
                    <a:p>
                      <a:pPr marL="0" marR="0" indent="0" algn="l" defTabSz="1000736" rtl="0" eaLnBrk="1" fontAlgn="ctr" latinLnBrk="0" hangingPunct="1">
                        <a:lnSpc>
                          <a:spcPct val="100000"/>
                        </a:lnSpc>
                        <a:spcBef>
                          <a:spcPts val="300"/>
                        </a:spcBef>
                        <a:spcAft>
                          <a:spcPts val="0"/>
                        </a:spcAft>
                        <a:buClrTx/>
                        <a:buSzTx/>
                        <a:buFontTx/>
                        <a:buNone/>
                        <a:tabLst/>
                        <a:defRPr/>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想定</a:t>
                      </a:r>
                      <a:r>
                        <a:rPr lang="en-US" altLang="ja-JP" sz="900" b="0" i="0" u="none" strike="noStrike" dirty="0" smtClean="0">
                          <a:solidFill>
                            <a:srgbClr val="000000"/>
                          </a:solidFill>
                          <a:effectLst/>
                          <a:latin typeface="+mn-ea"/>
                          <a:ea typeface="+mn-ea"/>
                        </a:rPr>
                        <a:t>PV</a:t>
                      </a:r>
                      <a:r>
                        <a:rPr lang="ja-JP" altLang="en-US" sz="900" b="0" i="0" u="none" strike="noStrike" dirty="0" smtClean="0">
                          <a:solidFill>
                            <a:srgbClr val="000000"/>
                          </a:solidFill>
                          <a:effectLst/>
                          <a:latin typeface="+mn-ea"/>
                          <a:ea typeface="+mn-ea"/>
                        </a:rPr>
                        <a:t>はその反応を保証するものではございません。</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bl>
          </a:graphicData>
        </a:graphic>
      </p:graphicFrame>
      <p:sp>
        <p:nvSpPr>
          <p:cNvPr id="221222" name="Rectangle 62"/>
          <p:cNvSpPr>
            <a:spLocks noChangeArrowheads="1"/>
          </p:cNvSpPr>
          <p:nvPr/>
        </p:nvSpPr>
        <p:spPr bwMode="auto">
          <a:xfrm>
            <a:off x="3343364" y="1794978"/>
            <a:ext cx="1441420" cy="307777"/>
          </a:xfrm>
          <a:prstGeom prst="rect">
            <a:avLst/>
          </a:prstGeom>
          <a:noFill/>
          <a:ln w="9525">
            <a:noFill/>
            <a:miter lim="800000"/>
            <a:headEnd/>
            <a:tailEnd/>
          </a:ln>
        </p:spPr>
        <p:txBody>
          <a:bodyPr wrap="none">
            <a:spAutoFit/>
          </a:bodyPr>
          <a:lstStyle/>
          <a:p>
            <a:r>
              <a:rPr lang="ja-JP" altLang="en-US" sz="1400" b="1" dirty="0">
                <a:solidFill>
                  <a:srgbClr val="6699FF"/>
                </a:solidFill>
                <a:cs typeface="メイリオ" pitchFamily="50" charset="-128"/>
              </a:rPr>
              <a:t>編集</a:t>
            </a:r>
            <a:r>
              <a:rPr lang="ja-JP" altLang="en-US" sz="1400" b="1" dirty="0" smtClean="0">
                <a:solidFill>
                  <a:srgbClr val="6699FF"/>
                </a:solidFill>
                <a:cs typeface="メイリオ" pitchFamily="50" charset="-128"/>
              </a:rPr>
              <a:t>タイアップ</a:t>
            </a:r>
            <a:endParaRPr lang="ja-JP" altLang="en-US" sz="1400" b="1" dirty="0">
              <a:solidFill>
                <a:srgbClr val="6699FF"/>
              </a:solidFill>
              <a:cs typeface="メイリオ" pitchFamily="50" charset="-128"/>
            </a:endParaRPr>
          </a:p>
        </p:txBody>
      </p:sp>
      <p:sp>
        <p:nvSpPr>
          <p:cNvPr id="2" name="タイトル 1"/>
          <p:cNvSpPr>
            <a:spLocks noGrp="1"/>
          </p:cNvSpPr>
          <p:nvPr>
            <p:ph type="title"/>
          </p:nvPr>
        </p:nvSpPr>
        <p:spPr/>
        <p:txBody>
          <a:bodyPr>
            <a:normAutofit/>
          </a:bodyPr>
          <a:lstStyle/>
          <a:p>
            <a:r>
              <a:rPr lang="ja-JP" altLang="en-US" dirty="0" smtClean="0"/>
              <a:t>就活スタイルナビ　</a:t>
            </a:r>
            <a:r>
              <a:rPr lang="ja-JP" altLang="en-US" dirty="0"/>
              <a:t>編集</a:t>
            </a:r>
            <a:r>
              <a:rPr lang="ja-JP" altLang="en-US" dirty="0" smtClean="0"/>
              <a:t>タイアップ</a:t>
            </a:r>
            <a:endParaRPr kumimoji="1" lang="ja-JP" altLang="en-US" dirty="0"/>
          </a:p>
        </p:txBody>
      </p:sp>
      <p:sp>
        <p:nvSpPr>
          <p:cNvPr id="5" name="スライド番号プレースホルダー 4"/>
          <p:cNvSpPr>
            <a:spLocks noGrp="1"/>
          </p:cNvSpPr>
          <p:nvPr>
            <p:ph type="sldNum" sz="quarter" idx="12"/>
          </p:nvPr>
        </p:nvSpPr>
        <p:spPr>
          <a:xfrm>
            <a:off x="7663780" y="6644630"/>
            <a:ext cx="2400300" cy="385494"/>
          </a:xfrm>
          <a:prstGeom prst="rect">
            <a:avLst/>
          </a:prstGeom>
        </p:spPr>
        <p:txBody>
          <a:body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27</a:t>
            </a:fld>
            <a:endParaRPr lang="ja-JP" altLang="en-US" dirty="0">
              <a:solidFill>
                <a:prstClr val="black">
                  <a:tint val="75000"/>
                </a:prstClr>
              </a:solidFill>
            </a:endParaRPr>
          </a:p>
        </p:txBody>
      </p:sp>
      <p:sp>
        <p:nvSpPr>
          <p:cNvPr id="25" name="Rectangle 29"/>
          <p:cNvSpPr>
            <a:spLocks noChangeArrowheads="1"/>
          </p:cNvSpPr>
          <p:nvPr/>
        </p:nvSpPr>
        <p:spPr bwMode="auto">
          <a:xfrm>
            <a:off x="480894" y="650464"/>
            <a:ext cx="9289033" cy="532011"/>
          </a:xfrm>
          <a:prstGeom prst="rect">
            <a:avLst/>
          </a:prstGeom>
          <a:noFill/>
          <a:ln w="9525">
            <a:noFill/>
            <a:miter lim="800000"/>
            <a:headEnd/>
            <a:tailEnd/>
          </a:ln>
        </p:spPr>
        <p:txBody>
          <a:bodyPr wrap="square" lIns="100145" tIns="50073" rIns="100145" bIns="50073">
            <a:spAutoFit/>
          </a:bodyPr>
          <a:lstStyle/>
          <a:p>
            <a:pPr defTabSz="1001713"/>
            <a:r>
              <a:rPr lang="ja-JP" altLang="en-US" sz="1400" dirty="0">
                <a:solidFill>
                  <a:srgbClr val="000000"/>
                </a:solidFill>
                <a:cs typeface="メイリオ" pitchFamily="50" charset="-128"/>
              </a:rPr>
              <a:t>就活</a:t>
            </a:r>
            <a:r>
              <a:rPr lang="ja-JP" altLang="en-US" sz="1400" dirty="0" smtClean="0">
                <a:solidFill>
                  <a:srgbClr val="000000"/>
                </a:solidFill>
                <a:cs typeface="メイリオ" pitchFamily="50" charset="-128"/>
              </a:rPr>
              <a:t>スタイルオリジナルフォーマットによるタイアップ展開</a:t>
            </a:r>
            <a:r>
              <a:rPr lang="ja-JP" altLang="en-US" sz="1400" dirty="0">
                <a:solidFill>
                  <a:srgbClr val="000000"/>
                </a:solidFill>
                <a:cs typeface="メイリオ" pitchFamily="50" charset="-128"/>
              </a:rPr>
              <a:t>。</a:t>
            </a:r>
            <a:endParaRPr lang="en-US" altLang="ja-JP" sz="1400" dirty="0">
              <a:solidFill>
                <a:srgbClr val="000000"/>
              </a:solidFill>
              <a:cs typeface="メイリオ" pitchFamily="50" charset="-128"/>
            </a:endParaRPr>
          </a:p>
          <a:p>
            <a:pPr defTabSz="1001713"/>
            <a:r>
              <a:rPr lang="ja-JP" altLang="en-US" sz="1400" dirty="0">
                <a:solidFill>
                  <a:srgbClr val="000000"/>
                </a:solidFill>
                <a:cs typeface="メイリオ" pitchFamily="50" charset="-128"/>
              </a:rPr>
              <a:t>読者との親和性の高い記事紹介、且つ</a:t>
            </a:r>
            <a:r>
              <a:rPr lang="ja-JP" altLang="en-US" sz="1400" dirty="0">
                <a:solidFill>
                  <a:srgbClr val="6699FF"/>
                </a:solidFill>
                <a:cs typeface="メイリオ" pitchFamily="50" charset="-128"/>
              </a:rPr>
              <a:t>低コスト</a:t>
            </a:r>
            <a:r>
              <a:rPr lang="ja-JP" altLang="en-US" sz="1400" dirty="0">
                <a:solidFill>
                  <a:srgbClr val="000000"/>
                </a:solidFill>
                <a:cs typeface="メイリオ" pitchFamily="50" charset="-128"/>
              </a:rPr>
              <a:t>でのタイアップ実施が可能です</a:t>
            </a:r>
            <a:r>
              <a:rPr lang="ja-JP" altLang="en-US" sz="1400" dirty="0" smtClean="0">
                <a:solidFill>
                  <a:srgbClr val="000000"/>
                </a:solidFill>
                <a:cs typeface="メイリオ" pitchFamily="50" charset="-128"/>
              </a:rPr>
              <a:t>。</a:t>
            </a:r>
            <a:endParaRPr lang="en-US" altLang="ja-JP" sz="1400" dirty="0" smtClean="0">
              <a:solidFill>
                <a:srgbClr val="000000"/>
              </a:solidFill>
              <a:cs typeface="メイリオ" pitchFamily="50" charset="-128"/>
            </a:endParaRPr>
          </a:p>
        </p:txBody>
      </p:sp>
      <p:sp>
        <p:nvSpPr>
          <p:cNvPr id="30" name="AutoShape 63"/>
          <p:cNvSpPr>
            <a:spLocks noChangeArrowheads="1"/>
          </p:cNvSpPr>
          <p:nvPr/>
        </p:nvSpPr>
        <p:spPr bwMode="auto">
          <a:xfrm>
            <a:off x="3343300" y="1589353"/>
            <a:ext cx="766716" cy="205625"/>
          </a:xfrm>
          <a:prstGeom prst="roundRect">
            <a:avLst>
              <a:gd name="adj" fmla="val 16667"/>
            </a:avLst>
          </a:prstGeom>
          <a:solidFill>
            <a:srgbClr val="FFCC66"/>
          </a:solidFill>
          <a:ln w="9525">
            <a:noFill/>
            <a:round/>
            <a:headEnd/>
            <a:tailEnd/>
          </a:ln>
        </p:spPr>
        <p:txBody>
          <a:bodyPr wrap="none" anchor="ctr"/>
          <a:lstStyle/>
          <a:p>
            <a:pPr algn="ctr"/>
            <a:r>
              <a:rPr lang="ja-JP" altLang="en-US" sz="800" b="1" dirty="0" smtClean="0">
                <a:solidFill>
                  <a:srgbClr val="FFFFFF"/>
                </a:solidFill>
                <a:cs typeface="メイリオ" pitchFamily="50" charset="-128"/>
              </a:rPr>
              <a:t>スマホ最適化</a:t>
            </a:r>
            <a:endParaRPr lang="ja-JP" altLang="en-US" sz="800" b="1" dirty="0">
              <a:solidFill>
                <a:srgbClr val="FFFFFF"/>
              </a:solidFill>
              <a:cs typeface="メイリオ" pitchFamily="50" charset="-128"/>
            </a:endParaRPr>
          </a:p>
        </p:txBody>
      </p:sp>
      <p:sp>
        <p:nvSpPr>
          <p:cNvPr id="221220" name="AutoShape 13"/>
          <p:cNvSpPr>
            <a:spLocks noChangeArrowheads="1"/>
          </p:cNvSpPr>
          <p:nvPr/>
        </p:nvSpPr>
        <p:spPr bwMode="auto">
          <a:xfrm>
            <a:off x="9725645" y="2040410"/>
            <a:ext cx="428623" cy="349327"/>
          </a:xfrm>
          <a:prstGeom prst="star16">
            <a:avLst>
              <a:gd name="adj" fmla="val 37500"/>
            </a:avLst>
          </a:prstGeom>
          <a:solidFill>
            <a:srgbClr val="FF0000"/>
          </a:solidFill>
          <a:ln w="9525">
            <a:solidFill>
              <a:srgbClr val="FF0000"/>
            </a:solidFill>
            <a:miter lim="800000"/>
            <a:headEnd/>
            <a:tailEnd/>
          </a:ln>
        </p:spPr>
        <p:txBody>
          <a:bodyPr wrap="none" lIns="0" tIns="0" rIns="0" bIns="0" anchor="ctr"/>
          <a:lstStyle/>
          <a:p>
            <a:r>
              <a:rPr lang="ja-JP" altLang="en-US" sz="800" b="1" dirty="0">
                <a:solidFill>
                  <a:srgbClr val="FFFFFF"/>
                </a:solidFill>
                <a:cs typeface="メイリオ" pitchFamily="50" charset="-128"/>
              </a:rPr>
              <a:t>お得</a:t>
            </a:r>
          </a:p>
        </p:txBody>
      </p:sp>
      <p:grpSp>
        <p:nvGrpSpPr>
          <p:cNvPr id="7" name="グループ化 6"/>
          <p:cNvGrpSpPr/>
          <p:nvPr/>
        </p:nvGrpSpPr>
        <p:grpSpPr>
          <a:xfrm>
            <a:off x="406238" y="1542360"/>
            <a:ext cx="2754299" cy="4841659"/>
            <a:chOff x="406238" y="1542360"/>
            <a:chExt cx="2754299" cy="4841659"/>
          </a:xfrm>
        </p:grpSpPr>
        <p:grpSp>
          <p:nvGrpSpPr>
            <p:cNvPr id="6" name="グループ化 5"/>
            <p:cNvGrpSpPr/>
            <p:nvPr/>
          </p:nvGrpSpPr>
          <p:grpSpPr>
            <a:xfrm>
              <a:off x="506760" y="1542360"/>
              <a:ext cx="2544501" cy="4739686"/>
              <a:chOff x="506760" y="1542360"/>
              <a:chExt cx="2544501" cy="4739686"/>
            </a:xfrm>
          </p:grpSpPr>
          <p:grpSp>
            <p:nvGrpSpPr>
              <p:cNvPr id="4" name="グループ化 3"/>
              <p:cNvGrpSpPr/>
              <p:nvPr/>
            </p:nvGrpSpPr>
            <p:grpSpPr>
              <a:xfrm>
                <a:off x="506760" y="1542360"/>
                <a:ext cx="2544501" cy="4739686"/>
                <a:chOff x="672130" y="1537510"/>
                <a:chExt cx="2695153" cy="5020308"/>
              </a:xfrm>
            </p:grpSpPr>
            <p:pic>
              <p:nvPicPr>
                <p:cNvPr id="9218" name="Picture 2" descr="\\cpfs10\mynavi\スチューデント事業部\01営業部\新_ST営業3課\キャプチャ共有フォルダ\就活\2017\漢字検定.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72130" y="1537510"/>
                  <a:ext cx="2695153" cy="5020308"/>
                </a:xfrm>
                <a:prstGeom prst="rect">
                  <a:avLst/>
                </a:prstGeom>
                <a:noFill/>
                <a:ln w="6350">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9219" name="Picture 3" descr="\\cpfs10\mynavi\スチューデント事業部\01営業部\営業推進課\!河合\作業\2018卒就活媒体資料\素材\リーガルコーポレーション.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1012" y="2313437"/>
                  <a:ext cx="1693139" cy="424438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正方形/長方形 13"/>
              <p:cNvSpPr/>
              <p:nvPr/>
            </p:nvSpPr>
            <p:spPr>
              <a:xfrm>
                <a:off x="533291" y="1577186"/>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5"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291" y="1623874"/>
                <a:ext cx="999255" cy="122037"/>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フローチャート : せん孔テープ 26"/>
            <p:cNvSpPr/>
            <p:nvPr/>
          </p:nvSpPr>
          <p:spPr>
            <a:xfrm>
              <a:off x="406238" y="6180070"/>
              <a:ext cx="2754299" cy="203949"/>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428827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22"/>
          <p:cNvGraphicFramePr>
            <a:graphicFrameLocks noGrp="1"/>
          </p:cNvGraphicFramePr>
          <p:nvPr>
            <p:extLst>
              <p:ext uri="{D42A27DB-BD31-4B8C-83A1-F6EECF244321}">
                <p14:modId xmlns:p14="http://schemas.microsoft.com/office/powerpoint/2010/main" val="1181898406"/>
              </p:ext>
            </p:extLst>
          </p:nvPr>
        </p:nvGraphicFramePr>
        <p:xfrm>
          <a:off x="3343300" y="2107011"/>
          <a:ext cx="6768751" cy="4064205"/>
        </p:xfrm>
        <a:graphic>
          <a:graphicData uri="http://schemas.openxmlformats.org/drawingml/2006/table">
            <a:tbl>
              <a:tblPr/>
              <a:tblGrid>
                <a:gridCol w="1232023"/>
                <a:gridCol w="1845576"/>
                <a:gridCol w="1845576"/>
                <a:gridCol w="1845576"/>
              </a:tblGrid>
              <a:tr h="305203">
                <a:tc>
                  <a:txBody>
                    <a:bodyPr/>
                    <a:lstStyle/>
                    <a:p>
                      <a:pPr algn="l" fontAlgn="ctr"/>
                      <a:r>
                        <a:rPr lang="ja-JP" altLang="en-US" sz="900" b="0" i="0" u="none" strike="noStrike" dirty="0">
                          <a:solidFill>
                            <a:srgbClr val="000000"/>
                          </a:solidFill>
                          <a:effectLst/>
                          <a:latin typeface="メイリオ"/>
                        </a:rPr>
                        <a:t>　</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a:solidFill>
                            <a:srgbClr val="FFFFFF"/>
                          </a:solidFill>
                          <a:effectLst/>
                          <a:latin typeface="メイリオ"/>
                        </a:rPr>
                        <a:t>4</a:t>
                      </a:r>
                      <a:r>
                        <a:rPr lang="ja-JP" altLang="en-US" sz="1200" b="1" i="0" u="none" strike="noStrike" dirty="0">
                          <a:solidFill>
                            <a:srgbClr val="FFFFFF"/>
                          </a:solidFill>
                          <a:effectLst/>
                          <a:latin typeface="メイリオ"/>
                        </a:rPr>
                        <a:t>週間</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smtClean="0">
                          <a:solidFill>
                            <a:srgbClr val="FFFFFF"/>
                          </a:solidFill>
                          <a:effectLst/>
                          <a:latin typeface="メイリオ"/>
                        </a:rPr>
                        <a:t>8</a:t>
                      </a:r>
                      <a:r>
                        <a:rPr lang="ja-JP" altLang="en-US" sz="1200" b="1" i="0" u="none" strike="noStrike" dirty="0" smtClean="0">
                          <a:solidFill>
                            <a:srgbClr val="FFFFFF"/>
                          </a:solidFill>
                          <a:effectLst/>
                          <a:latin typeface="メイリオ"/>
                        </a:rPr>
                        <a:t>週間</a:t>
                      </a:r>
                      <a:endParaRPr lang="ja-JP" altLang="en-US" sz="1200" b="1" i="0" u="none" strike="noStrike" dirty="0">
                        <a:solidFill>
                          <a:srgbClr val="FFFFFF"/>
                        </a:solidFill>
                        <a:effectLst/>
                        <a:latin typeface="メイリオ"/>
                      </a:endParaRP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c>
                  <a:txBody>
                    <a:bodyPr/>
                    <a:lstStyle/>
                    <a:p>
                      <a:pPr algn="ctr" fontAlgn="ctr"/>
                      <a:r>
                        <a:rPr lang="en-US" altLang="ja-JP" sz="1200" b="1" i="0" u="none" strike="noStrike" dirty="0">
                          <a:solidFill>
                            <a:srgbClr val="FFFFFF"/>
                          </a:solidFill>
                          <a:effectLst/>
                          <a:latin typeface="メイリオ"/>
                        </a:rPr>
                        <a:t>12</a:t>
                      </a:r>
                      <a:r>
                        <a:rPr lang="ja-JP" altLang="en-US" sz="1200" b="1" i="0" u="none" strike="noStrike" dirty="0">
                          <a:solidFill>
                            <a:srgbClr val="FFFFFF"/>
                          </a:solidFill>
                          <a:effectLst/>
                          <a:latin typeface="メイリオ"/>
                        </a:rPr>
                        <a:t>週間</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chemeClr val="bg1">
                        <a:lumMod val="65000"/>
                      </a:schemeClr>
                    </a:solidFill>
                  </a:tcPr>
                </a:tc>
              </a:tr>
              <a:tr h="701062">
                <a:tc>
                  <a:txBody>
                    <a:bodyPr/>
                    <a:lstStyle/>
                    <a:p>
                      <a:pPr algn="ctr" fontAlgn="ctr"/>
                      <a:r>
                        <a:rPr lang="ja-JP" altLang="en-US" sz="900" b="0" i="0" u="none" strike="noStrike" dirty="0">
                          <a:solidFill>
                            <a:srgbClr val="000000"/>
                          </a:solidFill>
                          <a:effectLst/>
                          <a:latin typeface="メイリオ"/>
                        </a:rPr>
                        <a:t>定価</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ja-JP" altLang="en-US" sz="1400" b="1" i="0" u="none" strike="noStrike" dirty="0" smtClean="0">
                          <a:solidFill>
                            <a:srgbClr val="FF7C80"/>
                          </a:solidFill>
                          <a:effectLst/>
                          <a:latin typeface="メイリオ"/>
                        </a:rPr>
                        <a:t>￥</a:t>
                      </a:r>
                      <a:r>
                        <a:rPr lang="en-US" altLang="ja-JP" sz="1400" b="1" i="0" u="none" strike="noStrike" dirty="0" smtClean="0">
                          <a:solidFill>
                            <a:srgbClr val="FF7C80"/>
                          </a:solidFill>
                          <a:effectLst/>
                          <a:latin typeface="メイリオ"/>
                        </a:rPr>
                        <a:t>550,000-</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smtClean="0">
                          <a:solidFill>
                            <a:srgbClr val="000000"/>
                          </a:solidFill>
                          <a:effectLst/>
                          <a:latin typeface="メイリオ"/>
                        </a:rPr>
                        <a:t>掲載料</a:t>
                      </a:r>
                      <a:r>
                        <a:rPr lang="en-US" altLang="ja-JP" sz="900" b="0" i="0" u="none" strike="noStrike" dirty="0" smtClean="0">
                          <a:solidFill>
                            <a:srgbClr val="000000"/>
                          </a:solidFill>
                          <a:effectLst/>
                          <a:latin typeface="メイリオ"/>
                        </a:rPr>
                        <a:t>45</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)10</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850,000</a:t>
                      </a:r>
                      <a:r>
                        <a:rPr lang="en-US" altLang="ja-JP" sz="1400" b="1" i="0" u="none" strike="noStrike" dirty="0" smtClean="0">
                          <a:solidFill>
                            <a:srgbClr val="FF7C80"/>
                          </a:solidFill>
                          <a:effectLst/>
                          <a:latin typeface="メイリオ"/>
                        </a:rPr>
                        <a:t>-</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smtClean="0">
                          <a:solidFill>
                            <a:srgbClr val="000000"/>
                          </a:solidFill>
                          <a:effectLst/>
                          <a:latin typeface="メイリオ"/>
                        </a:rPr>
                        <a:t>掲載料</a:t>
                      </a:r>
                      <a:r>
                        <a:rPr lang="en-US" altLang="ja-JP" sz="900" b="0" i="0" u="none" strike="noStrike" dirty="0" smtClean="0">
                          <a:solidFill>
                            <a:srgbClr val="000000"/>
                          </a:solidFill>
                          <a:effectLst/>
                          <a:latin typeface="メイリオ"/>
                        </a:rPr>
                        <a:t>75</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)10</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1,050,000</a:t>
                      </a:r>
                      <a:r>
                        <a:rPr lang="en-US" altLang="ja-JP" sz="1400" b="1" i="0" u="none" strike="noStrike" dirty="0" smtClean="0">
                          <a:solidFill>
                            <a:srgbClr val="FF7C80"/>
                          </a:solidFill>
                          <a:effectLst/>
                          <a:latin typeface="メイリオ"/>
                        </a:rPr>
                        <a:t>-</a:t>
                      </a:r>
                      <a:r>
                        <a:rPr lang="ja-JP" altLang="en-US" sz="900" b="0" i="0" u="none" strike="noStrike" dirty="0">
                          <a:solidFill>
                            <a:srgbClr val="000000"/>
                          </a:solidFill>
                          <a:effectLst/>
                          <a:latin typeface="メイリオ"/>
                        </a:rPr>
                        <a:t/>
                      </a:r>
                      <a:br>
                        <a:rPr lang="ja-JP" altLang="en-US" sz="900" b="0" i="0" u="none" strike="noStrike" dirty="0">
                          <a:solidFill>
                            <a:srgbClr val="000000"/>
                          </a:solidFill>
                          <a:effectLst/>
                          <a:latin typeface="メイリオ"/>
                        </a:rPr>
                      </a:br>
                      <a:r>
                        <a:rPr lang="ja-JP" altLang="en-US" sz="900" b="0" i="0" u="none" strike="noStrike" dirty="0" smtClean="0">
                          <a:solidFill>
                            <a:srgbClr val="000000"/>
                          </a:solidFill>
                          <a:effectLst/>
                          <a:latin typeface="メイリオ"/>
                        </a:rPr>
                        <a:t>掲載料</a:t>
                      </a:r>
                      <a:r>
                        <a:rPr lang="en-US" altLang="ja-JP" sz="900" b="0" i="0" u="none" strike="noStrike" dirty="0" smtClean="0">
                          <a:solidFill>
                            <a:srgbClr val="000000"/>
                          </a:solidFill>
                          <a:effectLst/>
                          <a:latin typeface="メイリオ"/>
                        </a:rPr>
                        <a:t>95</a:t>
                      </a:r>
                      <a:r>
                        <a:rPr lang="ja-JP" altLang="en-US" sz="900" b="0" i="0" u="none" strike="noStrike" dirty="0" smtClean="0">
                          <a:solidFill>
                            <a:srgbClr val="000000"/>
                          </a:solidFill>
                          <a:effectLst/>
                          <a:latin typeface="メイリオ"/>
                        </a:rPr>
                        <a:t>万円</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a:t>
                      </a:r>
                      <a:r>
                        <a:rPr lang="ja-JP" altLang="en-US" sz="900" b="0" i="0" u="none" strike="noStrike" dirty="0">
                          <a:solidFill>
                            <a:srgbClr val="000000"/>
                          </a:solidFill>
                          <a:effectLst/>
                          <a:latin typeface="メイリオ"/>
                        </a:rPr>
                        <a:t>制作費</a:t>
                      </a:r>
                      <a:r>
                        <a:rPr lang="en-US" altLang="ja-JP" sz="900" b="0" i="0" u="none" strike="noStrike" dirty="0">
                          <a:solidFill>
                            <a:srgbClr val="000000"/>
                          </a:solidFill>
                          <a:effectLst/>
                          <a:latin typeface="メイリオ"/>
                        </a:rPr>
                        <a:t>(</a:t>
                      </a:r>
                      <a:r>
                        <a:rPr lang="ja-JP" altLang="en-US" sz="900" b="0" i="0" u="none" strike="noStrike" dirty="0">
                          <a:solidFill>
                            <a:srgbClr val="000000"/>
                          </a:solidFill>
                          <a:effectLst/>
                          <a:latin typeface="メイリオ"/>
                        </a:rPr>
                        <a:t>ネット</a:t>
                      </a:r>
                      <a:r>
                        <a:rPr lang="en-US" altLang="ja-JP" sz="900" b="0" i="0" u="none" strike="noStrike" dirty="0" smtClean="0">
                          <a:solidFill>
                            <a:srgbClr val="000000"/>
                          </a:solidFill>
                          <a:effectLst/>
                          <a:latin typeface="メイリオ"/>
                        </a:rPr>
                        <a:t>)10</a:t>
                      </a:r>
                      <a:r>
                        <a:rPr lang="ja-JP" altLang="en-US" sz="900" b="0" i="0" u="none" strike="noStrike" dirty="0" smtClean="0">
                          <a:solidFill>
                            <a:srgbClr val="000000"/>
                          </a:solidFill>
                          <a:effectLst/>
                          <a:latin typeface="メイリオ"/>
                        </a:rPr>
                        <a:t>万</a:t>
                      </a:r>
                      <a:r>
                        <a:rPr lang="ja-JP" altLang="en-US" sz="900" b="0" i="0" u="none" strike="noStrike" dirty="0">
                          <a:solidFill>
                            <a:srgbClr val="000000"/>
                          </a:solidFill>
                          <a:effectLst/>
                          <a:latin typeface="メイリオ"/>
                        </a:rPr>
                        <a:t>円</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8852">
                <a:tc>
                  <a:txBody>
                    <a:bodyPr/>
                    <a:lstStyle/>
                    <a:p>
                      <a:pPr algn="ctr" fontAlgn="ctr"/>
                      <a:r>
                        <a:rPr lang="ja-JP" altLang="en-US" sz="900" b="0" i="0" u="none" strike="noStrike" dirty="0">
                          <a:solidFill>
                            <a:srgbClr val="000000"/>
                          </a:solidFill>
                          <a:effectLst/>
                          <a:latin typeface="メイリオ"/>
                        </a:rPr>
                        <a:t>想定</a:t>
                      </a:r>
                      <a:r>
                        <a:rPr lang="en-US" sz="900" b="0" i="0" u="none" strike="noStrike" dirty="0">
                          <a:solidFill>
                            <a:srgbClr val="000000"/>
                          </a:solidFill>
                          <a:effectLst/>
                          <a:latin typeface="メイリオ"/>
                        </a:rPr>
                        <a:t>PV</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en-US" altLang="ja-JP" sz="900" b="0" i="0" u="none" strike="noStrike" dirty="0" smtClean="0">
                          <a:solidFill>
                            <a:srgbClr val="000000"/>
                          </a:solidFill>
                          <a:effectLst/>
                          <a:latin typeface="メイリオ"/>
                        </a:rPr>
                        <a:t>2,000</a:t>
                      </a:r>
                      <a:r>
                        <a:rPr lang="en-US" sz="900" b="0" i="0" u="none" strike="noStrike" dirty="0" smtClean="0">
                          <a:solidFill>
                            <a:srgbClr val="000000"/>
                          </a:solidFill>
                          <a:effectLst/>
                          <a:latin typeface="メイリオ"/>
                        </a:rPr>
                        <a:t>～</a:t>
                      </a:r>
                      <a:r>
                        <a:rPr lang="en-US" altLang="ja-JP" sz="900" b="0" i="0" u="none" strike="noStrike" dirty="0" smtClean="0">
                          <a:solidFill>
                            <a:srgbClr val="000000"/>
                          </a:solidFill>
                          <a:effectLst/>
                          <a:latin typeface="メイリオ"/>
                        </a:rPr>
                        <a:t>4,000</a:t>
                      </a:r>
                      <a:r>
                        <a:rPr lang="en-US" sz="900" b="0" i="0" u="none" strike="noStrike" dirty="0" smtClean="0">
                          <a:solidFill>
                            <a:srgbClr val="000000"/>
                          </a:solidFill>
                          <a:effectLst/>
                          <a:latin typeface="メイリオ"/>
                        </a:rPr>
                        <a:t>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mn-lt"/>
                        </a:rPr>
                        <a:t>3,000～6,000PV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mn-lt"/>
                        </a:rPr>
                        <a:t>4,000～8,000PV</a:t>
                      </a:r>
                      <a:endParaRPr 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20048">
                <a:tc>
                  <a:txBody>
                    <a:bodyPr/>
                    <a:lstStyle/>
                    <a:p>
                      <a:pPr algn="ctr" fontAlgn="ctr"/>
                      <a:r>
                        <a:rPr lang="ja-JP" altLang="en-US" sz="900" b="0" i="0" u="none" strike="noStrike" dirty="0">
                          <a:solidFill>
                            <a:srgbClr val="000000"/>
                          </a:solidFill>
                          <a:effectLst/>
                          <a:latin typeface="メイリオ"/>
                        </a:rPr>
                        <a:t>実施内容</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4</a:t>
                      </a:r>
                      <a:r>
                        <a:rPr lang="ja-JP" altLang="en-US" sz="900" b="0" i="0" u="none" strike="noStrike" dirty="0">
                          <a:solidFill>
                            <a:srgbClr val="000000"/>
                          </a:solidFill>
                          <a:effectLst/>
                          <a:latin typeface="メイリオ"/>
                        </a:rPr>
                        <a:t>週間掲載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8</a:t>
                      </a:r>
                      <a:r>
                        <a:rPr lang="ja-JP" altLang="en-US" sz="900" b="0" i="0" u="none" strike="noStrike" dirty="0" smtClean="0">
                          <a:solidFill>
                            <a:srgbClr val="000000"/>
                          </a:solidFill>
                          <a:effectLst/>
                          <a:latin typeface="メイリオ"/>
                        </a:rPr>
                        <a:t>週間</a:t>
                      </a:r>
                      <a:r>
                        <a:rPr lang="ja-JP" altLang="en-US" sz="900" b="0" i="0" u="none" strike="noStrike" dirty="0">
                          <a:solidFill>
                            <a:srgbClr val="000000"/>
                          </a:solidFill>
                          <a:effectLst/>
                          <a:latin typeface="メイリオ"/>
                        </a:rPr>
                        <a:t>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a:rPr>
                        <a:t>タイアップページ１</a:t>
                      </a:r>
                      <a:r>
                        <a:rPr lang="en-US" altLang="ja-JP" sz="900" b="0" i="0" u="none" strike="noStrike" dirty="0">
                          <a:solidFill>
                            <a:srgbClr val="000000"/>
                          </a:solidFill>
                          <a:effectLst/>
                          <a:latin typeface="メイリオ"/>
                        </a:rPr>
                        <a:t>P </a:t>
                      </a:r>
                      <a:r>
                        <a:rPr lang="ja-JP" altLang="en-US" sz="900" b="0" i="0" u="none" strike="noStrike" dirty="0" smtClean="0">
                          <a:solidFill>
                            <a:srgbClr val="000000"/>
                          </a:solidFill>
                          <a:effectLst/>
                          <a:latin typeface="メイリオ"/>
                        </a:rPr>
                        <a:t>制作</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12</a:t>
                      </a:r>
                      <a:r>
                        <a:rPr lang="ja-JP" altLang="en-US" sz="900" b="0" i="0" u="none" strike="noStrike" dirty="0">
                          <a:solidFill>
                            <a:srgbClr val="000000"/>
                          </a:solidFill>
                          <a:effectLst/>
                          <a:latin typeface="メイリオ"/>
                        </a:rPr>
                        <a:t>週間掲載</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83490">
                <a:tc>
                  <a:txBody>
                    <a:bodyPr/>
                    <a:lstStyle/>
                    <a:p>
                      <a:pPr algn="ctr" fontAlgn="ctr"/>
                      <a:r>
                        <a:rPr lang="ja-JP" altLang="en-US" sz="900" b="0" i="0" u="none" strike="noStrike" dirty="0">
                          <a:solidFill>
                            <a:srgbClr val="000000"/>
                          </a:solidFill>
                          <a:effectLst/>
                          <a:latin typeface="メイリオ"/>
                        </a:rPr>
                        <a:t>お申し込み締め切り</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lgn="l" fontAlgn="ctr"/>
                      <a:r>
                        <a:rPr lang="ja-JP" altLang="en-US" sz="1100" b="1" i="0" u="none" strike="noStrike" dirty="0" smtClean="0">
                          <a:solidFill>
                            <a:srgbClr val="FF7C80"/>
                          </a:solidFill>
                          <a:effectLst/>
                          <a:latin typeface="+mn-ea"/>
                          <a:ea typeface="+mn-ea"/>
                        </a:rPr>
                        <a:t>掲載の</a:t>
                      </a:r>
                      <a:r>
                        <a:rPr lang="en-US" altLang="ja-JP" sz="1100" b="1" i="0" u="none" strike="noStrike" dirty="0" smtClean="0">
                          <a:solidFill>
                            <a:srgbClr val="FF7C80"/>
                          </a:solidFill>
                          <a:effectLst/>
                          <a:latin typeface="+mn-ea"/>
                          <a:ea typeface="+mn-ea"/>
                        </a:rPr>
                        <a:t>15</a:t>
                      </a:r>
                      <a:r>
                        <a:rPr lang="ja-JP" altLang="en-US" sz="1100" b="1" i="0" u="none" strike="noStrike" dirty="0" smtClean="0">
                          <a:solidFill>
                            <a:srgbClr val="FF7C80"/>
                          </a:solidFill>
                          <a:effectLst/>
                          <a:latin typeface="+mn-ea"/>
                          <a:ea typeface="+mn-ea"/>
                        </a:rPr>
                        <a:t>営業日前</a:t>
                      </a:r>
                    </a:p>
                    <a:p>
                      <a:pPr algn="l" fontAlgn="ctr"/>
                      <a:r>
                        <a:rPr lang="en-US" altLang="ja-JP" sz="900" b="1" i="0" u="none" strike="noStrike" dirty="0" smtClean="0">
                          <a:solidFill>
                            <a:schemeClr val="tx1"/>
                          </a:solidFill>
                          <a:effectLst/>
                          <a:latin typeface="+mn-ea"/>
                          <a:ea typeface="+mn-ea"/>
                        </a:rPr>
                        <a:t>※</a:t>
                      </a:r>
                      <a:r>
                        <a:rPr lang="ja-JP" altLang="en-US" sz="900" b="1" i="0" u="none" strike="noStrike" dirty="0" smtClean="0">
                          <a:solidFill>
                            <a:schemeClr val="tx1"/>
                          </a:solidFill>
                          <a:effectLst/>
                          <a:latin typeface="+mn-ea"/>
                          <a:ea typeface="+mn-ea"/>
                        </a:rPr>
                        <a:t>オリエンを省き、基本的にメールでのやり取りで進行いたします</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400" b="1" i="0" u="none" strike="noStrike" dirty="0">
                        <a:solidFill>
                          <a:srgbClr val="FF9999"/>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483490">
                <a:tc>
                  <a:txBody>
                    <a:bodyPr/>
                    <a:lstStyle/>
                    <a:p>
                      <a:pPr algn="ctr" fontAlgn="ctr"/>
                      <a:r>
                        <a:rPr lang="en-US" altLang="ja-JP" sz="900" b="0" i="0" u="none" strike="noStrike" dirty="0" smtClean="0">
                          <a:solidFill>
                            <a:srgbClr val="000000"/>
                          </a:solidFill>
                          <a:effectLst/>
                          <a:latin typeface="メイリオ"/>
                        </a:rPr>
                        <a:t>4</a:t>
                      </a:r>
                      <a:r>
                        <a:rPr lang="ja-JP" altLang="en-US" sz="900" b="0" i="0" u="none" strike="noStrike" dirty="0" smtClean="0">
                          <a:solidFill>
                            <a:srgbClr val="000000"/>
                          </a:solidFill>
                          <a:effectLst/>
                          <a:latin typeface="メイリオ"/>
                        </a:rPr>
                        <a:t>週間掲載延長定価</a:t>
                      </a:r>
                      <a:endParaRPr lang="ja-JP" altLang="en-US" sz="900" b="0" i="0" u="none" strike="noStrike" dirty="0">
                        <a:solidFill>
                          <a:srgbClr val="000000"/>
                        </a:solidFill>
                        <a:effectLst/>
                        <a:latin typeface="メイリオ"/>
                      </a:endParaRP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lgn="l" fontAlgn="ctr"/>
                      <a:r>
                        <a:rPr lang="ja-JP" altLang="en-US" sz="1400" b="1" i="0" u="none" strike="noStrike" dirty="0" smtClean="0">
                          <a:solidFill>
                            <a:srgbClr val="FF7C80"/>
                          </a:solidFill>
                          <a:effectLst/>
                          <a:latin typeface="+mn-lt"/>
                        </a:rPr>
                        <a:t>￥</a:t>
                      </a:r>
                      <a:r>
                        <a:rPr lang="en-US" altLang="ja-JP" sz="1400" b="1" i="0" u="none" strike="noStrike" dirty="0" smtClean="0">
                          <a:solidFill>
                            <a:srgbClr val="FF7C80"/>
                          </a:solidFill>
                          <a:effectLst/>
                          <a:latin typeface="+mn-lt"/>
                        </a:rPr>
                        <a:t>300,000-</a:t>
                      </a:r>
                      <a:r>
                        <a:rPr lang="ja-JP" altLang="en-US" sz="1400" b="1" i="0" u="none" strike="noStrike" dirty="0" smtClean="0">
                          <a:solidFill>
                            <a:srgbClr val="FF9999"/>
                          </a:solidFill>
                          <a:effectLst/>
                          <a:latin typeface="+mn-lt"/>
                        </a:rPr>
                        <a:t>　</a:t>
                      </a:r>
                      <a:r>
                        <a:rPr kumimoji="1" lang="ja-JP" altLang="en-US" sz="900" b="0" i="0" u="none" strike="noStrike" kern="1200" dirty="0" smtClean="0">
                          <a:solidFill>
                            <a:schemeClr val="tx1"/>
                          </a:solidFill>
                          <a:effectLst/>
                          <a:latin typeface="+mn-lt"/>
                          <a:ea typeface="+mn-ea"/>
                          <a:cs typeface="+mn-cs"/>
                        </a:rPr>
                        <a:t>（</a:t>
                      </a:r>
                      <a:r>
                        <a:rPr kumimoji="1" lang="en-US" altLang="ja-JP" sz="900" b="0" i="0" u="none" strike="noStrike" kern="1200" dirty="0" smtClean="0">
                          <a:solidFill>
                            <a:schemeClr val="tx1"/>
                          </a:solidFill>
                          <a:effectLst/>
                          <a:latin typeface="+mn-lt"/>
                          <a:ea typeface="+mn-ea"/>
                          <a:cs typeface="+mn-cs"/>
                        </a:rPr>
                        <a:t>1,000</a:t>
                      </a:r>
                      <a:r>
                        <a:rPr kumimoji="1" lang="ja-JP" altLang="en-US" sz="900" b="0" i="0" u="none" strike="noStrike" kern="1200" dirty="0" smtClean="0">
                          <a:solidFill>
                            <a:schemeClr val="tx1"/>
                          </a:solidFill>
                          <a:effectLst/>
                          <a:latin typeface="+mn-lt"/>
                          <a:ea typeface="+mn-ea"/>
                          <a:cs typeface="+mn-cs"/>
                        </a:rPr>
                        <a:t>～</a:t>
                      </a:r>
                      <a:r>
                        <a:rPr kumimoji="1" lang="en-US" altLang="ja-JP" sz="900" b="0" i="0" u="none" strike="noStrike" kern="1200" dirty="0" smtClean="0">
                          <a:solidFill>
                            <a:schemeClr val="tx1"/>
                          </a:solidFill>
                          <a:effectLst/>
                          <a:latin typeface="+mn-lt"/>
                          <a:ea typeface="+mn-ea"/>
                          <a:cs typeface="+mn-cs"/>
                        </a:rPr>
                        <a:t>2,000PV</a:t>
                      </a:r>
                      <a:r>
                        <a:rPr kumimoji="1" lang="ja-JP" altLang="en-US" sz="900" b="0" i="0" u="none" strike="noStrike" kern="1200" dirty="0" smtClean="0">
                          <a:solidFill>
                            <a:schemeClr val="tx1"/>
                          </a:solidFill>
                          <a:effectLst/>
                          <a:latin typeface="+mn-lt"/>
                          <a:ea typeface="+mn-ea"/>
                          <a:cs typeface="+mn-cs"/>
                        </a:rPr>
                        <a:t>）</a:t>
                      </a:r>
                      <a:endParaRPr kumimoji="1" lang="ja-JP" altLang="en-US" sz="900" b="0" i="0" u="none" strike="noStrike" kern="1200" dirty="0">
                        <a:solidFill>
                          <a:schemeClr val="tx1"/>
                        </a:solidFill>
                        <a:effectLst/>
                        <a:latin typeface="+mn-lt"/>
                        <a:ea typeface="+mn-ea"/>
                        <a:cs typeface="+mn-cs"/>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400" b="1" i="0" u="none" strike="noStrike" dirty="0">
                        <a:solidFill>
                          <a:srgbClr val="FF9999"/>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1199762">
                <a:tc>
                  <a:txBody>
                    <a:bodyPr/>
                    <a:lstStyle/>
                    <a:p>
                      <a:pPr algn="ctr" fontAlgn="ctr"/>
                      <a:r>
                        <a:rPr lang="ja-JP" altLang="en-US" sz="900" b="0" i="0" u="none" strike="noStrike" dirty="0">
                          <a:solidFill>
                            <a:srgbClr val="000000"/>
                          </a:solidFill>
                          <a:effectLst/>
                          <a:latin typeface="メイリオ"/>
                        </a:rPr>
                        <a:t>注意事項</a:t>
                      </a:r>
                    </a:p>
                  </a:txBody>
                  <a:tcPr marL="9525" marR="9525" marT="9525"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noFill/>
                  </a:tcPr>
                </a:tc>
                <a:tc gridSpan="3">
                  <a:txBody>
                    <a:bodyPr/>
                    <a:lstStyle/>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金額に消費税は含まれていません。</a:t>
                      </a:r>
                    </a:p>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情報量は</a:t>
                      </a:r>
                      <a:r>
                        <a:rPr lang="en-US" altLang="ja-JP" sz="900" b="0" i="0" u="none" strike="noStrike" dirty="0" smtClean="0">
                          <a:solidFill>
                            <a:srgbClr val="000000"/>
                          </a:solidFill>
                          <a:effectLst/>
                          <a:latin typeface="+mn-ea"/>
                          <a:ea typeface="+mn-ea"/>
                        </a:rPr>
                        <a:t>1</a:t>
                      </a:r>
                      <a:r>
                        <a:rPr lang="ja-JP" altLang="en-US" sz="900" b="0" i="0" u="none" strike="noStrike" dirty="0" smtClean="0">
                          <a:solidFill>
                            <a:srgbClr val="000000"/>
                          </a:solidFill>
                          <a:effectLst/>
                          <a:latin typeface="+mn-ea"/>
                          <a:ea typeface="+mn-ea"/>
                        </a:rPr>
                        <a:t>ページあたり</a:t>
                      </a:r>
                      <a:r>
                        <a:rPr lang="en-US" altLang="ja-JP" sz="900" b="0" i="0" u="none" strike="noStrike" dirty="0" smtClean="0">
                          <a:solidFill>
                            <a:srgbClr val="000000"/>
                          </a:solidFill>
                          <a:effectLst/>
                          <a:latin typeface="+mn-ea"/>
                          <a:ea typeface="+mn-ea"/>
                        </a:rPr>
                        <a:t>A4</a:t>
                      </a:r>
                      <a:r>
                        <a:rPr lang="ja-JP" altLang="en-US" sz="900" b="0" i="0" u="none" strike="noStrike" dirty="0" smtClean="0">
                          <a:solidFill>
                            <a:srgbClr val="000000"/>
                          </a:solidFill>
                          <a:effectLst/>
                          <a:latin typeface="+mn-ea"/>
                          <a:ea typeface="+mn-ea"/>
                        </a:rPr>
                        <a:t>サイズ</a:t>
                      </a:r>
                      <a:r>
                        <a:rPr lang="en-US" altLang="ja-JP" sz="900" b="0" i="0" u="none" strike="noStrike" dirty="0" smtClean="0">
                          <a:solidFill>
                            <a:srgbClr val="000000"/>
                          </a:solidFill>
                          <a:effectLst/>
                          <a:latin typeface="+mn-ea"/>
                          <a:ea typeface="+mn-ea"/>
                        </a:rPr>
                        <a:t>1</a:t>
                      </a:r>
                      <a:r>
                        <a:rPr lang="ja-JP" altLang="en-US" sz="900" b="0" i="0" u="none" strike="noStrike" dirty="0" smtClean="0">
                          <a:solidFill>
                            <a:srgbClr val="000000"/>
                          </a:solidFill>
                          <a:effectLst/>
                          <a:latin typeface="+mn-ea"/>
                          <a:ea typeface="+mn-ea"/>
                        </a:rPr>
                        <a:t>枚程度（本文 最大</a:t>
                      </a:r>
                      <a:r>
                        <a:rPr lang="en-US" altLang="ja-JP" sz="900" b="0" i="0" u="none" strike="noStrike" dirty="0" smtClean="0">
                          <a:solidFill>
                            <a:srgbClr val="000000"/>
                          </a:solidFill>
                          <a:effectLst/>
                          <a:latin typeface="+mn-ea"/>
                          <a:ea typeface="+mn-ea"/>
                        </a:rPr>
                        <a:t>800</a:t>
                      </a:r>
                      <a:r>
                        <a:rPr lang="ja-JP" altLang="en-US" sz="900" b="0" i="0" u="none" strike="noStrike" dirty="0" smtClean="0">
                          <a:solidFill>
                            <a:srgbClr val="000000"/>
                          </a:solidFill>
                          <a:effectLst/>
                          <a:latin typeface="+mn-ea"/>
                          <a:ea typeface="+mn-ea"/>
                        </a:rPr>
                        <a:t>文字程度、インフォメーション</a:t>
                      </a:r>
                      <a:r>
                        <a:rPr lang="en-US" altLang="ja-JP" sz="900" b="0" i="0" u="none" strike="noStrike" dirty="0" smtClean="0">
                          <a:solidFill>
                            <a:srgbClr val="000000"/>
                          </a:solidFill>
                          <a:effectLst/>
                          <a:latin typeface="+mn-ea"/>
                          <a:ea typeface="+mn-ea"/>
                        </a:rPr>
                        <a:t>120</a:t>
                      </a:r>
                      <a:r>
                        <a:rPr lang="ja-JP" altLang="en-US" sz="900" b="0" i="0" u="none" strike="noStrike" dirty="0" smtClean="0">
                          <a:solidFill>
                            <a:srgbClr val="000000"/>
                          </a:solidFill>
                          <a:effectLst/>
                          <a:latin typeface="+mn-ea"/>
                          <a:ea typeface="+mn-ea"/>
                        </a:rPr>
                        <a:t>文字程度、画像</a:t>
                      </a:r>
                      <a:r>
                        <a:rPr lang="en-US" altLang="ja-JP" sz="900" b="0" i="0" u="none" strike="noStrike" dirty="0" smtClean="0">
                          <a:solidFill>
                            <a:srgbClr val="000000"/>
                          </a:solidFill>
                          <a:effectLst/>
                          <a:latin typeface="+mn-ea"/>
                          <a:ea typeface="+mn-ea"/>
                        </a:rPr>
                        <a:t>3</a:t>
                      </a:r>
                      <a:r>
                        <a:rPr lang="ja-JP" altLang="en-US" sz="900" b="0" i="0" u="none" strike="noStrike" dirty="0" smtClean="0">
                          <a:solidFill>
                            <a:srgbClr val="000000"/>
                          </a:solidFill>
                          <a:effectLst/>
                          <a:latin typeface="+mn-ea"/>
                          <a:ea typeface="+mn-ea"/>
                        </a:rPr>
                        <a:t>点程度　</a:t>
                      </a: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制限設定はございません）となります。</a:t>
                      </a:r>
                    </a:p>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追加の制作費は、 </a:t>
                      </a:r>
                      <a:r>
                        <a:rPr lang="en-US" altLang="ja-JP" sz="900" b="0" i="0" u="none" strike="noStrike" dirty="0" smtClean="0">
                          <a:solidFill>
                            <a:srgbClr val="000000"/>
                          </a:solidFill>
                          <a:effectLst/>
                          <a:latin typeface="+mn-ea"/>
                          <a:ea typeface="+mn-ea"/>
                        </a:rPr>
                        <a:t>A4</a:t>
                      </a:r>
                      <a:r>
                        <a:rPr lang="ja-JP" altLang="en-US" sz="900" b="0" i="0" u="none" strike="noStrike" dirty="0" smtClean="0">
                          <a:solidFill>
                            <a:srgbClr val="000000"/>
                          </a:solidFill>
                          <a:effectLst/>
                          <a:latin typeface="+mn-ea"/>
                          <a:ea typeface="+mn-ea"/>
                        </a:rPr>
                        <a:t>サイズ</a:t>
                      </a:r>
                      <a:r>
                        <a:rPr lang="en-US" altLang="ja-JP" sz="900" b="0" i="0" u="none" strike="noStrike" dirty="0" smtClean="0">
                          <a:solidFill>
                            <a:srgbClr val="000000"/>
                          </a:solidFill>
                          <a:effectLst/>
                          <a:latin typeface="+mn-ea"/>
                          <a:ea typeface="+mn-ea"/>
                        </a:rPr>
                        <a:t>1</a:t>
                      </a:r>
                      <a:r>
                        <a:rPr lang="ja-JP" altLang="en-US" sz="900" b="0" i="0" u="none" strike="noStrike" dirty="0" smtClean="0">
                          <a:solidFill>
                            <a:srgbClr val="000000"/>
                          </a:solidFill>
                          <a:effectLst/>
                          <a:latin typeface="+mn-ea"/>
                          <a:ea typeface="+mn-ea"/>
                        </a:rPr>
                        <a:t>枚相当ごとに追加</a:t>
                      </a:r>
                      <a:r>
                        <a:rPr lang="en-US" altLang="ja-JP" sz="900" b="1" i="0" u="none" strike="noStrike" dirty="0" smtClean="0">
                          <a:solidFill>
                            <a:srgbClr val="FF7C80"/>
                          </a:solidFill>
                          <a:effectLst/>
                          <a:latin typeface="+mn-ea"/>
                          <a:ea typeface="+mn-ea"/>
                        </a:rPr>
                        <a:t>10</a:t>
                      </a:r>
                      <a:r>
                        <a:rPr lang="ja-JP" altLang="en-US" sz="900" b="1" i="0" u="none" strike="noStrike" dirty="0" smtClean="0">
                          <a:solidFill>
                            <a:srgbClr val="FF7C80"/>
                          </a:solidFill>
                          <a:effectLst/>
                          <a:latin typeface="+mn-ea"/>
                          <a:ea typeface="+mn-ea"/>
                        </a:rPr>
                        <a:t>万円</a:t>
                      </a:r>
                      <a:r>
                        <a:rPr lang="ja-JP" altLang="en-US" sz="900" b="0" i="0" u="none" strike="noStrike" dirty="0" smtClean="0">
                          <a:solidFill>
                            <a:srgbClr val="000000"/>
                          </a:solidFill>
                          <a:effectLst/>
                          <a:latin typeface="+mn-ea"/>
                          <a:ea typeface="+mn-ea"/>
                        </a:rPr>
                        <a:t>となります。</a:t>
                      </a:r>
                    </a:p>
                    <a:p>
                      <a:pPr algn="l" fontAlgn="ctr">
                        <a:spcBef>
                          <a:spcPts val="300"/>
                        </a:spcBef>
                      </a:pPr>
                      <a:r>
                        <a:rPr lang="en-US" altLang="ja-JP" sz="900" b="0" i="0" u="none" strike="noStrike" dirty="0" smtClean="0">
                          <a:solidFill>
                            <a:srgbClr val="000000"/>
                          </a:solidFill>
                          <a:effectLst/>
                          <a:latin typeface="+mn-ea"/>
                          <a:ea typeface="+mn-ea"/>
                        </a:rPr>
                        <a:t>※</a:t>
                      </a:r>
                      <a:r>
                        <a:rPr lang="ja-JP" altLang="en-US" sz="900" b="1" i="0" u="none" strike="noStrike" dirty="0" smtClean="0">
                          <a:solidFill>
                            <a:srgbClr val="FF7C80"/>
                          </a:solidFill>
                          <a:effectLst/>
                          <a:latin typeface="+mn-ea"/>
                          <a:ea typeface="+mn-ea"/>
                        </a:rPr>
                        <a:t>製品・サービスに関するリリースをご支給</a:t>
                      </a:r>
                      <a:r>
                        <a:rPr lang="ja-JP" altLang="en-US" sz="900" b="0" i="0" u="none" strike="noStrike" dirty="0" smtClean="0">
                          <a:solidFill>
                            <a:srgbClr val="000000"/>
                          </a:solidFill>
                          <a:effectLst/>
                          <a:latin typeface="+mn-ea"/>
                          <a:ea typeface="+mn-ea"/>
                        </a:rPr>
                        <a:t>いただきます。</a:t>
                      </a:r>
                      <a:endParaRPr lang="en-US" altLang="ja-JP" sz="900" b="0" i="0" u="none" strike="noStrike" dirty="0" smtClean="0">
                        <a:solidFill>
                          <a:srgbClr val="000000"/>
                        </a:solidFill>
                        <a:effectLst/>
                        <a:latin typeface="+mn-ea"/>
                        <a:ea typeface="+mn-ea"/>
                      </a:endParaRPr>
                    </a:p>
                    <a:p>
                      <a:pPr marL="0" marR="0" indent="0" algn="l" defTabSz="1000736" rtl="0" eaLnBrk="1" fontAlgn="ctr" latinLnBrk="0" hangingPunct="1">
                        <a:lnSpc>
                          <a:spcPct val="100000"/>
                        </a:lnSpc>
                        <a:spcBef>
                          <a:spcPts val="300"/>
                        </a:spcBef>
                        <a:spcAft>
                          <a:spcPts val="0"/>
                        </a:spcAft>
                        <a:buClrTx/>
                        <a:buSzTx/>
                        <a:buFontTx/>
                        <a:buNone/>
                        <a:tabLst/>
                        <a:defRPr/>
                      </a:pPr>
                      <a:r>
                        <a:rPr lang="en-US" altLang="ja-JP" sz="900" smtClean="0"/>
                        <a:t>※</a:t>
                      </a:r>
                      <a:r>
                        <a:rPr lang="ja-JP" altLang="en-US" sz="900" smtClean="0"/>
                        <a:t>掲載</a:t>
                      </a:r>
                      <a:r>
                        <a:rPr lang="ja-JP" altLang="en-US" sz="900" dirty="0" smtClean="0"/>
                        <a:t>期間終了後のアーカイブは別途費用が発生いたします。詳細は営業担当にご確認下さい。</a:t>
                      </a:r>
                      <a:endParaRPr lang="en-US" altLang="ja-JP" sz="900" dirty="0" smtClean="0"/>
                    </a:p>
                    <a:p>
                      <a:pPr marL="0" marR="0" indent="0" algn="l" defTabSz="1000736" rtl="0" eaLnBrk="1" fontAlgn="ctr" latinLnBrk="0" hangingPunct="1">
                        <a:lnSpc>
                          <a:spcPct val="100000"/>
                        </a:lnSpc>
                        <a:spcBef>
                          <a:spcPts val="300"/>
                        </a:spcBef>
                        <a:spcAft>
                          <a:spcPts val="0"/>
                        </a:spcAft>
                        <a:buClrTx/>
                        <a:buSzTx/>
                        <a:buFontTx/>
                        <a:buNone/>
                        <a:tabLst/>
                        <a:defRPr/>
                      </a:pPr>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想定</a:t>
                      </a:r>
                      <a:r>
                        <a:rPr lang="en-US" altLang="ja-JP" sz="900" b="0" i="0" u="none" strike="noStrike" dirty="0" smtClean="0">
                          <a:solidFill>
                            <a:srgbClr val="000000"/>
                          </a:solidFill>
                          <a:effectLst/>
                          <a:latin typeface="+mn-ea"/>
                          <a:ea typeface="+mn-ea"/>
                        </a:rPr>
                        <a:t>PV</a:t>
                      </a:r>
                      <a:r>
                        <a:rPr lang="ja-JP" altLang="en-US" sz="900" b="0" i="0" u="none" strike="noStrike" dirty="0" smtClean="0">
                          <a:solidFill>
                            <a:srgbClr val="000000"/>
                          </a:solidFill>
                          <a:effectLst/>
                          <a:latin typeface="+mn-ea"/>
                          <a:ea typeface="+mn-ea"/>
                        </a:rPr>
                        <a:t>はその反応を保証するものではございません。</a:t>
                      </a: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900" b="0" i="0" u="none" strike="noStrike" dirty="0">
                        <a:solidFill>
                          <a:srgbClr val="000000"/>
                        </a:solidFill>
                        <a:effectLst/>
                        <a:latin typeface="メイリオ"/>
                      </a:endParaRPr>
                    </a:p>
                  </a:txBody>
                  <a:tcPr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bl>
          </a:graphicData>
        </a:graphic>
      </p:graphicFrame>
      <p:sp>
        <p:nvSpPr>
          <p:cNvPr id="2" name="タイトル 1"/>
          <p:cNvSpPr>
            <a:spLocks noGrp="1"/>
          </p:cNvSpPr>
          <p:nvPr>
            <p:ph type="title"/>
          </p:nvPr>
        </p:nvSpPr>
        <p:spPr/>
        <p:txBody>
          <a:bodyPr/>
          <a:lstStyle/>
          <a:p>
            <a:r>
              <a:rPr lang="ja-JP" altLang="en-US" dirty="0"/>
              <a:t>就活スタイルナビ　編集</a:t>
            </a:r>
            <a:r>
              <a:rPr lang="ja-JP" altLang="en-US" dirty="0" smtClean="0"/>
              <a:t>タイアップ素材支給型</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5" name="Rectangle 62"/>
          <p:cNvSpPr>
            <a:spLocks noChangeArrowheads="1"/>
          </p:cNvSpPr>
          <p:nvPr/>
        </p:nvSpPr>
        <p:spPr bwMode="auto">
          <a:xfrm>
            <a:off x="3343364" y="1754076"/>
            <a:ext cx="2877711" cy="307777"/>
          </a:xfrm>
          <a:prstGeom prst="rect">
            <a:avLst/>
          </a:prstGeom>
          <a:noFill/>
          <a:ln w="9525">
            <a:noFill/>
            <a:miter lim="800000"/>
            <a:headEnd/>
            <a:tailEnd/>
          </a:ln>
        </p:spPr>
        <p:txBody>
          <a:bodyPr wrap="none">
            <a:spAutoFit/>
          </a:bodyPr>
          <a:lstStyle/>
          <a:p>
            <a:r>
              <a:rPr lang="ja-JP" altLang="en-US" sz="1400" b="1" dirty="0">
                <a:solidFill>
                  <a:srgbClr val="6699FF"/>
                </a:solidFill>
                <a:cs typeface="メイリオ" pitchFamily="50" charset="-128"/>
              </a:rPr>
              <a:t>編集タイアップ　</a:t>
            </a:r>
            <a:r>
              <a:rPr lang="ja-JP" altLang="en-US" sz="1400" b="1" dirty="0" smtClean="0">
                <a:solidFill>
                  <a:srgbClr val="6699FF"/>
                </a:solidFill>
                <a:cs typeface="メイリオ" pitchFamily="50" charset="-128"/>
              </a:rPr>
              <a:t>素材支給型</a:t>
            </a:r>
            <a:r>
              <a:rPr lang="ja-JP" altLang="en-US" sz="1400" b="1" dirty="0">
                <a:solidFill>
                  <a:srgbClr val="6699FF"/>
                </a:solidFill>
                <a:cs typeface="メイリオ" pitchFamily="50" charset="-128"/>
              </a:rPr>
              <a:t>企画</a:t>
            </a:r>
          </a:p>
        </p:txBody>
      </p:sp>
      <p:sp>
        <p:nvSpPr>
          <p:cNvPr id="8" name="AutoShape 63"/>
          <p:cNvSpPr>
            <a:spLocks noChangeArrowheads="1"/>
          </p:cNvSpPr>
          <p:nvPr/>
        </p:nvSpPr>
        <p:spPr bwMode="auto">
          <a:xfrm>
            <a:off x="3343300" y="1548451"/>
            <a:ext cx="766716" cy="205625"/>
          </a:xfrm>
          <a:prstGeom prst="roundRect">
            <a:avLst>
              <a:gd name="adj" fmla="val 16667"/>
            </a:avLst>
          </a:prstGeom>
          <a:solidFill>
            <a:srgbClr val="FFCC66"/>
          </a:solidFill>
          <a:ln w="9525">
            <a:noFill/>
            <a:round/>
            <a:headEnd/>
            <a:tailEnd/>
          </a:ln>
        </p:spPr>
        <p:txBody>
          <a:bodyPr wrap="none" anchor="ctr"/>
          <a:lstStyle/>
          <a:p>
            <a:pPr algn="ctr"/>
            <a:r>
              <a:rPr lang="ja-JP" altLang="en-US" sz="800" b="1" dirty="0" smtClean="0">
                <a:solidFill>
                  <a:srgbClr val="FFFFFF"/>
                </a:solidFill>
                <a:cs typeface="メイリオ" pitchFamily="50" charset="-128"/>
              </a:rPr>
              <a:t>スマホ最適化</a:t>
            </a:r>
            <a:endParaRPr lang="ja-JP" altLang="en-US" sz="800" b="1" dirty="0">
              <a:solidFill>
                <a:srgbClr val="FFFFFF"/>
              </a:solidFill>
              <a:cs typeface="メイリオ" pitchFamily="50" charset="-128"/>
            </a:endParaRPr>
          </a:p>
        </p:txBody>
      </p:sp>
      <p:sp>
        <p:nvSpPr>
          <p:cNvPr id="11" name="Rectangle 29"/>
          <p:cNvSpPr>
            <a:spLocks noChangeArrowheads="1"/>
          </p:cNvSpPr>
          <p:nvPr/>
        </p:nvSpPr>
        <p:spPr bwMode="auto">
          <a:xfrm>
            <a:off x="480894" y="650464"/>
            <a:ext cx="9289033" cy="532011"/>
          </a:xfrm>
          <a:prstGeom prst="rect">
            <a:avLst/>
          </a:prstGeom>
          <a:noFill/>
          <a:ln w="9525">
            <a:noFill/>
            <a:miter lim="800000"/>
            <a:headEnd/>
            <a:tailEnd/>
          </a:ln>
        </p:spPr>
        <p:txBody>
          <a:bodyPr wrap="square" lIns="100145" tIns="50073" rIns="100145" bIns="50073">
            <a:spAutoFit/>
          </a:bodyPr>
          <a:lstStyle/>
          <a:p>
            <a:pPr defTabSz="1001713"/>
            <a:r>
              <a:rPr lang="ja-JP" altLang="en-US" sz="1400" dirty="0">
                <a:solidFill>
                  <a:srgbClr val="000000"/>
                </a:solidFill>
                <a:cs typeface="メイリオ" pitchFamily="50" charset="-128"/>
              </a:rPr>
              <a:t>就活スタイルオリジナルフォーマットによるタイアップ展開</a:t>
            </a:r>
            <a:r>
              <a:rPr lang="ja-JP" altLang="en-US" sz="1400" dirty="0" smtClean="0">
                <a:solidFill>
                  <a:srgbClr val="000000"/>
                </a:solidFill>
                <a:cs typeface="メイリオ" pitchFamily="50" charset="-128"/>
              </a:rPr>
              <a:t>。</a:t>
            </a:r>
            <a:endParaRPr lang="en-US" altLang="ja-JP" sz="1400" dirty="0" smtClean="0">
              <a:solidFill>
                <a:srgbClr val="000000"/>
              </a:solidFill>
              <a:cs typeface="メイリオ" pitchFamily="50" charset="-128"/>
            </a:endParaRPr>
          </a:p>
          <a:p>
            <a:pPr defTabSz="1001713"/>
            <a:r>
              <a:rPr lang="ja-JP" altLang="en-US" sz="1400" dirty="0" smtClean="0">
                <a:solidFill>
                  <a:srgbClr val="000000"/>
                </a:solidFill>
                <a:cs typeface="メイリオ" pitchFamily="50" charset="-128"/>
              </a:rPr>
              <a:t>貴社に素材を支給していただくことで</a:t>
            </a:r>
            <a:r>
              <a:rPr lang="ja-JP" altLang="en-US" sz="1400" dirty="0" smtClean="0">
                <a:solidFill>
                  <a:srgbClr val="6699FF"/>
                </a:solidFill>
                <a:cs typeface="メイリオ" pitchFamily="50" charset="-128"/>
              </a:rPr>
              <a:t>低コスト</a:t>
            </a:r>
            <a:r>
              <a:rPr lang="ja-JP" altLang="en-US" sz="1400" dirty="0">
                <a:solidFill>
                  <a:srgbClr val="6699FF"/>
                </a:solidFill>
                <a:cs typeface="メイリオ" pitchFamily="50" charset="-128"/>
              </a:rPr>
              <a:t>・最短スケジュール</a:t>
            </a:r>
            <a:r>
              <a:rPr lang="ja-JP" altLang="en-US" sz="1400" dirty="0">
                <a:solidFill>
                  <a:srgbClr val="000000"/>
                </a:solidFill>
                <a:cs typeface="メイリオ" pitchFamily="50" charset="-128"/>
              </a:rPr>
              <a:t>でのタイアップ実施が可能です！</a:t>
            </a:r>
          </a:p>
        </p:txBody>
      </p:sp>
      <p:sp>
        <p:nvSpPr>
          <p:cNvPr id="27" name="AutoShape 13"/>
          <p:cNvSpPr>
            <a:spLocks noChangeArrowheads="1"/>
          </p:cNvSpPr>
          <p:nvPr/>
        </p:nvSpPr>
        <p:spPr bwMode="auto">
          <a:xfrm>
            <a:off x="9725645" y="2040410"/>
            <a:ext cx="428623" cy="349327"/>
          </a:xfrm>
          <a:prstGeom prst="star16">
            <a:avLst>
              <a:gd name="adj" fmla="val 37500"/>
            </a:avLst>
          </a:prstGeom>
          <a:solidFill>
            <a:srgbClr val="FF0000"/>
          </a:solidFill>
          <a:ln w="9525">
            <a:solidFill>
              <a:srgbClr val="FF0000"/>
            </a:solidFill>
            <a:miter lim="800000"/>
            <a:headEnd/>
            <a:tailEnd/>
          </a:ln>
        </p:spPr>
        <p:txBody>
          <a:bodyPr wrap="none" lIns="0" tIns="0" rIns="0" bIns="0" anchor="ctr"/>
          <a:lstStyle/>
          <a:p>
            <a:r>
              <a:rPr lang="ja-JP" altLang="en-US" sz="800" b="1" dirty="0">
                <a:solidFill>
                  <a:srgbClr val="FFFFFF"/>
                </a:solidFill>
                <a:cs typeface="メイリオ" pitchFamily="50" charset="-128"/>
              </a:rPr>
              <a:t>お得</a:t>
            </a:r>
          </a:p>
        </p:txBody>
      </p:sp>
      <p:grpSp>
        <p:nvGrpSpPr>
          <p:cNvPr id="7" name="グループ化 6"/>
          <p:cNvGrpSpPr/>
          <p:nvPr/>
        </p:nvGrpSpPr>
        <p:grpSpPr>
          <a:xfrm>
            <a:off x="347496" y="1548451"/>
            <a:ext cx="2827799" cy="4917159"/>
            <a:chOff x="347496" y="1548451"/>
            <a:chExt cx="2827799" cy="4917159"/>
          </a:xfrm>
        </p:grpSpPr>
        <p:grpSp>
          <p:nvGrpSpPr>
            <p:cNvPr id="6" name="グループ化 5"/>
            <p:cNvGrpSpPr/>
            <p:nvPr/>
          </p:nvGrpSpPr>
          <p:grpSpPr>
            <a:xfrm>
              <a:off x="464540" y="1548451"/>
              <a:ext cx="2593716" cy="4823632"/>
              <a:chOff x="464540" y="1548451"/>
              <a:chExt cx="2593716" cy="4823632"/>
            </a:xfrm>
          </p:grpSpPr>
          <p:grpSp>
            <p:nvGrpSpPr>
              <p:cNvPr id="22" name="グループ化 21"/>
              <p:cNvGrpSpPr/>
              <p:nvPr/>
            </p:nvGrpSpPr>
            <p:grpSpPr>
              <a:xfrm>
                <a:off x="464540" y="1548451"/>
                <a:ext cx="2593716" cy="4823632"/>
                <a:chOff x="385689" y="1548451"/>
                <a:chExt cx="2995397" cy="5570653"/>
              </a:xfrm>
            </p:grpSpPr>
            <p:pic>
              <p:nvPicPr>
                <p:cNvPr id="17" name="Picture 2" descr="\\cpfs10\mynavi\スチューデント事業部\01営業部\新_ST営業3課\キャプチャ共有フォルダ\就活\2017\漢字検定.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5689" y="1667185"/>
                  <a:ext cx="2995397" cy="5451919"/>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460542" y="2468165"/>
                  <a:ext cx="1862502" cy="4650939"/>
                  <a:chOff x="608396" y="1476670"/>
                  <a:chExt cx="2872308" cy="7172565"/>
                </a:xfrm>
              </p:grpSpPr>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8396" y="1476670"/>
                    <a:ext cx="2872308" cy="3278956"/>
                  </a:xfrm>
                  <a:prstGeom prst="rect">
                    <a:avLst/>
                  </a:prstGeom>
                  <a:noFill/>
                  <a:ln w="6350">
                    <a:noFill/>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333"/>
                  <a:stretch/>
                </p:blipFill>
                <p:spPr bwMode="auto">
                  <a:xfrm>
                    <a:off x="663174" y="4231379"/>
                    <a:ext cx="2817530" cy="4417856"/>
                  </a:xfrm>
                  <a:prstGeom prst="rect">
                    <a:avLst/>
                  </a:prstGeom>
                  <a:noFill/>
                  <a:ln w="6350">
                    <a:noFill/>
                  </a:ln>
                  <a:extLst>
                    <a:ext uri="{909E8E84-426E-40DD-AFC4-6F175D3DCCD1}">
                      <a14:hiddenFill xmlns:a14="http://schemas.microsoft.com/office/drawing/2010/main">
                        <a:solidFill>
                          <a:schemeClr val="accent1"/>
                        </a:solidFill>
                      </a14:hiddenFill>
                    </a:ext>
                  </a:extLst>
                </p:spPr>
              </p:pic>
            </p:grpSp>
            <p:sp>
              <p:nvSpPr>
                <p:cNvPr id="20" name="正方形/長方形 19"/>
                <p:cNvSpPr/>
                <p:nvPr/>
              </p:nvSpPr>
              <p:spPr>
                <a:xfrm>
                  <a:off x="385689" y="1548451"/>
                  <a:ext cx="2995397" cy="5570653"/>
                </a:xfrm>
                <a:prstGeom prst="rect">
                  <a:avLst/>
                </a:prstGeom>
                <a:noFill/>
                <a:ln w="6350">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4" name="正方形/長方形 23"/>
              <p:cNvSpPr/>
              <p:nvPr/>
            </p:nvSpPr>
            <p:spPr>
              <a:xfrm>
                <a:off x="488149" y="162727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5"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9355" y="1656602"/>
                <a:ext cx="999255" cy="12203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フローチャート : せん孔テープ 20"/>
            <p:cNvSpPr/>
            <p:nvPr/>
          </p:nvSpPr>
          <p:spPr>
            <a:xfrm>
              <a:off x="347496" y="6278555"/>
              <a:ext cx="2827799" cy="187055"/>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2506316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就活</a:t>
            </a:r>
            <a:r>
              <a:rPr lang="ja-JP" altLang="en-US" dirty="0" smtClean="0"/>
              <a:t>スタイルナビ　タイアップオプション価格一覧</a:t>
            </a:r>
            <a:endParaRPr kumimoji="1" lang="ja-JP" altLang="en-US" dirty="0"/>
          </a:p>
        </p:txBody>
      </p:sp>
      <p:sp>
        <p:nvSpPr>
          <p:cNvPr id="4" name="スライド番号プレースホルダー 3"/>
          <p:cNvSpPr>
            <a:spLocks noGrp="1"/>
          </p:cNvSpPr>
          <p:nvPr>
            <p:ph type="sldNum" sz="quarter" idx="12"/>
          </p:nvPr>
        </p:nvSpPr>
        <p:spPr>
          <a:xfrm>
            <a:off x="7886700" y="6870800"/>
            <a:ext cx="2400300" cy="385494"/>
          </a:xfrm>
        </p:spPr>
        <p:txBody>
          <a:bodyPr/>
          <a:lstStyle/>
          <a:p>
            <a:fld id="{A973E8E9-0D98-4807-ADE1-ADB6DDF3FE8B}" type="slidenum">
              <a:rPr lang="ja-JP" altLang="en-US" smtClean="0">
                <a:solidFill>
                  <a:prstClr val="black">
                    <a:tint val="75000"/>
                  </a:prstClr>
                </a:solidFill>
              </a:rPr>
              <a:pPr/>
              <a:t>29</a:t>
            </a:fld>
            <a:endParaRPr lang="ja-JP" altLang="en-US" dirty="0">
              <a:solidFill>
                <a:prstClr val="black">
                  <a:tint val="75000"/>
                </a:prstClr>
              </a:solidFill>
            </a:endParaRPr>
          </a:p>
        </p:txBody>
      </p:sp>
      <p:sp>
        <p:nvSpPr>
          <p:cNvPr id="7" name="テキスト ボックス 6"/>
          <p:cNvSpPr txBox="1"/>
          <p:nvPr/>
        </p:nvSpPr>
        <p:spPr>
          <a:xfrm>
            <a:off x="8167836" y="7025144"/>
            <a:ext cx="1723549" cy="215444"/>
          </a:xfrm>
          <a:prstGeom prst="rect">
            <a:avLst/>
          </a:prstGeom>
          <a:noFill/>
        </p:spPr>
        <p:txBody>
          <a:bodyPr wrap="none" rtlCol="0">
            <a:spAutoFit/>
          </a:bodyPr>
          <a:lstStyle/>
          <a:p>
            <a:r>
              <a:rPr lang="en-US" altLang="ja-JP" sz="800" dirty="0" smtClean="0">
                <a:solidFill>
                  <a:prstClr val="black"/>
                </a:solidFill>
                <a:latin typeface="+mn-ea"/>
              </a:rPr>
              <a:t>※</a:t>
            </a:r>
            <a:r>
              <a:rPr lang="ja-JP" altLang="en-US" sz="800" dirty="0" smtClean="0">
                <a:solidFill>
                  <a:prstClr val="black"/>
                </a:solidFill>
                <a:latin typeface="+mn-ea"/>
              </a:rPr>
              <a:t>価格はすべて税抜き表示です。</a:t>
            </a:r>
            <a:endParaRPr lang="ja-JP" altLang="en-US" sz="800" dirty="0">
              <a:solidFill>
                <a:prstClr val="black"/>
              </a:solidFill>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3317975395"/>
              </p:ext>
            </p:extLst>
          </p:nvPr>
        </p:nvGraphicFramePr>
        <p:xfrm>
          <a:off x="138944" y="595958"/>
          <a:ext cx="10009112" cy="6130967"/>
        </p:xfrm>
        <a:graphic>
          <a:graphicData uri="http://schemas.openxmlformats.org/drawingml/2006/table">
            <a:tbl>
              <a:tblPr/>
              <a:tblGrid>
                <a:gridCol w="1176295"/>
                <a:gridCol w="2471811"/>
                <a:gridCol w="1197491"/>
                <a:gridCol w="1133906"/>
                <a:gridCol w="1136556"/>
                <a:gridCol w="2893053"/>
              </a:tblGrid>
              <a:tr h="168283">
                <a:tc rowSpan="2">
                  <a:txBody>
                    <a:bodyPr/>
                    <a:lstStyle/>
                    <a:p>
                      <a:pPr algn="ctr" rtl="0" fontAlgn="ctr"/>
                      <a:r>
                        <a:rPr lang="ja-JP" altLang="en-US" sz="700" b="1" i="0" u="none" strike="noStrike" dirty="0">
                          <a:solidFill>
                            <a:srgbClr val="FFFFFF"/>
                          </a:solidFill>
                          <a:effectLst/>
                          <a:latin typeface="メイリオ"/>
                        </a:rPr>
                        <a:t>展開手法</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rtl="0" fontAlgn="ctr"/>
                      <a:r>
                        <a:rPr lang="ja-JP" altLang="en-US" sz="700" b="1" i="0" u="none" strike="noStrike">
                          <a:solidFill>
                            <a:srgbClr val="FFFFFF"/>
                          </a:solidFill>
                          <a:effectLst/>
                          <a:latin typeface="メイリオ"/>
                        </a:rPr>
                        <a:t>内容</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rtl="0" fontAlgn="ctr"/>
                      <a:r>
                        <a:rPr lang="ja-JP" altLang="en-US" sz="700" b="1" i="0" u="none" strike="noStrike">
                          <a:solidFill>
                            <a:srgbClr val="FFFFFF"/>
                          </a:solidFill>
                          <a:effectLst/>
                          <a:latin typeface="メイリオ"/>
                        </a:rPr>
                        <a:t>オプション価格</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ja-JP" altLang="en-US" sz="700" b="1" i="0" u="none" strike="noStrike">
                          <a:solidFill>
                            <a:srgbClr val="FFFFFF"/>
                          </a:solidFill>
                          <a:effectLst/>
                          <a:latin typeface="メイリオ"/>
                        </a:rPr>
                        <a:t>クリエイティブ</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rtl="0" fontAlgn="ctr"/>
                      <a:r>
                        <a:rPr lang="ja-JP" altLang="en-US" sz="700" b="1" i="0" u="none" strike="noStrike">
                          <a:solidFill>
                            <a:srgbClr val="FFFFFF"/>
                          </a:solidFill>
                          <a:effectLst/>
                          <a:latin typeface="メイリオ"/>
                        </a:rPr>
                        <a:t>編集</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rowSpan="2">
                  <a:txBody>
                    <a:bodyPr/>
                    <a:lstStyle/>
                    <a:p>
                      <a:pPr algn="ctr" rtl="0" fontAlgn="ctr"/>
                      <a:r>
                        <a:rPr lang="ja-JP" altLang="en-US" sz="700" b="1" i="0" u="none" strike="noStrike">
                          <a:solidFill>
                            <a:srgbClr val="FFFFFF"/>
                          </a:solidFill>
                          <a:effectLst/>
                          <a:latin typeface="メイリオ"/>
                        </a:rPr>
                        <a:t>備考</a:t>
                      </a: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759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メイリオ"/>
                        </a:rPr>
                        <a:t>タイアップ</a:t>
                      </a:r>
                      <a:r>
                        <a:rPr lang="en-US" altLang="ja-JP" sz="700" b="1" i="0" u="none" strike="noStrike">
                          <a:solidFill>
                            <a:srgbClr val="FFFFFF"/>
                          </a:solidFill>
                          <a:effectLst/>
                          <a:latin typeface="メイリオ"/>
                        </a:rPr>
                        <a:t>4</a:t>
                      </a:r>
                      <a:r>
                        <a:rPr lang="ja-JP" altLang="en-US" sz="700" b="1" i="0" u="none" strike="noStrike">
                          <a:solidFill>
                            <a:srgbClr val="FFFFFF"/>
                          </a:solidFill>
                          <a:effectLst/>
                          <a:latin typeface="メイリオ"/>
                        </a:rPr>
                        <a:t>週</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ja-JP" altLang="en-US" sz="700" b="1" i="0" u="none" strike="noStrike">
                          <a:solidFill>
                            <a:srgbClr val="FFFFFF"/>
                          </a:solidFill>
                          <a:effectLst/>
                          <a:latin typeface="メイリオ"/>
                        </a:rPr>
                        <a:t>タイアップ</a:t>
                      </a:r>
                      <a:r>
                        <a:rPr lang="en-US" altLang="ja-JP" sz="700" b="1" i="0" u="none" strike="noStrike">
                          <a:solidFill>
                            <a:srgbClr val="FFFFFF"/>
                          </a:solidFill>
                          <a:effectLst/>
                          <a:latin typeface="メイリオ"/>
                        </a:rPr>
                        <a:t>4</a:t>
                      </a:r>
                      <a:r>
                        <a:rPr lang="ja-JP" altLang="en-US" sz="700" b="1" i="0" u="none" strike="noStrike">
                          <a:solidFill>
                            <a:srgbClr val="FFFFFF"/>
                          </a:solidFill>
                          <a:effectLst/>
                          <a:latin typeface="メイリオ"/>
                        </a:rPr>
                        <a:t>週</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A6A6"/>
                    </a:solidFill>
                  </a:tcPr>
                </a:tc>
                <a:tc vMerge="1">
                  <a:txBody>
                    <a:bodyPr/>
                    <a:lstStyle/>
                    <a:p>
                      <a:endParaRPr kumimoji="1" lang="ja-JP" altLang="en-US"/>
                    </a:p>
                  </a:txBody>
                  <a:tcPr/>
                </a:tc>
              </a:tr>
              <a:tr h="986747">
                <a:tc>
                  <a:txBody>
                    <a:bodyPr/>
                    <a:lstStyle/>
                    <a:p>
                      <a:pPr algn="ctr" rtl="0" fontAlgn="ctr"/>
                      <a:r>
                        <a:rPr lang="ja-JP" altLang="en-US" sz="900" b="1" i="0" u="none" strike="noStrike" dirty="0">
                          <a:solidFill>
                            <a:srgbClr val="000000"/>
                          </a:solidFill>
                          <a:effectLst/>
                          <a:latin typeface="メイリオ"/>
                        </a:rPr>
                        <a:t>座談会</a:t>
                      </a:r>
                      <a:br>
                        <a:rPr lang="ja-JP" altLang="en-US" sz="900" b="1" i="0" u="none" strike="noStrike" dirty="0">
                          <a:solidFill>
                            <a:srgbClr val="000000"/>
                          </a:solidFill>
                          <a:effectLst/>
                          <a:latin typeface="メイリオ"/>
                        </a:rPr>
                      </a:br>
                      <a:r>
                        <a:rPr lang="ja-JP" altLang="en-US" sz="900" b="1" i="0" u="none" strike="noStrike" dirty="0">
                          <a:solidFill>
                            <a:srgbClr val="000000"/>
                          </a:solidFill>
                          <a:effectLst/>
                          <a:latin typeface="メイリオ"/>
                        </a:rPr>
                        <a:t>（</a:t>
                      </a:r>
                      <a:r>
                        <a:rPr lang="en-US" altLang="ja-JP" sz="900" b="1" i="0" u="none" strike="noStrike" dirty="0">
                          <a:solidFill>
                            <a:srgbClr val="000000"/>
                          </a:solidFill>
                          <a:effectLst/>
                          <a:latin typeface="メイリオ"/>
                        </a:rPr>
                        <a:t>1</a:t>
                      </a:r>
                      <a:r>
                        <a:rPr lang="ja-JP" altLang="en-US" sz="900" b="1" i="0" u="none" strike="noStrike" dirty="0">
                          <a:solidFill>
                            <a:srgbClr val="000000"/>
                          </a:solidFill>
                          <a:effectLst/>
                          <a:latin typeface="メイリオ"/>
                        </a:rPr>
                        <a:t>名追加毎）</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CC"/>
                    </a:solidFill>
                  </a:tcPr>
                </a:tc>
                <a:tc>
                  <a:txBody>
                    <a:bodyPr/>
                    <a:lstStyle/>
                    <a:p>
                      <a:pPr algn="l" rtl="0" fontAlgn="ctr"/>
                      <a:r>
                        <a:rPr lang="ja-JP" altLang="en-US" sz="800" b="0" i="0" u="none" strike="noStrike" dirty="0">
                          <a:solidFill>
                            <a:srgbClr val="000000"/>
                          </a:solidFill>
                          <a:effectLst/>
                          <a:latin typeface="メイリオ"/>
                        </a:rPr>
                        <a:t>大学生を起用することで親近感を演出し、読者目線でリアルな製品紹介をすることが可能です。</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\30,000</a:t>
                      </a:r>
                      <a:r>
                        <a:rPr lang="ja-JP" altLang="en-US" sz="1000" b="1" i="0" u="none" strike="noStrike" dirty="0">
                          <a:solidFill>
                            <a:srgbClr val="FF7C80"/>
                          </a:solidFill>
                          <a:effectLst/>
                          <a:latin typeface="メイリオ"/>
                        </a:rPr>
                        <a:t>～</a:t>
                      </a:r>
                      <a:r>
                        <a:rPr lang="en-US" altLang="ja-JP" sz="1000" b="1" i="0" u="none" strike="noStrike" dirty="0">
                          <a:solidFill>
                            <a:srgbClr val="FF7C80"/>
                          </a:solidFill>
                          <a:effectLst/>
                          <a:latin typeface="メイリオ"/>
                        </a:rPr>
                        <a:t>/1</a:t>
                      </a:r>
                      <a:r>
                        <a:rPr lang="ja-JP" altLang="en-US" sz="1000" b="1" i="0" u="none" strike="noStrike" dirty="0">
                          <a:solidFill>
                            <a:srgbClr val="FF7C80"/>
                          </a:solidFill>
                          <a:effectLst/>
                          <a:latin typeface="メイリオ"/>
                        </a:rPr>
                        <a:t>人</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a:solidFill>
                            <a:srgbClr val="FF7C80"/>
                          </a:solidFill>
                          <a:effectLst/>
                          <a:latin typeface="メイリオ"/>
                        </a:rPr>
                        <a:t>\830,000</a:t>
                      </a:r>
                      <a:r>
                        <a:rPr lang="ja-JP" altLang="en-US" sz="1000" b="1" i="0" u="none" strike="noStrike">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\630,000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rtl="0"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名までは各タイアップ料金に含まれています。</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4</a:t>
                      </a:r>
                      <a:r>
                        <a:rPr lang="ja-JP" altLang="en-US" sz="700" b="0" i="0" u="none" strike="noStrike" dirty="0">
                          <a:solidFill>
                            <a:srgbClr val="000000"/>
                          </a:solidFill>
                          <a:effectLst/>
                          <a:latin typeface="メイリオ"/>
                        </a:rPr>
                        <a:t>名以上起用の場合、</a:t>
                      </a:r>
                      <a:r>
                        <a:rPr lang="en-US" altLang="ja-JP" sz="700" b="0" i="0" u="none" strike="noStrike" dirty="0">
                          <a:solidFill>
                            <a:srgbClr val="000000"/>
                          </a:solidFill>
                          <a:effectLst/>
                          <a:latin typeface="メイリオ"/>
                        </a:rPr>
                        <a:t>1</a:t>
                      </a:r>
                      <a:r>
                        <a:rPr lang="ja-JP" altLang="en-US" sz="700" b="0" i="0" u="none" strike="noStrike" dirty="0">
                          <a:solidFill>
                            <a:srgbClr val="000000"/>
                          </a:solidFill>
                          <a:effectLst/>
                          <a:latin typeface="メイリオ"/>
                        </a:rPr>
                        <a:t>名ずつ費用が追加となります。</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取材撮影は都内にて、</a:t>
                      </a:r>
                      <a:r>
                        <a:rPr lang="en-US" altLang="ja-JP" sz="700" b="0" i="0" u="none" strike="noStrike" dirty="0">
                          <a:solidFill>
                            <a:srgbClr val="000000"/>
                          </a:solidFill>
                          <a:effectLst/>
                          <a:latin typeface="メイリオ"/>
                        </a:rPr>
                        <a:t>2</a:t>
                      </a:r>
                      <a:r>
                        <a:rPr lang="ja-JP" altLang="en-US" sz="700" b="0" i="0" u="none" strike="noStrike" dirty="0">
                          <a:solidFill>
                            <a:srgbClr val="000000"/>
                          </a:solidFill>
                          <a:effectLst/>
                          <a:latin typeface="メイリオ"/>
                        </a:rPr>
                        <a:t>時間程度が条件となります。</a:t>
                      </a:r>
                      <a:br>
                        <a:rPr lang="ja-JP" altLang="en-US" sz="700" b="0" i="0" u="none" strike="noStrike" dirty="0">
                          <a:solidFill>
                            <a:srgbClr val="000000"/>
                          </a:solidFill>
                          <a:effectLst/>
                          <a:latin typeface="メイリオ"/>
                        </a:rPr>
                      </a:br>
                      <a:r>
                        <a:rPr lang="ja-JP" altLang="en-US" sz="700" b="0" i="0" u="none" strike="noStrike" dirty="0">
                          <a:solidFill>
                            <a:srgbClr val="000000"/>
                          </a:solidFill>
                          <a:effectLst/>
                          <a:latin typeface="メイリオ"/>
                        </a:rPr>
                        <a:t>都外にて、</a:t>
                      </a: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時間以上の実施は別途費用を頂戴いたします。</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学生の属性（サークル・学部など）に細かい指定がある場合</a:t>
                      </a:r>
                      <a:r>
                        <a:rPr lang="ja-JP" altLang="en-US" sz="700" b="0" i="0" u="none" strike="noStrike" dirty="0" smtClean="0">
                          <a:solidFill>
                            <a:srgbClr val="000000"/>
                          </a:solidFill>
                          <a:effectLst/>
                          <a:latin typeface="メイリオ"/>
                        </a:rPr>
                        <a:t>は</a:t>
                      </a:r>
                      <a:endParaRPr lang="en-US" altLang="ja-JP" sz="700" b="0" i="0" u="none" strike="noStrike" dirty="0" smtClean="0">
                        <a:solidFill>
                          <a:srgbClr val="000000"/>
                        </a:solidFill>
                        <a:effectLst/>
                        <a:latin typeface="メイリオ"/>
                      </a:endParaRPr>
                    </a:p>
                    <a:p>
                      <a:pPr algn="l" rtl="0" fontAlgn="ctr"/>
                      <a:r>
                        <a:rPr lang="ja-JP" altLang="en-US" sz="700" b="0" i="0" u="none" strike="noStrike" dirty="0" smtClean="0">
                          <a:solidFill>
                            <a:srgbClr val="000000"/>
                          </a:solidFill>
                          <a:effectLst/>
                          <a:latin typeface="メイリオ"/>
                        </a:rPr>
                        <a:t>別途</a:t>
                      </a:r>
                      <a:r>
                        <a:rPr lang="ja-JP" altLang="en-US" sz="700" b="0" i="0" u="none" strike="noStrike" dirty="0">
                          <a:solidFill>
                            <a:srgbClr val="000000"/>
                          </a:solidFill>
                          <a:effectLst/>
                          <a:latin typeface="メイリオ"/>
                        </a:rPr>
                        <a:t>費用を頂戴いたします。</a:t>
                      </a: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894955">
                <a:tc>
                  <a:txBody>
                    <a:bodyPr/>
                    <a:lstStyle/>
                    <a:p>
                      <a:pPr algn="ctr" rtl="0" fontAlgn="ctr"/>
                      <a:r>
                        <a:rPr lang="ja-JP" altLang="en-US" sz="900" b="1" i="0" u="none" strike="noStrike" dirty="0">
                          <a:solidFill>
                            <a:srgbClr val="000000"/>
                          </a:solidFill>
                          <a:effectLst/>
                          <a:latin typeface="メイリオ"/>
                        </a:rPr>
                        <a:t>インフルエンサー起用</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CC"/>
                    </a:solidFill>
                  </a:tcPr>
                </a:tc>
                <a:tc>
                  <a:txBody>
                    <a:bodyPr/>
                    <a:lstStyle/>
                    <a:p>
                      <a:pPr algn="l" rtl="0" fontAlgn="ctr"/>
                      <a:r>
                        <a:rPr lang="ja-JP" altLang="en-US" sz="800" b="0" i="0" u="none" strike="noStrike" dirty="0">
                          <a:solidFill>
                            <a:srgbClr val="000000"/>
                          </a:solidFill>
                          <a:effectLst/>
                          <a:latin typeface="メイリオ"/>
                        </a:rPr>
                        <a:t>ミスコン参加者や、</a:t>
                      </a:r>
                      <a:r>
                        <a:rPr lang="en-US" altLang="ja-JP" sz="800" b="0" i="0" u="none" strike="noStrike" dirty="0">
                          <a:solidFill>
                            <a:srgbClr val="000000"/>
                          </a:solidFill>
                          <a:effectLst/>
                          <a:latin typeface="メイリオ"/>
                        </a:rPr>
                        <a:t>SNS</a:t>
                      </a:r>
                      <a:r>
                        <a:rPr lang="ja-JP" altLang="en-US" sz="800" b="0" i="0" u="none" strike="noStrike" dirty="0">
                          <a:solidFill>
                            <a:srgbClr val="000000"/>
                          </a:solidFill>
                          <a:effectLst/>
                          <a:latin typeface="メイリオ"/>
                        </a:rPr>
                        <a:t>フォロワーの多い現役大学生を起用し、貴社サービス・商品の紹介を行います。</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\100,000</a:t>
                      </a:r>
                      <a:r>
                        <a:rPr lang="ja-JP" altLang="en-US" sz="1000" b="1" i="0" u="none" strike="noStrike" dirty="0">
                          <a:solidFill>
                            <a:srgbClr val="FF7C80"/>
                          </a:solidFill>
                          <a:effectLst/>
                          <a:latin typeface="メイリオ"/>
                        </a:rPr>
                        <a:t>～</a:t>
                      </a:r>
                      <a:r>
                        <a:rPr lang="en-US" altLang="ja-JP" sz="1000" b="1" i="0" u="none" strike="noStrike" dirty="0">
                          <a:solidFill>
                            <a:srgbClr val="FF7C80"/>
                          </a:solidFill>
                          <a:effectLst/>
                          <a:latin typeface="メイリオ"/>
                        </a:rPr>
                        <a:t>/1</a:t>
                      </a:r>
                      <a:r>
                        <a:rPr lang="ja-JP" altLang="en-US" sz="1000" b="1" i="0" u="none" strike="noStrike" dirty="0">
                          <a:solidFill>
                            <a:srgbClr val="FF7C80"/>
                          </a:solidFill>
                          <a:effectLst/>
                          <a:latin typeface="メイリオ"/>
                        </a:rPr>
                        <a:t>人</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ja-JP" altLang="en-US" sz="1000" b="1" i="0" u="none" strike="noStrike" dirty="0">
                          <a:solidFill>
                            <a:srgbClr val="FF7C80"/>
                          </a:solidFill>
                          <a:effectLst/>
                          <a:latin typeface="メイリオ"/>
                        </a:rPr>
                        <a:t>￥</a:t>
                      </a:r>
                      <a:r>
                        <a:rPr lang="en-US" altLang="ja-JP" sz="1000" b="1" i="0" u="none" strike="noStrike" dirty="0">
                          <a:solidFill>
                            <a:srgbClr val="FF7C80"/>
                          </a:solidFill>
                          <a:effectLst/>
                          <a:latin typeface="メイリオ"/>
                        </a:rPr>
                        <a:t>900,000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a:solidFill>
                            <a:srgbClr val="FF7C80"/>
                          </a:solidFill>
                          <a:effectLst/>
                          <a:latin typeface="メイリオ"/>
                        </a:rPr>
                        <a:t>\700,000~</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rtl="0" fontAlgn="ct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インフルエンサーによる</a:t>
                      </a:r>
                      <a:r>
                        <a:rPr lang="en-US" altLang="ja-JP" sz="700" b="0" i="0" u="none" strike="noStrike" dirty="0">
                          <a:solidFill>
                            <a:srgbClr val="000000"/>
                          </a:solidFill>
                          <a:effectLst/>
                          <a:latin typeface="メイリオ"/>
                        </a:rPr>
                        <a:t>PR</a:t>
                      </a:r>
                      <a:r>
                        <a:rPr lang="ja-JP" altLang="en-US" sz="700" b="0" i="0" u="none" strike="noStrike" dirty="0">
                          <a:solidFill>
                            <a:srgbClr val="000000"/>
                          </a:solidFill>
                          <a:effectLst/>
                          <a:latin typeface="メイリオ"/>
                        </a:rPr>
                        <a:t>表記付き</a:t>
                      </a:r>
                      <a:r>
                        <a:rPr lang="en-US" altLang="ja-JP" sz="700" b="0" i="0" u="none" strike="noStrike" dirty="0">
                          <a:solidFill>
                            <a:srgbClr val="000000"/>
                          </a:solidFill>
                          <a:effectLst/>
                          <a:latin typeface="メイリオ"/>
                        </a:rPr>
                        <a:t>SNS</a:t>
                      </a:r>
                      <a:r>
                        <a:rPr lang="ja-JP" altLang="en-US" sz="700" b="0" i="0" u="none" strike="noStrike" dirty="0">
                          <a:solidFill>
                            <a:srgbClr val="000000"/>
                          </a:solidFill>
                          <a:effectLst/>
                          <a:latin typeface="メイリオ"/>
                        </a:rPr>
                        <a:t>発信</a:t>
                      </a:r>
                      <a:r>
                        <a:rPr lang="en-US" altLang="ja-JP" sz="700" b="0" i="0" u="none" strike="noStrike" dirty="0">
                          <a:solidFill>
                            <a:srgbClr val="000000"/>
                          </a:solidFill>
                          <a:effectLst/>
                          <a:latin typeface="メイリオ"/>
                        </a:rPr>
                        <a:t>1</a:t>
                      </a:r>
                      <a:r>
                        <a:rPr lang="ja-JP" altLang="en-US" sz="700" b="0" i="0" u="none" strike="noStrike" dirty="0">
                          <a:solidFill>
                            <a:srgbClr val="000000"/>
                          </a:solidFill>
                          <a:effectLst/>
                          <a:latin typeface="メイリオ"/>
                        </a:rPr>
                        <a:t>回分が含まれています。</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※SNS</a:t>
                      </a:r>
                      <a:r>
                        <a:rPr lang="ja-JP" altLang="en-US" sz="700" b="0" i="0" u="none" strike="noStrike" dirty="0">
                          <a:solidFill>
                            <a:srgbClr val="000000"/>
                          </a:solidFill>
                          <a:effectLst/>
                          <a:latin typeface="メイリオ"/>
                        </a:rPr>
                        <a:t>発信の内容によっては追加費用をいただくことがございます。</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取材撮影は都内にて、</a:t>
                      </a:r>
                      <a:r>
                        <a:rPr lang="en-US" altLang="ja-JP" sz="700" b="0" i="0" u="none" strike="noStrike" dirty="0">
                          <a:solidFill>
                            <a:srgbClr val="000000"/>
                          </a:solidFill>
                          <a:effectLst/>
                          <a:latin typeface="メイリオ"/>
                        </a:rPr>
                        <a:t>2</a:t>
                      </a:r>
                      <a:r>
                        <a:rPr lang="ja-JP" altLang="en-US" sz="700" b="0" i="0" u="none" strike="noStrike" dirty="0">
                          <a:solidFill>
                            <a:srgbClr val="000000"/>
                          </a:solidFill>
                          <a:effectLst/>
                          <a:latin typeface="メイリオ"/>
                        </a:rPr>
                        <a:t>時間程度実施が条件となります</a:t>
                      </a:r>
                      <a:r>
                        <a:rPr lang="ja-JP" altLang="en-US" sz="700" b="0" i="0" u="none" strike="noStrike" dirty="0" smtClean="0">
                          <a:solidFill>
                            <a:srgbClr val="000000"/>
                          </a:solidFill>
                          <a:effectLst/>
                          <a:latin typeface="メイリオ"/>
                        </a:rPr>
                        <a:t>。</a:t>
                      </a:r>
                      <a:endParaRPr lang="en-US" altLang="ja-JP" sz="700" b="0" i="0" u="none" strike="noStrike" dirty="0" smtClean="0">
                        <a:solidFill>
                          <a:srgbClr val="000000"/>
                        </a:solidFill>
                        <a:effectLst/>
                        <a:latin typeface="メイリオ"/>
                      </a:endParaRPr>
                    </a:p>
                    <a:p>
                      <a:pPr algn="l" rtl="0" fontAlgn="ctr"/>
                      <a:r>
                        <a:rPr lang="ja-JP" altLang="en-US" sz="700" b="0" i="0" u="none" strike="noStrike" dirty="0" smtClean="0">
                          <a:solidFill>
                            <a:srgbClr val="000000"/>
                          </a:solidFill>
                          <a:effectLst/>
                          <a:latin typeface="メイリオ"/>
                        </a:rPr>
                        <a:t>都外</a:t>
                      </a:r>
                      <a:r>
                        <a:rPr lang="ja-JP" altLang="en-US" sz="700" b="0" i="0" u="none" strike="noStrike" dirty="0">
                          <a:solidFill>
                            <a:srgbClr val="000000"/>
                          </a:solidFill>
                          <a:effectLst/>
                          <a:latin typeface="メイリオ"/>
                        </a:rPr>
                        <a:t>にて、</a:t>
                      </a: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時間以上の実施は別途費用を頂戴いたします。</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競合排除は行いません。</a:t>
                      </a: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527795">
                <a:tc>
                  <a:txBody>
                    <a:bodyPr/>
                    <a:lstStyle/>
                    <a:p>
                      <a:pPr algn="ctr" rtl="0" fontAlgn="ctr"/>
                      <a:r>
                        <a:rPr lang="ja-JP" altLang="en-US" sz="900" b="1" i="0" u="none" strike="noStrike" dirty="0">
                          <a:solidFill>
                            <a:srgbClr val="000000"/>
                          </a:solidFill>
                          <a:effectLst/>
                          <a:latin typeface="メイリオ"/>
                        </a:rPr>
                        <a:t>専門家起用</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CC"/>
                    </a:solidFill>
                  </a:tcPr>
                </a:tc>
                <a:tc>
                  <a:txBody>
                    <a:bodyPr/>
                    <a:lstStyle/>
                    <a:p>
                      <a:pPr algn="l" rtl="0" fontAlgn="ctr"/>
                      <a:r>
                        <a:rPr lang="ja-JP" altLang="en-US" sz="800" b="0" i="0" u="none" strike="noStrike" dirty="0">
                          <a:solidFill>
                            <a:srgbClr val="000000"/>
                          </a:solidFill>
                          <a:effectLst/>
                          <a:latin typeface="メイリオ"/>
                        </a:rPr>
                        <a:t>専門家の意見を掲載、または専門家が監修することで、記事に信頼性を持たせます。専門家の選定は基本的に弊社にお任せください。</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a:solidFill>
                            <a:srgbClr val="FF7C80"/>
                          </a:solidFill>
                          <a:effectLst/>
                          <a:latin typeface="メイリオ"/>
                        </a:rPr>
                        <a:t>\300,000</a:t>
                      </a:r>
                      <a:r>
                        <a:rPr lang="ja-JP" altLang="en-US" sz="1000" b="1" i="0" u="none" strike="noStrike">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\1,100,000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a:solidFill>
                            <a:srgbClr val="FF7C80"/>
                          </a:solidFill>
                          <a:effectLst/>
                          <a:latin typeface="メイリオ"/>
                        </a:rPr>
                        <a:t>\900,000</a:t>
                      </a:r>
                      <a:r>
                        <a:rPr lang="ja-JP" altLang="en-US" sz="1000" b="1" i="0" u="none" strike="noStrike">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rtl="0" fontAlgn="ct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監修者や実施条件によって費用</a:t>
                      </a:r>
                      <a:r>
                        <a:rPr lang="ja-JP" altLang="en-US" sz="700" b="0" i="0" u="none" strike="noStrike">
                          <a:solidFill>
                            <a:srgbClr val="000000"/>
                          </a:solidFill>
                          <a:effectLst/>
                          <a:latin typeface="メイリオ"/>
                        </a:rPr>
                        <a:t>が</a:t>
                      </a:r>
                      <a:r>
                        <a:rPr lang="ja-JP" altLang="en-US" sz="700" b="0" i="0" u="none" strike="noStrike" smtClean="0">
                          <a:solidFill>
                            <a:srgbClr val="000000"/>
                          </a:solidFill>
                          <a:effectLst/>
                          <a:latin typeface="メイリオ"/>
                        </a:rPr>
                        <a:t>異なります</a:t>
                      </a:r>
                      <a:r>
                        <a:rPr lang="ja-JP" altLang="en-US" sz="700" b="0" i="0" u="none" strike="noStrike" dirty="0" smtClean="0">
                          <a:solidFill>
                            <a:srgbClr val="000000"/>
                          </a:solidFill>
                          <a:effectLst/>
                          <a:latin typeface="メイリオ"/>
                        </a:rPr>
                        <a:t>。</a:t>
                      </a:r>
                      <a:endParaRPr lang="en-US" altLang="ja-JP" sz="700" b="0" i="0" u="none" strike="noStrike" dirty="0" smtClean="0">
                        <a:solidFill>
                          <a:srgbClr val="000000"/>
                        </a:solidFill>
                        <a:effectLst/>
                        <a:latin typeface="メイリオ"/>
                      </a:endParaRPr>
                    </a:p>
                    <a:p>
                      <a:pPr algn="l" rtl="0" fontAlgn="ctr"/>
                      <a:r>
                        <a:rPr lang="ja-JP" altLang="en-US" sz="700" b="0" i="0" u="none" strike="noStrike" dirty="0" smtClean="0">
                          <a:solidFill>
                            <a:srgbClr val="000000"/>
                          </a:solidFill>
                          <a:effectLst/>
                          <a:latin typeface="メイリオ"/>
                        </a:rPr>
                        <a:t>ご指定</a:t>
                      </a:r>
                      <a:r>
                        <a:rPr lang="ja-JP" altLang="en-US" sz="700" b="0" i="0" u="none" strike="noStrike" dirty="0">
                          <a:solidFill>
                            <a:srgbClr val="000000"/>
                          </a:solidFill>
                          <a:effectLst/>
                          <a:latin typeface="メイリオ"/>
                        </a:rPr>
                        <a:t>の監修者をアサインする場合は</a:t>
                      </a:r>
                      <a:r>
                        <a:rPr lang="ja-JP" altLang="en-US" sz="700" b="0" i="0" u="none" strike="noStrike" dirty="0" smtClean="0">
                          <a:solidFill>
                            <a:srgbClr val="000000"/>
                          </a:solidFill>
                          <a:effectLst/>
                          <a:latin typeface="メイリオ"/>
                        </a:rPr>
                        <a:t>、</a:t>
                      </a:r>
                      <a:endParaRPr lang="en-US" altLang="ja-JP" sz="700" b="0" i="0" u="none" strike="noStrike" dirty="0" smtClean="0">
                        <a:solidFill>
                          <a:srgbClr val="000000"/>
                        </a:solidFill>
                        <a:effectLst/>
                        <a:latin typeface="メイリオ"/>
                      </a:endParaRPr>
                    </a:p>
                    <a:p>
                      <a:pPr algn="l" rtl="0" fontAlgn="ctr"/>
                      <a:r>
                        <a:rPr lang="ja-JP" altLang="en-US" sz="700" b="0" i="0" u="none" strike="noStrike" dirty="0" smtClean="0">
                          <a:solidFill>
                            <a:srgbClr val="000000"/>
                          </a:solidFill>
                          <a:effectLst/>
                          <a:latin typeface="メイリオ"/>
                        </a:rPr>
                        <a:t>追加</a:t>
                      </a:r>
                      <a:r>
                        <a:rPr lang="ja-JP" altLang="en-US" sz="700" b="0" i="0" u="none" strike="noStrike" dirty="0">
                          <a:solidFill>
                            <a:srgbClr val="000000"/>
                          </a:solidFill>
                          <a:effectLst/>
                          <a:latin typeface="メイリオ"/>
                        </a:rPr>
                        <a:t>費用をいただくことがございます。</a:t>
                      </a: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535444">
                <a:tc>
                  <a:txBody>
                    <a:bodyPr/>
                    <a:lstStyle/>
                    <a:p>
                      <a:pPr algn="ctr" rtl="0" fontAlgn="ctr"/>
                      <a:r>
                        <a:rPr lang="ja-JP" altLang="en-US" sz="900" b="1" i="0" u="none" strike="noStrike" dirty="0">
                          <a:solidFill>
                            <a:srgbClr val="000000"/>
                          </a:solidFill>
                          <a:effectLst/>
                          <a:latin typeface="メイリオ"/>
                        </a:rPr>
                        <a:t>学生団体</a:t>
                      </a:r>
                      <a:br>
                        <a:rPr lang="ja-JP" altLang="en-US" sz="900" b="1" i="0" u="none" strike="noStrike" dirty="0">
                          <a:solidFill>
                            <a:srgbClr val="000000"/>
                          </a:solidFill>
                          <a:effectLst/>
                          <a:latin typeface="メイリオ"/>
                        </a:rPr>
                      </a:br>
                      <a:r>
                        <a:rPr lang="ja-JP" altLang="en-US" sz="900" b="1" i="0" u="none" strike="noStrike" dirty="0">
                          <a:solidFill>
                            <a:srgbClr val="000000"/>
                          </a:solidFill>
                          <a:effectLst/>
                          <a:latin typeface="メイリオ"/>
                        </a:rPr>
                        <a:t>コラボ企画</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CC"/>
                    </a:solidFill>
                  </a:tcPr>
                </a:tc>
                <a:tc>
                  <a:txBody>
                    <a:bodyPr/>
                    <a:lstStyle/>
                    <a:p>
                      <a:pPr algn="l" rtl="0" fontAlgn="ctr"/>
                      <a:r>
                        <a:rPr lang="ja-JP" altLang="en-US" sz="800" b="0" i="0" u="none" strike="noStrike" dirty="0">
                          <a:solidFill>
                            <a:srgbClr val="000000"/>
                          </a:solidFill>
                          <a:effectLst/>
                          <a:latin typeface="メイリオ"/>
                        </a:rPr>
                        <a:t>企業様が打ち出したい新商品やサービス・キャンペーンの内容に合わせた学生団体をタイアップ内に登場させるオプション企画。ミス●●がおススメするなどのコラボが可能です。</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a:solidFill>
                            <a:srgbClr val="FF7C80"/>
                          </a:solidFill>
                          <a:effectLst/>
                          <a:latin typeface="メイリオ"/>
                        </a:rPr>
                        <a:t>\300,000</a:t>
                      </a:r>
                      <a:r>
                        <a:rPr lang="ja-JP" altLang="en-US" sz="1000" b="1" i="0" u="none" strike="noStrike">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\1,100,000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\900,000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rtl="0" fontAlgn="ct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起用団体・人数・実施条件によって変動します。</a:t>
                      </a:r>
                      <a:br>
                        <a:rPr lang="ja-JP" altLang="en-US" sz="700" b="0" i="0" u="none" strike="noStrike" dirty="0">
                          <a:solidFill>
                            <a:srgbClr val="000000"/>
                          </a:solidFill>
                          <a:effectLst/>
                          <a:latin typeface="メイリオ"/>
                        </a:rPr>
                      </a:br>
                      <a:r>
                        <a:rPr lang="ja-JP" altLang="en-US" sz="700" b="0" i="0" u="none" strike="noStrike" dirty="0">
                          <a:solidFill>
                            <a:srgbClr val="000000"/>
                          </a:solidFill>
                          <a:effectLst/>
                          <a:latin typeface="メイリオ"/>
                        </a:rPr>
                        <a:t>詳細は営業担当にご確認下さい。</a:t>
                      </a: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512496">
                <a:tc>
                  <a:txBody>
                    <a:bodyPr/>
                    <a:lstStyle/>
                    <a:p>
                      <a:pPr algn="ctr" rtl="0" fontAlgn="ctr"/>
                      <a:r>
                        <a:rPr lang="ja-JP" altLang="en-US" sz="900" b="1" i="0" u="none" strike="noStrike" dirty="0">
                          <a:solidFill>
                            <a:srgbClr val="000000"/>
                          </a:solidFill>
                          <a:effectLst/>
                          <a:latin typeface="メイリオ"/>
                        </a:rPr>
                        <a:t>小説・マンガ</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CC"/>
                    </a:solidFill>
                  </a:tcPr>
                </a:tc>
                <a:tc>
                  <a:txBody>
                    <a:bodyPr/>
                    <a:lstStyle/>
                    <a:p>
                      <a:pPr algn="l" rtl="0" fontAlgn="ctr"/>
                      <a:r>
                        <a:rPr lang="ja-JP" altLang="en-US" sz="800" b="0" i="0" u="none" strike="noStrike" dirty="0">
                          <a:solidFill>
                            <a:srgbClr val="000000"/>
                          </a:solidFill>
                          <a:effectLst/>
                          <a:latin typeface="メイリオ"/>
                        </a:rPr>
                        <a:t>人気コンテンツである小説やマンガの中で貴社製品を登場させ、ブランドの浸透とシーン訴求をはかります。</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effectLst/>
                          <a:latin typeface="メイリオ"/>
                        </a:rPr>
                        <a:t>別途見積もり</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メイリオ"/>
                        </a:rPr>
                        <a:t>別途見積もり</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メイリオ"/>
                        </a:rPr>
                        <a:t>別途見積もり</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rtl="0" fontAlgn="ct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漫画家や小説家によって費用が異なります。</a:t>
                      </a:r>
                      <a:br>
                        <a:rPr lang="ja-JP" altLang="en-US" sz="700" b="0" i="0" u="none" strike="noStrike" dirty="0">
                          <a:solidFill>
                            <a:srgbClr val="000000"/>
                          </a:solidFill>
                          <a:effectLst/>
                          <a:latin typeface="メイリオ"/>
                        </a:rPr>
                      </a:br>
                      <a:r>
                        <a:rPr lang="ja-JP" altLang="en-US" sz="700" b="0" i="0" u="none" strike="noStrike" dirty="0">
                          <a:solidFill>
                            <a:srgbClr val="000000"/>
                          </a:solidFill>
                          <a:effectLst/>
                          <a:latin typeface="メイリオ"/>
                        </a:rPr>
                        <a:t>詳細は営業担当にご確認下さい。</a:t>
                      </a: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810816">
                <a:tc>
                  <a:txBody>
                    <a:bodyPr/>
                    <a:lstStyle/>
                    <a:p>
                      <a:pPr algn="ctr" rtl="0" fontAlgn="ctr"/>
                      <a:r>
                        <a:rPr lang="ja-JP" altLang="en-US" sz="900" b="1" i="0" u="none" strike="noStrike" dirty="0">
                          <a:solidFill>
                            <a:srgbClr val="000000"/>
                          </a:solidFill>
                          <a:effectLst/>
                          <a:latin typeface="メイリオ"/>
                        </a:rPr>
                        <a:t>診断テスト</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CC"/>
                    </a:solidFill>
                  </a:tcPr>
                </a:tc>
                <a:tc>
                  <a:txBody>
                    <a:bodyPr/>
                    <a:lstStyle/>
                    <a:p>
                      <a:pPr algn="l" rtl="0" fontAlgn="ctr"/>
                      <a:r>
                        <a:rPr lang="ja-JP" altLang="en-US" sz="800" b="0" i="0" u="none" strike="noStrike" dirty="0">
                          <a:solidFill>
                            <a:srgbClr val="000000"/>
                          </a:solidFill>
                          <a:effectLst/>
                          <a:latin typeface="メイリオ"/>
                        </a:rPr>
                        <a:t>診断テスト。リーチを広げるだけでなく読者の興味喚起を行うことで購買意欲を醸成します。</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\400,000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\1,200,000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a:solidFill>
                            <a:srgbClr val="FF7C80"/>
                          </a:solidFill>
                          <a:effectLst/>
                          <a:latin typeface="メイリオ"/>
                        </a:rPr>
                        <a:t>\1,000,000</a:t>
                      </a:r>
                      <a:r>
                        <a:rPr lang="ja-JP" altLang="en-US" sz="1000" b="1" i="0" u="none" strike="noStrike">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rtl="0" fontAlgn="ct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設問（選択式）：</a:t>
                      </a:r>
                      <a:r>
                        <a:rPr lang="en-US" altLang="ja-JP" sz="700" b="0" i="0" u="none" strike="noStrike" dirty="0">
                          <a:solidFill>
                            <a:srgbClr val="000000"/>
                          </a:solidFill>
                          <a:effectLst/>
                          <a:latin typeface="メイリオ"/>
                        </a:rPr>
                        <a:t>7</a:t>
                      </a:r>
                      <a:r>
                        <a:rPr lang="ja-JP" altLang="en-US" sz="700" b="0" i="0" u="none" strike="noStrike" dirty="0">
                          <a:solidFill>
                            <a:srgbClr val="000000"/>
                          </a:solidFill>
                          <a:effectLst/>
                          <a:latin typeface="メイリオ"/>
                        </a:rPr>
                        <a:t>問以内</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結果ページ及びイラストは</a:t>
                      </a:r>
                      <a:r>
                        <a:rPr lang="en-US" altLang="ja-JP" sz="700" b="0" i="0" u="none" strike="noStrike" dirty="0">
                          <a:solidFill>
                            <a:srgbClr val="000000"/>
                          </a:solidFill>
                          <a:effectLst/>
                          <a:latin typeface="メイリオ"/>
                        </a:rPr>
                        <a:t>5</a:t>
                      </a:r>
                      <a:r>
                        <a:rPr lang="ja-JP" altLang="en-US" sz="700" b="0" i="0" u="none" strike="noStrike" dirty="0">
                          <a:solidFill>
                            <a:srgbClr val="000000"/>
                          </a:solidFill>
                          <a:effectLst/>
                          <a:latin typeface="メイリオ"/>
                        </a:rPr>
                        <a:t>パターンまで設置、制作が可能です。</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クリエイティブタイアップでスマホ対応をご希望の場合は、</a:t>
                      </a:r>
                      <a:br>
                        <a:rPr lang="ja-JP" altLang="en-US" sz="700" b="0" i="0" u="none" strike="noStrike" dirty="0">
                          <a:solidFill>
                            <a:srgbClr val="000000"/>
                          </a:solidFill>
                          <a:effectLst/>
                          <a:latin typeface="メイリオ"/>
                        </a:rPr>
                      </a:br>
                      <a:r>
                        <a:rPr lang="ja-JP" altLang="en-US" sz="700" b="0" i="0" u="none" strike="noStrike" dirty="0">
                          <a:solidFill>
                            <a:srgbClr val="000000"/>
                          </a:solidFill>
                          <a:effectLst/>
                          <a:latin typeface="メイリオ"/>
                        </a:rPr>
                        <a:t>追加費用</a:t>
                      </a:r>
                      <a:r>
                        <a:rPr lang="en-US" altLang="ja-JP" sz="700" b="0" i="0" u="none" strike="noStrike" dirty="0">
                          <a:solidFill>
                            <a:srgbClr val="000000"/>
                          </a:solidFill>
                          <a:effectLst/>
                          <a:latin typeface="メイリオ"/>
                        </a:rPr>
                        <a:t>5</a:t>
                      </a:r>
                      <a:r>
                        <a:rPr lang="ja-JP" altLang="en-US" sz="700" b="0" i="0" u="none" strike="noStrike" dirty="0">
                          <a:solidFill>
                            <a:srgbClr val="000000"/>
                          </a:solidFill>
                          <a:effectLst/>
                          <a:latin typeface="メイリオ"/>
                        </a:rPr>
                        <a:t>万円頂戴いたします。</a:t>
                      </a: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634884">
                <a:tc>
                  <a:txBody>
                    <a:bodyPr/>
                    <a:lstStyle/>
                    <a:p>
                      <a:pPr algn="ctr" rtl="0" fontAlgn="ctr"/>
                      <a:r>
                        <a:rPr lang="en-US" altLang="ja-JP" sz="900" b="1" i="0" u="none" strike="noStrike" dirty="0">
                          <a:solidFill>
                            <a:srgbClr val="000000"/>
                          </a:solidFill>
                          <a:effectLst/>
                          <a:latin typeface="メイリオ"/>
                        </a:rPr>
                        <a:t>Web</a:t>
                      </a:r>
                      <a:r>
                        <a:rPr lang="ja-JP" altLang="en-US" sz="900" b="1" i="0" u="none" strike="noStrike" dirty="0">
                          <a:solidFill>
                            <a:srgbClr val="000000"/>
                          </a:solidFill>
                          <a:effectLst/>
                          <a:latin typeface="メイリオ"/>
                        </a:rPr>
                        <a:t>アンケート企画</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CC"/>
                    </a:solidFill>
                  </a:tcPr>
                </a:tc>
                <a:tc>
                  <a:txBody>
                    <a:bodyPr/>
                    <a:lstStyle/>
                    <a:p>
                      <a:pPr algn="l" rtl="0" fontAlgn="ctr"/>
                      <a:r>
                        <a:rPr lang="ja-JP" altLang="en-US" sz="800" b="1" i="0" u="none" strike="noStrike" dirty="0" smtClean="0">
                          <a:solidFill>
                            <a:srgbClr val="000000"/>
                          </a:solidFill>
                          <a:effectLst/>
                          <a:latin typeface="メイリオ"/>
                        </a:rPr>
                        <a:t>タイアップ広告からアンケートへ誘導。</a:t>
                      </a:r>
                      <a:r>
                        <a:rPr lang="ja-JP" altLang="en-US" sz="800" b="0" i="0" u="none" strike="noStrike" dirty="0" smtClean="0">
                          <a:solidFill>
                            <a:srgbClr val="000000"/>
                          </a:solidFill>
                          <a:effectLst/>
                          <a:latin typeface="メイリオ"/>
                        </a:rPr>
                        <a:t>タイアップの印象や購買意欲の変化等の広告効果測定、マーケティングデータの収集にご活用可能です。</a:t>
                      </a:r>
                      <a:endParaRPr lang="ja-JP" altLang="en-US" sz="800" b="0" i="0" u="none" strike="noStrike" dirty="0">
                        <a:solidFill>
                          <a:srgbClr val="000000"/>
                        </a:solidFill>
                        <a:effectLst/>
                        <a:latin typeface="メイリオ"/>
                      </a:endParaRP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\300,000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\1,100,000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\900,000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rtl="0" fontAlgn="ct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アンケートページ制作（</a:t>
                      </a:r>
                      <a:r>
                        <a:rPr lang="en-US" altLang="ja-JP" sz="700" b="0" i="0" u="none" strike="noStrike" dirty="0">
                          <a:solidFill>
                            <a:srgbClr val="000000"/>
                          </a:solidFill>
                          <a:effectLst/>
                          <a:latin typeface="メイリオ"/>
                        </a:rPr>
                        <a:t>1P</a:t>
                      </a:r>
                      <a:r>
                        <a:rPr lang="ja-JP" altLang="en-US" sz="700" b="0" i="0" u="none" strike="noStrike" dirty="0" smtClean="0">
                          <a:solidFill>
                            <a:srgbClr val="000000"/>
                          </a:solidFill>
                          <a:effectLst/>
                          <a:latin typeface="メイリオ"/>
                        </a:rPr>
                        <a:t>）</a:t>
                      </a:r>
                      <a:r>
                        <a:rPr lang="ja-JP" altLang="en-US" sz="700" b="0" i="0" u="none" strike="noStrike" dirty="0">
                          <a:solidFill>
                            <a:srgbClr val="000000"/>
                          </a:solidFill>
                          <a:effectLst/>
                          <a:latin typeface="メイリオ"/>
                        </a:rPr>
                        <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設問数：</a:t>
                      </a:r>
                      <a:r>
                        <a:rPr lang="en-US" altLang="ja-JP" sz="700" b="0" i="0" u="none" strike="noStrike" dirty="0">
                          <a:solidFill>
                            <a:srgbClr val="000000"/>
                          </a:solidFill>
                          <a:effectLst/>
                          <a:latin typeface="メイリオ"/>
                        </a:rPr>
                        <a:t>10</a:t>
                      </a:r>
                      <a:r>
                        <a:rPr lang="ja-JP" altLang="en-US" sz="700" b="0" i="0" u="none" strike="noStrike" dirty="0">
                          <a:solidFill>
                            <a:srgbClr val="000000"/>
                          </a:solidFill>
                          <a:effectLst/>
                          <a:latin typeface="メイリオ"/>
                        </a:rPr>
                        <a:t>問以内（うち記述式</a:t>
                      </a: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問まで）</a:t>
                      </a:r>
                      <a:br>
                        <a:rPr lang="ja-JP" altLang="en-US" sz="700" b="0" i="0" u="none" strike="noStrike" dirty="0">
                          <a:solidFill>
                            <a:srgbClr val="000000"/>
                          </a:solidFill>
                          <a:effectLst/>
                          <a:latin typeface="メイリオ"/>
                        </a:rPr>
                      </a:br>
                      <a:r>
                        <a:rPr lang="en-US" altLang="ja-JP" sz="700" b="0" i="0" u="none" strike="noStrike" dirty="0" smtClean="0">
                          <a:solidFill>
                            <a:srgbClr val="000000"/>
                          </a:solidFill>
                          <a:effectLst/>
                          <a:latin typeface="+mn-lt"/>
                        </a:rPr>
                        <a:t>※</a:t>
                      </a:r>
                      <a:r>
                        <a:rPr lang="ja-JP" altLang="en-US" sz="700" b="0" i="0" u="none" strike="noStrike" dirty="0" smtClean="0">
                          <a:solidFill>
                            <a:srgbClr val="000000"/>
                          </a:solidFill>
                          <a:effectLst/>
                          <a:latin typeface="+mn-lt"/>
                        </a:rPr>
                        <a:t>最大収集件数：</a:t>
                      </a:r>
                      <a:r>
                        <a:rPr lang="en-US" altLang="ja-JP" sz="700" b="0" i="0" u="none" strike="noStrike" dirty="0" smtClean="0">
                          <a:solidFill>
                            <a:srgbClr val="000000"/>
                          </a:solidFill>
                          <a:effectLst/>
                          <a:latin typeface="+mn-lt"/>
                        </a:rPr>
                        <a:t>150</a:t>
                      </a:r>
                      <a:r>
                        <a:rPr lang="ja-JP" altLang="en-US" sz="700" b="0" i="0" u="none" strike="noStrike" dirty="0" smtClean="0">
                          <a:solidFill>
                            <a:srgbClr val="000000"/>
                          </a:solidFill>
                          <a:effectLst/>
                          <a:latin typeface="+mn-lt"/>
                        </a:rPr>
                        <a:t>件（ローデータおよび報告書提出</a:t>
                      </a:r>
                      <a:r>
                        <a:rPr lang="en-US" altLang="ja-JP" sz="700" b="0" i="0" u="none" strike="noStrike" dirty="0" smtClean="0">
                          <a:solidFill>
                            <a:srgbClr val="000000"/>
                          </a:solidFill>
                          <a:effectLst/>
                          <a:latin typeface="+mn-lt"/>
                        </a:rPr>
                        <a:t>) </a:t>
                      </a:r>
                    </a:p>
                    <a:p>
                      <a:pPr algn="l" rtl="0" fontAlgn="ctr"/>
                      <a:r>
                        <a:rPr lang="en-US" altLang="ja-JP" sz="700" b="1" i="0" u="none" strike="noStrike" dirty="0" smtClean="0">
                          <a:solidFill>
                            <a:srgbClr val="000000"/>
                          </a:solidFill>
                          <a:effectLst/>
                          <a:latin typeface="メイリオ"/>
                        </a:rPr>
                        <a:t>※</a:t>
                      </a:r>
                      <a:r>
                        <a:rPr lang="ja-JP" altLang="en-US" sz="700" b="1" i="0" u="none" strike="noStrike" dirty="0" smtClean="0">
                          <a:solidFill>
                            <a:srgbClr val="000000"/>
                          </a:solidFill>
                          <a:effectLst/>
                          <a:latin typeface="メイリオ"/>
                        </a:rPr>
                        <a:t>事前・事後アンケートは実施できませんのでご了承下さい。</a:t>
                      </a:r>
                      <a:endParaRPr lang="en-US" altLang="ja-JP" sz="700" b="1" i="0" u="none" strike="noStrike" dirty="0">
                        <a:solidFill>
                          <a:srgbClr val="000000"/>
                        </a:solidFill>
                        <a:effectLst/>
                        <a:latin typeface="メイリオ"/>
                      </a:endParaRP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585296">
                <a:tc>
                  <a:txBody>
                    <a:bodyPr/>
                    <a:lstStyle/>
                    <a:p>
                      <a:pPr algn="ctr" rtl="0" fontAlgn="ctr"/>
                      <a:r>
                        <a:rPr lang="ja-JP" altLang="en-US" sz="900" b="1" i="0" u="none" strike="noStrike" dirty="0">
                          <a:solidFill>
                            <a:srgbClr val="000000"/>
                          </a:solidFill>
                          <a:effectLst/>
                          <a:latin typeface="メイリオ"/>
                        </a:rPr>
                        <a:t>モニター</a:t>
                      </a:r>
                      <a:br>
                        <a:rPr lang="ja-JP" altLang="en-US" sz="900" b="1" i="0" u="none" strike="noStrike" dirty="0">
                          <a:solidFill>
                            <a:srgbClr val="000000"/>
                          </a:solidFill>
                          <a:effectLst/>
                          <a:latin typeface="メイリオ"/>
                        </a:rPr>
                      </a:br>
                      <a:r>
                        <a:rPr lang="ja-JP" altLang="en-US" sz="900" b="1" i="0" u="none" strike="noStrike" dirty="0">
                          <a:solidFill>
                            <a:srgbClr val="000000"/>
                          </a:solidFill>
                          <a:effectLst/>
                          <a:latin typeface="メイリオ"/>
                        </a:rPr>
                        <a:t>同時実施</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FFFCC"/>
                    </a:solidFill>
                  </a:tcPr>
                </a:tc>
                <a:tc>
                  <a:txBody>
                    <a:bodyPr/>
                    <a:lstStyle/>
                    <a:p>
                      <a:pPr algn="l" rtl="0" fontAlgn="ctr"/>
                      <a:r>
                        <a:rPr lang="ja-JP" altLang="en-US" sz="800" b="0" i="0" u="none" strike="noStrike" dirty="0">
                          <a:solidFill>
                            <a:srgbClr val="000000"/>
                          </a:solidFill>
                          <a:effectLst/>
                          <a:latin typeface="メイリオ"/>
                        </a:rPr>
                        <a:t>タイアップ広告からモニター応募へ誘導。読者にサンプル使用などモニターとなってもらい、使用後のリアルな感想をアンケートにて集約します。</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\400,000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\1,200,000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ctr" rtl="0" fontAlgn="ctr"/>
                      <a:r>
                        <a:rPr lang="en-US" altLang="ja-JP" sz="1000" b="1" i="0" u="none" strike="noStrike" dirty="0">
                          <a:solidFill>
                            <a:srgbClr val="FF7C80"/>
                          </a:solidFill>
                          <a:effectLst/>
                          <a:latin typeface="メイリオ"/>
                        </a:rPr>
                        <a:t>\1,000,000</a:t>
                      </a:r>
                      <a:r>
                        <a:rPr lang="ja-JP" altLang="en-US" sz="1000" b="1" i="0" u="none" strike="noStrike" dirty="0">
                          <a:solidFill>
                            <a:srgbClr val="FF7C80"/>
                          </a:solidFill>
                          <a:effectLst/>
                          <a:latin typeface="メイリオ"/>
                        </a:rPr>
                        <a:t>～</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c>
                  <a:txBody>
                    <a:bodyPr/>
                    <a:lstStyle/>
                    <a:p>
                      <a:pPr algn="l" rtl="0" fontAlgn="t"/>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アンケート募集・事後ページ制作</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モニター募集時のアンケート設問数：</a:t>
                      </a:r>
                      <a:r>
                        <a:rPr lang="en-US" altLang="ja-JP" sz="700" b="0" i="0" u="none" strike="noStrike" dirty="0">
                          <a:solidFill>
                            <a:srgbClr val="000000"/>
                          </a:solidFill>
                          <a:effectLst/>
                          <a:latin typeface="メイリオ"/>
                        </a:rPr>
                        <a:t>5</a:t>
                      </a:r>
                      <a:r>
                        <a:rPr lang="ja-JP" altLang="en-US" sz="700" b="0" i="0" u="none" strike="noStrike" dirty="0">
                          <a:solidFill>
                            <a:srgbClr val="000000"/>
                          </a:solidFill>
                          <a:effectLst/>
                          <a:latin typeface="メイリオ"/>
                        </a:rPr>
                        <a:t>問以内</a:t>
                      </a:r>
                      <a:br>
                        <a:rPr lang="ja-JP" altLang="en-US"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事後のアンケート設問数：</a:t>
                      </a:r>
                      <a:r>
                        <a:rPr lang="en-US" altLang="ja-JP" sz="700" b="0" i="0" u="none" strike="noStrike" dirty="0">
                          <a:solidFill>
                            <a:srgbClr val="000000"/>
                          </a:solidFill>
                          <a:effectLst/>
                          <a:latin typeface="メイリオ"/>
                        </a:rPr>
                        <a:t>10</a:t>
                      </a:r>
                      <a:r>
                        <a:rPr lang="ja-JP" altLang="en-US" sz="700" b="0" i="0" u="none" strike="noStrike" dirty="0">
                          <a:solidFill>
                            <a:srgbClr val="000000"/>
                          </a:solidFill>
                          <a:effectLst/>
                          <a:latin typeface="メイリオ"/>
                        </a:rPr>
                        <a:t>問以内</a:t>
                      </a: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うち記述式</a:t>
                      </a: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問まで</a:t>
                      </a:r>
                      <a:r>
                        <a:rPr lang="en-US" altLang="ja-JP" sz="700" b="0" i="0" u="none" strike="noStrike" dirty="0">
                          <a:solidFill>
                            <a:srgbClr val="000000"/>
                          </a:solidFill>
                          <a:effectLst/>
                          <a:latin typeface="メイリオ"/>
                        </a:rPr>
                        <a:t>)</a:t>
                      </a:r>
                      <a:br>
                        <a:rPr lang="en-US" altLang="ja-JP" sz="700" b="0" i="0" u="none" strike="noStrike" dirty="0">
                          <a:solidFill>
                            <a:srgbClr val="000000"/>
                          </a:solidFill>
                          <a:effectLst/>
                          <a:latin typeface="メイリオ"/>
                        </a:rPr>
                      </a:b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発送費は別途頂戴</a:t>
                      </a:r>
                      <a:r>
                        <a:rPr lang="ja-JP" altLang="en-US" sz="700" b="0" i="0" u="none" strike="noStrike" dirty="0" smtClean="0">
                          <a:solidFill>
                            <a:srgbClr val="000000"/>
                          </a:solidFill>
                          <a:effectLst/>
                          <a:latin typeface="メイリオ"/>
                        </a:rPr>
                        <a:t>いたします</a:t>
                      </a:r>
                      <a:r>
                        <a:rPr lang="en-US" altLang="ja-JP" sz="700" b="0" i="0" u="none" strike="noStrike" dirty="0" smtClean="0">
                          <a:solidFill>
                            <a:srgbClr val="000000"/>
                          </a:solidFill>
                          <a:effectLst/>
                          <a:latin typeface="メイリオ"/>
                        </a:rPr>
                        <a:t>.</a:t>
                      </a:r>
                    </a:p>
                  </a:txBody>
                  <a:tcPr marL="6817" marR="6817" marT="6817" marB="0">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tcPr>
                </a:tc>
              </a:tr>
              <a:tr h="298319">
                <a:tc>
                  <a:txBody>
                    <a:bodyPr/>
                    <a:lstStyle/>
                    <a:p>
                      <a:pPr algn="ctr" rtl="0" fontAlgn="ctr"/>
                      <a:r>
                        <a:rPr lang="ja-JP" altLang="en-US" sz="900" b="1" i="0" u="none" strike="noStrike" dirty="0">
                          <a:solidFill>
                            <a:srgbClr val="000000"/>
                          </a:solidFill>
                          <a:effectLst/>
                          <a:latin typeface="メイリオ"/>
                        </a:rPr>
                        <a:t>動画</a:t>
                      </a:r>
                    </a:p>
                  </a:txBody>
                  <a:tcPr marL="6817" marR="6817" marT="6817" marB="0" anchor="ctr">
                    <a:lnL w="1270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rtl="0" fontAlgn="ctr"/>
                      <a:r>
                        <a:rPr lang="ja-JP" altLang="en-US" sz="800" b="0" i="0" u="none" strike="noStrike" dirty="0">
                          <a:solidFill>
                            <a:srgbClr val="000000"/>
                          </a:solidFill>
                          <a:effectLst/>
                          <a:latin typeface="メイリオ"/>
                        </a:rPr>
                        <a:t>貴社商品を使った動画コンテンツを制作。</a:t>
                      </a:r>
                      <a:r>
                        <a:rPr lang="en-US" altLang="ja-JP" sz="800" b="0" i="0" u="none" strike="noStrike" dirty="0">
                          <a:solidFill>
                            <a:srgbClr val="000000"/>
                          </a:solidFill>
                          <a:effectLst/>
                          <a:latin typeface="メイリオ"/>
                        </a:rPr>
                        <a:t>How to</a:t>
                      </a:r>
                      <a:r>
                        <a:rPr lang="ja-JP" altLang="en-US" sz="800" b="0" i="0" u="none" strike="noStrike" dirty="0">
                          <a:solidFill>
                            <a:srgbClr val="000000"/>
                          </a:solidFill>
                          <a:effectLst/>
                          <a:latin typeface="メイリオ"/>
                        </a:rPr>
                        <a:t>を見せることで商品の認知促進を図ります。</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メイリオ"/>
                        </a:rPr>
                        <a:t>別途見積もり</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a:solidFill>
                            <a:srgbClr val="000000"/>
                          </a:solidFill>
                          <a:effectLst/>
                          <a:latin typeface="メイリオ"/>
                        </a:rPr>
                        <a:t>別途見積もり</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メイリオ"/>
                        </a:rPr>
                        <a:t>別途見積もり</a:t>
                      </a:r>
                    </a:p>
                  </a:txBody>
                  <a:tcPr marL="6817" marR="6817" marT="6817"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altLang="ja-JP" sz="700" b="0" i="0" u="none" strike="noStrike" dirty="0">
                          <a:solidFill>
                            <a:srgbClr val="000000"/>
                          </a:solidFill>
                          <a:effectLst/>
                          <a:latin typeface="メイリオ"/>
                        </a:rPr>
                        <a:t>※</a:t>
                      </a:r>
                      <a:r>
                        <a:rPr lang="ja-JP" altLang="en-US" sz="700" b="0" i="0" u="none" strike="noStrike" dirty="0">
                          <a:solidFill>
                            <a:srgbClr val="000000"/>
                          </a:solidFill>
                          <a:effectLst/>
                          <a:latin typeface="メイリオ"/>
                        </a:rPr>
                        <a:t>動画の尺や内容によって異なるため</a:t>
                      </a:r>
                      <a:r>
                        <a:rPr lang="ja-JP" altLang="en-US" sz="700" b="0" i="0" u="none" strike="noStrike" dirty="0" smtClean="0">
                          <a:solidFill>
                            <a:srgbClr val="000000"/>
                          </a:solidFill>
                          <a:effectLst/>
                          <a:latin typeface="メイリオ"/>
                        </a:rPr>
                        <a:t>、</a:t>
                      </a:r>
                      <a:endParaRPr lang="en-US" altLang="ja-JP" sz="700" b="0" i="0" u="none" strike="noStrike" dirty="0" smtClean="0">
                        <a:solidFill>
                          <a:srgbClr val="000000"/>
                        </a:solidFill>
                        <a:effectLst/>
                        <a:latin typeface="メイリオ"/>
                      </a:endParaRPr>
                    </a:p>
                    <a:p>
                      <a:pPr algn="l" rtl="0" fontAlgn="ctr"/>
                      <a:r>
                        <a:rPr lang="ja-JP" altLang="en-US" sz="700" b="0" i="0" u="none" strike="noStrike" dirty="0" smtClean="0">
                          <a:solidFill>
                            <a:srgbClr val="000000"/>
                          </a:solidFill>
                          <a:effectLst/>
                          <a:latin typeface="メイリオ"/>
                        </a:rPr>
                        <a:t>詳細は</a:t>
                      </a:r>
                      <a:r>
                        <a:rPr lang="ja-JP" altLang="en-US" sz="700" b="0" i="0" u="none" strike="noStrike" dirty="0">
                          <a:solidFill>
                            <a:srgbClr val="000000"/>
                          </a:solidFill>
                          <a:effectLst/>
                          <a:latin typeface="メイリオ"/>
                        </a:rPr>
                        <a:t>営業担当に</a:t>
                      </a:r>
                      <a:r>
                        <a:rPr lang="ja-JP" altLang="en-US" sz="700" b="0" i="0" u="none" strike="noStrike" dirty="0" smtClean="0">
                          <a:solidFill>
                            <a:srgbClr val="000000"/>
                          </a:solidFill>
                          <a:effectLst/>
                          <a:latin typeface="メイリオ"/>
                        </a:rPr>
                        <a:t>ご確認下さい。</a:t>
                      </a:r>
                      <a:endParaRPr lang="ja-JP" altLang="en-US" sz="700" b="0" i="0" u="none" strike="noStrike" dirty="0">
                        <a:solidFill>
                          <a:srgbClr val="000000"/>
                        </a:solidFill>
                        <a:effectLst/>
                        <a:latin typeface="メイリオ"/>
                      </a:endParaRPr>
                    </a:p>
                  </a:txBody>
                  <a:tcPr marL="6817" marR="6817" marT="6817" marB="0" anchor="ctr">
                    <a:lnL w="635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9874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マイナビとは</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3</a:t>
            </a:fld>
            <a:endParaRPr lang="ja-JP" altLang="en-US" dirty="0">
              <a:solidFill>
                <a:prstClr val="black">
                  <a:tint val="75000"/>
                </a:prstClr>
              </a:solidFill>
            </a:endParaRPr>
          </a:p>
        </p:txBody>
      </p:sp>
      <p:grpSp>
        <p:nvGrpSpPr>
          <p:cNvPr id="26" name="グループ化 25"/>
          <p:cNvGrpSpPr/>
          <p:nvPr/>
        </p:nvGrpSpPr>
        <p:grpSpPr>
          <a:xfrm>
            <a:off x="5431532" y="4919894"/>
            <a:ext cx="4293682" cy="1796744"/>
            <a:chOff x="790239" y="4056033"/>
            <a:chExt cx="4055367" cy="1697018"/>
          </a:xfrm>
        </p:grpSpPr>
        <p:sp>
          <p:nvSpPr>
            <p:cNvPr id="48" name="Text Box 4"/>
            <p:cNvSpPr txBox="1">
              <a:spLocks noChangeArrowheads="1"/>
            </p:cNvSpPr>
            <p:nvPr/>
          </p:nvSpPr>
          <p:spPr bwMode="auto">
            <a:xfrm>
              <a:off x="790239" y="4056033"/>
              <a:ext cx="2754232" cy="318947"/>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0" tIns="51251" rIns="98560" bIns="5125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dirty="0" smtClean="0">
                  <a:solidFill>
                    <a:srgbClr val="6699FF"/>
                  </a:solidFill>
                  <a:latin typeface="メイリオ"/>
                  <a:ea typeface="メイリオ"/>
                  <a:cs typeface="メイリオ" pitchFamily="50" charset="-128"/>
                </a:rPr>
                <a:t>■</a:t>
              </a:r>
              <a:r>
                <a:rPr lang="ja-JP" altLang="en-US" sz="1400" b="1" dirty="0" smtClean="0">
                  <a:solidFill>
                    <a:srgbClr val="6699FF"/>
                  </a:solidFill>
                  <a:latin typeface="メイリオ" pitchFamily="50" charset="-128"/>
                  <a:ea typeface="メイリオ" pitchFamily="50" charset="-128"/>
                  <a:cs typeface="メイリオ" pitchFamily="50" charset="-128"/>
                </a:rPr>
                <a:t>掲載企業</a:t>
              </a:r>
              <a:r>
                <a:rPr lang="ja-JP" altLang="en-US" sz="1400" b="1" dirty="0">
                  <a:solidFill>
                    <a:srgbClr val="6699FF"/>
                  </a:solidFill>
                  <a:latin typeface="メイリオ" pitchFamily="50" charset="-128"/>
                  <a:ea typeface="メイリオ" pitchFamily="50" charset="-128"/>
                  <a:cs typeface="メイリオ" pitchFamily="50" charset="-128"/>
                </a:rPr>
                <a:t>社</a:t>
              </a:r>
              <a:r>
                <a:rPr lang="ja-JP" altLang="en-US" sz="1400" b="1" dirty="0" smtClean="0">
                  <a:solidFill>
                    <a:srgbClr val="6699FF"/>
                  </a:solidFill>
                  <a:latin typeface="メイリオ" pitchFamily="50" charset="-128"/>
                  <a:ea typeface="メイリオ" pitchFamily="50" charset="-128"/>
                  <a:cs typeface="メイリオ" pitchFamily="50" charset="-128"/>
                </a:rPr>
                <a:t>数</a:t>
              </a:r>
              <a:r>
                <a:rPr lang="ja-JP" altLang="en-US" sz="1000" dirty="0" smtClean="0">
                  <a:solidFill>
                    <a:prstClr val="black"/>
                  </a:solidFill>
                  <a:latin typeface="メイリオ"/>
                  <a:ea typeface="メイリオ"/>
                  <a:cs typeface="メイリオ" pitchFamily="50" charset="-128"/>
                </a:rPr>
                <a:t>（</a:t>
              </a:r>
              <a:r>
                <a:rPr lang="en-US" altLang="ja-JP" sz="1000" dirty="0">
                  <a:solidFill>
                    <a:prstClr val="black"/>
                  </a:solidFill>
                  <a:latin typeface="メイリオ"/>
                  <a:ea typeface="メイリオ"/>
                </a:rPr>
                <a:t>※</a:t>
              </a:r>
              <a:r>
                <a:rPr lang="en-US" altLang="ja-JP" sz="1000" dirty="0" smtClean="0">
                  <a:solidFill>
                    <a:prstClr val="black"/>
                  </a:solidFill>
                  <a:latin typeface="メイリオ"/>
                  <a:ea typeface="メイリオ"/>
                </a:rPr>
                <a:t>2016</a:t>
              </a:r>
              <a:r>
                <a:rPr lang="ja-JP" altLang="en-US" sz="1000" dirty="0" smtClean="0">
                  <a:solidFill>
                    <a:prstClr val="black"/>
                  </a:solidFill>
                  <a:latin typeface="メイリオ"/>
                  <a:ea typeface="メイリオ"/>
                </a:rPr>
                <a:t>年</a:t>
              </a:r>
              <a:r>
                <a:rPr lang="en-US" altLang="ja-JP" sz="1000" dirty="0" smtClean="0">
                  <a:solidFill>
                    <a:prstClr val="black"/>
                  </a:solidFill>
                  <a:latin typeface="メイリオ"/>
                  <a:ea typeface="メイリオ"/>
                </a:rPr>
                <a:t>5</a:t>
              </a:r>
              <a:r>
                <a:rPr lang="ja-JP" altLang="en-US" sz="1000" dirty="0" smtClean="0">
                  <a:solidFill>
                    <a:prstClr val="black"/>
                  </a:solidFill>
                  <a:latin typeface="メイリオ"/>
                  <a:ea typeface="メイリオ"/>
                </a:rPr>
                <a:t>月現在</a:t>
              </a:r>
              <a:r>
                <a:rPr lang="ja-JP" altLang="en-US" sz="1000" dirty="0" smtClean="0">
                  <a:solidFill>
                    <a:prstClr val="black"/>
                  </a:solidFill>
                  <a:latin typeface="メイリオ"/>
                  <a:ea typeface="メイリオ"/>
                  <a:cs typeface="メイリオ" pitchFamily="50" charset="-128"/>
                </a:rPr>
                <a:t>）</a:t>
              </a:r>
              <a:endParaRPr lang="ja-JP" altLang="en-US" sz="1400" b="1" dirty="0">
                <a:solidFill>
                  <a:srgbClr val="02A4FE"/>
                </a:solidFill>
                <a:latin typeface="メイリオ"/>
                <a:ea typeface="メイリオ"/>
                <a:cs typeface="メイリオ" pitchFamily="50" charset="-128"/>
              </a:endParaRPr>
            </a:p>
          </p:txBody>
        </p:sp>
        <p:pic>
          <p:nvPicPr>
            <p:cNvPr id="1029" name="Picture 5" descr="C:\Users\s0113127\Downloads\ビルのアイコン素材 その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2856" y="4445095"/>
              <a:ext cx="1307956" cy="1307956"/>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3300039" y="5304598"/>
              <a:ext cx="1545567" cy="288169"/>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0" tIns="51251" rIns="98560" bIns="51251">
              <a:spAutoFit/>
            </a:bodyPr>
            <a:lstStyle/>
            <a:p>
              <a:r>
                <a:rPr lang="ja-JP" altLang="en-US" sz="1200" dirty="0">
                  <a:solidFill>
                    <a:prstClr val="black">
                      <a:lumMod val="75000"/>
                      <a:lumOff val="25000"/>
                    </a:prstClr>
                  </a:solidFill>
                  <a:cs typeface="メイリオ" pitchFamily="50" charset="-128"/>
                </a:rPr>
                <a:t>の企業情報を記載</a:t>
              </a:r>
              <a:r>
                <a:rPr lang="en-US" altLang="ja-JP" sz="1200" dirty="0">
                  <a:solidFill>
                    <a:prstClr val="black">
                      <a:lumMod val="75000"/>
                      <a:lumOff val="25000"/>
                    </a:prstClr>
                  </a:solidFill>
                  <a:cs typeface="メイリオ" pitchFamily="50" charset="-128"/>
                </a:rPr>
                <a:t>!!</a:t>
              </a:r>
              <a:endParaRPr lang="ja-JP" altLang="en-US" sz="1200" dirty="0">
                <a:solidFill>
                  <a:prstClr val="black">
                    <a:lumMod val="75000"/>
                    <a:lumOff val="25000"/>
                  </a:prstClr>
                </a:solidFill>
                <a:cs typeface="メイリオ" pitchFamily="50" charset="-128"/>
              </a:endParaRPr>
            </a:p>
          </p:txBody>
        </p:sp>
        <p:sp>
          <p:nvSpPr>
            <p:cNvPr id="47" name="正方形/長方形 46"/>
            <p:cNvSpPr/>
            <p:nvPr/>
          </p:nvSpPr>
          <p:spPr>
            <a:xfrm>
              <a:off x="2309024" y="4861285"/>
              <a:ext cx="2315255" cy="494179"/>
            </a:xfrm>
            <a:prstGeom prst="rect">
              <a:avLst/>
            </a:prstGeom>
          </p:spPr>
          <p:txBody>
            <a:bodyPr wrap="none">
              <a:spAutoFit/>
            </a:bodyPr>
            <a:lstStyle/>
            <a:p>
              <a:r>
                <a:rPr lang="ja-JP" altLang="en-US" sz="1800" b="1" dirty="0">
                  <a:solidFill>
                    <a:srgbClr val="FF7C80"/>
                  </a:solidFill>
                  <a:cs typeface="メイリオ" pitchFamily="50" charset="-128"/>
                </a:rPr>
                <a:t>約</a:t>
              </a:r>
              <a:r>
                <a:rPr lang="en-US" altLang="ja-JP" sz="2800" b="1" dirty="0" smtClean="0">
                  <a:solidFill>
                    <a:srgbClr val="FF7C80"/>
                  </a:solidFill>
                  <a:cs typeface="メイリオ" pitchFamily="50" charset="-128"/>
                </a:rPr>
                <a:t>15,800</a:t>
              </a:r>
              <a:r>
                <a:rPr lang="ja-JP" altLang="en-US" sz="1800" b="1" dirty="0" smtClean="0">
                  <a:solidFill>
                    <a:srgbClr val="FF7C80"/>
                  </a:solidFill>
                  <a:cs typeface="メイリオ" pitchFamily="50" charset="-128"/>
                </a:rPr>
                <a:t>社超え</a:t>
              </a:r>
              <a:endParaRPr lang="ja-JP" altLang="en-US" sz="1800" b="1" dirty="0">
                <a:solidFill>
                  <a:srgbClr val="FF7C80"/>
                </a:solidFill>
                <a:cs typeface="メイリオ" pitchFamily="50" charset="-128"/>
              </a:endParaRPr>
            </a:p>
          </p:txBody>
        </p:sp>
      </p:grpSp>
      <p:grpSp>
        <p:nvGrpSpPr>
          <p:cNvPr id="27" name="グループ化 26"/>
          <p:cNvGrpSpPr/>
          <p:nvPr/>
        </p:nvGrpSpPr>
        <p:grpSpPr>
          <a:xfrm>
            <a:off x="679004" y="4924133"/>
            <a:ext cx="4124130" cy="1720365"/>
            <a:chOff x="5729653" y="1698895"/>
            <a:chExt cx="3895225" cy="1624878"/>
          </a:xfrm>
        </p:grpSpPr>
        <p:sp>
          <p:nvSpPr>
            <p:cNvPr id="6" name="Text Box 4"/>
            <p:cNvSpPr txBox="1">
              <a:spLocks noChangeArrowheads="1"/>
            </p:cNvSpPr>
            <p:nvPr/>
          </p:nvSpPr>
          <p:spPr bwMode="auto">
            <a:xfrm>
              <a:off x="5896376" y="1698895"/>
              <a:ext cx="1544569" cy="301244"/>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0" tIns="51251" rIns="98560" bIns="5125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dirty="0" smtClean="0">
                  <a:solidFill>
                    <a:srgbClr val="6699FF"/>
                  </a:solidFill>
                  <a:latin typeface="メイリオ"/>
                  <a:ea typeface="メイリオ"/>
                  <a:cs typeface="メイリオ" pitchFamily="50" charset="-128"/>
                </a:rPr>
                <a:t>■マイナビ会員数</a:t>
              </a:r>
              <a:endParaRPr lang="ja-JP" altLang="en-US" sz="1400" b="1" dirty="0">
                <a:solidFill>
                  <a:srgbClr val="02A4FE"/>
                </a:solidFill>
                <a:latin typeface="メイリオ"/>
                <a:ea typeface="メイリオ"/>
                <a:cs typeface="メイリオ" pitchFamily="50" charset="-128"/>
              </a:endParaRPr>
            </a:p>
          </p:txBody>
        </p:sp>
        <p:grpSp>
          <p:nvGrpSpPr>
            <p:cNvPr id="57" name="グループ化 56"/>
            <p:cNvGrpSpPr/>
            <p:nvPr/>
          </p:nvGrpSpPr>
          <p:grpSpPr>
            <a:xfrm>
              <a:off x="5729653" y="2188049"/>
              <a:ext cx="2107131" cy="1135724"/>
              <a:chOff x="-1753970" y="2000391"/>
              <a:chExt cx="1690340" cy="911078"/>
            </a:xfrm>
          </p:grpSpPr>
          <p:pic>
            <p:nvPicPr>
              <p:cNvPr id="1026" name="Picture 2" descr="C:\Users\s0113127\Downloads\スタンダードな人のアイコン素材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3970" y="2000391"/>
                <a:ext cx="911076" cy="9110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0113127\Downloads\Female silhouette icon女性のシルエットアイコン.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4706" y="2000392"/>
                <a:ext cx="911076" cy="911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p:cNvGrpSpPr/>
            <p:nvPr/>
          </p:nvGrpSpPr>
          <p:grpSpPr>
            <a:xfrm>
              <a:off x="7836784" y="2219772"/>
              <a:ext cx="1788094" cy="1085918"/>
              <a:chOff x="7652160" y="2219772"/>
              <a:chExt cx="1788094" cy="1085918"/>
            </a:xfrm>
          </p:grpSpPr>
          <p:sp>
            <p:nvSpPr>
              <p:cNvPr id="50" name="Text Box 4"/>
              <p:cNvSpPr txBox="1">
                <a:spLocks noChangeArrowheads="1"/>
              </p:cNvSpPr>
              <p:nvPr/>
            </p:nvSpPr>
            <p:spPr bwMode="auto">
              <a:xfrm>
                <a:off x="7685015" y="3017521"/>
                <a:ext cx="1755239" cy="288169"/>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560" tIns="51251" rIns="98560" bIns="5125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1200" dirty="0" smtClean="0">
                    <a:solidFill>
                      <a:prstClr val="black">
                        <a:lumMod val="75000"/>
                        <a:lumOff val="25000"/>
                      </a:prstClr>
                    </a:solidFill>
                    <a:latin typeface="メイリオ"/>
                    <a:ea typeface="メイリオ"/>
                    <a:cs typeface="メイリオ" pitchFamily="50" charset="-128"/>
                  </a:rPr>
                  <a:t>が自主的</a:t>
                </a:r>
                <a:r>
                  <a:rPr lang="ja-JP" altLang="en-US" sz="1200" dirty="0">
                    <a:solidFill>
                      <a:prstClr val="black">
                        <a:lumMod val="75000"/>
                        <a:lumOff val="25000"/>
                      </a:prstClr>
                    </a:solidFill>
                    <a:latin typeface="メイリオ"/>
                    <a:ea typeface="メイリオ"/>
                    <a:cs typeface="メイリオ" pitchFamily="50" charset="-128"/>
                  </a:rPr>
                  <a:t>に</a:t>
                </a:r>
                <a:r>
                  <a:rPr lang="ja-JP" altLang="en-US" sz="1200" dirty="0" smtClean="0">
                    <a:solidFill>
                      <a:prstClr val="black">
                        <a:lumMod val="75000"/>
                        <a:lumOff val="25000"/>
                      </a:prstClr>
                    </a:solidFill>
                    <a:latin typeface="メイリオ"/>
                    <a:ea typeface="メイリオ"/>
                    <a:cs typeface="メイリオ" pitchFamily="50" charset="-128"/>
                  </a:rPr>
                  <a:t>登録</a:t>
                </a:r>
                <a:endParaRPr lang="en-US" altLang="ja-JP" sz="1200" dirty="0">
                  <a:solidFill>
                    <a:prstClr val="black">
                      <a:lumMod val="75000"/>
                      <a:lumOff val="25000"/>
                    </a:prstClr>
                  </a:solidFill>
                  <a:latin typeface="メイリオ"/>
                  <a:ea typeface="メイリオ"/>
                  <a:cs typeface="メイリオ" pitchFamily="50" charset="-128"/>
                </a:endParaRPr>
              </a:p>
            </p:txBody>
          </p:sp>
          <p:sp>
            <p:nvSpPr>
              <p:cNvPr id="45" name="正方形/長方形 44"/>
              <p:cNvSpPr/>
              <p:nvPr/>
            </p:nvSpPr>
            <p:spPr>
              <a:xfrm>
                <a:off x="7880396" y="2494301"/>
                <a:ext cx="1288743" cy="494179"/>
              </a:xfrm>
              <a:prstGeom prst="rect">
                <a:avLst/>
              </a:prstGeom>
            </p:spPr>
            <p:txBody>
              <a:bodyPr wrap="none">
                <a:spAutoFit/>
              </a:bodyPr>
              <a:lstStyle/>
              <a:p>
                <a:r>
                  <a:rPr lang="ja-JP" altLang="en-US" sz="1800" b="1" dirty="0">
                    <a:solidFill>
                      <a:srgbClr val="FF7C80"/>
                    </a:solidFill>
                    <a:cs typeface="メイリオ" pitchFamily="50" charset="-128"/>
                  </a:rPr>
                  <a:t>約</a:t>
                </a:r>
                <a:r>
                  <a:rPr lang="en-US" altLang="ja-JP" sz="2800" b="1" dirty="0">
                    <a:solidFill>
                      <a:srgbClr val="FF7C80"/>
                    </a:solidFill>
                    <a:cs typeface="メイリオ" pitchFamily="50" charset="-128"/>
                  </a:rPr>
                  <a:t>70</a:t>
                </a:r>
                <a:r>
                  <a:rPr lang="ja-JP" altLang="en-US" sz="1800" b="1" dirty="0">
                    <a:solidFill>
                      <a:srgbClr val="FF7C80"/>
                    </a:solidFill>
                    <a:cs typeface="メイリオ" pitchFamily="50" charset="-128"/>
                  </a:rPr>
                  <a:t>万人</a:t>
                </a:r>
                <a:endParaRPr lang="ja-JP" altLang="en-US" sz="1800" dirty="0">
                  <a:solidFill>
                    <a:srgbClr val="FF7C80"/>
                  </a:solidFill>
                </a:endParaRPr>
              </a:p>
            </p:txBody>
          </p:sp>
          <p:sp>
            <p:nvSpPr>
              <p:cNvPr id="49" name="正方形/長方形 48"/>
              <p:cNvSpPr/>
              <p:nvPr/>
            </p:nvSpPr>
            <p:spPr>
              <a:xfrm>
                <a:off x="7652160" y="2219772"/>
                <a:ext cx="1569660" cy="288169"/>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560" tIns="51251" rIns="98560" bIns="51251">
                <a:spAutoFit/>
              </a:bodyPr>
              <a:lstStyle/>
              <a:p>
                <a:r>
                  <a:rPr lang="ja-JP" altLang="en-US" sz="1200" dirty="0">
                    <a:solidFill>
                      <a:prstClr val="black">
                        <a:lumMod val="75000"/>
                        <a:lumOff val="25000"/>
                      </a:prstClr>
                    </a:solidFill>
                    <a:cs typeface="メイリオ" pitchFamily="50" charset="-128"/>
                  </a:rPr>
                  <a:t>全国の就職活動学生</a:t>
                </a:r>
              </a:p>
            </p:txBody>
          </p:sp>
        </p:grpSp>
      </p:grpSp>
      <p:grpSp>
        <p:nvGrpSpPr>
          <p:cNvPr id="51" name="グループ化 50"/>
          <p:cNvGrpSpPr/>
          <p:nvPr/>
        </p:nvGrpSpPr>
        <p:grpSpPr>
          <a:xfrm>
            <a:off x="3478582" y="2255357"/>
            <a:ext cx="4670012" cy="2157025"/>
            <a:chOff x="2659071" y="1731187"/>
            <a:chExt cx="4670012" cy="2157025"/>
          </a:xfrm>
        </p:grpSpPr>
        <p:pic>
          <p:nvPicPr>
            <p:cNvPr id="2050" name="Picture 2" descr="C:\Users\s0113127\Downloads\PCディスプレイのアイコン素材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59071" y="1731187"/>
              <a:ext cx="1920062" cy="192006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p:cNvGrpSpPr/>
            <p:nvPr/>
          </p:nvGrpSpPr>
          <p:grpSpPr>
            <a:xfrm>
              <a:off x="5223004" y="2334353"/>
              <a:ext cx="2106079" cy="1553859"/>
              <a:chOff x="2856678" y="4843754"/>
              <a:chExt cx="1989182" cy="1467613"/>
            </a:xfrm>
          </p:grpSpPr>
          <p:sp>
            <p:nvSpPr>
              <p:cNvPr id="15" name="正方形/長方形 14"/>
              <p:cNvSpPr/>
              <p:nvPr/>
            </p:nvSpPr>
            <p:spPr>
              <a:xfrm>
                <a:off x="2856678" y="4843754"/>
                <a:ext cx="887019" cy="276999"/>
              </a:xfrm>
              <a:prstGeom prst="rect">
                <a:avLst/>
              </a:prstGeom>
            </p:spPr>
            <p:txBody>
              <a:bodyPr wrap="square">
                <a:spAutoFit/>
              </a:bodyPr>
              <a:lstStyle/>
              <a:p>
                <a:r>
                  <a:rPr lang="ja-JP" altLang="en-US" sz="1200" dirty="0">
                    <a:solidFill>
                      <a:prstClr val="black">
                        <a:lumMod val="75000"/>
                        <a:lumOff val="25000"/>
                      </a:prstClr>
                    </a:solidFill>
                    <a:cs typeface="メイリオ" pitchFamily="50" charset="-128"/>
                  </a:rPr>
                  <a:t>月間</a:t>
                </a:r>
                <a:r>
                  <a:rPr lang="en-US" altLang="ja-JP" sz="1200" dirty="0">
                    <a:solidFill>
                      <a:prstClr val="black">
                        <a:lumMod val="75000"/>
                        <a:lumOff val="25000"/>
                      </a:prstClr>
                    </a:solidFill>
                    <a:cs typeface="メイリオ" pitchFamily="50" charset="-128"/>
                  </a:rPr>
                  <a:t>PV</a:t>
                </a:r>
                <a:r>
                  <a:rPr lang="ja-JP" altLang="en-US" sz="1200" dirty="0" smtClean="0">
                    <a:solidFill>
                      <a:prstClr val="black">
                        <a:lumMod val="75000"/>
                        <a:lumOff val="25000"/>
                      </a:prstClr>
                    </a:solidFill>
                    <a:cs typeface="メイリオ" pitchFamily="50" charset="-128"/>
                  </a:rPr>
                  <a:t>数</a:t>
                </a:r>
                <a:endParaRPr lang="en-US" altLang="ja-JP" sz="1200" dirty="0" smtClean="0">
                  <a:solidFill>
                    <a:prstClr val="black">
                      <a:lumMod val="75000"/>
                      <a:lumOff val="25000"/>
                    </a:prstClr>
                  </a:solidFill>
                  <a:cs typeface="メイリオ" pitchFamily="50" charset="-128"/>
                </a:endParaRPr>
              </a:p>
            </p:txBody>
          </p:sp>
          <p:sp>
            <p:nvSpPr>
              <p:cNvPr id="18" name="正方形/長方形 17"/>
              <p:cNvSpPr/>
              <p:nvPr/>
            </p:nvSpPr>
            <p:spPr>
              <a:xfrm>
                <a:off x="3203123" y="5070246"/>
                <a:ext cx="1066180" cy="348832"/>
              </a:xfrm>
              <a:prstGeom prst="rect">
                <a:avLst/>
              </a:prstGeom>
            </p:spPr>
            <p:txBody>
              <a:bodyPr wrap="none">
                <a:spAutoFit/>
              </a:bodyPr>
              <a:lstStyle/>
              <a:p>
                <a:r>
                  <a:rPr lang="ja-JP" altLang="en-US" sz="1800" b="1" dirty="0" smtClean="0">
                    <a:solidFill>
                      <a:srgbClr val="FF7C80"/>
                    </a:solidFill>
                    <a:cs typeface="メイリオ" pitchFamily="50" charset="-128"/>
                  </a:rPr>
                  <a:t>約</a:t>
                </a:r>
                <a:r>
                  <a:rPr lang="en-US" altLang="zh-TW" sz="1800" b="1" dirty="0" smtClean="0">
                    <a:solidFill>
                      <a:srgbClr val="FF7C80"/>
                    </a:solidFill>
                    <a:cs typeface="メイリオ" pitchFamily="50" charset="-128"/>
                  </a:rPr>
                  <a:t>3</a:t>
                </a:r>
                <a:r>
                  <a:rPr lang="zh-TW" altLang="en-US" sz="1800" b="1" dirty="0">
                    <a:solidFill>
                      <a:srgbClr val="FF7C80"/>
                    </a:solidFill>
                    <a:cs typeface="メイリオ" pitchFamily="50" charset="-128"/>
                  </a:rPr>
                  <a:t>億</a:t>
                </a:r>
                <a:r>
                  <a:rPr lang="en-US" altLang="zh-TW" sz="1800" b="1" dirty="0">
                    <a:solidFill>
                      <a:srgbClr val="FF7C80"/>
                    </a:solidFill>
                    <a:cs typeface="メイリオ" pitchFamily="50" charset="-128"/>
                  </a:rPr>
                  <a:t>PV</a:t>
                </a:r>
              </a:p>
            </p:txBody>
          </p:sp>
          <p:sp>
            <p:nvSpPr>
              <p:cNvPr id="20" name="正方形/長方形 19"/>
              <p:cNvSpPr/>
              <p:nvPr/>
            </p:nvSpPr>
            <p:spPr>
              <a:xfrm>
                <a:off x="2856678" y="5469950"/>
                <a:ext cx="1299908" cy="276999"/>
              </a:xfrm>
              <a:prstGeom prst="rect">
                <a:avLst/>
              </a:prstGeom>
            </p:spPr>
            <p:txBody>
              <a:bodyPr wrap="none">
                <a:spAutoFit/>
              </a:bodyPr>
              <a:lstStyle/>
              <a:p>
                <a:r>
                  <a:rPr lang="en-US" altLang="ja-JP" sz="1200" dirty="0">
                    <a:solidFill>
                      <a:prstClr val="black">
                        <a:lumMod val="75000"/>
                        <a:lumOff val="25000"/>
                      </a:prstClr>
                    </a:solidFill>
                    <a:cs typeface="メイリオ" pitchFamily="50" charset="-128"/>
                  </a:rPr>
                  <a:t>TOP</a:t>
                </a:r>
                <a:r>
                  <a:rPr lang="ja-JP" altLang="en-US" sz="1200" dirty="0">
                    <a:solidFill>
                      <a:prstClr val="black">
                        <a:lumMod val="75000"/>
                        <a:lumOff val="25000"/>
                      </a:prstClr>
                    </a:solidFill>
                    <a:cs typeface="メイリオ" pitchFamily="50" charset="-128"/>
                  </a:rPr>
                  <a:t>ページ</a:t>
                </a:r>
                <a:r>
                  <a:rPr lang="en-US" altLang="ja-JP" sz="1200" dirty="0">
                    <a:solidFill>
                      <a:prstClr val="black">
                        <a:lumMod val="75000"/>
                        <a:lumOff val="25000"/>
                      </a:prstClr>
                    </a:solidFill>
                    <a:cs typeface="メイリオ" pitchFamily="50" charset="-128"/>
                  </a:rPr>
                  <a:t>PV</a:t>
                </a:r>
                <a:r>
                  <a:rPr lang="ja-JP" altLang="en-US" sz="1200" dirty="0">
                    <a:solidFill>
                      <a:prstClr val="black">
                        <a:lumMod val="75000"/>
                        <a:lumOff val="25000"/>
                      </a:prstClr>
                    </a:solidFill>
                    <a:cs typeface="メイリオ" pitchFamily="50" charset="-128"/>
                  </a:rPr>
                  <a:t>数</a:t>
                </a:r>
                <a:endParaRPr lang="en-US" altLang="ja-JP" dirty="0">
                  <a:solidFill>
                    <a:srgbClr val="FF0000"/>
                  </a:solidFill>
                  <a:cs typeface="メイリオ" pitchFamily="50" charset="-128"/>
                </a:endParaRPr>
              </a:p>
            </p:txBody>
          </p:sp>
          <p:sp>
            <p:nvSpPr>
              <p:cNvPr id="21" name="正方形/長方形 20"/>
              <p:cNvSpPr/>
              <p:nvPr/>
            </p:nvSpPr>
            <p:spPr>
              <a:xfrm>
                <a:off x="3263396" y="5753051"/>
                <a:ext cx="1582464" cy="348832"/>
              </a:xfrm>
              <a:prstGeom prst="rect">
                <a:avLst/>
              </a:prstGeom>
            </p:spPr>
            <p:txBody>
              <a:bodyPr wrap="none">
                <a:spAutoFit/>
              </a:bodyPr>
              <a:lstStyle/>
              <a:p>
                <a:r>
                  <a:rPr lang="ja-JP" altLang="en-US" sz="1800" b="1" dirty="0">
                    <a:solidFill>
                      <a:srgbClr val="FF7C80"/>
                    </a:solidFill>
                    <a:cs typeface="メイリオ" pitchFamily="50" charset="-128"/>
                  </a:rPr>
                  <a:t>約</a:t>
                </a:r>
                <a:r>
                  <a:rPr lang="en-US" altLang="ja-JP" sz="1800" b="1" dirty="0" smtClean="0">
                    <a:solidFill>
                      <a:srgbClr val="FF7C80"/>
                    </a:solidFill>
                    <a:cs typeface="メイリオ" pitchFamily="50" charset="-128"/>
                  </a:rPr>
                  <a:t>1,660</a:t>
                </a:r>
                <a:r>
                  <a:rPr lang="ja-JP" altLang="en-US" sz="1800" b="1" dirty="0">
                    <a:solidFill>
                      <a:srgbClr val="FF7C80"/>
                    </a:solidFill>
                    <a:cs typeface="メイリオ" pitchFamily="50" charset="-128"/>
                  </a:rPr>
                  <a:t>万</a:t>
                </a:r>
                <a:r>
                  <a:rPr lang="en-US" altLang="ja-JP" sz="1800" b="1" dirty="0">
                    <a:solidFill>
                      <a:srgbClr val="FF7C80"/>
                    </a:solidFill>
                    <a:cs typeface="メイリオ" pitchFamily="50" charset="-128"/>
                  </a:rPr>
                  <a:t>PV</a:t>
                </a:r>
              </a:p>
            </p:txBody>
          </p:sp>
          <p:sp>
            <p:nvSpPr>
              <p:cNvPr id="22" name="正方形/長方形 21"/>
              <p:cNvSpPr/>
              <p:nvPr/>
            </p:nvSpPr>
            <p:spPr>
              <a:xfrm>
                <a:off x="2860009" y="6080535"/>
                <a:ext cx="1122423" cy="230832"/>
              </a:xfrm>
              <a:prstGeom prst="rect">
                <a:avLst/>
              </a:prstGeom>
            </p:spPr>
            <p:txBody>
              <a:bodyPr wrap="none">
                <a:spAutoFit/>
              </a:bodyPr>
              <a:lstStyle/>
              <a:p>
                <a:r>
                  <a:rPr lang="ja-JP" altLang="en-US" sz="900" dirty="0">
                    <a:solidFill>
                      <a:prstClr val="black">
                        <a:lumMod val="75000"/>
                        <a:lumOff val="25000"/>
                      </a:prstClr>
                    </a:solidFill>
                    <a:cs typeface="メイリオ" pitchFamily="50" charset="-128"/>
                  </a:rPr>
                  <a:t>＊</a:t>
                </a:r>
                <a:r>
                  <a:rPr lang="en-US" altLang="ja-JP" sz="900" dirty="0">
                    <a:solidFill>
                      <a:prstClr val="black">
                        <a:lumMod val="75000"/>
                        <a:lumOff val="25000"/>
                      </a:prstClr>
                    </a:solidFill>
                    <a:cs typeface="メイリオ" pitchFamily="50" charset="-128"/>
                  </a:rPr>
                  <a:t>2016</a:t>
                </a:r>
                <a:r>
                  <a:rPr lang="ja-JP" altLang="en-US" sz="900" dirty="0">
                    <a:solidFill>
                      <a:prstClr val="black">
                        <a:lumMod val="75000"/>
                        <a:lumOff val="25000"/>
                      </a:prstClr>
                    </a:solidFill>
                    <a:cs typeface="メイリオ" pitchFamily="50" charset="-128"/>
                  </a:rPr>
                  <a:t>年</a:t>
                </a:r>
                <a:r>
                  <a:rPr lang="en-US" altLang="ja-JP" sz="900" dirty="0">
                    <a:solidFill>
                      <a:prstClr val="black">
                        <a:lumMod val="75000"/>
                        <a:lumOff val="25000"/>
                      </a:prstClr>
                    </a:solidFill>
                    <a:cs typeface="メイリオ" pitchFamily="50" charset="-128"/>
                  </a:rPr>
                  <a:t>3</a:t>
                </a:r>
                <a:r>
                  <a:rPr lang="ja-JP" altLang="en-US" sz="900" dirty="0">
                    <a:solidFill>
                      <a:prstClr val="black">
                        <a:lumMod val="75000"/>
                        <a:lumOff val="25000"/>
                      </a:prstClr>
                    </a:solidFill>
                    <a:cs typeface="メイリオ" pitchFamily="50" charset="-128"/>
                  </a:rPr>
                  <a:t>月実績</a:t>
                </a:r>
              </a:p>
            </p:txBody>
          </p:sp>
        </p:grpSp>
        <p:grpSp>
          <p:nvGrpSpPr>
            <p:cNvPr id="87" name="グループ化 86"/>
            <p:cNvGrpSpPr/>
            <p:nvPr/>
          </p:nvGrpSpPr>
          <p:grpSpPr>
            <a:xfrm>
              <a:off x="3942757" y="2516037"/>
              <a:ext cx="1272751" cy="1292729"/>
              <a:chOff x="4525400" y="3285782"/>
              <a:chExt cx="1219200" cy="1219200"/>
            </a:xfrm>
          </p:grpSpPr>
          <p:sp>
            <p:nvSpPr>
              <p:cNvPr id="88" name="正方形/長方形 87"/>
              <p:cNvSpPr/>
              <p:nvPr/>
            </p:nvSpPr>
            <p:spPr>
              <a:xfrm>
                <a:off x="4810963" y="3317659"/>
                <a:ext cx="648071" cy="111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9" name="図 8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25400" y="3285782"/>
                <a:ext cx="1219200" cy="1219200"/>
              </a:xfrm>
              <a:prstGeom prst="rect">
                <a:avLst/>
              </a:prstGeom>
            </p:spPr>
          </p:pic>
        </p:grpSp>
      </p:grpSp>
      <p:cxnSp>
        <p:nvCxnSpPr>
          <p:cNvPr id="91" name="直線コネクタ 90"/>
          <p:cNvCxnSpPr/>
          <p:nvPr/>
        </p:nvCxnSpPr>
        <p:spPr>
          <a:xfrm>
            <a:off x="616778" y="4556398"/>
            <a:ext cx="88705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0" name="グループ化 59"/>
          <p:cNvGrpSpPr/>
          <p:nvPr/>
        </p:nvGrpSpPr>
        <p:grpSpPr>
          <a:xfrm>
            <a:off x="965426" y="1771227"/>
            <a:ext cx="3113506" cy="1322562"/>
            <a:chOff x="7296377" y="940833"/>
            <a:chExt cx="3113506" cy="1322562"/>
          </a:xfrm>
        </p:grpSpPr>
        <p:sp>
          <p:nvSpPr>
            <p:cNvPr id="61" name="星 12 60"/>
            <p:cNvSpPr/>
            <p:nvPr/>
          </p:nvSpPr>
          <p:spPr>
            <a:xfrm>
              <a:off x="8199056" y="940833"/>
              <a:ext cx="1322562" cy="1322562"/>
            </a:xfrm>
            <a:prstGeom prst="star12">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正方形/長方形 61"/>
            <p:cNvSpPr/>
            <p:nvPr/>
          </p:nvSpPr>
          <p:spPr>
            <a:xfrm>
              <a:off x="7673578" y="1786685"/>
              <a:ext cx="2736305" cy="415498"/>
            </a:xfrm>
            <a:prstGeom prst="rect">
              <a:avLst/>
            </a:prstGeom>
          </p:spPr>
          <p:txBody>
            <a:bodyPr wrap="square">
              <a:spAutoFit/>
            </a:bodyPr>
            <a:lstStyle/>
            <a:p>
              <a:pPr defTabSz="1001630">
                <a:defRPr/>
              </a:pPr>
              <a:r>
                <a:rPr lang="en-US" altLang="ja-JP" sz="700" dirty="0" smtClean="0">
                  <a:solidFill>
                    <a:prstClr val="black">
                      <a:lumMod val="50000"/>
                      <a:lumOff val="50000"/>
                    </a:prstClr>
                  </a:solidFill>
                </a:rPr>
                <a:t>※2016</a:t>
              </a:r>
              <a:r>
                <a:rPr lang="ja-JP" altLang="en-US" sz="700" dirty="0" smtClean="0">
                  <a:solidFill>
                    <a:prstClr val="black">
                      <a:lumMod val="50000"/>
                      <a:lumOff val="50000"/>
                    </a:prstClr>
                  </a:solidFill>
                </a:rPr>
                <a:t>年</a:t>
              </a:r>
              <a:r>
                <a:rPr lang="en-US" altLang="ja-JP" sz="700" dirty="0" smtClean="0">
                  <a:solidFill>
                    <a:prstClr val="black">
                      <a:lumMod val="50000"/>
                      <a:lumOff val="50000"/>
                    </a:prstClr>
                  </a:solidFill>
                </a:rPr>
                <a:t>3</a:t>
              </a:r>
              <a:r>
                <a:rPr lang="ja-JP" altLang="en-US" sz="700" dirty="0" smtClean="0">
                  <a:solidFill>
                    <a:prstClr val="black">
                      <a:lumMod val="50000"/>
                      <a:lumOff val="50000"/>
                    </a:prstClr>
                  </a:solidFill>
                </a:rPr>
                <a:t>月</a:t>
              </a:r>
              <a:endParaRPr lang="en-US" altLang="ja-JP" sz="700" dirty="0" smtClean="0">
                <a:solidFill>
                  <a:prstClr val="black">
                    <a:lumMod val="50000"/>
                    <a:lumOff val="50000"/>
                  </a:prstClr>
                </a:solidFill>
              </a:endParaRPr>
            </a:p>
            <a:p>
              <a:pPr defTabSz="1001630">
                <a:defRPr/>
              </a:pPr>
              <a:r>
                <a:rPr lang="ja-JP" altLang="en-US" sz="700" dirty="0" smtClean="0">
                  <a:solidFill>
                    <a:prstClr val="black">
                      <a:lumMod val="50000"/>
                      <a:lumOff val="50000"/>
                    </a:prstClr>
                  </a:solidFill>
                </a:rPr>
                <a:t>就職情報サイト目視確認による調査結果より</a:t>
              </a:r>
              <a:endParaRPr lang="en-US" altLang="ja-JP" sz="700" dirty="0" smtClean="0">
                <a:solidFill>
                  <a:prstClr val="black">
                    <a:lumMod val="50000"/>
                    <a:lumOff val="50000"/>
                  </a:prstClr>
                </a:solidFill>
              </a:endParaRPr>
            </a:p>
            <a:p>
              <a:pPr defTabSz="1001630">
                <a:defRPr/>
              </a:pPr>
              <a:r>
                <a:rPr lang="ja-JP" altLang="en-US" sz="700" dirty="0" smtClean="0">
                  <a:solidFill>
                    <a:prstClr val="black">
                      <a:lumMod val="50000"/>
                      <a:lumOff val="50000"/>
                    </a:prstClr>
                  </a:solidFill>
                </a:rPr>
                <a:t>調査機関：アダプティブ株式会社</a:t>
              </a:r>
              <a:endParaRPr lang="ja-JP" altLang="en-US" sz="700" i="1" dirty="0">
                <a:solidFill>
                  <a:prstClr val="black">
                    <a:lumMod val="50000"/>
                    <a:lumOff val="50000"/>
                  </a:prstClr>
                </a:solidFill>
                <a:effectLst>
                  <a:outerShdw blurRad="38100" dist="38100" dir="2700000" algn="tl">
                    <a:srgbClr val="C0C0C0"/>
                  </a:outerShdw>
                </a:effectLst>
                <a:cs typeface="メイリオ" pitchFamily="50" charset="-128"/>
              </a:endParaRPr>
            </a:p>
          </p:txBody>
        </p:sp>
        <p:grpSp>
          <p:nvGrpSpPr>
            <p:cNvPr id="63" name="グループ化 62"/>
            <p:cNvGrpSpPr/>
            <p:nvPr/>
          </p:nvGrpSpPr>
          <p:grpSpPr>
            <a:xfrm>
              <a:off x="7296377" y="1215468"/>
              <a:ext cx="2582444" cy="640241"/>
              <a:chOff x="7734403" y="1195394"/>
              <a:chExt cx="2582444" cy="640241"/>
            </a:xfrm>
          </p:grpSpPr>
          <p:grpSp>
            <p:nvGrpSpPr>
              <p:cNvPr id="64" name="グループ化 63"/>
              <p:cNvGrpSpPr/>
              <p:nvPr/>
            </p:nvGrpSpPr>
            <p:grpSpPr>
              <a:xfrm>
                <a:off x="7734403" y="1558636"/>
                <a:ext cx="2582444" cy="276999"/>
                <a:chOff x="7734403" y="1558636"/>
                <a:chExt cx="2582444" cy="276999"/>
              </a:xfrm>
            </p:grpSpPr>
            <p:sp>
              <p:nvSpPr>
                <p:cNvPr id="71" name="正方形/長方形 70"/>
                <p:cNvSpPr/>
                <p:nvPr/>
              </p:nvSpPr>
              <p:spPr>
                <a:xfrm>
                  <a:off x="7734403" y="1582040"/>
                  <a:ext cx="2100750" cy="246221"/>
                </a:xfrm>
                <a:prstGeom prst="rect">
                  <a:avLst/>
                </a:prstGeom>
              </p:spPr>
              <p:txBody>
                <a:bodyPr wrap="square">
                  <a:spAutoFit/>
                </a:bodyPr>
                <a:lstStyle/>
                <a:p>
                  <a:pPr algn="r" defTabSz="1001630">
                    <a:defRPr/>
                  </a:pPr>
                  <a:r>
                    <a:rPr lang="ja-JP" altLang="en-US" sz="1000" b="1" dirty="0" smtClean="0">
                      <a:solidFill>
                        <a:srgbClr val="FF7C80"/>
                      </a:solidFill>
                      <a:cs typeface="メイリオ" pitchFamily="50" charset="-128"/>
                    </a:rPr>
                    <a:t>上場</a:t>
                  </a:r>
                  <a:r>
                    <a:rPr lang="ja-JP" altLang="en-US" sz="1000" b="1" dirty="0">
                      <a:solidFill>
                        <a:srgbClr val="FF7C80"/>
                      </a:solidFill>
                      <a:cs typeface="メイリオ" pitchFamily="50" charset="-128"/>
                    </a:rPr>
                    <a:t>企業の</a:t>
                  </a:r>
                  <a:r>
                    <a:rPr lang="ja-JP" altLang="en-US" sz="1000" b="1" dirty="0" smtClean="0">
                      <a:solidFill>
                        <a:srgbClr val="FF7C80"/>
                      </a:solidFill>
                      <a:cs typeface="メイリオ" pitchFamily="50" charset="-128"/>
                    </a:rPr>
                    <a:t>掲載数</a:t>
                  </a:r>
                  <a:endParaRPr lang="en-US" altLang="ja-JP" sz="1000" b="1" dirty="0">
                    <a:solidFill>
                      <a:srgbClr val="FF7C80"/>
                    </a:solidFill>
                    <a:cs typeface="メイリオ" pitchFamily="50" charset="-128"/>
                  </a:endParaRPr>
                </a:p>
              </p:txBody>
            </p:sp>
            <p:sp>
              <p:nvSpPr>
                <p:cNvPr id="72" name="正方形/長方形 71"/>
                <p:cNvSpPr/>
                <p:nvPr/>
              </p:nvSpPr>
              <p:spPr>
                <a:xfrm>
                  <a:off x="9752012" y="1558636"/>
                  <a:ext cx="564835" cy="276999"/>
                </a:xfrm>
                <a:prstGeom prst="rect">
                  <a:avLst/>
                </a:prstGeom>
              </p:spPr>
              <p:txBody>
                <a:bodyPr wrap="none">
                  <a:spAutoFit/>
                </a:bodyPr>
                <a:lstStyle/>
                <a:p>
                  <a:pPr defTabSz="1001630">
                    <a:defRPr/>
                  </a:pPr>
                  <a:r>
                    <a:rPr lang="en-US" altLang="ja-JP" sz="1200" b="1" dirty="0">
                      <a:solidFill>
                        <a:srgbClr val="FF7C80"/>
                      </a:solidFill>
                      <a:cs typeface="メイリオ" pitchFamily="50" charset="-128"/>
                    </a:rPr>
                    <a:t>No.1</a:t>
                  </a:r>
                </a:p>
              </p:txBody>
            </p:sp>
          </p:grpSp>
          <p:grpSp>
            <p:nvGrpSpPr>
              <p:cNvPr id="65" name="グループ化 64"/>
              <p:cNvGrpSpPr/>
              <p:nvPr/>
            </p:nvGrpSpPr>
            <p:grpSpPr>
              <a:xfrm>
                <a:off x="8239844" y="1195394"/>
                <a:ext cx="2077003" cy="276999"/>
                <a:chOff x="8239844" y="1195394"/>
                <a:chExt cx="2077003" cy="276999"/>
              </a:xfrm>
            </p:grpSpPr>
            <p:sp>
              <p:nvSpPr>
                <p:cNvPr id="69" name="正方形/長方形 68"/>
                <p:cNvSpPr/>
                <p:nvPr/>
              </p:nvSpPr>
              <p:spPr>
                <a:xfrm>
                  <a:off x="9752012" y="1195394"/>
                  <a:ext cx="564835" cy="276999"/>
                </a:xfrm>
                <a:prstGeom prst="rect">
                  <a:avLst/>
                </a:prstGeom>
              </p:spPr>
              <p:txBody>
                <a:bodyPr wrap="none">
                  <a:spAutoFit/>
                </a:bodyPr>
                <a:lstStyle/>
                <a:p>
                  <a:pPr defTabSz="1001630">
                    <a:defRPr/>
                  </a:pPr>
                  <a:r>
                    <a:rPr lang="en-US" altLang="ja-JP" sz="1200" b="1" dirty="0">
                      <a:solidFill>
                        <a:srgbClr val="FF7C80"/>
                      </a:solidFill>
                      <a:cs typeface="メイリオ" pitchFamily="50" charset="-128"/>
                    </a:rPr>
                    <a:t>No.1</a:t>
                  </a:r>
                </a:p>
              </p:txBody>
            </p:sp>
            <p:sp>
              <p:nvSpPr>
                <p:cNvPr id="70" name="正方形/長方形 69"/>
                <p:cNvSpPr/>
                <p:nvPr/>
              </p:nvSpPr>
              <p:spPr>
                <a:xfrm>
                  <a:off x="8239844" y="1226172"/>
                  <a:ext cx="1595309" cy="246221"/>
                </a:xfrm>
                <a:prstGeom prst="rect">
                  <a:avLst/>
                </a:prstGeom>
              </p:spPr>
              <p:txBody>
                <a:bodyPr wrap="none">
                  <a:spAutoFit/>
                </a:bodyPr>
                <a:lstStyle/>
                <a:p>
                  <a:pPr algn="r" defTabSz="1001630">
                    <a:defRPr/>
                  </a:pPr>
                  <a:r>
                    <a:rPr lang="ja-JP" altLang="en-US" sz="1000" b="1" dirty="0">
                      <a:solidFill>
                        <a:srgbClr val="FF7C80"/>
                      </a:solidFill>
                      <a:cs typeface="メイリオ" pitchFamily="50" charset="-128"/>
                    </a:rPr>
                    <a:t>エントリーできる企業数</a:t>
                  </a:r>
                  <a:endParaRPr lang="en-US" altLang="ja-JP" sz="1000" b="1" dirty="0">
                    <a:solidFill>
                      <a:srgbClr val="FF7C80"/>
                    </a:solidFill>
                    <a:cs typeface="メイリオ" pitchFamily="50" charset="-128"/>
                  </a:endParaRPr>
                </a:p>
              </p:txBody>
            </p:sp>
          </p:grpSp>
          <p:grpSp>
            <p:nvGrpSpPr>
              <p:cNvPr id="66" name="グループ化 65"/>
              <p:cNvGrpSpPr/>
              <p:nvPr/>
            </p:nvGrpSpPr>
            <p:grpSpPr>
              <a:xfrm>
                <a:off x="8111604" y="1379172"/>
                <a:ext cx="2200754" cy="276999"/>
                <a:chOff x="8111604" y="1379172"/>
                <a:chExt cx="2200754" cy="276999"/>
              </a:xfrm>
            </p:grpSpPr>
            <p:sp>
              <p:nvSpPr>
                <p:cNvPr id="67" name="正方形/長方形 66"/>
                <p:cNvSpPr/>
                <p:nvPr/>
              </p:nvSpPr>
              <p:spPr>
                <a:xfrm>
                  <a:off x="9747523" y="1379172"/>
                  <a:ext cx="564835" cy="276999"/>
                </a:xfrm>
                <a:prstGeom prst="rect">
                  <a:avLst/>
                </a:prstGeom>
              </p:spPr>
              <p:txBody>
                <a:bodyPr wrap="none">
                  <a:spAutoFit/>
                </a:bodyPr>
                <a:lstStyle/>
                <a:p>
                  <a:pPr defTabSz="1001630">
                    <a:defRPr/>
                  </a:pPr>
                  <a:r>
                    <a:rPr lang="en-US" altLang="ja-JP" sz="1200" b="1" dirty="0">
                      <a:solidFill>
                        <a:srgbClr val="FF7C80"/>
                      </a:solidFill>
                      <a:cs typeface="メイリオ" pitchFamily="50" charset="-128"/>
                    </a:rPr>
                    <a:t>No.1</a:t>
                  </a:r>
                </a:p>
              </p:txBody>
            </p:sp>
            <p:sp>
              <p:nvSpPr>
                <p:cNvPr id="68" name="正方形/長方形 67"/>
                <p:cNvSpPr/>
                <p:nvPr/>
              </p:nvSpPr>
              <p:spPr>
                <a:xfrm>
                  <a:off x="8111604" y="1404106"/>
                  <a:ext cx="1723549" cy="246221"/>
                </a:xfrm>
                <a:prstGeom prst="rect">
                  <a:avLst/>
                </a:prstGeom>
              </p:spPr>
              <p:txBody>
                <a:bodyPr wrap="none">
                  <a:spAutoFit/>
                </a:bodyPr>
                <a:lstStyle/>
                <a:p>
                  <a:pPr algn="r" defTabSz="1001630">
                    <a:defRPr/>
                  </a:pPr>
                  <a:r>
                    <a:rPr lang="ja-JP" altLang="en-US" sz="1000" b="1" dirty="0">
                      <a:solidFill>
                        <a:srgbClr val="FF7C80"/>
                      </a:solidFill>
                      <a:cs typeface="メイリオ" pitchFamily="50" charset="-128"/>
                    </a:rPr>
                    <a:t>説明会に予約できる企業数</a:t>
                  </a:r>
                  <a:endParaRPr lang="en-US" altLang="ja-JP" sz="1000" b="1" dirty="0">
                    <a:solidFill>
                      <a:srgbClr val="FF7C80"/>
                    </a:solidFill>
                    <a:cs typeface="メイリオ" pitchFamily="50" charset="-128"/>
                  </a:endParaRPr>
                </a:p>
              </p:txBody>
            </p:sp>
          </p:grpSp>
        </p:grpSp>
      </p:grpSp>
      <p:sp>
        <p:nvSpPr>
          <p:cNvPr id="93" name="正方形/長方形 92"/>
          <p:cNvSpPr/>
          <p:nvPr/>
        </p:nvSpPr>
        <p:spPr>
          <a:xfrm>
            <a:off x="2091824" y="711446"/>
            <a:ext cx="6436052" cy="415498"/>
          </a:xfrm>
          <a:prstGeom prst="rect">
            <a:avLst/>
          </a:prstGeom>
        </p:spPr>
        <p:txBody>
          <a:bodyPr wrap="square">
            <a:spAutoFit/>
          </a:bodyPr>
          <a:lstStyle/>
          <a:p>
            <a:pPr algn="dist">
              <a:lnSpc>
                <a:spcPct val="150000"/>
              </a:lnSpc>
            </a:pPr>
            <a:r>
              <a:rPr lang="ja-JP" altLang="en-US" sz="1400" dirty="0">
                <a:solidFill>
                  <a:prstClr val="black"/>
                </a:solidFill>
              </a:rPr>
              <a:t>株式会社</a:t>
            </a:r>
            <a:r>
              <a:rPr lang="ja-JP" altLang="en-US" sz="1400" dirty="0" smtClean="0">
                <a:solidFill>
                  <a:prstClr val="black"/>
                </a:solidFill>
              </a:rPr>
              <a:t>マイナビ</a:t>
            </a:r>
            <a:r>
              <a:rPr lang="ja-JP" altLang="en-US" sz="1400" dirty="0">
                <a:solidFill>
                  <a:prstClr val="black"/>
                </a:solidFill>
              </a:rPr>
              <a:t>が運営する</a:t>
            </a:r>
            <a:r>
              <a:rPr lang="ja-JP" altLang="en-US" sz="1400" dirty="0" smtClean="0">
                <a:solidFill>
                  <a:prstClr val="black"/>
                </a:solidFill>
              </a:rPr>
              <a:t>、企業</a:t>
            </a:r>
            <a:r>
              <a:rPr lang="ja-JP" altLang="en-US" sz="1400" dirty="0">
                <a:solidFill>
                  <a:prstClr val="black"/>
                </a:solidFill>
              </a:rPr>
              <a:t>と就職活動学生から圧倒的支持を</a:t>
            </a:r>
            <a:r>
              <a:rPr lang="ja-JP" altLang="en-US" sz="1400" dirty="0" smtClean="0">
                <a:solidFill>
                  <a:prstClr val="black"/>
                </a:solidFill>
              </a:rPr>
              <a:t>受ける</a:t>
            </a:r>
            <a:endParaRPr lang="en-US" altLang="ja-JP" sz="1400" dirty="0" smtClean="0">
              <a:solidFill>
                <a:prstClr val="black"/>
              </a:solidFill>
            </a:endParaRPr>
          </a:p>
        </p:txBody>
      </p:sp>
      <p:sp>
        <p:nvSpPr>
          <p:cNvPr id="58" name="正方形/長方形 57"/>
          <p:cNvSpPr/>
          <p:nvPr/>
        </p:nvSpPr>
        <p:spPr>
          <a:xfrm>
            <a:off x="2575985" y="1029747"/>
            <a:ext cx="4968778" cy="646331"/>
          </a:xfrm>
          <a:prstGeom prst="rect">
            <a:avLst/>
          </a:prstGeom>
        </p:spPr>
        <p:txBody>
          <a:bodyPr wrap="square">
            <a:spAutoFit/>
          </a:bodyPr>
          <a:lstStyle/>
          <a:p>
            <a:pPr algn="dist">
              <a:lnSpc>
                <a:spcPct val="150000"/>
              </a:lnSpc>
            </a:pPr>
            <a:r>
              <a:rPr lang="ja-JP" altLang="en-US" sz="2400" b="1" dirty="0">
                <a:solidFill>
                  <a:prstClr val="black"/>
                </a:solidFill>
              </a:rPr>
              <a:t>国内最大級の就活サイトです　</a:t>
            </a:r>
          </a:p>
        </p:txBody>
      </p:sp>
      <p:sp>
        <p:nvSpPr>
          <p:cNvPr id="52" name="正方形/長方形 51"/>
          <p:cNvSpPr/>
          <p:nvPr/>
        </p:nvSpPr>
        <p:spPr>
          <a:xfrm>
            <a:off x="7440117" y="1296007"/>
            <a:ext cx="2047256" cy="276999"/>
          </a:xfrm>
          <a:prstGeom prst="rect">
            <a:avLst/>
          </a:prstGeom>
        </p:spPr>
        <p:txBody>
          <a:bodyPr wrap="square">
            <a:spAutoFit/>
          </a:bodyPr>
          <a:lstStyle/>
          <a:p>
            <a:r>
              <a:rPr lang="en-US" altLang="ja-JP" sz="1200" dirty="0" smtClean="0">
                <a:solidFill>
                  <a:prstClr val="black">
                    <a:lumMod val="75000"/>
                    <a:lumOff val="25000"/>
                  </a:prstClr>
                </a:solidFill>
                <a:cs typeface="メイリオ" pitchFamily="50" charset="-128"/>
              </a:rPr>
              <a:t>(※</a:t>
            </a:r>
            <a:r>
              <a:rPr lang="ja-JP" altLang="en-US" sz="1200" dirty="0" smtClean="0">
                <a:solidFill>
                  <a:prstClr val="black">
                    <a:lumMod val="75000"/>
                    <a:lumOff val="25000"/>
                  </a:prstClr>
                </a:solidFill>
                <a:cs typeface="メイリオ" pitchFamily="50" charset="-128"/>
              </a:rPr>
              <a:t>マイナビ</a:t>
            </a:r>
            <a:r>
              <a:rPr lang="en-US" altLang="ja-JP" sz="1200" dirty="0" smtClean="0">
                <a:solidFill>
                  <a:prstClr val="black">
                    <a:lumMod val="75000"/>
                    <a:lumOff val="25000"/>
                  </a:prstClr>
                </a:solidFill>
                <a:cs typeface="メイリオ" pitchFamily="50" charset="-128"/>
              </a:rPr>
              <a:t>2017</a:t>
            </a:r>
            <a:r>
              <a:rPr lang="ja-JP" altLang="en-US" sz="1200" dirty="0" smtClean="0">
                <a:solidFill>
                  <a:prstClr val="black">
                    <a:lumMod val="75000"/>
                    <a:lumOff val="25000"/>
                  </a:prstClr>
                </a:solidFill>
                <a:cs typeface="メイリオ" pitchFamily="50" charset="-128"/>
              </a:rPr>
              <a:t>実績</a:t>
            </a:r>
            <a:r>
              <a:rPr lang="en-US" altLang="ja-JP" sz="1200" dirty="0" smtClean="0">
                <a:solidFill>
                  <a:prstClr val="black">
                    <a:lumMod val="75000"/>
                    <a:lumOff val="25000"/>
                  </a:prstClr>
                </a:solidFill>
                <a:cs typeface="メイリオ" pitchFamily="50" charset="-128"/>
              </a:rPr>
              <a:t>)</a:t>
            </a:r>
          </a:p>
        </p:txBody>
      </p:sp>
    </p:spTree>
    <p:extLst>
      <p:ext uri="{BB962C8B-B14F-4D97-AF65-F5344CB8AC3E}">
        <p14:creationId xmlns:p14="http://schemas.microsoft.com/office/powerpoint/2010/main" val="2560246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8226" y="739974"/>
            <a:ext cx="1919523" cy="548534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3" name="図 22"/>
          <p:cNvPicPr>
            <a:picLocks noChangeAspect="1"/>
          </p:cNvPicPr>
          <p:nvPr/>
        </p:nvPicPr>
        <p:blipFill rotWithShape="1">
          <a:blip r:embed="rId4" cstate="email">
            <a:extLst>
              <a:ext uri="{28A0092B-C50C-407E-A947-70E740481C1C}">
                <a14:useLocalDpi xmlns:a14="http://schemas.microsoft.com/office/drawing/2010/main"/>
              </a:ext>
            </a:extLst>
          </a:blip>
          <a:srcRect t="-1" b="-4686"/>
          <a:stretch/>
        </p:blipFill>
        <p:spPr>
          <a:xfrm>
            <a:off x="5396351" y="739974"/>
            <a:ext cx="1906118" cy="5326129"/>
          </a:xfrm>
          <a:prstGeom prst="rect">
            <a:avLst/>
          </a:prstGeom>
          <a:noFill/>
          <a:ln w="9525">
            <a:solidFill>
              <a:schemeClr val="bg1">
                <a:lumMod val="50000"/>
              </a:schemeClr>
            </a:solidFill>
            <a:miter lim="800000"/>
            <a:headEnd/>
            <a:tailEnd/>
          </a:ln>
        </p:spPr>
      </p:pic>
      <p:sp>
        <p:nvSpPr>
          <p:cNvPr id="222226" name="Text Box 13"/>
          <p:cNvSpPr txBox="1">
            <a:spLocks noChangeArrowheads="1"/>
          </p:cNvSpPr>
          <p:nvPr/>
        </p:nvSpPr>
        <p:spPr bwMode="auto">
          <a:xfrm>
            <a:off x="5220059" y="5767182"/>
            <a:ext cx="2299473" cy="1278638"/>
          </a:xfrm>
          <a:prstGeom prst="rect">
            <a:avLst/>
          </a:prstGeom>
          <a:solidFill>
            <a:schemeClr val="bg1"/>
          </a:solidFill>
          <a:ln w="6350">
            <a:solidFill>
              <a:schemeClr val="tx1">
                <a:lumMod val="65000"/>
                <a:lumOff val="35000"/>
              </a:schemeClr>
            </a:solidFill>
            <a:miter lim="800000"/>
            <a:headEnd/>
            <a:tailEnd/>
          </a:ln>
        </p:spPr>
        <p:txBody>
          <a:bodyPr wrap="square" lIns="98568" tIns="51255" rIns="98568" bIns="51255" anchor="ctr">
            <a:noAutofit/>
          </a:bodyPr>
          <a:lstStyle>
            <a:defPPr>
              <a:defRPr lang="ja-JP"/>
            </a:defPPr>
            <a:lvl1pPr defTabSz="1001713">
              <a:defRPr sz="1000" b="1">
                <a:solidFill>
                  <a:srgbClr val="FF0066"/>
                </a:solidFill>
                <a:latin typeface="メイリオ" pitchFamily="50" charset="-128"/>
                <a:ea typeface="メイリオ" pitchFamily="50" charset="-128"/>
                <a:cs typeface="メイリオ" pitchFamily="50" charset="-128"/>
              </a:defRPr>
            </a:lvl1pPr>
          </a:lstStyle>
          <a:p>
            <a:r>
              <a:rPr lang="ja-JP" altLang="en-US" dirty="0">
                <a:solidFill>
                  <a:srgbClr val="6699FF"/>
                </a:solidFill>
              </a:rPr>
              <a:t>飲料メーカー</a:t>
            </a:r>
            <a:r>
              <a:rPr lang="ja-JP" altLang="en-US" dirty="0" smtClean="0">
                <a:solidFill>
                  <a:srgbClr val="6699FF"/>
                </a:solidFill>
              </a:rPr>
              <a:t>様</a:t>
            </a:r>
            <a:endParaRPr lang="ja-JP" altLang="en-US" dirty="0">
              <a:solidFill>
                <a:srgbClr val="6699FF"/>
              </a:solidFill>
            </a:endParaRPr>
          </a:p>
          <a:p>
            <a:pPr defTabSz="873125">
              <a:lnSpc>
                <a:spcPts val="1400"/>
              </a:lnSpc>
              <a:buClr>
                <a:srgbClr val="3399FF"/>
              </a:buClr>
              <a:defRPr/>
            </a:pPr>
            <a:r>
              <a:rPr lang="ja-JP" altLang="en-US" sz="900" b="0" dirty="0">
                <a:solidFill>
                  <a:srgbClr val="000000"/>
                </a:solidFill>
              </a:rPr>
              <a:t>内定者のアドバイスと共に就活を応援するアイテムとして商品訴求。商品のモニターサンプリングを実施、就活生に商品を体感してもらい認知につなげる</a:t>
            </a:r>
            <a:r>
              <a:rPr lang="ja-JP" altLang="en-US" sz="900" b="0" dirty="0" smtClean="0">
                <a:solidFill>
                  <a:srgbClr val="000000"/>
                </a:solidFill>
              </a:rPr>
              <a:t>。</a:t>
            </a:r>
            <a:endParaRPr lang="en-US" altLang="ja-JP" sz="900" b="0" dirty="0" smtClean="0">
              <a:solidFill>
                <a:srgbClr val="000000"/>
              </a:solidFill>
            </a:endParaRPr>
          </a:p>
          <a:p>
            <a:pPr defTabSz="873125">
              <a:lnSpc>
                <a:spcPts val="1400"/>
              </a:lnSpc>
              <a:buClr>
                <a:srgbClr val="3399FF"/>
              </a:buClr>
              <a:defRPr/>
            </a:pPr>
            <a:endParaRPr lang="ja-JP" altLang="en-US" sz="900" b="0" dirty="0">
              <a:solidFill>
                <a:srgbClr val="000000"/>
              </a:solidFill>
            </a:endParaRPr>
          </a:p>
        </p:txBody>
      </p:sp>
      <p:pic>
        <p:nvPicPr>
          <p:cNvPr id="26" name="Picture 2" descr="D:\Users\s0111144\Documents\案件\コクヨ\先輩たちが陥った就活トラップを徹底分析して開発！ES・面接成功への必勝ツール「就活戦略ノート」｜就活スタイル マイナビスチューデント.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945141" y="739974"/>
            <a:ext cx="1798935" cy="553387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 descr="\\cpfs10\mynavi\スチューデント・ウーマン事業部\01営業部\営業推進課\実績・事例\就活\２０１５\WEBTUキャプチャ\コミュニケーション能力.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836608" y="739974"/>
            <a:ext cx="1921469" cy="578395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7"/>
          <p:cNvSpPr txBox="1">
            <a:spLocks noChangeArrowheads="1"/>
          </p:cNvSpPr>
          <p:nvPr/>
        </p:nvSpPr>
        <p:spPr bwMode="auto">
          <a:xfrm>
            <a:off x="2639008" y="5766864"/>
            <a:ext cx="2316668" cy="1278955"/>
          </a:xfrm>
          <a:prstGeom prst="rect">
            <a:avLst/>
          </a:prstGeom>
          <a:solidFill>
            <a:schemeClr val="bg1"/>
          </a:solidFill>
          <a:ln w="6350">
            <a:solidFill>
              <a:schemeClr val="tx1">
                <a:lumMod val="65000"/>
                <a:lumOff val="35000"/>
              </a:schemeClr>
            </a:solidFill>
            <a:miter lim="800000"/>
            <a:headEnd/>
            <a:tailEnd/>
          </a:ln>
        </p:spPr>
        <p:txBody>
          <a:bodyPr wrap="square" lIns="98568" tIns="51255" rIns="98568" bIns="51255" anchor="ctr">
            <a:noAutofit/>
          </a:bodyPr>
          <a:lstStyle>
            <a:defPPr>
              <a:defRPr lang="ja-JP"/>
            </a:defPPr>
            <a:lvl1pPr defTabSz="1001713">
              <a:defRPr sz="1000" b="1">
                <a:solidFill>
                  <a:srgbClr val="FF0066"/>
                </a:solidFill>
                <a:latin typeface="メイリオ" pitchFamily="50" charset="-128"/>
                <a:ea typeface="メイリオ" pitchFamily="50" charset="-128"/>
                <a:cs typeface="メイリオ" pitchFamily="50" charset="-128"/>
              </a:defRPr>
            </a:lvl1pPr>
          </a:lstStyle>
          <a:p>
            <a:r>
              <a:rPr lang="ja-JP" altLang="en-US" dirty="0">
                <a:solidFill>
                  <a:srgbClr val="6699FF"/>
                </a:solidFill>
              </a:rPr>
              <a:t>検定協会様</a:t>
            </a:r>
          </a:p>
          <a:p>
            <a:pPr defTabSz="873125">
              <a:lnSpc>
                <a:spcPts val="1400"/>
              </a:lnSpc>
              <a:buClr>
                <a:srgbClr val="3399FF"/>
              </a:buClr>
              <a:defRPr/>
            </a:pPr>
            <a:r>
              <a:rPr lang="ja-JP" altLang="en-US" sz="900" b="0" dirty="0" smtClean="0">
                <a:solidFill>
                  <a:srgbClr val="000000"/>
                </a:solidFill>
              </a:rPr>
              <a:t>認定資格検定</a:t>
            </a:r>
            <a:r>
              <a:rPr lang="ja-JP" altLang="en-US" sz="900" b="0" dirty="0">
                <a:solidFill>
                  <a:srgbClr val="000000"/>
                </a:solidFill>
              </a:rPr>
              <a:t>の認知拡大および受験促進。アンケートデータや専門家を立て、グループディスカッションや面接などでコミュニケーション能力が大切であることを伝え受験へとつなげる。</a:t>
            </a:r>
            <a:endParaRPr lang="en-US" altLang="ja-JP" sz="900" b="0" dirty="0">
              <a:solidFill>
                <a:srgbClr val="000000"/>
              </a:solidFill>
            </a:endParaRPr>
          </a:p>
        </p:txBody>
      </p:sp>
      <p:sp>
        <p:nvSpPr>
          <p:cNvPr id="39" name="Text Box 13"/>
          <p:cNvSpPr txBox="1">
            <a:spLocks noChangeArrowheads="1"/>
          </p:cNvSpPr>
          <p:nvPr/>
        </p:nvSpPr>
        <p:spPr bwMode="auto">
          <a:xfrm>
            <a:off x="7694871" y="5767182"/>
            <a:ext cx="2299473" cy="1278637"/>
          </a:xfrm>
          <a:prstGeom prst="rect">
            <a:avLst/>
          </a:prstGeom>
          <a:solidFill>
            <a:schemeClr val="bg1"/>
          </a:solidFill>
          <a:ln w="6350">
            <a:solidFill>
              <a:schemeClr val="tx1">
                <a:lumMod val="65000"/>
                <a:lumOff val="35000"/>
              </a:schemeClr>
            </a:solidFill>
            <a:miter lim="800000"/>
            <a:headEnd/>
            <a:tailEnd/>
          </a:ln>
        </p:spPr>
        <p:txBody>
          <a:bodyPr wrap="square" lIns="98568" tIns="51255" rIns="98568" bIns="51255" anchor="ctr">
            <a:noAutofit/>
          </a:bodyPr>
          <a:lstStyle/>
          <a:p>
            <a:pPr defTabSz="1001713"/>
            <a:r>
              <a:rPr lang="ja-JP" altLang="en-US" sz="1000" b="1" dirty="0" smtClean="0">
                <a:solidFill>
                  <a:srgbClr val="6699FF"/>
                </a:solidFill>
                <a:cs typeface="メイリオ" pitchFamily="50" charset="-128"/>
              </a:rPr>
              <a:t>文具</a:t>
            </a:r>
            <a:r>
              <a:rPr lang="ja-JP" altLang="en-US" sz="1000" b="1" dirty="0">
                <a:solidFill>
                  <a:srgbClr val="6699FF"/>
                </a:solidFill>
                <a:cs typeface="メイリオ" pitchFamily="50" charset="-128"/>
              </a:rPr>
              <a:t>メーカー</a:t>
            </a:r>
            <a:r>
              <a:rPr lang="ja-JP" altLang="en-US" sz="1000" b="1" dirty="0" smtClean="0">
                <a:solidFill>
                  <a:srgbClr val="6699FF"/>
                </a:solidFill>
                <a:cs typeface="メイリオ" pitchFamily="50" charset="-128"/>
              </a:rPr>
              <a:t>様</a:t>
            </a:r>
            <a:endParaRPr lang="ja-JP" altLang="en-US" sz="1000" dirty="0">
              <a:solidFill>
                <a:srgbClr val="6699FF"/>
              </a:solidFill>
              <a:cs typeface="メイリオ" pitchFamily="50" charset="-128"/>
            </a:endParaRPr>
          </a:p>
          <a:p>
            <a:pPr defTabSz="873125">
              <a:lnSpc>
                <a:spcPts val="1400"/>
              </a:lnSpc>
              <a:buClr>
                <a:srgbClr val="3399FF"/>
              </a:buClr>
              <a:defRPr/>
            </a:pPr>
            <a:r>
              <a:rPr lang="ja-JP" altLang="en-US" sz="900" dirty="0" smtClean="0">
                <a:solidFill>
                  <a:srgbClr val="000000"/>
                </a:solidFill>
                <a:cs typeface="メイリオ" pitchFamily="50" charset="-128"/>
              </a:rPr>
              <a:t>就活生に向けた「就活戦略ノート」の認知訴求。就活シーンでのノート活用法を内定者の先輩から紹介することで商品への興味喚起につなげる。</a:t>
            </a:r>
            <a:endParaRPr lang="en-US" altLang="ja-JP" sz="900" dirty="0" smtClean="0">
              <a:solidFill>
                <a:srgbClr val="000000"/>
              </a:solidFill>
              <a:cs typeface="メイリオ" pitchFamily="50" charset="-128"/>
            </a:endParaRPr>
          </a:p>
          <a:p>
            <a:pPr defTabSz="873125">
              <a:lnSpc>
                <a:spcPts val="1400"/>
              </a:lnSpc>
              <a:buClr>
                <a:srgbClr val="3399FF"/>
              </a:buClr>
              <a:defRPr/>
            </a:pPr>
            <a:endParaRPr lang="en-US" altLang="ja-JP" sz="900" dirty="0">
              <a:solidFill>
                <a:srgbClr val="000000"/>
              </a:solidFill>
              <a:cs typeface="メイリオ" pitchFamily="50" charset="-128"/>
            </a:endParaRPr>
          </a:p>
        </p:txBody>
      </p:sp>
      <p:sp>
        <p:nvSpPr>
          <p:cNvPr id="42" name="Text Box 7"/>
          <p:cNvSpPr txBox="1">
            <a:spLocks noChangeArrowheads="1"/>
          </p:cNvSpPr>
          <p:nvPr/>
        </p:nvSpPr>
        <p:spPr bwMode="auto">
          <a:xfrm>
            <a:off x="109653" y="5767182"/>
            <a:ext cx="2316668" cy="1278637"/>
          </a:xfrm>
          <a:prstGeom prst="rect">
            <a:avLst/>
          </a:prstGeom>
          <a:solidFill>
            <a:schemeClr val="bg1"/>
          </a:solidFill>
          <a:ln w="6350">
            <a:solidFill>
              <a:schemeClr val="tx1">
                <a:lumMod val="65000"/>
                <a:lumOff val="35000"/>
              </a:schemeClr>
            </a:solidFill>
            <a:miter lim="800000"/>
            <a:headEnd/>
            <a:tailEnd/>
          </a:ln>
        </p:spPr>
        <p:txBody>
          <a:bodyPr wrap="square" lIns="98568" tIns="51255" rIns="98568" bIns="51255" anchor="ctr">
            <a:noAutofit/>
          </a:bodyPr>
          <a:lstStyle>
            <a:defPPr>
              <a:defRPr lang="ja-JP"/>
            </a:defPPr>
            <a:lvl1pPr defTabSz="1001713">
              <a:defRPr sz="1000" b="1">
                <a:solidFill>
                  <a:srgbClr val="FF0066"/>
                </a:solidFill>
                <a:latin typeface="メイリオ" pitchFamily="50" charset="-128"/>
                <a:ea typeface="メイリオ" pitchFamily="50" charset="-128"/>
                <a:cs typeface="メイリオ" pitchFamily="50" charset="-128"/>
              </a:defRPr>
            </a:lvl1pPr>
          </a:lstStyle>
          <a:p>
            <a:r>
              <a:rPr lang="ja-JP" altLang="en-US" dirty="0">
                <a:solidFill>
                  <a:srgbClr val="6699FF"/>
                </a:solidFill>
              </a:rPr>
              <a:t>ソフトウェア会社様</a:t>
            </a:r>
          </a:p>
          <a:p>
            <a:pPr defTabSz="873125">
              <a:lnSpc>
                <a:spcPts val="1400"/>
              </a:lnSpc>
              <a:buClr>
                <a:srgbClr val="3399FF"/>
              </a:buClr>
              <a:defRPr/>
            </a:pPr>
            <a:r>
              <a:rPr lang="ja-JP" altLang="en-US" sz="900" b="0" dirty="0">
                <a:solidFill>
                  <a:srgbClr val="000000"/>
                </a:solidFill>
              </a:rPr>
              <a:t>履歴書作成や、社会人になってからの仕事にも役立つ書類作成ソフトの訴求。コメディタッチのイラストを使用する事で記事にインパクトを持たせ、商品への興味喚起につなげる。</a:t>
            </a:r>
            <a:endParaRPr lang="en-US" altLang="ja-JP" sz="900" b="0" dirty="0">
              <a:solidFill>
                <a:srgbClr val="000000"/>
              </a:solidFill>
            </a:endParaRPr>
          </a:p>
        </p:txBody>
      </p:sp>
      <p:sp>
        <p:nvSpPr>
          <p:cNvPr id="4" name="タイトル 3"/>
          <p:cNvSpPr>
            <a:spLocks noGrp="1"/>
          </p:cNvSpPr>
          <p:nvPr>
            <p:ph type="title"/>
          </p:nvPr>
        </p:nvSpPr>
        <p:spPr/>
        <p:txBody>
          <a:bodyPr>
            <a:normAutofit/>
          </a:bodyPr>
          <a:lstStyle/>
          <a:p>
            <a:r>
              <a:rPr lang="ja-JP" altLang="en-US" dirty="0"/>
              <a:t>クリエイティブタイアップ</a:t>
            </a:r>
            <a:r>
              <a:rPr lang="ja-JP" altLang="en-US" dirty="0" smtClean="0"/>
              <a:t>事例</a:t>
            </a:r>
            <a:endParaRPr kumimoji="1" lang="ja-JP" altLang="en-US" dirty="0"/>
          </a:p>
        </p:txBody>
      </p:sp>
      <p:sp>
        <p:nvSpPr>
          <p:cNvPr id="5" name="スライド番号プレースホルダー 4"/>
          <p:cNvSpPr>
            <a:spLocks noGrp="1"/>
          </p:cNvSpPr>
          <p:nvPr>
            <p:ph type="sldNum" sz="quarter" idx="12"/>
          </p:nvPr>
        </p:nvSpPr>
        <p:spPr>
          <a:xfrm>
            <a:off x="7886700" y="6798452"/>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30</a:t>
            </a:fld>
            <a:endParaRPr lang="ja-JP" altLang="en-US" dirty="0">
              <a:solidFill>
                <a:prstClr val="black">
                  <a:tint val="75000"/>
                </a:prstClr>
              </a:solidFill>
            </a:endParaRPr>
          </a:p>
        </p:txBody>
      </p:sp>
    </p:spTree>
    <p:extLst>
      <p:ext uri="{BB962C8B-B14F-4D97-AF65-F5344CB8AC3E}">
        <p14:creationId xmlns:p14="http://schemas.microsoft.com/office/powerpoint/2010/main" val="840999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8518" y="667966"/>
            <a:ext cx="9061486" cy="189195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タイトル 12"/>
          <p:cNvSpPr>
            <a:spLocks noGrp="1"/>
          </p:cNvSpPr>
          <p:nvPr>
            <p:ph type="title"/>
          </p:nvPr>
        </p:nvSpPr>
        <p:spPr/>
        <p:txBody>
          <a:bodyPr/>
          <a:lstStyle/>
          <a:p>
            <a:r>
              <a:rPr kumimoji="1" lang="ja-JP" altLang="en-US" dirty="0" smtClean="0">
                <a:latin typeface="+mn-ea"/>
                <a:ea typeface="+mn-ea"/>
              </a:rPr>
              <a:t>就活スタイルナビ　クーポン企画</a:t>
            </a:r>
            <a:endParaRPr kumimoji="1" lang="ja-JP" altLang="en-US" dirty="0">
              <a:latin typeface="+mn-ea"/>
              <a:ea typeface="+mn-ea"/>
            </a:endParaRPr>
          </a:p>
        </p:txBody>
      </p:sp>
      <p:sp>
        <p:nvSpPr>
          <p:cNvPr id="4" name="スライド番号プレースホルダー 3"/>
          <p:cNvSpPr>
            <a:spLocks noGrp="1"/>
          </p:cNvSpPr>
          <p:nvPr>
            <p:ph type="sldNum" sz="quarter" idx="12"/>
          </p:nvPr>
        </p:nvSpPr>
        <p:spPr>
          <a:xfrm>
            <a:off x="7733624" y="6816647"/>
            <a:ext cx="2400300" cy="385494"/>
          </a:xfrm>
          <a:prstGeom prst="rect">
            <a:avLst/>
          </a:prstGeom>
        </p:spPr>
        <p:txBody>
          <a:bodyPr/>
          <a:lstStyle/>
          <a:p>
            <a:r>
              <a:rPr lang="ja-JP" altLang="en-US" dirty="0" smtClean="0">
                <a:solidFill>
                  <a:prstClr val="black">
                    <a:tint val="75000"/>
                  </a:prstClr>
                </a:solidFill>
                <a:latin typeface="メイリオ"/>
                <a:ea typeface="メイリオ"/>
              </a:rPr>
              <a:t>　　　　　　　　　　　　　　　　　　　</a:t>
            </a:r>
            <a:fld id="{CC5D38E2-7C81-4561-BB5C-7A8522856A4E}" type="slidenum">
              <a:rPr lang="ja-JP" altLang="en-US" smtClean="0">
                <a:solidFill>
                  <a:prstClr val="black">
                    <a:tint val="75000"/>
                  </a:prstClr>
                </a:solidFill>
                <a:latin typeface="メイリオ"/>
                <a:ea typeface="メイリオ"/>
              </a:rPr>
              <a:pPr/>
              <a:t>31</a:t>
            </a:fld>
            <a:endParaRPr lang="ja-JP" altLang="en-US" dirty="0">
              <a:solidFill>
                <a:prstClr val="black">
                  <a:tint val="75000"/>
                </a:prstClr>
              </a:solidFill>
              <a:latin typeface="メイリオ"/>
              <a:ea typeface="メイリオ"/>
            </a:endParaRPr>
          </a:p>
        </p:txBody>
      </p:sp>
      <p:sp>
        <p:nvSpPr>
          <p:cNvPr id="12" name="AutoShape 9" descr="save image"/>
          <p:cNvSpPr>
            <a:spLocks noChangeAspect="1" noChangeArrowheads="1"/>
          </p:cNvSpPr>
          <p:nvPr/>
        </p:nvSpPr>
        <p:spPr bwMode="auto">
          <a:xfrm>
            <a:off x="460375" y="160373"/>
            <a:ext cx="304800" cy="304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Text Box 8"/>
          <p:cNvSpPr txBox="1">
            <a:spLocks noChangeArrowheads="1"/>
          </p:cNvSpPr>
          <p:nvPr/>
        </p:nvSpPr>
        <p:spPr bwMode="auto">
          <a:xfrm>
            <a:off x="957277" y="1324471"/>
            <a:ext cx="6179091" cy="121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3" rIns="91425" bIns="45713">
            <a:spAutoFit/>
          </a:bodyPr>
          <a:lstStyle>
            <a:lvl1pPr eaLnBrk="0" hangingPunct="0">
              <a:defRPr kumimoji="1" sz="1400">
                <a:solidFill>
                  <a:schemeClr val="tx1"/>
                </a:solidFill>
                <a:latin typeface="Arial" pitchFamily="34" charset="0"/>
                <a:ea typeface="ＭＳ Ｐゴシック" pitchFamily="50" charset="-128"/>
              </a:defRPr>
            </a:lvl1pPr>
            <a:lvl2pPr marL="742950" indent="-285750" eaLnBrk="0" hangingPunct="0">
              <a:defRPr kumimoji="1" sz="1400">
                <a:solidFill>
                  <a:schemeClr val="tx1"/>
                </a:solidFill>
                <a:latin typeface="Arial" pitchFamily="34" charset="0"/>
                <a:ea typeface="ＭＳ Ｐゴシック" pitchFamily="50" charset="-128"/>
              </a:defRPr>
            </a:lvl2pPr>
            <a:lvl3pPr marL="1143000" indent="-228600" eaLnBrk="0" hangingPunct="0">
              <a:defRPr kumimoji="1" sz="1400">
                <a:solidFill>
                  <a:schemeClr val="tx1"/>
                </a:solidFill>
                <a:latin typeface="Arial" pitchFamily="34" charset="0"/>
                <a:ea typeface="ＭＳ Ｐゴシック" pitchFamily="50" charset="-128"/>
              </a:defRPr>
            </a:lvl3pPr>
            <a:lvl4pPr marL="1600200" indent="-228600" eaLnBrk="0" hangingPunct="0">
              <a:defRPr kumimoji="1" sz="1400">
                <a:solidFill>
                  <a:schemeClr val="tx1"/>
                </a:solidFill>
                <a:latin typeface="Arial" pitchFamily="34" charset="0"/>
                <a:ea typeface="ＭＳ Ｐゴシック" pitchFamily="50" charset="-128"/>
              </a:defRPr>
            </a:lvl4pPr>
            <a:lvl5pPr marL="2057400" indent="-228600" eaLnBrk="0" hangingPunct="0">
              <a:defRPr kumimoji="1" sz="1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pitchFamily="34" charset="0"/>
                <a:ea typeface="ＭＳ Ｐゴシック" pitchFamily="50" charset="-128"/>
              </a:defRPr>
            </a:lvl9pPr>
          </a:lstStyle>
          <a:p>
            <a:pPr defTabSz="914400" eaLnBrk="1" fontAlgn="base" hangingPunct="1">
              <a:spcBef>
                <a:spcPct val="0"/>
              </a:spcBef>
              <a:spcAft>
                <a:spcPct val="0"/>
              </a:spcAft>
            </a:pPr>
            <a:r>
              <a:rPr lang="ja-JP" altLang="en-US" b="1"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■実施内容</a:t>
            </a:r>
            <a:endParaRPr lang="en-US" altLang="ja-JP" b="1" dirty="0">
              <a:solidFill>
                <a:srgbClr val="6699FF"/>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・スマホクーポンページ </a:t>
            </a:r>
            <a:r>
              <a:rPr lang="en-US" altLang="ja-JP"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(1P)</a:t>
            </a: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制作・掲載</a:t>
            </a:r>
            <a:endParaRPr lang="en-US" altLang="ja-JP"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タイアップにご参画いただいた場合のみ、</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オプションと</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してクーポン</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掲載が可能</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掲載期間は、</a:t>
            </a:r>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翌年</a:t>
            </a:r>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末までとし</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クーポン</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の有効期限に準じます。</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デザイン・掲載内容は弊社レギュレーションに準じて制作させていただきます。 </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割引内容等はクライアント様で自由に設定できます</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1" fontAlgn="base" hangingPunct="1">
              <a:spcBef>
                <a:spcPct val="0"/>
              </a:spcBef>
              <a:spcAft>
                <a:spcPct val="0"/>
              </a:spcAft>
            </a:pP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誘導枠は、予告なく変更になる場合がございます</a:t>
            </a:r>
            <a:r>
              <a:rPr lang="ja-JP" altLang="en-US" sz="9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。ご了承くださいませ。</a:t>
            </a:r>
            <a:endPar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895028" y="786470"/>
            <a:ext cx="8506546" cy="532011"/>
          </a:xfrm>
          <a:prstGeom prst="rect">
            <a:avLst/>
          </a:prstGeom>
          <a:noFill/>
        </p:spPr>
        <p:txBody>
          <a:bodyPr wrap="square" lIns="100145" tIns="50073" rIns="100145" bIns="50073" rtlCol="0">
            <a:spAutoFit/>
          </a:bodyPr>
          <a:lstStyle/>
          <a:p>
            <a:pPr defTabSz="914400" fontAlgn="base">
              <a:spcBef>
                <a:spcPct val="0"/>
              </a:spcBef>
              <a:spcAft>
                <a:spcPct val="0"/>
              </a:spcAft>
            </a:pPr>
            <a:r>
              <a:rPr lang="ja-JP" altLang="en-US" sz="1400" dirty="0" smtClean="0">
                <a:solidFill>
                  <a:srgbClr val="000000"/>
                </a:solidFill>
                <a:cs typeface="メイリオ" panose="020B0604030504040204" pitchFamily="50" charset="-128"/>
              </a:rPr>
              <a:t>就活スタイルナビ（</a:t>
            </a:r>
            <a:r>
              <a:rPr lang="en-US" altLang="ja-JP" sz="1400" dirty="0">
                <a:solidFill>
                  <a:srgbClr val="000000"/>
                </a:solidFill>
                <a:cs typeface="メイリオ" panose="020B0604030504040204" pitchFamily="50" charset="-128"/>
              </a:rPr>
              <a:t>PC/</a:t>
            </a:r>
            <a:r>
              <a:rPr lang="ja-JP" altLang="en-US" sz="1400" dirty="0">
                <a:solidFill>
                  <a:srgbClr val="000000"/>
                </a:solidFill>
                <a:cs typeface="メイリオ" panose="020B0604030504040204" pitchFamily="50" charset="-128"/>
              </a:rPr>
              <a:t>スマホ）に就活に役立つ割引クーポンを掲載。</a:t>
            </a:r>
            <a:endParaRPr lang="en-US" altLang="ja-JP" sz="1400" dirty="0">
              <a:solidFill>
                <a:srgbClr val="000000"/>
              </a:solidFill>
              <a:cs typeface="メイリオ" panose="020B0604030504040204" pitchFamily="50" charset="-128"/>
            </a:endParaRPr>
          </a:p>
          <a:p>
            <a:pPr defTabSz="914400" fontAlgn="base">
              <a:spcBef>
                <a:spcPct val="0"/>
              </a:spcBef>
              <a:spcAft>
                <a:spcPct val="0"/>
              </a:spcAft>
            </a:pPr>
            <a:r>
              <a:rPr lang="ja-JP" altLang="en-US" sz="1400" dirty="0">
                <a:solidFill>
                  <a:srgbClr val="6699FF"/>
                </a:solidFill>
                <a:cs typeface="メイリオ" panose="020B0604030504040204" pitchFamily="50" charset="-128"/>
              </a:rPr>
              <a:t>商品購入・サービス利用の促進</a:t>
            </a:r>
            <a:r>
              <a:rPr lang="ja-JP" altLang="en-US" sz="1400" dirty="0">
                <a:solidFill>
                  <a:srgbClr val="000000"/>
                </a:solidFill>
                <a:cs typeface="メイリオ" panose="020B0604030504040204" pitchFamily="50" charset="-128"/>
              </a:rPr>
              <a:t>を図ります</a:t>
            </a:r>
            <a:r>
              <a:rPr lang="ja-JP" altLang="en-US" sz="1400" dirty="0" smtClean="0">
                <a:solidFill>
                  <a:srgbClr val="000000"/>
                </a:solidFill>
                <a:cs typeface="メイリオ" panose="020B0604030504040204" pitchFamily="50" charset="-128"/>
              </a:rPr>
              <a:t>。</a:t>
            </a:r>
            <a:r>
              <a:rPr lang="en-US" altLang="ja-JP" sz="1100" dirty="0">
                <a:solidFill>
                  <a:prstClr val="black"/>
                </a:solidFill>
                <a:cs typeface="Meiryo UI" panose="020B0604030504040204" pitchFamily="50" charset="-128"/>
              </a:rPr>
              <a:t>※</a:t>
            </a:r>
            <a:r>
              <a:rPr lang="ja-JP" altLang="en-US" sz="1100" dirty="0">
                <a:solidFill>
                  <a:prstClr val="black"/>
                </a:solidFill>
                <a:cs typeface="Meiryo UI" panose="020B0604030504040204" pitchFamily="50" charset="-128"/>
              </a:rPr>
              <a:t>デザイン・誘導枠は</a:t>
            </a:r>
            <a:r>
              <a:rPr lang="ja-JP" altLang="en-US" sz="1100" dirty="0" smtClean="0">
                <a:solidFill>
                  <a:prstClr val="black"/>
                </a:solidFill>
                <a:cs typeface="Meiryo UI" panose="020B0604030504040204" pitchFamily="50" charset="-128"/>
              </a:rPr>
              <a:t>仮・変更となる場合がございます。</a:t>
            </a:r>
            <a:endParaRPr lang="en-US" altLang="ja-JP" sz="1400" dirty="0">
              <a:solidFill>
                <a:srgbClr val="000000"/>
              </a:solidFill>
              <a:cs typeface="メイリオ" panose="020B0604030504040204" pitchFamily="50" charset="-128"/>
            </a:endParaRPr>
          </a:p>
        </p:txBody>
      </p:sp>
      <p:grpSp>
        <p:nvGrpSpPr>
          <p:cNvPr id="14" name="グループ化 13"/>
          <p:cNvGrpSpPr/>
          <p:nvPr/>
        </p:nvGrpSpPr>
        <p:grpSpPr>
          <a:xfrm>
            <a:off x="7231732" y="1540321"/>
            <a:ext cx="2160240" cy="736915"/>
            <a:chOff x="6896912" y="1722899"/>
            <a:chExt cx="2160240" cy="736915"/>
          </a:xfrm>
        </p:grpSpPr>
        <p:sp>
          <p:nvSpPr>
            <p:cNvPr id="117" name="正方形/長方形 116"/>
            <p:cNvSpPr/>
            <p:nvPr/>
          </p:nvSpPr>
          <p:spPr>
            <a:xfrm>
              <a:off x="6896912" y="1729425"/>
              <a:ext cx="2160240" cy="730389"/>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6917450" y="1722899"/>
              <a:ext cx="1995686" cy="615553"/>
            </a:xfrm>
            <a:prstGeom prst="rect">
              <a:avLst/>
            </a:prstGeom>
          </p:spPr>
          <p:txBody>
            <a:bodyPr wrap="square">
              <a:spAutoFit/>
            </a:bodyPr>
            <a:lstStyle/>
            <a:p>
              <a:r>
                <a:rPr lang="ja-JP" altLang="en-US" sz="1200" b="1" dirty="0" smtClean="0">
                  <a:solidFill>
                    <a:prstClr val="black"/>
                  </a:solidFill>
                  <a:cs typeface="メイリオ" pitchFamily="50" charset="-128"/>
                </a:rPr>
                <a:t>定価</a:t>
              </a:r>
              <a:r>
                <a:rPr lang="ja-JP" altLang="en-US" sz="1400" b="1" dirty="0">
                  <a:solidFill>
                    <a:prstClr val="black"/>
                  </a:solidFill>
                  <a:cs typeface="メイリオ" pitchFamily="50" charset="-128"/>
                </a:rPr>
                <a:t>　</a:t>
              </a:r>
              <a:endParaRPr lang="en-US" altLang="ja-JP" sz="1400" b="1" dirty="0" smtClean="0">
                <a:solidFill>
                  <a:prstClr val="black"/>
                </a:solidFill>
                <a:cs typeface="メイリオ" pitchFamily="50" charset="-128"/>
              </a:endParaRPr>
            </a:p>
            <a:p>
              <a:r>
                <a:rPr lang="ja-JP" altLang="en-US" b="1" dirty="0" smtClean="0">
                  <a:solidFill>
                    <a:srgbClr val="FF7C80"/>
                  </a:solidFill>
                  <a:cs typeface="メイリオ" pitchFamily="50" charset="-128"/>
                </a:rPr>
                <a:t>　</a:t>
              </a:r>
              <a:r>
                <a:rPr lang="en-US" altLang="ja-JP" b="1" dirty="0" smtClean="0">
                  <a:solidFill>
                    <a:srgbClr val="FF7C80"/>
                  </a:solidFill>
                  <a:cs typeface="メイリオ" pitchFamily="50" charset="-128"/>
                </a:rPr>
                <a:t>\300,000-</a:t>
              </a:r>
              <a:endParaRPr lang="ja-JP" altLang="en-US" b="1" dirty="0">
                <a:solidFill>
                  <a:srgbClr val="FF7C80"/>
                </a:solidFill>
                <a:cs typeface="メイリオ" pitchFamily="50" charset="-128"/>
              </a:endParaRPr>
            </a:p>
          </p:txBody>
        </p:sp>
      </p:grpSp>
      <p:sp>
        <p:nvSpPr>
          <p:cNvPr id="116" name="テキスト ボックス 115"/>
          <p:cNvSpPr txBox="1"/>
          <p:nvPr/>
        </p:nvSpPr>
        <p:spPr>
          <a:xfrm>
            <a:off x="7733624" y="2090212"/>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45" name="Text Box 54"/>
          <p:cNvSpPr txBox="1">
            <a:spLocks noChangeArrowheads="1"/>
          </p:cNvSpPr>
          <p:nvPr/>
        </p:nvSpPr>
        <p:spPr bwMode="auto">
          <a:xfrm>
            <a:off x="623051" y="2962171"/>
            <a:ext cx="2510570" cy="239623"/>
          </a:xfrm>
          <a:prstGeom prst="rect">
            <a:avLst/>
          </a:prstGeom>
          <a:noFill/>
          <a:ln w="9525">
            <a:noFill/>
            <a:miter lim="800000"/>
            <a:headEnd/>
            <a:tailEnd/>
          </a:ln>
        </p:spPr>
        <p:txBody>
          <a:bodyPr wrap="none" lIns="100145" tIns="50073" rIns="100145" bIns="50073">
            <a:spAutoFit/>
          </a:bodyPr>
          <a:lstStyle/>
          <a:p>
            <a:pPr algn="ctr"/>
            <a:r>
              <a:rPr lang="en-US" altLang="ja-JP" sz="900" b="1" dirty="0" smtClean="0">
                <a:solidFill>
                  <a:prstClr val="black"/>
                </a:solidFill>
                <a:cs typeface="メイリオ" pitchFamily="50" charset="-128"/>
              </a:rPr>
              <a:t>【</a:t>
            </a:r>
            <a:r>
              <a:rPr lang="ja-JP" altLang="en-US" sz="900" b="1" dirty="0">
                <a:solidFill>
                  <a:prstClr val="black"/>
                </a:solidFill>
                <a:cs typeface="メイリオ" pitchFamily="50" charset="-128"/>
              </a:rPr>
              <a:t>就活</a:t>
            </a:r>
            <a:r>
              <a:rPr lang="ja-JP" altLang="en-US" sz="900" b="1" dirty="0" smtClean="0">
                <a:solidFill>
                  <a:prstClr val="black"/>
                </a:solidFill>
                <a:cs typeface="メイリオ" pitchFamily="50" charset="-128"/>
              </a:rPr>
              <a:t>スタイルナビヘッダ・お得クーポン</a:t>
            </a:r>
            <a:r>
              <a:rPr lang="en-US" altLang="ja-JP" sz="900" b="1" dirty="0" smtClean="0">
                <a:solidFill>
                  <a:prstClr val="black"/>
                </a:solidFill>
                <a:cs typeface="メイリオ" pitchFamily="50" charset="-128"/>
              </a:rPr>
              <a:t>】</a:t>
            </a:r>
            <a:endParaRPr lang="en-US" altLang="ja-JP" sz="900" b="1" dirty="0">
              <a:solidFill>
                <a:prstClr val="black"/>
              </a:solidFill>
              <a:cs typeface="メイリオ" pitchFamily="50" charset="-128"/>
            </a:endParaRPr>
          </a:p>
        </p:txBody>
      </p:sp>
      <p:sp>
        <p:nvSpPr>
          <p:cNvPr id="46" name="テキスト ボックス 45"/>
          <p:cNvSpPr txBox="1"/>
          <p:nvPr/>
        </p:nvSpPr>
        <p:spPr>
          <a:xfrm>
            <a:off x="6175749" y="2640861"/>
            <a:ext cx="3512721" cy="273674"/>
          </a:xfrm>
          <a:prstGeom prst="rect">
            <a:avLst/>
          </a:prstGeom>
          <a:solidFill>
            <a:srgbClr val="6699FF"/>
          </a:solidFill>
          <a:ln w="25400" cap="flat" cmpd="sng" algn="ctr">
            <a:noFill/>
            <a:prstDash val="solid"/>
          </a:ln>
          <a:effectLst/>
        </p:spPr>
        <p:txBody>
          <a:bodyPr rtlCol="0" anchor="ctr"/>
          <a:lstStyle>
            <a:defPPr>
              <a:defRPr lang="ja-JP"/>
            </a:defPPr>
            <a:lvl1pPr algn="ctr">
              <a:defRPr sz="11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defRPr/>
            </a:pPr>
            <a:r>
              <a:rPr kumimoji="0" lang="ja-JP" altLang="en-US" kern="0" dirty="0">
                <a:solidFill>
                  <a:prstClr val="white"/>
                </a:solidFill>
              </a:rPr>
              <a:t>貴社</a:t>
            </a:r>
            <a:r>
              <a:rPr kumimoji="0" lang="ja-JP" altLang="en-US" kern="0" dirty="0" smtClean="0">
                <a:solidFill>
                  <a:prstClr val="white"/>
                </a:solidFill>
              </a:rPr>
              <a:t>クーポンページ</a:t>
            </a:r>
            <a:endParaRPr kumimoji="0" lang="ja-JP" altLang="en-US" kern="0" dirty="0">
              <a:solidFill>
                <a:prstClr val="white"/>
              </a:solidFill>
            </a:endParaRPr>
          </a:p>
        </p:txBody>
      </p:sp>
      <p:pic>
        <p:nvPicPr>
          <p:cNvPr id="48" name="Picture 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85605" y="3210416"/>
            <a:ext cx="1508399" cy="2541047"/>
          </a:xfrm>
          <a:prstGeom prst="rect">
            <a:avLst/>
          </a:prstGeom>
          <a:noFill/>
          <a:ln w="9525">
            <a:solidFill>
              <a:srgbClr val="FFFFFF">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4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246373" y="3201794"/>
            <a:ext cx="1303511" cy="2813047"/>
          </a:xfrm>
          <a:prstGeom prst="rect">
            <a:avLst/>
          </a:prstGeom>
          <a:noFill/>
          <a:ln w="9525">
            <a:solidFill>
              <a:srgbClr val="FFFFFF">
                <a:lumMod val="50000"/>
              </a:srgbClr>
            </a:solidFill>
            <a:miter lim="800000"/>
            <a:headEnd/>
            <a:tailEnd/>
          </a:ln>
          <a:extLst>
            <a:ext uri="{909E8E84-426E-40DD-AFC4-6F175D3DCCD1}">
              <a14:hiddenFill xmlns:a14="http://schemas.microsoft.com/office/drawing/2010/main">
                <a:solidFill>
                  <a:schemeClr val="accent1"/>
                </a:solidFill>
              </a14:hiddenFill>
            </a:ext>
          </a:extLst>
        </p:spPr>
      </p:pic>
      <p:grpSp>
        <p:nvGrpSpPr>
          <p:cNvPr id="50" name="グループ化 49"/>
          <p:cNvGrpSpPr/>
          <p:nvPr/>
        </p:nvGrpSpPr>
        <p:grpSpPr>
          <a:xfrm>
            <a:off x="6295993" y="2962171"/>
            <a:ext cx="487626" cy="487626"/>
            <a:chOff x="3436762" y="4014296"/>
            <a:chExt cx="496720" cy="496720"/>
          </a:xfrm>
        </p:grpSpPr>
        <p:sp>
          <p:nvSpPr>
            <p:cNvPr id="51" name="円/楕円 50"/>
            <p:cNvSpPr/>
            <p:nvPr/>
          </p:nvSpPr>
          <p:spPr>
            <a:xfrm>
              <a:off x="3436762" y="4014296"/>
              <a:ext cx="496720" cy="496720"/>
            </a:xfrm>
            <a:prstGeom prst="ellipse">
              <a:avLst/>
            </a:prstGeom>
            <a:solidFill>
              <a:srgbClr val="E1EB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rgbClr val="6699FF"/>
                </a:solidFill>
              </a:endParaRPr>
            </a:p>
          </p:txBody>
        </p:sp>
        <p:sp>
          <p:nvSpPr>
            <p:cNvPr id="53" name="正方形/長方形 52"/>
            <p:cNvSpPr/>
            <p:nvPr/>
          </p:nvSpPr>
          <p:spPr>
            <a:xfrm>
              <a:off x="3486991" y="4124157"/>
              <a:ext cx="396262" cy="276999"/>
            </a:xfrm>
            <a:prstGeom prst="rect">
              <a:avLst/>
            </a:prstGeom>
          </p:spPr>
          <p:txBody>
            <a:bodyPr wrap="none">
              <a:spAutoFit/>
            </a:bodyPr>
            <a:lstStyle/>
            <a:p>
              <a:pPr algn="ctr"/>
              <a:r>
                <a:rPr lang="en-US" altLang="ja-JP" sz="1200" b="1" dirty="0">
                  <a:solidFill>
                    <a:srgbClr val="6699FF"/>
                  </a:solidFill>
                </a:rPr>
                <a:t>PC</a:t>
              </a:r>
              <a:endParaRPr lang="ja-JP" altLang="en-US" sz="1200" b="1" dirty="0">
                <a:solidFill>
                  <a:srgbClr val="6699FF"/>
                </a:solidFill>
              </a:endParaRPr>
            </a:p>
          </p:txBody>
        </p:sp>
      </p:grpSp>
      <p:grpSp>
        <p:nvGrpSpPr>
          <p:cNvPr id="57" name="グループ化 56"/>
          <p:cNvGrpSpPr/>
          <p:nvPr/>
        </p:nvGrpSpPr>
        <p:grpSpPr>
          <a:xfrm>
            <a:off x="8116238" y="2970602"/>
            <a:ext cx="487626" cy="487626"/>
            <a:chOff x="3436762" y="4014296"/>
            <a:chExt cx="496720" cy="496720"/>
          </a:xfrm>
        </p:grpSpPr>
        <p:sp>
          <p:nvSpPr>
            <p:cNvPr id="60" name="円/楕円 59"/>
            <p:cNvSpPr/>
            <p:nvPr/>
          </p:nvSpPr>
          <p:spPr>
            <a:xfrm>
              <a:off x="3436762" y="4014296"/>
              <a:ext cx="496720" cy="496720"/>
            </a:xfrm>
            <a:prstGeom prst="ellipse">
              <a:avLst/>
            </a:prstGeom>
            <a:solidFill>
              <a:srgbClr val="E1EB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rgbClr val="6699FF"/>
                </a:solidFill>
              </a:endParaRPr>
            </a:p>
          </p:txBody>
        </p:sp>
        <p:sp>
          <p:nvSpPr>
            <p:cNvPr id="61" name="正方形/長方形 60"/>
            <p:cNvSpPr/>
            <p:nvPr/>
          </p:nvSpPr>
          <p:spPr>
            <a:xfrm>
              <a:off x="3484111" y="4124157"/>
              <a:ext cx="402020" cy="282165"/>
            </a:xfrm>
            <a:prstGeom prst="rect">
              <a:avLst/>
            </a:prstGeom>
          </p:spPr>
          <p:txBody>
            <a:bodyPr wrap="none">
              <a:spAutoFit/>
            </a:bodyPr>
            <a:lstStyle/>
            <a:p>
              <a:pPr algn="ctr"/>
              <a:r>
                <a:rPr lang="en-US" altLang="ja-JP" sz="1200" b="1" dirty="0" smtClean="0">
                  <a:solidFill>
                    <a:srgbClr val="6699FF"/>
                  </a:solidFill>
                </a:rPr>
                <a:t>SP</a:t>
              </a:r>
              <a:endParaRPr lang="ja-JP" altLang="en-US" sz="1200" b="1" dirty="0">
                <a:solidFill>
                  <a:srgbClr val="6699FF"/>
                </a:solidFill>
              </a:endParaRPr>
            </a:p>
          </p:txBody>
        </p:sp>
      </p:grpSp>
      <p:sp>
        <p:nvSpPr>
          <p:cNvPr id="62" name="テキスト ボックス 61"/>
          <p:cNvSpPr txBox="1"/>
          <p:nvPr/>
        </p:nvSpPr>
        <p:spPr>
          <a:xfrm>
            <a:off x="3415674" y="2640861"/>
            <a:ext cx="2702064" cy="273674"/>
          </a:xfrm>
          <a:prstGeom prst="rect">
            <a:avLst/>
          </a:prstGeom>
          <a:solidFill>
            <a:srgbClr val="6699FF"/>
          </a:solidFill>
          <a:ln w="25400" cap="flat" cmpd="sng" algn="ctr">
            <a:noFill/>
            <a:prstDash val="solid"/>
          </a:ln>
          <a:effectLst/>
        </p:spPr>
        <p:txBody>
          <a:bodyPr rtlCol="0" anchor="ctr"/>
          <a:lstStyle>
            <a:defPPr>
              <a:defRPr lang="ja-JP"/>
            </a:defPPr>
            <a:lvl1pPr algn="ctr">
              <a:defRPr sz="11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defRPr/>
            </a:pPr>
            <a:r>
              <a:rPr kumimoji="0" lang="ja-JP" altLang="en-US" kern="0" dirty="0" smtClean="0">
                <a:solidFill>
                  <a:prstClr val="white"/>
                </a:solidFill>
              </a:rPr>
              <a:t>クーポンページ</a:t>
            </a:r>
            <a:r>
              <a:rPr kumimoji="0" lang="en-US" altLang="ja-JP" kern="0" dirty="0" smtClean="0">
                <a:solidFill>
                  <a:prstClr val="white"/>
                </a:solidFill>
              </a:rPr>
              <a:t>TOP</a:t>
            </a:r>
            <a:endParaRPr kumimoji="0" lang="ja-JP" altLang="en-US" kern="0" dirty="0">
              <a:solidFill>
                <a:prstClr val="white"/>
              </a:solidFill>
            </a:endParaRPr>
          </a:p>
        </p:txBody>
      </p:sp>
      <p:sp>
        <p:nvSpPr>
          <p:cNvPr id="63" name="テキスト ボックス 62"/>
          <p:cNvSpPr txBox="1"/>
          <p:nvPr/>
        </p:nvSpPr>
        <p:spPr>
          <a:xfrm>
            <a:off x="626985" y="2640861"/>
            <a:ext cx="2729250" cy="273674"/>
          </a:xfrm>
          <a:prstGeom prst="rect">
            <a:avLst/>
          </a:prstGeom>
          <a:solidFill>
            <a:srgbClr val="6699FF"/>
          </a:solidFill>
          <a:ln w="25400" cap="flat" cmpd="sng" algn="ctr">
            <a:noFill/>
            <a:prstDash val="solid"/>
          </a:ln>
          <a:effectLst/>
        </p:spPr>
        <p:txBody>
          <a:bodyPr rtlCol="0" anchor="ctr"/>
          <a:lstStyle>
            <a:defPPr>
              <a:defRPr lang="ja-JP"/>
            </a:defPPr>
            <a:lvl1pPr algn="ctr">
              <a:defRPr sz="11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defRPr/>
            </a:pPr>
            <a:r>
              <a:rPr kumimoji="0" lang="ja-JP" altLang="en-US" kern="0" dirty="0" smtClean="0">
                <a:solidFill>
                  <a:prstClr val="white"/>
                </a:solidFill>
              </a:rPr>
              <a:t>就活スタイルナビ　誘導枠</a:t>
            </a:r>
            <a:endParaRPr kumimoji="0" lang="ja-JP" altLang="en-US" kern="0" dirty="0">
              <a:solidFill>
                <a:prstClr val="white"/>
              </a:solidFill>
            </a:endParaRPr>
          </a:p>
        </p:txBody>
      </p:sp>
      <p:sp>
        <p:nvSpPr>
          <p:cNvPr id="64" name="フローチャート : せん孔テープ 63"/>
          <p:cNvSpPr/>
          <p:nvPr/>
        </p:nvSpPr>
        <p:spPr>
          <a:xfrm>
            <a:off x="6385845" y="5654039"/>
            <a:ext cx="1707918" cy="155906"/>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フローチャート : せん孔テープ 64"/>
          <p:cNvSpPr/>
          <p:nvPr/>
        </p:nvSpPr>
        <p:spPr>
          <a:xfrm>
            <a:off x="8165019" y="5958852"/>
            <a:ext cx="1466218" cy="155906"/>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4" name="Picture 3" descr="D:\Users\s0106292\Desktop\キャプチャ\割引クーポン   就活スタイル マイナビ 学生の窓口.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93822" y="3294632"/>
            <a:ext cx="1846176" cy="370321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75" name="フローチャート : せん孔テープ 74"/>
          <p:cNvSpPr/>
          <p:nvPr/>
        </p:nvSpPr>
        <p:spPr>
          <a:xfrm>
            <a:off x="3593822" y="5448367"/>
            <a:ext cx="1910087" cy="205672"/>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正方形/長方形 75"/>
          <p:cNvSpPr/>
          <p:nvPr/>
        </p:nvSpPr>
        <p:spPr bwMode="auto">
          <a:xfrm>
            <a:off x="3699183" y="4692372"/>
            <a:ext cx="948727" cy="352805"/>
          </a:xfrm>
          <a:prstGeom prst="rect">
            <a:avLst/>
          </a:prstGeom>
          <a:solidFill>
            <a:srgbClr val="FDE2CB">
              <a:alpha val="88000"/>
            </a:srgbClr>
          </a:solidFill>
          <a:ln>
            <a:solidFill>
              <a:srgbClr val="FF7C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rgbClr val="FF7C80"/>
              </a:solidFill>
            </a:endParaRPr>
          </a:p>
        </p:txBody>
      </p:sp>
      <p:grpSp>
        <p:nvGrpSpPr>
          <p:cNvPr id="8" name="グループ化 7"/>
          <p:cNvGrpSpPr/>
          <p:nvPr/>
        </p:nvGrpSpPr>
        <p:grpSpPr>
          <a:xfrm>
            <a:off x="462980" y="3662455"/>
            <a:ext cx="2374135" cy="3486231"/>
            <a:chOff x="462980" y="3662455"/>
            <a:chExt cx="2374135" cy="3486231"/>
          </a:xfrm>
        </p:grpSpPr>
        <p:grpSp>
          <p:nvGrpSpPr>
            <p:cNvPr id="7" name="グループ化 6"/>
            <p:cNvGrpSpPr/>
            <p:nvPr/>
          </p:nvGrpSpPr>
          <p:grpSpPr>
            <a:xfrm>
              <a:off x="843796" y="3662455"/>
              <a:ext cx="1993319" cy="3486231"/>
              <a:chOff x="843796" y="3662455"/>
              <a:chExt cx="1993319" cy="3486231"/>
            </a:xfrm>
          </p:grpSpPr>
          <p:grpSp>
            <p:nvGrpSpPr>
              <p:cNvPr id="6" name="グループ化 5"/>
              <p:cNvGrpSpPr/>
              <p:nvPr/>
            </p:nvGrpSpPr>
            <p:grpSpPr>
              <a:xfrm>
                <a:off x="925361" y="3662455"/>
                <a:ext cx="1821808" cy="3486231"/>
                <a:chOff x="925361" y="3662455"/>
                <a:chExt cx="1821808" cy="3486231"/>
              </a:xfrm>
            </p:grpSpPr>
            <p:pic>
              <p:nvPicPr>
                <p:cNvPr id="67" name="Picture 2" descr="D:\Users\s0106292\Desktop\キャプチャ\就活スタイル マイナビ 学生の窓口.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36624" y="5045177"/>
                  <a:ext cx="1810545" cy="210350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8" name="Picture 2" descr="D:\Users\s0106292\Desktop\キャプチャ\就活スタイル マイナビ 学生の窓口.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36624" y="3662455"/>
                  <a:ext cx="1810545" cy="134942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8" name="正方形/長方形 57"/>
                <p:cNvSpPr/>
                <p:nvPr/>
              </p:nvSpPr>
              <p:spPr>
                <a:xfrm>
                  <a:off x="957277" y="3662456"/>
                  <a:ext cx="616156" cy="15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1"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25361" y="3692302"/>
                  <a:ext cx="999255" cy="122037"/>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フローチャート : せん孔テープ 68"/>
              <p:cNvSpPr/>
              <p:nvPr/>
            </p:nvSpPr>
            <p:spPr>
              <a:xfrm>
                <a:off x="843796" y="4882485"/>
                <a:ext cx="1993319" cy="258785"/>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70" name="正方形/長方形 69"/>
            <p:cNvSpPr/>
            <p:nvPr/>
          </p:nvSpPr>
          <p:spPr bwMode="auto">
            <a:xfrm>
              <a:off x="993700" y="5228865"/>
              <a:ext cx="1133930" cy="303757"/>
            </a:xfrm>
            <a:prstGeom prst="rect">
              <a:avLst/>
            </a:prstGeom>
            <a:solidFill>
              <a:srgbClr val="FDE2CB">
                <a:alpha val="88000"/>
              </a:srgbClr>
            </a:solidFill>
            <a:ln>
              <a:solidFill>
                <a:srgbClr val="FF7C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rgbClr val="FF7C80"/>
                </a:solidFill>
              </a:endParaRPr>
            </a:p>
          </p:txBody>
        </p:sp>
        <p:sp>
          <p:nvSpPr>
            <p:cNvPr id="73" name="線吹き出し 1 (枠付き) 72"/>
            <p:cNvSpPr/>
            <p:nvPr/>
          </p:nvSpPr>
          <p:spPr bwMode="auto">
            <a:xfrm>
              <a:off x="462980" y="6014841"/>
              <a:ext cx="621322" cy="400754"/>
            </a:xfrm>
            <a:prstGeom prst="borderCallout1">
              <a:avLst>
                <a:gd name="adj1" fmla="val -4040"/>
                <a:gd name="adj2" fmla="val 55264"/>
                <a:gd name="adj3" fmla="val -81106"/>
                <a:gd name="adj4" fmla="val 118827"/>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rgbClr val="FF7C80"/>
                  </a:solidFill>
                </a:rPr>
                <a:t>ランダムに表示</a:t>
              </a:r>
            </a:p>
          </p:txBody>
        </p:sp>
        <p:sp>
          <p:nvSpPr>
            <p:cNvPr id="77" name="正方形/長方形 76"/>
            <p:cNvSpPr/>
            <p:nvPr/>
          </p:nvSpPr>
          <p:spPr bwMode="auto">
            <a:xfrm>
              <a:off x="1084302" y="4059957"/>
              <a:ext cx="978263" cy="420981"/>
            </a:xfrm>
            <a:prstGeom prst="rect">
              <a:avLst/>
            </a:prstGeom>
            <a:solidFill>
              <a:srgbClr val="C5D8FF">
                <a:alpha val="77000"/>
              </a:srgbClr>
            </a:solidFill>
            <a:ln>
              <a:solidFill>
                <a:srgbClr val="6699FF"/>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smtClean="0">
                  <a:solidFill>
                    <a:srgbClr val="6699FF"/>
                  </a:solidFill>
                </a:rPr>
                <a:t>集合ページヘ</a:t>
              </a:r>
              <a:endParaRPr lang="ja-JP" altLang="en-US" sz="700" b="1" dirty="0">
                <a:solidFill>
                  <a:srgbClr val="6699FF"/>
                </a:solidFill>
              </a:endParaRPr>
            </a:p>
          </p:txBody>
        </p:sp>
      </p:grpSp>
      <p:cxnSp>
        <p:nvCxnSpPr>
          <p:cNvPr id="82" name="直線矢印コネクタ 81"/>
          <p:cNvCxnSpPr/>
          <p:nvPr/>
        </p:nvCxnSpPr>
        <p:spPr bwMode="auto">
          <a:xfrm>
            <a:off x="4630185" y="4868774"/>
            <a:ext cx="1855420" cy="0"/>
          </a:xfrm>
          <a:prstGeom prst="straightConnector1">
            <a:avLst/>
          </a:prstGeom>
          <a:gradFill rotWithShape="0">
            <a:gsLst>
              <a:gs pos="0">
                <a:srgbClr val="FFFF00"/>
              </a:gs>
              <a:gs pos="100000">
                <a:srgbClr val="FF9900"/>
              </a:gs>
            </a:gsLst>
            <a:lin ang="0" scaled="1"/>
          </a:gradFill>
          <a:ln w="25400" cap="flat" cmpd="sng" algn="ctr">
            <a:solidFill>
              <a:srgbClr val="FF7C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77" idx="3"/>
          </p:cNvCxnSpPr>
          <p:nvPr/>
        </p:nvCxnSpPr>
        <p:spPr bwMode="auto">
          <a:xfrm flipV="1">
            <a:off x="2062565" y="4270447"/>
            <a:ext cx="1531257" cy="1"/>
          </a:xfrm>
          <a:prstGeom prst="straightConnector1">
            <a:avLst/>
          </a:prstGeom>
          <a:solidFill>
            <a:srgbClr val="6699FF">
              <a:alpha val="34902"/>
            </a:srgbClr>
          </a:solidFill>
          <a:ln>
            <a:solidFill>
              <a:srgbClr val="6699FF"/>
            </a:solidFill>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85" name="直線矢印コネクタ 84"/>
          <p:cNvCxnSpPr/>
          <p:nvPr/>
        </p:nvCxnSpPr>
        <p:spPr bwMode="auto">
          <a:xfrm>
            <a:off x="2127630" y="5376289"/>
            <a:ext cx="4357975" cy="0"/>
          </a:xfrm>
          <a:prstGeom prst="straightConnector1">
            <a:avLst/>
          </a:prstGeom>
          <a:gradFill rotWithShape="0">
            <a:gsLst>
              <a:gs pos="0">
                <a:srgbClr val="FFFF00"/>
              </a:gs>
              <a:gs pos="100000">
                <a:srgbClr val="FF9900"/>
              </a:gs>
            </a:gsLst>
            <a:lin ang="0" scaled="1"/>
          </a:gradFill>
          <a:ln w="25400" cap="flat" cmpd="sng" algn="ctr">
            <a:solidFill>
              <a:srgbClr val="FF7C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正方形/長方形 86"/>
          <p:cNvSpPr/>
          <p:nvPr/>
        </p:nvSpPr>
        <p:spPr>
          <a:xfrm>
            <a:off x="6431015" y="6284590"/>
            <a:ext cx="2970559" cy="812530"/>
          </a:xfrm>
          <a:prstGeom prst="rect">
            <a:avLst/>
          </a:prstGeom>
        </p:spPr>
        <p:txBody>
          <a:bodyPr wrap="square">
            <a:spAutoFit/>
          </a:bodyPr>
          <a:lstStyle/>
          <a:p>
            <a:r>
              <a:rPr lang="en-US" altLang="ja-JP" sz="900" b="1" dirty="0" smtClean="0">
                <a:solidFill>
                  <a:prstClr val="black">
                    <a:lumMod val="75000"/>
                    <a:lumOff val="25000"/>
                  </a:prstClr>
                </a:solidFill>
                <a:cs typeface="メイリオ" pitchFamily="50" charset="-128"/>
              </a:rPr>
              <a:t>【</a:t>
            </a:r>
            <a:r>
              <a:rPr lang="ja-JP" altLang="en-US" sz="900" b="1" dirty="0" smtClean="0">
                <a:solidFill>
                  <a:prstClr val="black">
                    <a:lumMod val="75000"/>
                    <a:lumOff val="25000"/>
                  </a:prstClr>
                </a:solidFill>
                <a:cs typeface="メイリオ" pitchFamily="50" charset="-128"/>
              </a:rPr>
              <a:t>想定</a:t>
            </a:r>
            <a:r>
              <a:rPr lang="en-US" altLang="ja-JP" sz="900" b="1" dirty="0" smtClean="0">
                <a:solidFill>
                  <a:prstClr val="black">
                    <a:lumMod val="75000"/>
                    <a:lumOff val="25000"/>
                  </a:prstClr>
                </a:solidFill>
                <a:cs typeface="メイリオ" pitchFamily="50" charset="-128"/>
              </a:rPr>
              <a:t>PV】</a:t>
            </a:r>
            <a:r>
              <a:rPr lang="ja-JP" altLang="en-US" sz="900" b="1" dirty="0" smtClean="0">
                <a:solidFill>
                  <a:prstClr val="black">
                    <a:lumMod val="75000"/>
                    <a:lumOff val="25000"/>
                  </a:prstClr>
                </a:solidFill>
                <a:cs typeface="メイリオ" pitchFamily="50" charset="-128"/>
              </a:rPr>
              <a:t>　</a:t>
            </a:r>
            <a:r>
              <a:rPr lang="en-US" altLang="ja-JP" sz="900" dirty="0" smtClean="0">
                <a:solidFill>
                  <a:prstClr val="black">
                    <a:lumMod val="75000"/>
                    <a:lumOff val="25000"/>
                  </a:prstClr>
                </a:solidFill>
                <a:cs typeface="メイリオ" pitchFamily="50" charset="-128"/>
              </a:rPr>
              <a:t>4</a:t>
            </a:r>
            <a:r>
              <a:rPr lang="ja-JP" altLang="en-US" sz="900" dirty="0" smtClean="0">
                <a:solidFill>
                  <a:prstClr val="black">
                    <a:lumMod val="75000"/>
                    <a:lumOff val="25000"/>
                  </a:prstClr>
                </a:solidFill>
                <a:cs typeface="メイリオ" pitchFamily="50" charset="-128"/>
              </a:rPr>
              <a:t>週間掲載　</a:t>
            </a:r>
            <a:r>
              <a:rPr lang="en-US" altLang="ja-JP" sz="900" dirty="0" smtClean="0">
                <a:solidFill>
                  <a:prstClr val="black">
                    <a:lumMod val="75000"/>
                    <a:lumOff val="25000"/>
                  </a:prstClr>
                </a:solidFill>
                <a:cs typeface="メイリオ" pitchFamily="50" charset="-128"/>
              </a:rPr>
              <a:t>500</a:t>
            </a:r>
            <a:r>
              <a:rPr lang="ja-JP" altLang="en-US" sz="900" dirty="0" smtClean="0">
                <a:solidFill>
                  <a:prstClr val="black">
                    <a:lumMod val="75000"/>
                    <a:lumOff val="25000"/>
                  </a:prstClr>
                </a:solidFill>
                <a:cs typeface="メイリオ" pitchFamily="50" charset="-128"/>
              </a:rPr>
              <a:t>～</a:t>
            </a:r>
            <a:r>
              <a:rPr lang="en-US" altLang="ja-JP" sz="900" dirty="0" smtClean="0">
                <a:solidFill>
                  <a:prstClr val="black">
                    <a:lumMod val="75000"/>
                    <a:lumOff val="25000"/>
                  </a:prstClr>
                </a:solidFill>
                <a:cs typeface="メイリオ" pitchFamily="50" charset="-128"/>
              </a:rPr>
              <a:t>1,000pv</a:t>
            </a:r>
          </a:p>
          <a:p>
            <a:r>
              <a:rPr lang="en-US" altLang="ja-JP" sz="900" b="1" dirty="0" smtClean="0">
                <a:solidFill>
                  <a:prstClr val="black">
                    <a:lumMod val="75000"/>
                    <a:lumOff val="25000"/>
                  </a:prstClr>
                </a:solidFill>
                <a:cs typeface="メイリオ" pitchFamily="50" charset="-128"/>
              </a:rPr>
              <a:t>【</a:t>
            </a:r>
            <a:r>
              <a:rPr lang="ja-JP" altLang="en-US" sz="900" b="1" dirty="0">
                <a:solidFill>
                  <a:prstClr val="black">
                    <a:lumMod val="75000"/>
                    <a:lumOff val="25000"/>
                  </a:prstClr>
                </a:solidFill>
                <a:cs typeface="メイリオ" pitchFamily="50" charset="-128"/>
              </a:rPr>
              <a:t>掲載期間</a:t>
            </a:r>
            <a:r>
              <a:rPr lang="en-US" altLang="ja-JP" sz="900" b="1" dirty="0">
                <a:solidFill>
                  <a:prstClr val="black">
                    <a:lumMod val="75000"/>
                    <a:lumOff val="25000"/>
                  </a:prstClr>
                </a:solidFill>
                <a:cs typeface="メイリオ" pitchFamily="50" charset="-128"/>
              </a:rPr>
              <a:t>】 </a:t>
            </a:r>
            <a:r>
              <a:rPr lang="en-US" altLang="ja-JP" sz="900" dirty="0" smtClean="0">
                <a:solidFill>
                  <a:prstClr val="black">
                    <a:lumMod val="75000"/>
                    <a:lumOff val="25000"/>
                  </a:prstClr>
                </a:solidFill>
                <a:cs typeface="メイリオ" pitchFamily="50" charset="-128"/>
              </a:rPr>
              <a:t>4</a:t>
            </a:r>
            <a:r>
              <a:rPr lang="ja-JP" altLang="en-US" sz="900" dirty="0" smtClean="0">
                <a:solidFill>
                  <a:prstClr val="black">
                    <a:lumMod val="75000"/>
                    <a:lumOff val="25000"/>
                  </a:prstClr>
                </a:solidFill>
                <a:cs typeface="メイリオ" pitchFamily="50" charset="-128"/>
              </a:rPr>
              <a:t>週間</a:t>
            </a:r>
            <a:r>
              <a:rPr lang="en-US" altLang="ja-JP" sz="900" dirty="0" smtClean="0">
                <a:solidFill>
                  <a:prstClr val="black">
                    <a:lumMod val="75000"/>
                    <a:lumOff val="25000"/>
                  </a:prstClr>
                </a:solidFill>
                <a:cs typeface="メイリオ" pitchFamily="50" charset="-128"/>
              </a:rPr>
              <a:t>~</a:t>
            </a:r>
            <a:endParaRPr lang="en-US" altLang="ja-JP" sz="900" dirty="0">
              <a:solidFill>
                <a:prstClr val="black">
                  <a:lumMod val="75000"/>
                  <a:lumOff val="25000"/>
                </a:prstClr>
              </a:solidFill>
              <a:cs typeface="メイリオ" pitchFamily="50" charset="-128"/>
            </a:endParaRPr>
          </a:p>
          <a:p>
            <a:r>
              <a:rPr lang="ja-JP" altLang="en-US" sz="900" dirty="0" smtClean="0">
                <a:solidFill>
                  <a:prstClr val="black">
                    <a:lumMod val="75000"/>
                    <a:lumOff val="25000"/>
                  </a:prstClr>
                </a:solidFill>
                <a:cs typeface="メイリオ" pitchFamily="50" charset="-128"/>
              </a:rPr>
              <a:t>　</a:t>
            </a:r>
            <a:r>
              <a:rPr lang="en-US" altLang="ja-JP" sz="900" dirty="0" smtClean="0">
                <a:solidFill>
                  <a:prstClr val="black">
                    <a:lumMod val="75000"/>
                    <a:lumOff val="25000"/>
                  </a:prstClr>
                </a:solidFill>
                <a:cs typeface="メイリオ" pitchFamily="50" charset="-128"/>
              </a:rPr>
              <a:t>※</a:t>
            </a:r>
            <a:r>
              <a:rPr lang="ja-JP" altLang="en-US" sz="900" dirty="0" smtClean="0">
                <a:solidFill>
                  <a:prstClr val="black">
                    <a:lumMod val="75000"/>
                    <a:lumOff val="25000"/>
                  </a:prstClr>
                </a:solidFill>
                <a:cs typeface="メイリオ" pitchFamily="50" charset="-128"/>
              </a:rPr>
              <a:t>クーポンの有効期限に準じます。</a:t>
            </a:r>
            <a:endParaRPr lang="en-US" altLang="ja-JP" sz="900" dirty="0">
              <a:solidFill>
                <a:prstClr val="black">
                  <a:lumMod val="75000"/>
                  <a:lumOff val="25000"/>
                </a:prstClr>
              </a:solidFill>
              <a:cs typeface="メイリオ" pitchFamily="50" charset="-128"/>
            </a:endParaRPr>
          </a:p>
          <a:p>
            <a:pPr>
              <a:lnSpc>
                <a:spcPct val="120000"/>
              </a:lnSpc>
            </a:pPr>
            <a:r>
              <a:rPr lang="en-US" altLang="ja-JP" sz="900" b="1" dirty="0" smtClean="0">
                <a:solidFill>
                  <a:prstClr val="black">
                    <a:lumMod val="75000"/>
                    <a:lumOff val="25000"/>
                  </a:prstClr>
                </a:solidFill>
                <a:cs typeface="メイリオ" pitchFamily="50" charset="-128"/>
              </a:rPr>
              <a:t>【</a:t>
            </a:r>
            <a:r>
              <a:rPr lang="ja-JP" altLang="en-US" sz="900" b="1" dirty="0" smtClean="0">
                <a:solidFill>
                  <a:prstClr val="black">
                    <a:lumMod val="75000"/>
                    <a:lumOff val="25000"/>
                  </a:prstClr>
                </a:solidFill>
                <a:cs typeface="メイリオ" pitchFamily="50" charset="-128"/>
              </a:rPr>
              <a:t>誘導枠</a:t>
            </a:r>
            <a:r>
              <a:rPr lang="en-US" altLang="ja-JP" sz="900" b="1" dirty="0" smtClean="0">
                <a:solidFill>
                  <a:prstClr val="black">
                    <a:lumMod val="75000"/>
                    <a:lumOff val="25000"/>
                  </a:prstClr>
                </a:solidFill>
                <a:cs typeface="メイリオ" pitchFamily="50" charset="-128"/>
              </a:rPr>
              <a:t>】</a:t>
            </a:r>
          </a:p>
          <a:p>
            <a:r>
              <a:rPr lang="ja-JP" altLang="en-US" sz="900" dirty="0" smtClean="0">
                <a:solidFill>
                  <a:prstClr val="black">
                    <a:lumMod val="75000"/>
                    <a:lumOff val="25000"/>
                  </a:prstClr>
                </a:solidFill>
                <a:cs typeface="メイリオ" pitchFamily="50" charset="-128"/>
              </a:rPr>
              <a:t>就</a:t>
            </a:r>
            <a:r>
              <a:rPr lang="ja-JP" altLang="en-US" sz="900" dirty="0">
                <a:solidFill>
                  <a:prstClr val="black">
                    <a:lumMod val="75000"/>
                    <a:lumOff val="25000"/>
                  </a:prstClr>
                </a:solidFill>
                <a:cs typeface="メイリオ" pitchFamily="50" charset="-128"/>
              </a:rPr>
              <a:t>活スタイルナビ</a:t>
            </a:r>
            <a:r>
              <a:rPr lang="en-US" altLang="ja-JP" sz="900" dirty="0">
                <a:solidFill>
                  <a:prstClr val="black">
                    <a:lumMod val="75000"/>
                    <a:lumOff val="25000"/>
                  </a:prstClr>
                </a:solidFill>
                <a:cs typeface="メイリオ" pitchFamily="50" charset="-128"/>
              </a:rPr>
              <a:t>TOP</a:t>
            </a:r>
            <a:r>
              <a:rPr lang="ja-JP" altLang="en-US" sz="900" dirty="0">
                <a:solidFill>
                  <a:prstClr val="black">
                    <a:lumMod val="75000"/>
                    <a:lumOff val="25000"/>
                  </a:prstClr>
                </a:solidFill>
                <a:cs typeface="メイリオ" pitchFamily="50" charset="-128"/>
              </a:rPr>
              <a:t>ページ</a:t>
            </a:r>
            <a:r>
              <a:rPr lang="en-US" altLang="ja-JP" sz="900" dirty="0">
                <a:solidFill>
                  <a:prstClr val="black">
                    <a:lumMod val="75000"/>
                    <a:lumOff val="25000"/>
                  </a:prstClr>
                </a:solidFill>
                <a:cs typeface="メイリオ" pitchFamily="50" charset="-128"/>
              </a:rPr>
              <a:t>1</a:t>
            </a:r>
            <a:r>
              <a:rPr lang="ja-JP" altLang="en-US" sz="900" dirty="0">
                <a:solidFill>
                  <a:prstClr val="black">
                    <a:lumMod val="75000"/>
                    <a:lumOff val="25000"/>
                  </a:prstClr>
                </a:solidFill>
                <a:cs typeface="メイリオ" pitchFamily="50" charset="-128"/>
              </a:rPr>
              <a:t>枠　</a:t>
            </a:r>
            <a:r>
              <a:rPr lang="en-US" altLang="ja-JP" sz="900" dirty="0">
                <a:solidFill>
                  <a:prstClr val="black">
                    <a:lumMod val="75000"/>
                    <a:lumOff val="25000"/>
                  </a:prstClr>
                </a:solidFill>
                <a:cs typeface="メイリオ" pitchFamily="50" charset="-128"/>
              </a:rPr>
              <a:t>※</a:t>
            </a:r>
            <a:r>
              <a:rPr lang="ja-JP" altLang="en-US" sz="900" dirty="0">
                <a:solidFill>
                  <a:prstClr val="black">
                    <a:lumMod val="75000"/>
                    <a:lumOff val="25000"/>
                  </a:prstClr>
                </a:solidFill>
                <a:cs typeface="メイリオ" pitchFamily="50" charset="-128"/>
              </a:rPr>
              <a:t>ランダム</a:t>
            </a:r>
            <a:r>
              <a:rPr lang="ja-JP" altLang="en-US" sz="900" dirty="0" smtClean="0">
                <a:solidFill>
                  <a:prstClr val="black">
                    <a:lumMod val="75000"/>
                    <a:lumOff val="25000"/>
                  </a:prstClr>
                </a:solidFill>
                <a:cs typeface="メイリオ" pitchFamily="50" charset="-128"/>
              </a:rPr>
              <a:t>表示</a:t>
            </a:r>
            <a:endParaRPr lang="ja-JP" altLang="en-US" sz="900" dirty="0">
              <a:solidFill>
                <a:prstClr val="black">
                  <a:lumMod val="75000"/>
                  <a:lumOff val="25000"/>
                </a:prstClr>
              </a:solidFill>
              <a:cs typeface="メイリオ" pitchFamily="50" charset="-128"/>
            </a:endParaRPr>
          </a:p>
        </p:txBody>
      </p:sp>
      <p:sp>
        <p:nvSpPr>
          <p:cNvPr id="88" name="正方形/長方形 87"/>
          <p:cNvSpPr/>
          <p:nvPr/>
        </p:nvSpPr>
        <p:spPr>
          <a:xfrm>
            <a:off x="6406405" y="6215218"/>
            <a:ext cx="2985565" cy="891362"/>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グループ化 8"/>
          <p:cNvGrpSpPr/>
          <p:nvPr/>
        </p:nvGrpSpPr>
        <p:grpSpPr>
          <a:xfrm>
            <a:off x="909557" y="3294632"/>
            <a:ext cx="1861798" cy="254663"/>
            <a:chOff x="909557" y="3294632"/>
            <a:chExt cx="1861798" cy="254663"/>
          </a:xfrm>
        </p:grpSpPr>
        <p:pic>
          <p:nvPicPr>
            <p:cNvPr id="55" name="Picture 1"/>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09557" y="3294632"/>
              <a:ext cx="1861798" cy="25466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7" name="正方形/長方形 46"/>
            <p:cNvSpPr/>
            <p:nvPr/>
          </p:nvSpPr>
          <p:spPr>
            <a:xfrm>
              <a:off x="925361" y="3294632"/>
              <a:ext cx="648072" cy="146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2"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25361" y="3294632"/>
              <a:ext cx="999255" cy="122037"/>
            </a:xfrm>
            <a:prstGeom prst="rect">
              <a:avLst/>
            </a:prstGeom>
            <a:noFill/>
            <a:extLst>
              <a:ext uri="{909E8E84-426E-40DD-AFC4-6F175D3DCCD1}">
                <a14:hiddenFill xmlns:a14="http://schemas.microsoft.com/office/drawing/2010/main">
                  <a:solidFill>
                    <a:srgbClr val="FFFFFF"/>
                  </a:solidFill>
                </a14:hiddenFill>
              </a:ext>
            </a:extLst>
          </p:spPr>
        </p:pic>
        <p:sp>
          <p:nvSpPr>
            <p:cNvPr id="56" name="正方形/長方形 55"/>
            <p:cNvSpPr/>
            <p:nvPr/>
          </p:nvSpPr>
          <p:spPr>
            <a:xfrm>
              <a:off x="909557" y="3422307"/>
              <a:ext cx="440248" cy="126988"/>
            </a:xfrm>
            <a:prstGeom prst="rect">
              <a:avLst/>
            </a:prstGeom>
            <a:solidFill>
              <a:srgbClr val="C5D8FF">
                <a:alpha val="77000"/>
              </a:srgbClr>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b="1">
                <a:solidFill>
                  <a:srgbClr val="6699FF"/>
                </a:solidFill>
              </a:endParaRPr>
            </a:p>
          </p:txBody>
        </p:sp>
      </p:grpSp>
      <p:cxnSp>
        <p:nvCxnSpPr>
          <p:cNvPr id="83" name="直線矢印コネクタ 82"/>
          <p:cNvCxnSpPr/>
          <p:nvPr/>
        </p:nvCxnSpPr>
        <p:spPr bwMode="auto">
          <a:xfrm>
            <a:off x="1340989" y="3470723"/>
            <a:ext cx="2252833" cy="0"/>
          </a:xfrm>
          <a:prstGeom prst="straightConnector1">
            <a:avLst/>
          </a:prstGeom>
          <a:solidFill>
            <a:srgbClr val="6699FF">
              <a:alpha val="34902"/>
            </a:srgbClr>
          </a:solidFill>
          <a:ln>
            <a:solidFill>
              <a:srgbClr val="6699FF"/>
            </a:solidFill>
            <a:tailEnd type="arrow"/>
          </a:ln>
          <a:extLst/>
        </p:spPr>
        <p:style>
          <a:lnRef idx="2">
            <a:schemeClr val="accent1">
              <a:shade val="50000"/>
            </a:schemeClr>
          </a:lnRef>
          <a:fillRef idx="1">
            <a:schemeClr val="accent1"/>
          </a:fillRef>
          <a:effectRef idx="0">
            <a:schemeClr val="accent1"/>
          </a:effectRef>
          <a:fontRef idx="minor">
            <a:schemeClr val="lt1"/>
          </a:fontRef>
        </p:style>
      </p:cxnSp>
      <p:grpSp>
        <p:nvGrpSpPr>
          <p:cNvPr id="10" name="グループ化 9"/>
          <p:cNvGrpSpPr/>
          <p:nvPr/>
        </p:nvGrpSpPr>
        <p:grpSpPr>
          <a:xfrm>
            <a:off x="3648655" y="3308044"/>
            <a:ext cx="999255" cy="151884"/>
            <a:chOff x="3648655" y="3308044"/>
            <a:chExt cx="999255" cy="151884"/>
          </a:xfrm>
        </p:grpSpPr>
        <p:sp>
          <p:nvSpPr>
            <p:cNvPr id="72" name="正方形/長方形 71"/>
            <p:cNvSpPr/>
            <p:nvPr/>
          </p:nvSpPr>
          <p:spPr>
            <a:xfrm>
              <a:off x="3680570" y="3308044"/>
              <a:ext cx="616156" cy="15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8"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648655" y="3322967"/>
              <a:ext cx="999255" cy="1220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2851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a:xfrm>
            <a:off x="7783760" y="6835199"/>
            <a:ext cx="2400300" cy="385495"/>
          </a:xfrm>
        </p:spPr>
        <p:txBody>
          <a:bodyPr/>
          <a:lstStyle/>
          <a:p>
            <a:pPr>
              <a:defRPr/>
            </a:pPr>
            <a:fld id="{14D60BC2-9FFD-46B8-9ADF-CC4A1BC29B83}" type="slidenum">
              <a:rPr lang="en-US" altLang="ja-JP" smtClean="0"/>
              <a:pPr>
                <a:defRPr/>
              </a:pPr>
              <a:t>32</a:t>
            </a:fld>
            <a:endParaRPr lang="en-US" altLang="ja-JP"/>
          </a:p>
        </p:txBody>
      </p:sp>
      <p:sp>
        <p:nvSpPr>
          <p:cNvPr id="3" name="Rectangle 5"/>
          <p:cNvSpPr>
            <a:spLocks noChangeArrowheads="1"/>
          </p:cNvSpPr>
          <p:nvPr/>
        </p:nvSpPr>
        <p:spPr bwMode="auto">
          <a:xfrm>
            <a:off x="379097" y="163539"/>
            <a:ext cx="6357795" cy="37813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54" tIns="50077" rIns="100154" bIns="50077">
            <a:spAutoFit/>
          </a:bodyPr>
          <a:lstStyle/>
          <a:p>
            <a:r>
              <a:rPr lang="en-US" altLang="ja-JP" sz="1800" b="1" dirty="0">
                <a:solidFill>
                  <a:schemeClr val="tx1">
                    <a:lumMod val="65000"/>
                    <a:lumOff val="35000"/>
                  </a:schemeClr>
                </a:solidFill>
                <a:latin typeface="+mj-ea"/>
              </a:rPr>
              <a:t> </a:t>
            </a:r>
            <a:r>
              <a:rPr lang="en-US" altLang="ja-JP" sz="1800" b="1" dirty="0" smtClean="0">
                <a:solidFill>
                  <a:schemeClr val="tx1">
                    <a:lumMod val="65000"/>
                    <a:lumOff val="35000"/>
                  </a:schemeClr>
                </a:solidFill>
                <a:latin typeface="+mj-ea"/>
              </a:rPr>
              <a:t> </a:t>
            </a:r>
            <a:r>
              <a:rPr lang="ja-JP" altLang="en-US" sz="1800" b="1" dirty="0" smtClean="0">
                <a:solidFill>
                  <a:schemeClr val="tx1">
                    <a:lumMod val="65000"/>
                    <a:lumOff val="35000"/>
                  </a:schemeClr>
                </a:solidFill>
                <a:latin typeface="+mj-ea"/>
              </a:rPr>
              <a:t>就活スタイルナビ　</a:t>
            </a:r>
            <a:r>
              <a:rPr lang="ja-JP" altLang="en-US" sz="1800" b="1" dirty="0" smtClean="0">
                <a:solidFill>
                  <a:schemeClr val="tx1">
                    <a:lumMod val="65000"/>
                    <a:lumOff val="35000"/>
                  </a:schemeClr>
                </a:solidFill>
                <a:latin typeface="+mj-ea"/>
                <a:ea typeface="+mj-ea"/>
                <a:cs typeface="メイリオ" pitchFamily="50" charset="-128"/>
              </a:rPr>
              <a:t>ディスプレイ</a:t>
            </a:r>
            <a:r>
              <a:rPr lang="ja-JP" altLang="en-US" sz="1800" b="1" dirty="0">
                <a:solidFill>
                  <a:schemeClr val="tx1">
                    <a:lumMod val="65000"/>
                    <a:lumOff val="35000"/>
                  </a:schemeClr>
                </a:solidFill>
                <a:latin typeface="+mj-ea"/>
                <a:ea typeface="+mj-ea"/>
                <a:cs typeface="メイリオ" pitchFamily="50" charset="-128"/>
              </a:rPr>
              <a:t>広告　動画オーバーレイ</a:t>
            </a:r>
            <a:endParaRPr lang="en-US" altLang="ja-JP" sz="1800" b="1" dirty="0">
              <a:solidFill>
                <a:schemeClr val="tx1">
                  <a:lumMod val="65000"/>
                  <a:lumOff val="35000"/>
                </a:schemeClr>
              </a:solidFill>
              <a:latin typeface="+mj-ea"/>
              <a:ea typeface="+mj-ea"/>
              <a:cs typeface="メイリオ" pitchFamily="50" charset="-128"/>
            </a:endParaRPr>
          </a:p>
        </p:txBody>
      </p:sp>
      <p:sp>
        <p:nvSpPr>
          <p:cNvPr id="18" name="テキスト ボックス 12"/>
          <p:cNvSpPr txBox="1">
            <a:spLocks noChangeArrowheads="1"/>
          </p:cNvSpPr>
          <p:nvPr/>
        </p:nvSpPr>
        <p:spPr bwMode="auto">
          <a:xfrm>
            <a:off x="222427" y="595958"/>
            <a:ext cx="10287000" cy="5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54" tIns="50077" rIns="100154" bIns="50077">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300" dirty="0">
                <a:solidFill>
                  <a:srgbClr val="080808"/>
                </a:solidFill>
                <a:latin typeface="メイリオ" pitchFamily="50" charset="-128"/>
                <a:ea typeface="メイリオ" pitchFamily="50" charset="-128"/>
                <a:cs typeface="メイリオ" pitchFamily="50" charset="-128"/>
              </a:rPr>
              <a:t>スマートフォン特化のオーバーレイ型ジャック広告。</a:t>
            </a:r>
            <a:endParaRPr lang="en-US" altLang="ja-JP" sz="1300" dirty="0">
              <a:solidFill>
                <a:srgbClr val="080808"/>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300" dirty="0">
                <a:solidFill>
                  <a:srgbClr val="080808"/>
                </a:solidFill>
                <a:latin typeface="メイリオ" pitchFamily="50" charset="-128"/>
                <a:ea typeface="メイリオ" pitchFamily="50" charset="-128"/>
                <a:cs typeface="メイリオ" pitchFamily="50" charset="-128"/>
              </a:rPr>
              <a:t>ページヘッダから出現し大画面で動画掲載ができるため、テキストだけでは伝えきれない情報を読者に届けることが可能です。</a:t>
            </a:r>
          </a:p>
        </p:txBody>
      </p:sp>
      <p:pic>
        <p:nvPicPr>
          <p:cNvPr id="15" name="図 14"/>
          <p:cNvPicPr>
            <a:picLocks noChangeAspect="1"/>
          </p:cNvPicPr>
          <p:nvPr/>
        </p:nvPicPr>
        <p:blipFill>
          <a:blip r:embed="rId2" cstate="print"/>
          <a:stretch>
            <a:fillRect/>
          </a:stretch>
        </p:blipFill>
        <p:spPr>
          <a:xfrm>
            <a:off x="124727" y="1354936"/>
            <a:ext cx="2025253" cy="3492913"/>
          </a:xfrm>
          <a:prstGeom prst="rect">
            <a:avLst/>
          </a:prstGeom>
        </p:spPr>
      </p:pic>
      <p:sp>
        <p:nvSpPr>
          <p:cNvPr id="16" name="左右矢印 15"/>
          <p:cNvSpPr/>
          <p:nvPr/>
        </p:nvSpPr>
        <p:spPr>
          <a:xfrm>
            <a:off x="156876" y="1701799"/>
            <a:ext cx="1941365" cy="248249"/>
          </a:xfrm>
          <a:prstGeom prst="leftRightArrow">
            <a:avLst/>
          </a:prstGeom>
          <a:solidFill>
            <a:srgbClr val="FF3338"/>
          </a:solidFill>
          <a:ln>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kumimoji="1" lang="ja-JP" altLang="en-US"/>
          </a:p>
        </p:txBody>
      </p:sp>
      <p:sp>
        <p:nvSpPr>
          <p:cNvPr id="21" name="正方形/長方形 20"/>
          <p:cNvSpPr/>
          <p:nvPr/>
        </p:nvSpPr>
        <p:spPr>
          <a:xfrm>
            <a:off x="168693" y="1532760"/>
            <a:ext cx="1874132" cy="239632"/>
          </a:xfrm>
          <a:prstGeom prst="rect">
            <a:avLst/>
          </a:prstGeom>
        </p:spPr>
        <p:txBody>
          <a:bodyPr wrap="square" lIns="100154" tIns="50077" rIns="100154" bIns="50077">
            <a:spAutoFit/>
          </a:bodyPr>
          <a:lstStyle/>
          <a:p>
            <a:pPr algn="ctr" fontAlgn="base">
              <a:spcBef>
                <a:spcPct val="0"/>
              </a:spcBef>
              <a:spcAft>
                <a:spcPct val="0"/>
              </a:spcAft>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横いっぱいに画面遷移</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p:nvPr/>
        </p:nvGrpSpPr>
        <p:grpSpPr>
          <a:xfrm>
            <a:off x="277005" y="1942102"/>
            <a:ext cx="1720700" cy="1026438"/>
            <a:chOff x="-972616" y="790707"/>
            <a:chExt cx="1613808" cy="1025784"/>
          </a:xfrm>
        </p:grpSpPr>
        <p:pic>
          <p:nvPicPr>
            <p:cNvPr id="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2616" y="798914"/>
              <a:ext cx="1613808" cy="1017577"/>
            </a:xfrm>
            <a:prstGeom prst="rect">
              <a:avLst/>
            </a:prstGeom>
            <a:noFill/>
            <a:ln w="9525">
              <a:noFill/>
              <a:miter lim="800000"/>
              <a:headEnd/>
              <a:tailEnd/>
            </a:ln>
          </p:spPr>
        </p:pic>
        <p:pic>
          <p:nvPicPr>
            <p:cNvPr id="30" name="Picture 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2616" y="790707"/>
              <a:ext cx="1613808" cy="93232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pic>
        <p:nvPicPr>
          <p:cNvPr id="34"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7005" y="2973631"/>
            <a:ext cx="1720700" cy="130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4" name="直線コネクタ 73"/>
          <p:cNvCxnSpPr>
            <a:stCxn id="79" idx="3"/>
            <a:endCxn id="96" idx="2"/>
          </p:cNvCxnSpPr>
          <p:nvPr/>
        </p:nvCxnSpPr>
        <p:spPr>
          <a:xfrm flipV="1">
            <a:off x="2043340" y="2382334"/>
            <a:ext cx="288075" cy="515277"/>
          </a:xfrm>
          <a:prstGeom prst="line">
            <a:avLst/>
          </a:prstGeom>
          <a:noFill/>
          <a:ln w="41275" cap="flat" cmpd="sng" algn="ctr">
            <a:solidFill>
              <a:srgbClr val="FF0000"/>
            </a:solidFill>
            <a:prstDash val="solid"/>
          </a:ln>
          <a:effectLst/>
        </p:spPr>
      </p:cxnSp>
      <p:pic>
        <p:nvPicPr>
          <p:cNvPr id="7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23208" y="1993051"/>
            <a:ext cx="137862" cy="120830"/>
          </a:xfrm>
          <a:prstGeom prst="rect">
            <a:avLst/>
          </a:prstGeom>
          <a:noFill/>
          <a:ln w="9525">
            <a:noFill/>
            <a:miter lim="800000"/>
            <a:headEnd/>
            <a:tailEnd/>
          </a:ln>
        </p:spPr>
      </p:pic>
      <p:sp>
        <p:nvSpPr>
          <p:cNvPr id="79" name="正方形/長方形 78"/>
          <p:cNvSpPr/>
          <p:nvPr/>
        </p:nvSpPr>
        <p:spPr>
          <a:xfrm>
            <a:off x="1763086" y="2813362"/>
            <a:ext cx="280254" cy="168497"/>
          </a:xfrm>
          <a:prstGeom prst="rect">
            <a:avLst/>
          </a:prstGeom>
          <a:noFill/>
          <a:ln w="22225" cap="flat" cmpd="sng" algn="ctr">
            <a:solidFill>
              <a:srgbClr val="FF0000"/>
            </a:solidFill>
            <a:prstDash val="dash"/>
          </a:ln>
          <a:effectLst/>
        </p:spPr>
        <p:txBody>
          <a:bodyPr lIns="100154" tIns="50077" rIns="100154" bIns="50077" rtlCol="0" anchor="ctr"/>
          <a:lstStyle/>
          <a:p>
            <a:pPr algn="ctr" defTabSz="1001542" fontAlgn="base">
              <a:spcBef>
                <a:spcPct val="0"/>
              </a:spcBef>
              <a:spcAft>
                <a:spcPct val="0"/>
              </a:spcAft>
              <a:defRPr/>
            </a:pPr>
            <a:endParaRPr kumimoji="0" lang="ja-JP" altLang="en-US" kern="0">
              <a:solidFill>
                <a:srgbClr val="FFFFFF"/>
              </a:solidFill>
              <a:latin typeface="メイリオ"/>
              <a:ea typeface="メイリオ"/>
              <a:cs typeface="メイリオ"/>
            </a:endParaRPr>
          </a:p>
        </p:txBody>
      </p:sp>
      <p:graphicFrame>
        <p:nvGraphicFramePr>
          <p:cNvPr id="149" name="表 148"/>
          <p:cNvGraphicFramePr>
            <a:graphicFrameLocks noGrp="1"/>
          </p:cNvGraphicFramePr>
          <p:nvPr>
            <p:extLst>
              <p:ext uri="{D42A27DB-BD31-4B8C-83A1-F6EECF244321}">
                <p14:modId xmlns:p14="http://schemas.microsoft.com/office/powerpoint/2010/main" val="3250158563"/>
              </p:ext>
            </p:extLst>
          </p:nvPr>
        </p:nvGraphicFramePr>
        <p:xfrm>
          <a:off x="5737918" y="5672830"/>
          <a:ext cx="4422656" cy="820482"/>
        </p:xfrm>
        <a:graphic>
          <a:graphicData uri="http://schemas.openxmlformats.org/drawingml/2006/table">
            <a:tbl>
              <a:tblPr/>
              <a:tblGrid>
                <a:gridCol w="1105394"/>
                <a:gridCol w="1243973"/>
                <a:gridCol w="1372927"/>
                <a:gridCol w="700362"/>
              </a:tblGrid>
              <a:tr h="175700">
                <a:tc>
                  <a:txBody>
                    <a:bodyPr/>
                    <a:lstStyle/>
                    <a:p>
                      <a:pPr algn="ctr" fontAlgn="ctr"/>
                      <a:r>
                        <a:rPr lang="ja-JP" altLang="en-US" sz="1100" b="1" i="0" u="none" strike="noStrike" dirty="0">
                          <a:solidFill>
                            <a:srgbClr val="FFFFFF"/>
                          </a:solidFill>
                          <a:effectLst/>
                          <a:latin typeface="メイリオ"/>
                        </a:rPr>
                        <a:t>メニュー</a:t>
                      </a:r>
                    </a:p>
                  </a:txBody>
                  <a:tcPr marL="10716" marR="10716" marT="1005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dirty="0">
                          <a:solidFill>
                            <a:srgbClr val="FFFFFF"/>
                          </a:solidFill>
                          <a:effectLst/>
                          <a:latin typeface="メイリオ"/>
                        </a:rPr>
                        <a:t>料金</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a:solidFill>
                            <a:srgbClr val="FFFFFF"/>
                          </a:solidFill>
                          <a:effectLst/>
                          <a:latin typeface="メイリオ"/>
                        </a:rPr>
                        <a:t>掲載量</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a:solidFill>
                            <a:srgbClr val="FFFFFF"/>
                          </a:solidFill>
                          <a:effectLst/>
                          <a:latin typeface="メイリオ"/>
                        </a:rPr>
                        <a:t>単価</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14262">
                <a:tc rowSpan="3">
                  <a:txBody>
                    <a:bodyPr/>
                    <a:lstStyle/>
                    <a:p>
                      <a:pPr algn="ctr"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動画</a:t>
                      </a:r>
                      <a:endPar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オーバーレイ</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716" marR="10716" marT="1005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¥600,000</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300,000imp</a:t>
                      </a: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保証</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@2.0</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262">
                <a:tc v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¥800,000</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400,000imp</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保証</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14262">
                <a:tc v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¥1,000,000</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500,000imp</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保証</a:t>
                      </a:r>
                    </a:p>
                  </a:txBody>
                  <a:tcPr marL="10716" marR="10716" marT="1005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bl>
          </a:graphicData>
        </a:graphic>
      </p:graphicFrame>
      <p:sp>
        <p:nvSpPr>
          <p:cNvPr id="150" name="Text Box 67"/>
          <p:cNvSpPr txBox="1">
            <a:spLocks noChangeArrowheads="1"/>
          </p:cNvSpPr>
          <p:nvPr/>
        </p:nvSpPr>
        <p:spPr bwMode="auto">
          <a:xfrm>
            <a:off x="5683560" y="5451760"/>
            <a:ext cx="891099" cy="28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154" tIns="50077" rIns="100154" bIns="50077">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1200" b="1" dirty="0">
                <a:solidFill>
                  <a:srgbClr val="080808"/>
                </a:solidFill>
                <a:latin typeface="メイリオ" pitchFamily="50" charset="-128"/>
                <a:ea typeface="メイリオ" pitchFamily="50" charset="-128"/>
                <a:cs typeface="メイリオ" pitchFamily="50" charset="-128"/>
              </a:rPr>
              <a:t>料金表</a:t>
            </a:r>
            <a:endParaRPr lang="en-US" altLang="ja-JP" sz="900" u="sng" dirty="0">
              <a:solidFill>
                <a:srgbClr val="080808"/>
              </a:solidFill>
              <a:latin typeface="メイリオ" pitchFamily="50" charset="-128"/>
              <a:ea typeface="メイリオ" pitchFamily="50" charset="-128"/>
              <a:cs typeface="メイリオ" pitchFamily="50" charset="-128"/>
            </a:endParaRPr>
          </a:p>
        </p:txBody>
      </p:sp>
      <p:sp>
        <p:nvSpPr>
          <p:cNvPr id="158" name="フローチャート : 結合子 157"/>
          <p:cNvSpPr/>
          <p:nvPr/>
        </p:nvSpPr>
        <p:spPr>
          <a:xfrm>
            <a:off x="6623412" y="58201"/>
            <a:ext cx="774812" cy="492701"/>
          </a:xfrm>
          <a:prstGeom prst="flowChartConnector">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kumimoji="1" lang="ja-JP" altLang="en-US"/>
          </a:p>
        </p:txBody>
      </p:sp>
      <p:sp>
        <p:nvSpPr>
          <p:cNvPr id="159" name="Rectangle 5"/>
          <p:cNvSpPr>
            <a:spLocks noChangeArrowheads="1"/>
          </p:cNvSpPr>
          <p:nvPr/>
        </p:nvSpPr>
        <p:spPr bwMode="auto">
          <a:xfrm rot="21047067">
            <a:off x="6610672" y="139748"/>
            <a:ext cx="814611" cy="39352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54" tIns="50077" rIns="100154" bIns="50077">
            <a:spAutoFit/>
          </a:bodyPr>
          <a:lstStyle/>
          <a:p>
            <a:r>
              <a:rPr lang="en-US" altLang="ja-JP" sz="1900" b="1" dirty="0">
                <a:solidFill>
                  <a:schemeClr val="bg1"/>
                </a:solidFill>
                <a:latin typeface="メイリオ" pitchFamily="50" charset="-128"/>
                <a:ea typeface="メイリオ" pitchFamily="50" charset="-128"/>
                <a:cs typeface="メイリオ" pitchFamily="50" charset="-128"/>
              </a:rPr>
              <a:t>NEW</a:t>
            </a:r>
          </a:p>
        </p:txBody>
      </p:sp>
      <p:pic>
        <p:nvPicPr>
          <p:cNvPr id="6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82316" y="4614597"/>
            <a:ext cx="976049" cy="21121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80" name="グループ化 79"/>
          <p:cNvGrpSpPr/>
          <p:nvPr/>
        </p:nvGrpSpPr>
        <p:grpSpPr>
          <a:xfrm>
            <a:off x="1012042" y="4279396"/>
            <a:ext cx="1196652" cy="2077803"/>
            <a:chOff x="1165159" y="3546962"/>
            <a:chExt cx="1409522" cy="2420738"/>
          </a:xfrm>
        </p:grpSpPr>
        <p:pic>
          <p:nvPicPr>
            <p:cNvPr id="81" name="図 8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5159" y="3546962"/>
              <a:ext cx="1409522" cy="2420738"/>
            </a:xfrm>
            <a:prstGeom prst="rect">
              <a:avLst/>
            </a:prstGeom>
          </p:spPr>
        </p:pic>
        <p:pic>
          <p:nvPicPr>
            <p:cNvPr id="82" name="図 8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60678" y="3937488"/>
              <a:ext cx="1219279" cy="1618666"/>
            </a:xfrm>
            <a:prstGeom prst="rect">
              <a:avLst/>
            </a:prstGeom>
          </p:spPr>
        </p:pic>
        <p:sp>
          <p:nvSpPr>
            <p:cNvPr id="83" name="正方形/長方形 82"/>
            <p:cNvSpPr/>
            <p:nvPr/>
          </p:nvSpPr>
          <p:spPr>
            <a:xfrm>
              <a:off x="1246164" y="3937488"/>
              <a:ext cx="1233269" cy="219075"/>
            </a:xfrm>
            <a:prstGeom prst="rect">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右カーブ矢印 83"/>
          <p:cNvSpPr/>
          <p:nvPr/>
        </p:nvSpPr>
        <p:spPr>
          <a:xfrm>
            <a:off x="201952" y="4460285"/>
            <a:ext cx="675084" cy="1160350"/>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kumimoji="1" lang="ja-JP" altLang="en-US">
              <a:solidFill>
                <a:schemeClr val="tx1"/>
              </a:solidFill>
            </a:endParaRPr>
          </a:p>
        </p:txBody>
      </p:sp>
      <p:pic>
        <p:nvPicPr>
          <p:cNvPr id="85"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99986" y="4634626"/>
            <a:ext cx="854438" cy="15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Rectangle 158"/>
          <p:cNvSpPr>
            <a:spLocks noChangeArrowheads="1"/>
          </p:cNvSpPr>
          <p:nvPr/>
        </p:nvSpPr>
        <p:spPr bwMode="auto">
          <a:xfrm>
            <a:off x="7880818" y="6737324"/>
            <a:ext cx="2279756" cy="23963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54" tIns="50077" rIns="100154" bIns="50077">
            <a:spAutoFit/>
          </a:bodyPr>
          <a:lstStyle/>
          <a:p>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上記に消費税は含まれておりません。</a:t>
            </a:r>
          </a:p>
        </p:txBody>
      </p:sp>
      <p:graphicFrame>
        <p:nvGraphicFramePr>
          <p:cNvPr id="86" name="表 85"/>
          <p:cNvGraphicFramePr>
            <a:graphicFrameLocks noGrp="1"/>
          </p:cNvGraphicFramePr>
          <p:nvPr>
            <p:extLst>
              <p:ext uri="{D42A27DB-BD31-4B8C-83A1-F6EECF244321}">
                <p14:modId xmlns:p14="http://schemas.microsoft.com/office/powerpoint/2010/main" val="3962718291"/>
              </p:ext>
            </p:extLst>
          </p:nvPr>
        </p:nvGraphicFramePr>
        <p:xfrm>
          <a:off x="5691560" y="1186119"/>
          <a:ext cx="4469014" cy="4247236"/>
        </p:xfrm>
        <a:graphic>
          <a:graphicData uri="http://schemas.openxmlformats.org/drawingml/2006/table">
            <a:tbl>
              <a:tblPr>
                <a:tableStyleId>{5C22544A-7EE6-4342-B048-85BDC9FD1C3A}</a:tableStyleId>
              </a:tblPr>
              <a:tblGrid>
                <a:gridCol w="978840"/>
                <a:gridCol w="3490174"/>
              </a:tblGrid>
              <a:tr h="288113">
                <a:tc gridSpan="2">
                  <a:txBody>
                    <a:bodyPr/>
                    <a:lstStyle/>
                    <a:p>
                      <a:pPr algn="ctr" fontAlgn="ctr"/>
                      <a:r>
                        <a:rPr lang="ja-JP" altLang="en-US" sz="110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動画オーバーレイ</a:t>
                      </a:r>
                      <a:endParaRPr lang="ja-JP" altLang="en-US" sz="11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lumMod val="65000"/>
                      </a:schemeClr>
                    </a:solidFill>
                  </a:tcPr>
                </a:tc>
                <a:tc hMerge="1">
                  <a:txBody>
                    <a:bodyPr/>
                    <a:lstStyle/>
                    <a:p>
                      <a:pPr algn="l" fontAlgn="ctr"/>
                      <a:endParaRPr lang="ja-JP" altLang="en-US" sz="13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91386">
                <a:tc>
                  <a:txBody>
                    <a:bodyPr/>
                    <a:lstStyle/>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掲載面</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solidFill>
                      <a:schemeClr val="bg1">
                        <a:lumMod val="65000"/>
                      </a:schemeClr>
                    </a:solidFill>
                  </a:tcPr>
                </a:tc>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全編集記事ページ</a:t>
                      </a:r>
                      <a:endParaRPr lang="en-US" altLang="ja-JP"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80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（タイアップ記事広告には表示されません）</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14057">
                <a:tc>
                  <a:txBody>
                    <a:bodyPr/>
                    <a:lstStyle/>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想定</a:t>
                      </a:r>
                      <a:r>
                        <a:rPr lang="en-US" altLang="ja-JP"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CTR</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solidFill>
                      <a:schemeClr val="bg1">
                        <a:lumMod val="65000"/>
                      </a:schemeClr>
                    </a:solidFill>
                  </a:tcPr>
                </a:tc>
                <a:tc>
                  <a:txBody>
                    <a:bodyPr/>
                    <a:lstStyle/>
                    <a:p>
                      <a:pPr algn="l" fontAlgn="ct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06748">
                <a:tc>
                  <a:txBody>
                    <a:bodyPr/>
                    <a:lstStyle/>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想定</a:t>
                      </a:r>
                      <a:r>
                        <a:rPr lang="en-US" altLang="ja-JP"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CPC</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solidFill>
                      <a:schemeClr val="bg1">
                        <a:lumMod val="65000"/>
                      </a:schemeClr>
                    </a:solidFill>
                  </a:tcPr>
                </a:tc>
                <a:tc>
                  <a:txBody>
                    <a:bodyPr/>
                    <a:lstStyle/>
                    <a:p>
                      <a:pPr algn="l" fontAlgn="ct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\100</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14057">
                <a:tc>
                  <a:txBody>
                    <a:bodyPr/>
                    <a:lstStyle/>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デバイス</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solidFill>
                      <a:schemeClr val="bg1">
                        <a:lumMod val="65000"/>
                      </a:schemeClr>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スマートフォン</a:t>
                      </a:r>
                      <a:endPar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14057">
                <a:tc>
                  <a:txBody>
                    <a:bodyPr/>
                    <a:lstStyle/>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枠数</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solidFill>
                      <a:schemeClr val="bg1">
                        <a:lumMod val="65000"/>
                      </a:schemeClr>
                    </a:solidFill>
                  </a:tcPr>
                </a:tc>
                <a:tc>
                  <a:txBody>
                    <a:bodyPr/>
                    <a:lstStyle/>
                    <a:p>
                      <a:pPr algn="l" fontAlgn="ct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枠</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（掲載期間中、複数社掲載する場合がございます）</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14057">
                <a:tc>
                  <a:txBody>
                    <a:bodyPr/>
                    <a:lstStyle/>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申込締切</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solidFill>
                      <a:schemeClr val="bg1">
                        <a:lumMod val="65000"/>
                      </a:schemeClr>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掲載開始日の</a:t>
                      </a: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営業日前</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60610">
                <a:tc>
                  <a:txBody>
                    <a:bodyPr/>
                    <a:lstStyle/>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入稿締切</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solidFill>
                      <a:schemeClr val="bg1">
                        <a:lumMod val="65000"/>
                      </a:schemeClr>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掲載開始日の４営業日前</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344151">
                <a:tc>
                  <a:txBody>
                    <a:bodyPr/>
                    <a:lstStyle/>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入稿規定</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467" marR="8467" marT="9022" marB="0" anchor="ct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solidFill>
                      <a:schemeClr val="bg1">
                        <a:lumMod val="65000"/>
                      </a:schemeClr>
                    </a:solidFill>
                  </a:tcPr>
                </a:tc>
                <a:tc>
                  <a:txBody>
                    <a:bodyPr/>
                    <a:lstStyle/>
                    <a:p>
                      <a:pPr algn="l" fontAlgn="ctr"/>
                      <a:r>
                        <a:rPr kumimoji="1" lang="ja-JP" altLang="en-US" sz="9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○動画について</a:t>
                      </a:r>
                    </a:p>
                    <a:p>
                      <a:pPr algn="l" fontAlgn="ct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・形式：</a:t>
                      </a:r>
                      <a:r>
                        <a:rPr kumimoji="1" lang="en-US" altLang="ja-JP"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avi</a:t>
                      </a:r>
                      <a:r>
                        <a:rPr kumimoji="1" lang="ja-JP" altLang="en-US"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mpeg mpg</a:t>
                      </a:r>
                      <a:r>
                        <a:rPr kumimoji="1" lang="ja-JP" altLang="en-US"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mov</a:t>
                      </a:r>
                      <a:r>
                        <a:rPr kumimoji="1" lang="ja-JP" altLang="en-US"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mp4</a:t>
                      </a:r>
                      <a:r>
                        <a:rPr kumimoji="1" lang="ja-JP" altLang="en-US"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wmv</a:t>
                      </a:r>
                      <a:r>
                        <a:rPr kumimoji="1" lang="ja-JP" altLang="en-US"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flv</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f4v</a:t>
                      </a:r>
                      <a:r>
                        <a:rPr kumimoji="1" lang="ja-JP" altLang="en-US"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3gpp 3gp</a:t>
                      </a:r>
                      <a:r>
                        <a:rPr kumimoji="1" lang="ja-JP" altLang="en-US"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err="1" smtClean="0">
                          <a:ln>
                            <a:noFill/>
                          </a:ln>
                          <a:solidFill>
                            <a:schemeClr val="tx1"/>
                          </a:solidFill>
                          <a:effectLst/>
                          <a:latin typeface="メイリオ" pitchFamily="50" charset="-128"/>
                          <a:ea typeface="メイリオ" pitchFamily="50" charset="-128"/>
                          <a:cs typeface="メイリオ" pitchFamily="50" charset="-128"/>
                        </a:rPr>
                        <a:t>webm</a:t>
                      </a:r>
                      <a:endPar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algn="l" fontAlgn="ct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・サイズ：横</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640×</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縦</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360pix(16</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9)</a:t>
                      </a:r>
                    </a:p>
                    <a:p>
                      <a:pPr algn="l" fontAlgn="ct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・秒数：推奨</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15</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秒</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最長</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分以内</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p>
                    <a:p>
                      <a:pPr algn="l" fontAlgn="ct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・容量：推奨</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250MG</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以上</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最大</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1GB</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未満</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p>
                    <a:p>
                      <a:pPr marL="0" marR="0" indent="0" algn="l" defTabSz="1000902" rtl="0" eaLnBrk="1" fontAlgn="ctr"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r>
                        <a:rPr lang="ja-JP" altLang="en-US" sz="900" dirty="0" smtClean="0">
                          <a:solidFill>
                            <a:srgbClr val="080808"/>
                          </a:solidFill>
                          <a:latin typeface="メイリオ" pitchFamily="50" charset="-128"/>
                          <a:ea typeface="メイリオ" pitchFamily="50" charset="-128"/>
                          <a:cs typeface="メイリオ" pitchFamily="50" charset="-128"/>
                        </a:rPr>
                        <a:t>音声：ミュート状態での配信</a:t>
                      </a:r>
                      <a:endParaRPr lang="en-US" altLang="ja-JP" sz="900" dirty="0" smtClean="0">
                        <a:solidFill>
                          <a:srgbClr val="080808"/>
                        </a:solidFill>
                        <a:latin typeface="メイリオ" pitchFamily="50" charset="-128"/>
                        <a:ea typeface="メイリオ" pitchFamily="50" charset="-128"/>
                        <a:cs typeface="メイリオ" pitchFamily="50" charset="-128"/>
                      </a:endParaRPr>
                    </a:p>
                    <a:p>
                      <a:pPr algn="l" fontAlgn="ctr"/>
                      <a:endPar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algn="l" fontAlgn="ctr"/>
                      <a:r>
                        <a:rPr kumimoji="1" lang="ja-JP" altLang="en-US" sz="9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○サムネイル画像</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動画再生後に表示される画像</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p>
                    <a:p>
                      <a:pPr algn="l" fontAlgn="ct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・形式：</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jpg</a:t>
                      </a:r>
                    </a:p>
                    <a:p>
                      <a:pPr algn="l" fontAlgn="ct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・サイズ：横</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640x</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縦</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360pix</a:t>
                      </a:r>
                    </a:p>
                    <a:p>
                      <a:pPr algn="l" fontAlgn="ctr"/>
                      <a:endParaRPr kumimoji="1" lang="en-US" altLang="ja-JP" sz="9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algn="l" fontAlgn="ctr"/>
                      <a:r>
                        <a:rPr kumimoji="1" lang="en-US" altLang="ja-JP" sz="9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r>
                        <a:rPr kumimoji="1" lang="ja-JP" altLang="en-US" sz="9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コンパニオンバナー</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動画オーバーレイの表示が消えた後に出現する上部固定のバナー</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p>
                    <a:p>
                      <a:pPr algn="l" fontAlgn="ct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・形式：</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jpg</a:t>
                      </a:r>
                    </a:p>
                    <a:p>
                      <a:pPr algn="l" fontAlgn="ct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・サイズ：横</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320x</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縦</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50pix</a:t>
                      </a:r>
                    </a:p>
                    <a:p>
                      <a:pPr algn="l" fontAlgn="ct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※1</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点は必須。最大</a:t>
                      </a: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a:t>
                      </a:r>
                      <a:r>
                        <a:rPr kumimoji="1" lang="ja-JP" altLang="en-US"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点まで。</a:t>
                      </a:r>
                    </a:p>
                  </a:txBody>
                  <a:tcPr marL="8467" marR="8467" marT="9022"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p:sp>
        <p:nvSpPr>
          <p:cNvPr id="89" name="Text Box 67"/>
          <p:cNvSpPr txBox="1">
            <a:spLocks noChangeArrowheads="1"/>
          </p:cNvSpPr>
          <p:nvPr/>
        </p:nvSpPr>
        <p:spPr bwMode="auto">
          <a:xfrm>
            <a:off x="4388403" y="4582901"/>
            <a:ext cx="7920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1050" b="1" dirty="0">
                <a:solidFill>
                  <a:srgbClr val="080808"/>
                </a:solidFill>
                <a:latin typeface="メイリオ" pitchFamily="50" charset="-128"/>
                <a:ea typeface="メイリオ" pitchFamily="50" charset="-128"/>
                <a:cs typeface="メイリオ" pitchFamily="50" charset="-128"/>
              </a:rPr>
              <a:t>料金表</a:t>
            </a:r>
            <a:endParaRPr lang="en-US" altLang="ja-JP" sz="800" u="sng" dirty="0" smtClean="0">
              <a:solidFill>
                <a:srgbClr val="080808"/>
              </a:solidFill>
              <a:latin typeface="メイリオ" pitchFamily="50" charset="-128"/>
              <a:ea typeface="メイリオ" pitchFamily="50" charset="-128"/>
              <a:cs typeface="メイリオ" pitchFamily="50" charset="-128"/>
            </a:endParaRPr>
          </a:p>
        </p:txBody>
      </p:sp>
      <p:sp>
        <p:nvSpPr>
          <p:cNvPr id="91" name="正方形/長方形 90"/>
          <p:cNvSpPr/>
          <p:nvPr/>
        </p:nvSpPr>
        <p:spPr>
          <a:xfrm>
            <a:off x="2280131" y="1612559"/>
            <a:ext cx="3323942" cy="1279146"/>
          </a:xfrm>
          <a:prstGeom prst="rect">
            <a:avLst/>
          </a:prstGeom>
          <a:solidFill>
            <a:srgbClr val="000000">
              <a:lumMod val="20000"/>
              <a:lumOff val="80000"/>
              <a:alpha val="3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メイリオ"/>
              <a:ea typeface="メイリオ"/>
              <a:cs typeface="メイリオ"/>
            </a:endParaRPr>
          </a:p>
        </p:txBody>
      </p:sp>
      <p:sp>
        <p:nvSpPr>
          <p:cNvPr id="93" name="円/楕円 92"/>
          <p:cNvSpPr/>
          <p:nvPr/>
        </p:nvSpPr>
        <p:spPr>
          <a:xfrm>
            <a:off x="2331415" y="1993686"/>
            <a:ext cx="333386" cy="209551"/>
          </a:xfrm>
          <a:prstGeom prst="ellipse">
            <a:avLst/>
          </a:prstGeom>
          <a:solidFill>
            <a:schemeClr val="bg1">
              <a:lumMod val="50000"/>
            </a:schemeClr>
          </a:solidFill>
          <a:ln w="25400" cap="flat" cmpd="sng" algn="ctr">
            <a:solidFill>
              <a:srgbClr val="FFFFFF">
                <a:hueOff val="0"/>
                <a:satOff val="0"/>
                <a:lumOff val="0"/>
                <a:alphaOff val="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100" b="0" i="0" u="none" strike="noStrike" kern="0" cap="none" spc="0" normalizeH="0" baseline="0" noProof="0" dirty="0" smtClean="0">
                <a:ln>
                  <a:noFill/>
                </a:ln>
                <a:solidFill>
                  <a:srgbClr val="FFFFFF"/>
                </a:solidFill>
                <a:effectLst/>
                <a:uLnTx/>
                <a:uFillTx/>
                <a:latin typeface="Tahoma" pitchFamily="34" charset="0"/>
                <a:ea typeface="メイリオ"/>
                <a:cs typeface="Tahoma" pitchFamily="34" charset="0"/>
              </a:rPr>
              <a:t>2</a:t>
            </a:r>
            <a:endParaRPr kumimoji="0" lang="ja-JP" altLang="en-US" sz="1100" b="0" i="0" u="none" strike="noStrike" kern="0" cap="none" spc="0" normalizeH="0" baseline="0" noProof="0" dirty="0" smtClean="0">
              <a:ln>
                <a:noFill/>
              </a:ln>
              <a:solidFill>
                <a:srgbClr val="FFFFFF"/>
              </a:solidFill>
              <a:effectLst/>
              <a:uLnTx/>
              <a:uFillTx/>
              <a:latin typeface="Tahoma" pitchFamily="34" charset="0"/>
              <a:ea typeface="メイリオ"/>
              <a:cs typeface="Tahoma" pitchFamily="34" charset="0"/>
            </a:endParaRPr>
          </a:p>
        </p:txBody>
      </p:sp>
      <p:sp>
        <p:nvSpPr>
          <p:cNvPr id="94" name="テキスト ボックス 93"/>
          <p:cNvSpPr txBox="1"/>
          <p:nvPr/>
        </p:nvSpPr>
        <p:spPr>
          <a:xfrm>
            <a:off x="2614771" y="2014141"/>
            <a:ext cx="3210172" cy="230832"/>
          </a:xfrm>
          <a:prstGeom prst="rect">
            <a:avLst/>
          </a:prstGeom>
          <a:noFill/>
        </p:spPr>
        <p:txBody>
          <a:bodyPr wrap="square" rtlCol="0">
            <a:spAutoFit/>
          </a:bodyPr>
          <a:lstStyle/>
          <a:p>
            <a:pPr fontAlgn="base">
              <a:spcBef>
                <a:spcPct val="0"/>
              </a:spcBef>
              <a:spcAft>
                <a:spcPts val="600"/>
              </a:spcAft>
            </a:pPr>
            <a:r>
              <a:rPr lang="ja-JP" altLang="en-US" sz="900" b="1" u="sng" dirty="0" smtClean="0">
                <a:solidFill>
                  <a:srgbClr val="000000"/>
                </a:solidFill>
                <a:latin typeface="メイリオ" pitchFamily="50" charset="-128"/>
                <a:ea typeface="メイリオ" pitchFamily="50" charset="-128"/>
                <a:cs typeface="メイリオ" pitchFamily="50" charset="-128"/>
              </a:rPr>
              <a:t>ヘッダーに</a:t>
            </a:r>
            <a:r>
              <a:rPr lang="en-US" altLang="ja-JP" sz="900" b="1" u="sng" dirty="0" smtClean="0">
                <a:solidFill>
                  <a:srgbClr val="000000"/>
                </a:solidFill>
                <a:latin typeface="メイリオ" pitchFamily="50" charset="-128"/>
                <a:ea typeface="メイリオ" pitchFamily="50" charset="-128"/>
                <a:cs typeface="メイリオ" pitchFamily="50" charset="-128"/>
              </a:rPr>
              <a:t>Fix(</a:t>
            </a:r>
            <a:r>
              <a:rPr lang="ja-JP" altLang="en-US" sz="900" b="1" u="sng" dirty="0" smtClean="0">
                <a:solidFill>
                  <a:srgbClr val="000000"/>
                </a:solidFill>
                <a:latin typeface="メイリオ" pitchFamily="50" charset="-128"/>
                <a:ea typeface="メイリオ" pitchFamily="50" charset="-128"/>
                <a:cs typeface="メイリオ" pitchFamily="50" charset="-128"/>
              </a:rPr>
              <a:t>固定</a:t>
            </a:r>
            <a:r>
              <a:rPr lang="en-US" altLang="ja-JP" sz="900" b="1" u="sng" dirty="0" smtClean="0">
                <a:solidFill>
                  <a:srgbClr val="000000"/>
                </a:solidFill>
                <a:latin typeface="メイリオ" pitchFamily="50" charset="-128"/>
                <a:ea typeface="メイリオ" pitchFamily="50" charset="-128"/>
                <a:cs typeface="メイリオ" pitchFamily="50" charset="-128"/>
              </a:rPr>
              <a:t>)</a:t>
            </a:r>
            <a:r>
              <a:rPr lang="ja-JP" altLang="en-US" sz="900" b="1" u="sng" dirty="0" smtClean="0">
                <a:solidFill>
                  <a:srgbClr val="000000"/>
                </a:solidFill>
                <a:latin typeface="メイリオ" pitchFamily="50" charset="-128"/>
                <a:ea typeface="メイリオ" pitchFamily="50" charset="-128"/>
                <a:cs typeface="メイリオ" pitchFamily="50" charset="-128"/>
              </a:rPr>
              <a:t>する動画広告のため視認性が高い</a:t>
            </a:r>
          </a:p>
        </p:txBody>
      </p:sp>
      <p:sp>
        <p:nvSpPr>
          <p:cNvPr id="95" name="テキスト ボックス 94"/>
          <p:cNvSpPr txBox="1"/>
          <p:nvPr/>
        </p:nvSpPr>
        <p:spPr>
          <a:xfrm>
            <a:off x="2625405" y="2276872"/>
            <a:ext cx="2929624" cy="230832"/>
          </a:xfrm>
          <a:prstGeom prst="rect">
            <a:avLst/>
          </a:prstGeom>
          <a:noFill/>
        </p:spPr>
        <p:txBody>
          <a:bodyPr wrap="square" rtlCol="0">
            <a:spAutoFit/>
          </a:bodyPr>
          <a:lstStyle/>
          <a:p>
            <a:pPr fontAlgn="base">
              <a:spcBef>
                <a:spcPct val="0"/>
              </a:spcBef>
              <a:spcAft>
                <a:spcPct val="0"/>
              </a:spcAft>
              <a:defRPr/>
            </a:pPr>
            <a:r>
              <a:rPr lang="ja-JP" altLang="en-US" sz="900" b="1" u="sng" dirty="0" smtClean="0">
                <a:solidFill>
                  <a:srgbClr val="FF0000"/>
                </a:solidFill>
                <a:latin typeface="メイリオ" pitchFamily="50" charset="-128"/>
                <a:ea typeface="メイリオ" pitchFamily="50" charset="-128"/>
                <a:cs typeface="メイリオ" pitchFamily="50" charset="-128"/>
              </a:rPr>
              <a:t>縮小ボタン</a:t>
            </a:r>
            <a:r>
              <a:rPr lang="ja-JP" altLang="en-US" sz="900" b="1" u="sng" dirty="0" smtClean="0">
                <a:solidFill>
                  <a:srgbClr val="000000"/>
                </a:solidFill>
                <a:latin typeface="メイリオ" pitchFamily="50" charset="-128"/>
                <a:ea typeface="メイリオ" pitchFamily="50" charset="-128"/>
                <a:cs typeface="メイリオ" pitchFamily="50" charset="-128"/>
              </a:rPr>
              <a:t>によりユーザビリティを保護 </a:t>
            </a:r>
            <a:r>
              <a:rPr lang="en-US" altLang="ja-JP" sz="900" b="1" u="sng" dirty="0" smtClean="0">
                <a:solidFill>
                  <a:srgbClr val="000000"/>
                </a:solidFill>
                <a:latin typeface="メイリオ" pitchFamily="50" charset="-128"/>
                <a:ea typeface="メイリオ" pitchFamily="50" charset="-128"/>
                <a:cs typeface="メイリオ" pitchFamily="50" charset="-128"/>
              </a:rPr>
              <a:t>※</a:t>
            </a:r>
            <a:r>
              <a:rPr lang="ja-JP" altLang="en-US" sz="900" b="1" u="sng" dirty="0" smtClean="0">
                <a:solidFill>
                  <a:srgbClr val="000000"/>
                </a:solidFill>
                <a:latin typeface="メイリオ" pitchFamily="50" charset="-128"/>
                <a:ea typeface="メイリオ" pitchFamily="50" charset="-128"/>
                <a:cs typeface="メイリオ" pitchFamily="50" charset="-128"/>
              </a:rPr>
              <a:t>下図参照</a:t>
            </a:r>
          </a:p>
        </p:txBody>
      </p:sp>
      <p:sp>
        <p:nvSpPr>
          <p:cNvPr id="96" name="円/楕円 95"/>
          <p:cNvSpPr/>
          <p:nvPr/>
        </p:nvSpPr>
        <p:spPr>
          <a:xfrm>
            <a:off x="2331415" y="2277558"/>
            <a:ext cx="333386" cy="209551"/>
          </a:xfrm>
          <a:prstGeom prst="ellipse">
            <a:avLst/>
          </a:prstGeom>
          <a:solidFill>
            <a:schemeClr val="bg1">
              <a:lumMod val="50000"/>
            </a:schemeClr>
          </a:solidFill>
          <a:ln w="25400" cap="flat" cmpd="sng" algn="ctr">
            <a:solidFill>
              <a:srgbClr val="FFFFFF">
                <a:hueOff val="0"/>
                <a:satOff val="0"/>
                <a:lumOff val="0"/>
                <a:alphaOff val="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100" b="0" i="0" u="none" strike="noStrike" kern="0" cap="none" spc="0" normalizeH="0" baseline="0" noProof="0" dirty="0" smtClean="0">
                <a:ln>
                  <a:noFill/>
                </a:ln>
                <a:solidFill>
                  <a:srgbClr val="FFFFFF"/>
                </a:solidFill>
                <a:effectLst/>
                <a:uLnTx/>
                <a:uFillTx/>
                <a:latin typeface="Tahoma" pitchFamily="34" charset="0"/>
                <a:ea typeface="Tahoma" pitchFamily="34" charset="0"/>
                <a:cs typeface="Tahoma" pitchFamily="34" charset="0"/>
              </a:rPr>
              <a:t>3</a:t>
            </a:r>
            <a:endParaRPr kumimoji="0" lang="ja-JP" altLang="en-US" sz="1100" b="0" i="0" u="none" strike="noStrike" kern="0" cap="none" spc="0" normalizeH="0" baseline="0" noProof="0" dirty="0" smtClean="0">
              <a:ln>
                <a:noFill/>
              </a:ln>
              <a:solidFill>
                <a:srgbClr val="FFFFFF"/>
              </a:solidFill>
              <a:effectLst/>
              <a:uLnTx/>
              <a:uFillTx/>
              <a:latin typeface="Tahoma" pitchFamily="34" charset="0"/>
              <a:ea typeface="メイリオ"/>
              <a:cs typeface="Tahoma" pitchFamily="34" charset="0"/>
            </a:endParaRPr>
          </a:p>
        </p:txBody>
      </p:sp>
      <p:sp>
        <p:nvSpPr>
          <p:cNvPr id="97" name="円/楕円 96"/>
          <p:cNvSpPr/>
          <p:nvPr/>
        </p:nvSpPr>
        <p:spPr>
          <a:xfrm>
            <a:off x="2331415" y="2569750"/>
            <a:ext cx="333386" cy="209551"/>
          </a:xfrm>
          <a:prstGeom prst="ellipse">
            <a:avLst/>
          </a:prstGeom>
          <a:solidFill>
            <a:schemeClr val="bg1">
              <a:lumMod val="50000"/>
            </a:schemeClr>
          </a:solidFill>
          <a:ln w="25400" cap="flat" cmpd="sng" algn="ctr">
            <a:solidFill>
              <a:srgbClr val="FFFFFF">
                <a:hueOff val="0"/>
                <a:satOff val="0"/>
                <a:lumOff val="0"/>
                <a:alphaOff val="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100" b="0" i="0" u="none" strike="noStrike" kern="0" cap="none" spc="0" normalizeH="0" baseline="0" noProof="0" dirty="0" smtClean="0">
                <a:ln>
                  <a:noFill/>
                </a:ln>
                <a:solidFill>
                  <a:srgbClr val="FFFFFF"/>
                </a:solidFill>
                <a:effectLst/>
                <a:uLnTx/>
                <a:uFillTx/>
                <a:latin typeface="Tahoma" pitchFamily="34" charset="0"/>
                <a:ea typeface="Tahoma" pitchFamily="34" charset="0"/>
                <a:cs typeface="Tahoma" pitchFamily="34" charset="0"/>
              </a:rPr>
              <a:t>4</a:t>
            </a:r>
            <a:endParaRPr kumimoji="0" lang="ja-JP" altLang="en-US" sz="1100" b="0" i="0" u="none" strike="noStrike" kern="0" cap="none" spc="0" normalizeH="0" baseline="0" noProof="0" dirty="0" smtClean="0">
              <a:ln>
                <a:noFill/>
              </a:ln>
              <a:solidFill>
                <a:srgbClr val="FFFFFF"/>
              </a:solidFill>
              <a:effectLst/>
              <a:uLnTx/>
              <a:uFillTx/>
              <a:latin typeface="Tahoma" pitchFamily="34" charset="0"/>
              <a:ea typeface="メイリオ"/>
              <a:cs typeface="Tahoma" pitchFamily="34" charset="0"/>
            </a:endParaRPr>
          </a:p>
        </p:txBody>
      </p:sp>
      <p:sp>
        <p:nvSpPr>
          <p:cNvPr id="98" name="円/楕円 97"/>
          <p:cNvSpPr/>
          <p:nvPr/>
        </p:nvSpPr>
        <p:spPr>
          <a:xfrm>
            <a:off x="2331415" y="1656238"/>
            <a:ext cx="333386" cy="209551"/>
          </a:xfrm>
          <a:prstGeom prst="ellipse">
            <a:avLst/>
          </a:prstGeom>
          <a:solidFill>
            <a:schemeClr val="bg1">
              <a:lumMod val="50000"/>
            </a:schemeClr>
          </a:solidFill>
          <a:ln w="25400" cap="flat" cmpd="sng" algn="ctr">
            <a:solidFill>
              <a:srgbClr val="FFFFFF">
                <a:hueOff val="0"/>
                <a:satOff val="0"/>
                <a:lumOff val="0"/>
                <a:alphaOff val="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100" b="0" i="0" u="none" strike="noStrike" kern="0" cap="none" spc="0" normalizeH="0" baseline="0" noProof="0" dirty="0" smtClean="0">
                <a:ln>
                  <a:noFill/>
                </a:ln>
                <a:solidFill>
                  <a:srgbClr val="FFFFFF"/>
                </a:solidFill>
                <a:effectLst/>
                <a:uLnTx/>
                <a:uFillTx/>
                <a:latin typeface="Tahoma" pitchFamily="34" charset="0"/>
                <a:ea typeface="Tahoma" pitchFamily="34" charset="0"/>
                <a:cs typeface="Tahoma" pitchFamily="34" charset="0"/>
              </a:rPr>
              <a:t>1</a:t>
            </a:r>
            <a:endParaRPr kumimoji="0" lang="ja-JP" altLang="en-US" sz="1100" b="0" i="0" u="none" strike="noStrike" kern="0" cap="none" spc="0" normalizeH="0" baseline="0" noProof="0" dirty="0" smtClean="0">
              <a:ln>
                <a:noFill/>
              </a:ln>
              <a:solidFill>
                <a:srgbClr val="FFFFFF"/>
              </a:solidFill>
              <a:effectLst/>
              <a:uLnTx/>
              <a:uFillTx/>
              <a:latin typeface="Tahoma" pitchFamily="34" charset="0"/>
              <a:ea typeface="メイリオ"/>
              <a:cs typeface="Tahoma" pitchFamily="34" charset="0"/>
            </a:endParaRPr>
          </a:p>
        </p:txBody>
      </p:sp>
      <p:sp>
        <p:nvSpPr>
          <p:cNvPr id="99" name="テキスト ボックス 98"/>
          <p:cNvSpPr txBox="1"/>
          <p:nvPr/>
        </p:nvSpPr>
        <p:spPr>
          <a:xfrm>
            <a:off x="2625404" y="1611208"/>
            <a:ext cx="2880320" cy="446276"/>
          </a:xfrm>
          <a:prstGeom prst="rect">
            <a:avLst/>
          </a:prstGeom>
          <a:noFill/>
        </p:spPr>
        <p:txBody>
          <a:bodyPr wrap="square" rtlCol="0">
            <a:spAutoFit/>
          </a:bodyPr>
          <a:lstStyle/>
          <a:p>
            <a:pPr fontAlgn="base">
              <a:spcBef>
                <a:spcPct val="0"/>
              </a:spcBef>
              <a:spcAft>
                <a:spcPts val="600"/>
              </a:spcAft>
            </a:pPr>
            <a:r>
              <a:rPr lang="ja-JP" altLang="en-US" sz="900" b="1" u="sng" dirty="0" smtClean="0">
                <a:solidFill>
                  <a:srgbClr val="000000"/>
                </a:solidFill>
                <a:latin typeface="メイリオ" pitchFamily="50" charset="-128"/>
                <a:ea typeface="メイリオ" pitchFamily="50" charset="-128"/>
                <a:cs typeface="メイリオ" pitchFamily="50" charset="-128"/>
              </a:rPr>
              <a:t>表示されるとページをプッシュダウンするため</a:t>
            </a:r>
            <a:endParaRPr lang="en-US" altLang="ja-JP" sz="900" b="1" u="sng" dirty="0" smtClean="0">
              <a:solidFill>
                <a:srgbClr val="000000"/>
              </a:solidFill>
              <a:latin typeface="メイリオ" pitchFamily="50" charset="-128"/>
              <a:ea typeface="メイリオ" pitchFamily="50" charset="-128"/>
              <a:cs typeface="メイリオ" pitchFamily="50" charset="-128"/>
            </a:endParaRPr>
          </a:p>
          <a:p>
            <a:pPr fontAlgn="base">
              <a:spcBef>
                <a:spcPct val="0"/>
              </a:spcBef>
              <a:spcAft>
                <a:spcPts val="600"/>
              </a:spcAft>
            </a:pPr>
            <a:r>
              <a:rPr lang="ja-JP" altLang="en-US" sz="900" b="1" u="sng" dirty="0" smtClean="0">
                <a:solidFill>
                  <a:srgbClr val="000000"/>
                </a:solidFill>
                <a:latin typeface="メイリオ" pitchFamily="50" charset="-128"/>
                <a:ea typeface="メイリオ" pitchFamily="50" charset="-128"/>
                <a:cs typeface="メイリオ" pitchFamily="50" charset="-128"/>
              </a:rPr>
              <a:t>コンテンツにかぶらない</a:t>
            </a:r>
          </a:p>
        </p:txBody>
      </p:sp>
      <p:sp>
        <p:nvSpPr>
          <p:cNvPr id="100" name="テキスト ボックス 99"/>
          <p:cNvSpPr txBox="1"/>
          <p:nvPr/>
        </p:nvSpPr>
        <p:spPr>
          <a:xfrm>
            <a:off x="2625405" y="2522372"/>
            <a:ext cx="2612186" cy="369332"/>
          </a:xfrm>
          <a:prstGeom prst="rect">
            <a:avLst/>
          </a:prstGeom>
          <a:noFill/>
        </p:spPr>
        <p:txBody>
          <a:bodyPr wrap="square" rtlCol="0">
            <a:spAutoFit/>
          </a:bodyPr>
          <a:lstStyle/>
          <a:p>
            <a:pPr fontAlgn="base">
              <a:spcBef>
                <a:spcPct val="0"/>
              </a:spcBef>
              <a:spcAft>
                <a:spcPct val="0"/>
              </a:spcAft>
              <a:defRPr/>
            </a:pPr>
            <a:r>
              <a:rPr lang="ja-JP" altLang="en-US" sz="900" b="1" u="sng" dirty="0" smtClean="0">
                <a:solidFill>
                  <a:srgbClr val="000000"/>
                </a:solidFill>
                <a:latin typeface="メイリオ" pitchFamily="50" charset="-128"/>
                <a:ea typeface="メイリオ" pitchFamily="50" charset="-128"/>
                <a:cs typeface="メイリオ" pitchFamily="50" charset="-128"/>
              </a:rPr>
              <a:t>動画終了後にバナーが出現し</a:t>
            </a:r>
            <a:endParaRPr lang="en-US" altLang="ja-JP" sz="900" b="1" u="sng"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defRPr/>
            </a:pPr>
            <a:r>
              <a:rPr lang="ja-JP" altLang="en-US" sz="900" b="1" u="sng" dirty="0" smtClean="0">
                <a:solidFill>
                  <a:srgbClr val="000000"/>
                </a:solidFill>
                <a:latin typeface="メイリオ" pitchFamily="50" charset="-128"/>
                <a:ea typeface="メイリオ" pitchFamily="50" charset="-128"/>
                <a:cs typeface="メイリオ" pitchFamily="50" charset="-128"/>
              </a:rPr>
              <a:t>お客様サイトへ送客を促進</a:t>
            </a:r>
            <a:r>
              <a:rPr lang="en-US" altLang="ja-JP" sz="900" b="1" u="sng" dirty="0" smtClean="0">
                <a:solidFill>
                  <a:srgbClr val="000000"/>
                </a:solidFill>
                <a:latin typeface="メイリオ" pitchFamily="50" charset="-128"/>
                <a:ea typeface="メイリオ" pitchFamily="50" charset="-128"/>
                <a:cs typeface="メイリオ" pitchFamily="50" charset="-128"/>
              </a:rPr>
              <a:t>(</a:t>
            </a:r>
            <a:r>
              <a:rPr lang="ja-JP" altLang="en-US" sz="900" b="1" u="sng" dirty="0" smtClean="0">
                <a:solidFill>
                  <a:srgbClr val="000000"/>
                </a:solidFill>
                <a:latin typeface="メイリオ" pitchFamily="50" charset="-128"/>
                <a:ea typeface="メイリオ" pitchFamily="50" charset="-128"/>
                <a:cs typeface="メイリオ" pitchFamily="50" charset="-128"/>
              </a:rPr>
              <a:t>任意</a:t>
            </a:r>
            <a:r>
              <a:rPr lang="en-US" altLang="ja-JP" sz="900" b="1" u="sng" dirty="0" smtClean="0">
                <a:solidFill>
                  <a:srgbClr val="000000"/>
                </a:solidFill>
                <a:latin typeface="メイリオ" pitchFamily="50" charset="-128"/>
                <a:ea typeface="メイリオ" pitchFamily="50" charset="-128"/>
                <a:cs typeface="メイリオ" pitchFamily="50" charset="-128"/>
              </a:rPr>
              <a:t>)</a:t>
            </a:r>
            <a:endParaRPr lang="ja-JP" altLang="en-US" sz="900" b="1" u="sng" dirty="0" smtClean="0">
              <a:solidFill>
                <a:srgbClr val="000000"/>
              </a:solidFill>
              <a:latin typeface="メイリオ" pitchFamily="50" charset="-128"/>
              <a:ea typeface="メイリオ" pitchFamily="50" charset="-128"/>
              <a:cs typeface="メイリオ" pitchFamily="50" charset="-128"/>
            </a:endParaRPr>
          </a:p>
        </p:txBody>
      </p:sp>
      <p:grpSp>
        <p:nvGrpSpPr>
          <p:cNvPr id="101" name="グループ化 100"/>
          <p:cNvGrpSpPr/>
          <p:nvPr/>
        </p:nvGrpSpPr>
        <p:grpSpPr>
          <a:xfrm>
            <a:off x="2338530" y="3389049"/>
            <a:ext cx="1390164" cy="883629"/>
            <a:chOff x="-972616" y="790707"/>
            <a:chExt cx="1613808" cy="1025784"/>
          </a:xfrm>
        </p:grpSpPr>
        <p:pic>
          <p:nvPicPr>
            <p:cNvPr id="102"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72616" y="798914"/>
              <a:ext cx="1613808" cy="1017577"/>
            </a:xfrm>
            <a:prstGeom prst="rect">
              <a:avLst/>
            </a:prstGeom>
            <a:noFill/>
            <a:ln w="9525">
              <a:noFill/>
              <a:miter lim="800000"/>
              <a:headEnd/>
              <a:tailEnd/>
            </a:ln>
          </p:spPr>
        </p:pic>
        <p:pic>
          <p:nvPicPr>
            <p:cNvPr id="103" name="Picture 2"/>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2616" y="790707"/>
              <a:ext cx="1613808" cy="932329"/>
            </a:xfrm>
            <a:prstGeom prst="rect">
              <a:avLst/>
            </a:prstGeom>
            <a:noFill/>
            <a:ln w="9525">
              <a:solidFill>
                <a:srgbClr val="FFFFFF">
                  <a:lumMod val="50000"/>
                </a:srgb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104" name="正方形/長方形 103"/>
          <p:cNvSpPr/>
          <p:nvPr/>
        </p:nvSpPr>
        <p:spPr>
          <a:xfrm>
            <a:off x="3608130" y="4140870"/>
            <a:ext cx="160918" cy="160212"/>
          </a:xfrm>
          <a:prstGeom prst="rect">
            <a:avLst/>
          </a:prstGeom>
          <a:noFill/>
          <a:ln w="22225" cap="flat" cmpd="sng" algn="ctr">
            <a:solidFill>
              <a:srgbClr val="FF0000"/>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メイリオ"/>
              <a:ea typeface="メイリオ"/>
              <a:cs typeface="メイリオ"/>
            </a:endParaRPr>
          </a:p>
        </p:txBody>
      </p:sp>
      <p:grpSp>
        <p:nvGrpSpPr>
          <p:cNvPr id="105" name="グループ化 104"/>
          <p:cNvGrpSpPr/>
          <p:nvPr/>
        </p:nvGrpSpPr>
        <p:grpSpPr>
          <a:xfrm>
            <a:off x="4366977" y="3613125"/>
            <a:ext cx="964724" cy="1810764"/>
            <a:chOff x="5225061" y="4440567"/>
            <a:chExt cx="1412169" cy="2662518"/>
          </a:xfrm>
        </p:grpSpPr>
        <p:grpSp>
          <p:nvGrpSpPr>
            <p:cNvPr id="106" name="グループ化 52"/>
            <p:cNvGrpSpPr/>
            <p:nvPr/>
          </p:nvGrpSpPr>
          <p:grpSpPr>
            <a:xfrm>
              <a:off x="5225061" y="4440567"/>
              <a:ext cx="1412169" cy="2662518"/>
              <a:chOff x="57329" y="2768786"/>
              <a:chExt cx="1866722" cy="3307462"/>
            </a:xfrm>
          </p:grpSpPr>
          <p:pic>
            <p:nvPicPr>
              <p:cNvPr id="108" name="図 10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329" y="2768786"/>
                <a:ext cx="1866722" cy="3307462"/>
              </a:xfrm>
              <a:prstGeom prst="rect">
                <a:avLst/>
              </a:prstGeom>
            </p:spPr>
          </p:pic>
          <p:pic>
            <p:nvPicPr>
              <p:cNvPr id="109" name="図 10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8778" y="3317075"/>
                <a:ext cx="1621448" cy="2236001"/>
              </a:xfrm>
              <a:prstGeom prst="rect">
                <a:avLst/>
              </a:prstGeom>
            </p:spPr>
          </p:pic>
        </p:grpSp>
        <p:pic>
          <p:nvPicPr>
            <p:cNvPr id="107" name="Picture 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303997" y="4871047"/>
              <a:ext cx="1279618" cy="355503"/>
            </a:xfrm>
            <a:prstGeom prst="rect">
              <a:avLst/>
            </a:prstGeom>
            <a:noFill/>
            <a:ln w="9525">
              <a:noFill/>
              <a:miter lim="800000"/>
              <a:headEnd/>
              <a:tailEnd/>
            </a:ln>
          </p:spPr>
        </p:pic>
      </p:grpSp>
      <p:sp>
        <p:nvSpPr>
          <p:cNvPr id="110" name="屈折矢印 109"/>
          <p:cNvSpPr/>
          <p:nvPr/>
        </p:nvSpPr>
        <p:spPr>
          <a:xfrm rot="5400000">
            <a:off x="3457614" y="4201528"/>
            <a:ext cx="554483" cy="699933"/>
          </a:xfrm>
          <a:prstGeom prst="bentUpArrow">
            <a:avLst>
              <a:gd name="adj1" fmla="val 30032"/>
              <a:gd name="adj2" fmla="val 25000"/>
              <a:gd name="adj3" fmla="val 50000"/>
            </a:avLst>
          </a:prstGeom>
          <a:solidFill>
            <a:srgbClr val="FF1E24"/>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メイリオ"/>
              <a:ea typeface="メイリオ"/>
              <a:cs typeface="メイリオ"/>
            </a:endParaRPr>
          </a:p>
        </p:txBody>
      </p:sp>
      <p:sp>
        <p:nvSpPr>
          <p:cNvPr id="111" name="角丸四角形 110"/>
          <p:cNvSpPr/>
          <p:nvPr/>
        </p:nvSpPr>
        <p:spPr bwMode="auto">
          <a:xfrm>
            <a:off x="3635126" y="3913188"/>
            <a:ext cx="525423" cy="23589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ja-JP" sz="1200" dirty="0" smtClean="0">
                <a:solidFill>
                  <a:srgbClr val="000000"/>
                </a:solidFill>
                <a:latin typeface="メイリオ" pitchFamily="50" charset="-128"/>
                <a:ea typeface="メイリオ" pitchFamily="50" charset="-128"/>
                <a:cs typeface="メイリオ" pitchFamily="50" charset="-128"/>
              </a:rPr>
              <a:t>Tap!</a:t>
            </a:r>
          </a:p>
        </p:txBody>
      </p:sp>
      <p:pic>
        <p:nvPicPr>
          <p:cNvPr id="112" name="Picture 2" descr="http://irec.jp/docs/images/icon-tap01.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801241" y="4127814"/>
            <a:ext cx="239930" cy="387387"/>
          </a:xfrm>
          <a:prstGeom prst="rect">
            <a:avLst/>
          </a:prstGeom>
          <a:noFill/>
        </p:spPr>
      </p:pic>
      <p:sp>
        <p:nvSpPr>
          <p:cNvPr id="113" name="角丸四角形吹き出し 112"/>
          <p:cNvSpPr/>
          <p:nvPr/>
        </p:nvSpPr>
        <p:spPr>
          <a:xfrm>
            <a:off x="2353562" y="3077779"/>
            <a:ext cx="1400033" cy="268908"/>
          </a:xfrm>
          <a:prstGeom prst="wedgeRoundRectCallout">
            <a:avLst>
              <a:gd name="adj1" fmla="val -26830"/>
              <a:gd name="adj2" fmla="val -39596"/>
              <a:gd name="adj3" fmla="val 16667"/>
            </a:avLst>
          </a:prstGeom>
          <a:solidFill>
            <a:srgbClr val="808080">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縮小ボタンの挙動</a:t>
            </a:r>
            <a:endParaRPr kumimoji="0" lang="en-US" altLang="ja-JP" sz="1200" b="0"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14"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579647" y="3407734"/>
            <a:ext cx="122544" cy="114445"/>
          </a:xfrm>
          <a:prstGeom prst="rect">
            <a:avLst/>
          </a:prstGeom>
          <a:noFill/>
          <a:ln w="9525">
            <a:noFill/>
            <a:miter lim="800000"/>
            <a:headEnd/>
            <a:tailEnd/>
          </a:ln>
        </p:spPr>
      </p:pic>
      <p:pic>
        <p:nvPicPr>
          <p:cNvPr id="115" name="Picture 2"/>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420903" y="3919230"/>
            <a:ext cx="391098" cy="225945"/>
          </a:xfrm>
          <a:prstGeom prst="rect">
            <a:avLst/>
          </a:prstGeom>
          <a:noFill/>
          <a:ln w="9525">
            <a:solidFill>
              <a:srgbClr val="FFFFFF">
                <a:lumMod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119" name="正方形/長方形 118"/>
          <p:cNvSpPr/>
          <p:nvPr/>
        </p:nvSpPr>
        <p:spPr>
          <a:xfrm>
            <a:off x="4833468" y="3841827"/>
            <a:ext cx="456583" cy="305841"/>
          </a:xfrm>
          <a:prstGeom prst="rect">
            <a:avLst/>
          </a:prstGeom>
          <a:noFill/>
          <a:ln w="22225" cap="flat" cmpd="sng" algn="ctr">
            <a:solidFill>
              <a:srgbClr val="FF0000"/>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メイリオ"/>
              <a:ea typeface="メイリオ"/>
              <a:cs typeface="メイリオ"/>
            </a:endParaRPr>
          </a:p>
        </p:txBody>
      </p:sp>
      <p:sp>
        <p:nvSpPr>
          <p:cNvPr id="120" name="正方形/長方形 119"/>
          <p:cNvSpPr/>
          <p:nvPr/>
        </p:nvSpPr>
        <p:spPr>
          <a:xfrm>
            <a:off x="4385793" y="3841828"/>
            <a:ext cx="456583" cy="303348"/>
          </a:xfrm>
          <a:prstGeom prst="rect">
            <a:avLst/>
          </a:prstGeom>
          <a:noFill/>
          <a:ln w="22225" cap="flat" cmpd="sng" algn="ctr">
            <a:solidFill>
              <a:srgbClr val="FF0000"/>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メイリオ"/>
              <a:ea typeface="メイリオ"/>
              <a:cs typeface="メイリオ"/>
            </a:endParaRPr>
          </a:p>
        </p:txBody>
      </p:sp>
      <p:sp>
        <p:nvSpPr>
          <p:cNvPr id="121" name="四角形吹き出し 120"/>
          <p:cNvSpPr/>
          <p:nvPr/>
        </p:nvSpPr>
        <p:spPr>
          <a:xfrm>
            <a:off x="4081279" y="3068960"/>
            <a:ext cx="1370567" cy="393270"/>
          </a:xfrm>
          <a:prstGeom prst="wedgeRectCallout">
            <a:avLst>
              <a:gd name="adj1" fmla="val -27809"/>
              <a:gd name="adj2" fmla="val 84129"/>
            </a:avLst>
          </a:prstGeom>
          <a:solidFill>
            <a:schemeClr val="accent5">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3950063" y="3037061"/>
            <a:ext cx="1604965" cy="461665"/>
          </a:xfrm>
          <a:prstGeom prst="rect">
            <a:avLst/>
          </a:prstGeom>
          <a:noFill/>
        </p:spPr>
        <p:txBody>
          <a:bodyPr wrap="square" rtlCol="0">
            <a:spAutoFit/>
          </a:bodyPr>
          <a:lstStyle/>
          <a:p>
            <a:pPr lvl="0" algn="ctr" fontAlgn="base">
              <a:spcBef>
                <a:spcPct val="0"/>
              </a:spcBef>
              <a:spcAft>
                <a:spcPct val="0"/>
              </a:spcAft>
              <a:defRPr/>
            </a:pPr>
            <a:r>
              <a:rPr kumimoji="0" lang="ja-JP" altLang="en-US" sz="800" kern="0" dirty="0">
                <a:solidFill>
                  <a:srgbClr val="000000"/>
                </a:solidFill>
                <a:latin typeface="メイリオ" pitchFamily="50" charset="-128"/>
                <a:ea typeface="メイリオ" pitchFamily="50" charset="-128"/>
                <a:cs typeface="メイリオ" pitchFamily="50" charset="-128"/>
              </a:rPr>
              <a:t>スクロールしても</a:t>
            </a:r>
            <a:endParaRPr kumimoji="0" lang="en-US" altLang="ja-JP" sz="800" kern="0" dirty="0">
              <a:solidFill>
                <a:srgbClr val="000000"/>
              </a:solidFill>
              <a:latin typeface="メイリオ" pitchFamily="50" charset="-128"/>
              <a:ea typeface="メイリオ" pitchFamily="50" charset="-128"/>
              <a:cs typeface="メイリオ" pitchFamily="50" charset="-128"/>
            </a:endParaRPr>
          </a:p>
          <a:p>
            <a:pPr lvl="0" algn="ctr" fontAlgn="base">
              <a:spcBef>
                <a:spcPct val="0"/>
              </a:spcBef>
              <a:spcAft>
                <a:spcPct val="0"/>
              </a:spcAft>
              <a:defRPr/>
            </a:pPr>
            <a:r>
              <a:rPr kumimoji="0" lang="ja-JP" altLang="en-US" sz="800" kern="0" dirty="0">
                <a:solidFill>
                  <a:srgbClr val="000000"/>
                </a:solidFill>
                <a:latin typeface="メイリオ" pitchFamily="50" charset="-128"/>
                <a:ea typeface="メイリオ" pitchFamily="50" charset="-128"/>
                <a:cs typeface="メイリオ" pitchFamily="50" charset="-128"/>
              </a:rPr>
              <a:t>縮小サイズのまま動画が</a:t>
            </a:r>
            <a:endParaRPr kumimoji="0" lang="en-US" altLang="ja-JP" sz="800" kern="0" dirty="0">
              <a:solidFill>
                <a:srgbClr val="000000"/>
              </a:solidFill>
              <a:latin typeface="メイリオ" pitchFamily="50" charset="-128"/>
              <a:ea typeface="メイリオ" pitchFamily="50" charset="-128"/>
              <a:cs typeface="メイリオ" pitchFamily="50" charset="-128"/>
            </a:endParaRPr>
          </a:p>
          <a:p>
            <a:pPr lvl="0" algn="ctr" fontAlgn="base">
              <a:spcBef>
                <a:spcPct val="0"/>
              </a:spcBef>
              <a:spcAft>
                <a:spcPct val="0"/>
              </a:spcAft>
              <a:defRPr/>
            </a:pPr>
            <a:r>
              <a:rPr kumimoji="0" lang="ja-JP" altLang="en-US" sz="800" kern="0" dirty="0">
                <a:solidFill>
                  <a:srgbClr val="000000"/>
                </a:solidFill>
                <a:latin typeface="メイリオ" pitchFamily="50" charset="-128"/>
                <a:ea typeface="メイリオ" pitchFamily="50" charset="-128"/>
                <a:cs typeface="メイリオ" pitchFamily="50" charset="-128"/>
              </a:rPr>
              <a:t>固定されています</a:t>
            </a:r>
            <a:r>
              <a:rPr kumimoji="0" lang="ja-JP" altLang="en-US" sz="800" kern="0" dirty="0" smtClean="0">
                <a:solidFill>
                  <a:srgbClr val="000000"/>
                </a:solidFill>
                <a:latin typeface="メイリオ" pitchFamily="50" charset="-128"/>
                <a:ea typeface="メイリオ" pitchFamily="50" charset="-128"/>
                <a:cs typeface="メイリオ" pitchFamily="50" charset="-128"/>
              </a:rPr>
              <a:t>。</a:t>
            </a:r>
            <a:endParaRPr kumimoji="0" lang="en-US" altLang="ja-JP" sz="800" kern="0" dirty="0">
              <a:solidFill>
                <a:srgbClr val="000000"/>
              </a:solidFill>
              <a:latin typeface="メイリオ" pitchFamily="50" charset="-128"/>
              <a:ea typeface="メイリオ" pitchFamily="50" charset="-128"/>
              <a:cs typeface="メイリオ" pitchFamily="50" charset="-128"/>
            </a:endParaRPr>
          </a:p>
        </p:txBody>
      </p:sp>
      <p:sp>
        <p:nvSpPr>
          <p:cNvPr id="125" name="テキスト ボックス 124"/>
          <p:cNvSpPr txBox="1"/>
          <p:nvPr/>
        </p:nvSpPr>
        <p:spPr>
          <a:xfrm>
            <a:off x="2290764" y="1377282"/>
            <a:ext cx="1584908" cy="230832"/>
          </a:xfrm>
          <a:prstGeom prst="rect">
            <a:avLst/>
          </a:prstGeom>
          <a:solidFill>
            <a:schemeClr val="bg1">
              <a:lumMod val="50000"/>
            </a:schemeClr>
          </a:solidFill>
        </p:spPr>
        <p:txBody>
          <a:bodyPr wrap="square" rtlCol="0">
            <a:spAutoFit/>
          </a:bodyPr>
          <a:lstStyle/>
          <a:p>
            <a:pPr fontAlgn="base">
              <a:spcBef>
                <a:spcPct val="0"/>
              </a:spcBef>
              <a:spcAft>
                <a:spcPts val="600"/>
              </a:spcAft>
            </a:pPr>
            <a:r>
              <a:rPr lang="ja-JP" altLang="en-US" sz="900" b="1" dirty="0" smtClean="0">
                <a:solidFill>
                  <a:schemeClr val="bg1"/>
                </a:solidFill>
                <a:latin typeface="メイリオ" pitchFamily="50" charset="-128"/>
                <a:ea typeface="メイリオ" pitchFamily="50" charset="-128"/>
                <a:cs typeface="メイリオ" pitchFamily="50" charset="-128"/>
              </a:rPr>
              <a:t>動画オーバーレイについて</a:t>
            </a:r>
            <a:endParaRPr lang="en-US" altLang="ja-JP" sz="900" b="1" dirty="0" smtClean="0">
              <a:solidFill>
                <a:schemeClr val="bg1"/>
              </a:solidFill>
              <a:latin typeface="メイリオ" pitchFamily="50" charset="-128"/>
              <a:ea typeface="メイリオ" pitchFamily="50" charset="-128"/>
              <a:cs typeface="メイリオ" pitchFamily="50" charset="-128"/>
            </a:endParaRPr>
          </a:p>
        </p:txBody>
      </p:sp>
      <p:sp>
        <p:nvSpPr>
          <p:cNvPr id="68" name="Text Box 67"/>
          <p:cNvSpPr txBox="1">
            <a:spLocks noChangeArrowheads="1"/>
          </p:cNvSpPr>
          <p:nvPr/>
        </p:nvSpPr>
        <p:spPr bwMode="auto">
          <a:xfrm>
            <a:off x="102940" y="6365599"/>
            <a:ext cx="5472608"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en-US" altLang="ja-JP" sz="1050" b="1" dirty="0" smtClean="0">
                <a:solidFill>
                  <a:srgbClr val="080808"/>
                </a:solidFill>
                <a:latin typeface="メイリオ" pitchFamily="50" charset="-128"/>
                <a:ea typeface="メイリオ" pitchFamily="50" charset="-128"/>
                <a:cs typeface="メイリオ" pitchFamily="50" charset="-128"/>
              </a:rPr>
              <a:t>【</a:t>
            </a:r>
            <a:r>
              <a:rPr lang="ja-JP" altLang="en-US" sz="1050" b="1" dirty="0" smtClean="0">
                <a:solidFill>
                  <a:srgbClr val="080808"/>
                </a:solidFill>
                <a:latin typeface="メイリオ" pitchFamily="50" charset="-128"/>
                <a:ea typeface="メイリオ" pitchFamily="50" charset="-128"/>
                <a:cs typeface="メイリオ" pitchFamily="50" charset="-128"/>
              </a:rPr>
              <a:t>その他ご注意点</a:t>
            </a:r>
            <a:r>
              <a:rPr lang="en-US" altLang="ja-JP" sz="1050" b="1" dirty="0" smtClean="0">
                <a:solidFill>
                  <a:srgbClr val="080808"/>
                </a:solidFill>
                <a:latin typeface="メイリオ" pitchFamily="50" charset="-128"/>
                <a:ea typeface="メイリオ" pitchFamily="50" charset="-128"/>
                <a:cs typeface="メイリオ" pitchFamily="50" charset="-128"/>
              </a:rPr>
              <a:t>】</a:t>
            </a:r>
            <a:endParaRPr lang="en-US" altLang="ja-JP" sz="800" u="sng" dirty="0" smtClean="0">
              <a:solidFill>
                <a:srgbClr val="080808"/>
              </a:solidFill>
              <a:latin typeface="メイリオ" pitchFamily="50" charset="-128"/>
              <a:ea typeface="メイリオ" pitchFamily="50" charset="-128"/>
              <a:cs typeface="メイリオ" pitchFamily="50" charset="-128"/>
            </a:endParaRPr>
          </a:p>
          <a:p>
            <a:pPr eaLnBrk="1" hangingPunct="1">
              <a:spcBef>
                <a:spcPct val="0"/>
              </a:spcBef>
              <a:buNone/>
              <a:defRPr/>
            </a:pPr>
            <a:r>
              <a:rPr lang="ja-JP" altLang="en-US" sz="800" dirty="0">
                <a:solidFill>
                  <a:srgbClr val="080808"/>
                </a:solidFill>
                <a:latin typeface="メイリオ" pitchFamily="50" charset="-128"/>
                <a:ea typeface="メイリオ" pitchFamily="50" charset="-128"/>
                <a:cs typeface="メイリオ" pitchFamily="50" charset="-128"/>
              </a:rPr>
              <a:t>・</a:t>
            </a:r>
            <a:r>
              <a:rPr lang="ja-JP" altLang="en-US" sz="800" dirty="0" smtClean="0">
                <a:solidFill>
                  <a:srgbClr val="080808"/>
                </a:solidFill>
                <a:latin typeface="メイリオ" pitchFamily="50" charset="-128"/>
                <a:ea typeface="メイリオ" pitchFamily="50" charset="-128"/>
                <a:cs typeface="メイリオ" pitchFamily="50" charset="-128"/>
              </a:rPr>
              <a:t>フリークエンシーコントロール</a:t>
            </a:r>
            <a:r>
              <a:rPr lang="ja-JP" altLang="en-US" sz="800" dirty="0">
                <a:solidFill>
                  <a:srgbClr val="080808"/>
                </a:solidFill>
                <a:latin typeface="メイリオ" pitchFamily="50" charset="-128"/>
                <a:ea typeface="メイリオ" pitchFamily="50" charset="-128"/>
                <a:cs typeface="メイリオ" pitchFamily="50" charset="-128"/>
              </a:rPr>
              <a:t>をいたします</a:t>
            </a:r>
            <a:r>
              <a:rPr lang="ja-JP" altLang="en-US" sz="800" dirty="0" smtClean="0">
                <a:solidFill>
                  <a:srgbClr val="080808"/>
                </a:solidFill>
                <a:latin typeface="メイリオ" pitchFamily="50" charset="-128"/>
                <a:ea typeface="メイリオ" pitchFamily="50" charset="-128"/>
                <a:cs typeface="メイリオ" pitchFamily="50" charset="-128"/>
              </a:rPr>
              <a:t>。（</a:t>
            </a:r>
            <a:r>
              <a:rPr lang="ja-JP" altLang="en-US" sz="800" dirty="0">
                <a:solidFill>
                  <a:srgbClr val="080808"/>
                </a:solidFill>
                <a:latin typeface="メイリオ" pitchFamily="50" charset="-128"/>
                <a:ea typeface="メイリオ" pitchFamily="50" charset="-128"/>
                <a:cs typeface="メイリオ" pitchFamily="50" charset="-128"/>
              </a:rPr>
              <a:t>一部広告ページには表示されない場合もあります</a:t>
            </a:r>
            <a:r>
              <a:rPr lang="ja-JP" altLang="en-US" sz="800" dirty="0" smtClean="0">
                <a:solidFill>
                  <a:srgbClr val="080808"/>
                </a:solidFill>
                <a:latin typeface="メイリオ" pitchFamily="50" charset="-128"/>
                <a:ea typeface="メイリオ" pitchFamily="50" charset="-128"/>
                <a:cs typeface="メイリオ" pitchFamily="50" charset="-128"/>
              </a:rPr>
              <a:t>）</a:t>
            </a:r>
            <a:endParaRPr lang="en-US" altLang="ja-JP" sz="800" dirty="0" smtClean="0">
              <a:solidFill>
                <a:srgbClr val="080808"/>
              </a:solidFill>
              <a:latin typeface="メイリオ" pitchFamily="50" charset="-128"/>
              <a:ea typeface="メイリオ" pitchFamily="50" charset="-128"/>
              <a:cs typeface="メイリオ" pitchFamily="50" charset="-128"/>
            </a:endParaRPr>
          </a:p>
          <a:p>
            <a:pPr eaLnBrk="1" hangingPunct="1">
              <a:spcBef>
                <a:spcPct val="0"/>
              </a:spcBef>
              <a:buNone/>
              <a:defRPr/>
            </a:pPr>
            <a:r>
              <a:rPr lang="ja-JP" altLang="en-US" sz="800" dirty="0">
                <a:solidFill>
                  <a:srgbClr val="080808"/>
                </a:solidFill>
                <a:latin typeface="メイリオ" pitchFamily="50" charset="-128"/>
                <a:ea typeface="メイリオ" pitchFamily="50" charset="-128"/>
                <a:cs typeface="メイリオ" pitchFamily="50" charset="-128"/>
              </a:rPr>
              <a:t>・音声ミュート状態での配信となります。</a:t>
            </a:r>
          </a:p>
          <a:p>
            <a:pPr eaLnBrk="1" hangingPunct="1">
              <a:spcBef>
                <a:spcPct val="0"/>
              </a:spcBef>
              <a:buNone/>
              <a:defRPr/>
            </a:pPr>
            <a:r>
              <a:rPr lang="ja-JP" altLang="en-US" sz="800" dirty="0">
                <a:solidFill>
                  <a:srgbClr val="080808"/>
                </a:solidFill>
                <a:latin typeface="メイリオ" pitchFamily="50" charset="-128"/>
                <a:ea typeface="メイリオ" pitchFamily="50" charset="-128"/>
                <a:cs typeface="メイリオ" pitchFamily="50" charset="-128"/>
              </a:rPr>
              <a:t>・サポート対象ブラウザは</a:t>
            </a:r>
            <a:r>
              <a:rPr lang="en-US" altLang="ja-JP" sz="800" dirty="0">
                <a:solidFill>
                  <a:srgbClr val="080808"/>
                </a:solidFill>
                <a:latin typeface="メイリオ" pitchFamily="50" charset="-128"/>
                <a:ea typeface="メイリオ" pitchFamily="50" charset="-128"/>
                <a:cs typeface="メイリオ" pitchFamily="50" charset="-128"/>
              </a:rPr>
              <a:t>iOS Ver.7</a:t>
            </a:r>
            <a:r>
              <a:rPr lang="ja-JP" altLang="en-US" sz="800" dirty="0">
                <a:solidFill>
                  <a:srgbClr val="080808"/>
                </a:solidFill>
                <a:latin typeface="メイリオ" pitchFamily="50" charset="-128"/>
                <a:ea typeface="メイリオ" pitchFamily="50" charset="-128"/>
                <a:cs typeface="メイリオ" pitchFamily="50" charset="-128"/>
              </a:rPr>
              <a:t>以降、</a:t>
            </a:r>
            <a:r>
              <a:rPr lang="en-US" altLang="ja-JP" sz="800" dirty="0" err="1">
                <a:solidFill>
                  <a:srgbClr val="080808"/>
                </a:solidFill>
                <a:latin typeface="メイリオ" pitchFamily="50" charset="-128"/>
                <a:ea typeface="メイリオ" pitchFamily="50" charset="-128"/>
                <a:cs typeface="メイリオ" pitchFamily="50" charset="-128"/>
              </a:rPr>
              <a:t>Andoroid</a:t>
            </a:r>
            <a:r>
              <a:rPr lang="en-US" altLang="ja-JP" sz="800" dirty="0">
                <a:solidFill>
                  <a:srgbClr val="080808"/>
                </a:solidFill>
                <a:latin typeface="メイリオ" pitchFamily="50" charset="-128"/>
                <a:ea typeface="メイリオ" pitchFamily="50" charset="-128"/>
                <a:cs typeface="メイリオ" pitchFamily="50" charset="-128"/>
              </a:rPr>
              <a:t> Ver.4</a:t>
            </a:r>
            <a:r>
              <a:rPr lang="ja-JP" altLang="en-US" sz="800" dirty="0">
                <a:solidFill>
                  <a:srgbClr val="080808"/>
                </a:solidFill>
                <a:latin typeface="メイリオ" pitchFamily="50" charset="-128"/>
                <a:ea typeface="メイリオ" pitchFamily="50" charset="-128"/>
                <a:cs typeface="メイリオ" pitchFamily="50" charset="-128"/>
              </a:rPr>
              <a:t>以降となります。</a:t>
            </a:r>
          </a:p>
          <a:p>
            <a:pPr eaLnBrk="1" hangingPunct="1">
              <a:spcBef>
                <a:spcPct val="0"/>
              </a:spcBef>
              <a:buNone/>
              <a:defRPr/>
            </a:pPr>
            <a:r>
              <a:rPr lang="ja-JP" altLang="en-US" sz="800" dirty="0">
                <a:solidFill>
                  <a:srgbClr val="080808"/>
                </a:solidFill>
                <a:latin typeface="メイリオ" pitchFamily="50" charset="-128"/>
                <a:ea typeface="メイリオ" pitchFamily="50" charset="-128"/>
                <a:cs typeface="メイリオ" pitchFamily="50" charset="-128"/>
              </a:rPr>
              <a:t>・サポート対象外のブラウザの場合、サムネイル画像が代替表示される可能性がございます</a:t>
            </a:r>
            <a:r>
              <a:rPr lang="ja-JP" altLang="en-US" sz="800" dirty="0" smtClean="0">
                <a:solidFill>
                  <a:srgbClr val="080808"/>
                </a:solidFill>
                <a:latin typeface="メイリオ" pitchFamily="50" charset="-128"/>
                <a:ea typeface="メイリオ" pitchFamily="50" charset="-128"/>
                <a:cs typeface="メイリオ" pitchFamily="50" charset="-128"/>
              </a:rPr>
              <a:t>。</a:t>
            </a:r>
            <a:endParaRPr lang="en-US" altLang="ja-JP" sz="800" dirty="0" smtClean="0">
              <a:solidFill>
                <a:srgbClr val="080808"/>
              </a:solidFill>
              <a:latin typeface="メイリオ" pitchFamily="50" charset="-128"/>
              <a:ea typeface="メイリオ" pitchFamily="50" charset="-128"/>
              <a:cs typeface="メイリオ" pitchFamily="50" charset="-128"/>
            </a:endParaRPr>
          </a:p>
          <a:p>
            <a:pPr eaLnBrk="1" hangingPunct="1">
              <a:spcBef>
                <a:spcPct val="0"/>
              </a:spcBef>
              <a:buNone/>
              <a:defRPr/>
            </a:pPr>
            <a:r>
              <a:rPr lang="ja-JP" altLang="en-US" sz="800" dirty="0">
                <a:solidFill>
                  <a:srgbClr val="080808"/>
                </a:solidFill>
                <a:latin typeface="メイリオ" pitchFamily="50" charset="-128"/>
                <a:ea typeface="メイリオ" pitchFamily="50" charset="-128"/>
                <a:cs typeface="メイリオ" pitchFamily="50" charset="-128"/>
              </a:rPr>
              <a:t>　</a:t>
            </a:r>
            <a:r>
              <a:rPr lang="ja-JP" altLang="en-US" sz="800" dirty="0" smtClean="0">
                <a:solidFill>
                  <a:srgbClr val="080808"/>
                </a:solidFill>
                <a:latin typeface="メイリオ" pitchFamily="50" charset="-128"/>
                <a:ea typeface="メイリオ" pitchFamily="50" charset="-128"/>
                <a:cs typeface="メイリオ" pitchFamily="50" charset="-128"/>
              </a:rPr>
              <a:t>また</a:t>
            </a:r>
            <a:r>
              <a:rPr lang="ja-JP" altLang="en-US" sz="800" dirty="0">
                <a:solidFill>
                  <a:srgbClr val="080808"/>
                </a:solidFill>
                <a:latin typeface="メイリオ" pitchFamily="50" charset="-128"/>
                <a:ea typeface="メイリオ" pitchFamily="50" charset="-128"/>
                <a:cs typeface="メイリオ" pitchFamily="50" charset="-128"/>
              </a:rPr>
              <a:t>、</a:t>
            </a:r>
            <a:r>
              <a:rPr lang="en-US" altLang="ja-JP" sz="800" dirty="0" err="1">
                <a:solidFill>
                  <a:srgbClr val="080808"/>
                </a:solidFill>
                <a:latin typeface="メイリオ" pitchFamily="50" charset="-128"/>
                <a:ea typeface="メイリオ" pitchFamily="50" charset="-128"/>
                <a:cs typeface="メイリオ" pitchFamily="50" charset="-128"/>
              </a:rPr>
              <a:t>Andoroid</a:t>
            </a:r>
            <a:r>
              <a:rPr lang="ja-JP" altLang="en-US" sz="800" dirty="0">
                <a:solidFill>
                  <a:srgbClr val="080808"/>
                </a:solidFill>
                <a:latin typeface="メイリオ" pitchFamily="50" charset="-128"/>
                <a:ea typeface="メイリオ" pitchFamily="50" charset="-128"/>
                <a:cs typeface="メイリオ" pitchFamily="50" charset="-128"/>
              </a:rPr>
              <a:t>は一部端末では正常な動作をしない可能性があります。ご了承ください。</a:t>
            </a:r>
            <a:endParaRPr lang="en-US" altLang="ja-JP" sz="800" dirty="0">
              <a:solidFill>
                <a:srgbClr val="080808"/>
              </a:solidFill>
              <a:latin typeface="メイリオ" pitchFamily="50" charset="-128"/>
              <a:ea typeface="メイリオ" pitchFamily="50" charset="-128"/>
              <a:cs typeface="メイリオ" pitchFamily="50" charset="-128"/>
            </a:endParaRPr>
          </a:p>
        </p:txBody>
      </p:sp>
      <p:sp>
        <p:nvSpPr>
          <p:cNvPr id="118" name="角丸四角形 117"/>
          <p:cNvSpPr/>
          <p:nvPr/>
        </p:nvSpPr>
        <p:spPr bwMode="auto">
          <a:xfrm>
            <a:off x="5249204" y="4031460"/>
            <a:ext cx="609615" cy="23589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ja-JP" altLang="en-US" sz="800" dirty="0" smtClean="0">
                <a:solidFill>
                  <a:srgbClr val="000000"/>
                </a:solidFill>
                <a:latin typeface="メイリオ" pitchFamily="50" charset="-128"/>
                <a:ea typeface="メイリオ" pitchFamily="50" charset="-128"/>
                <a:cs typeface="メイリオ" pitchFamily="50" charset="-128"/>
              </a:rPr>
              <a:t>バナー</a:t>
            </a:r>
            <a:endParaRPr lang="en-US" altLang="ja-JP" sz="800" dirty="0" smtClean="0">
              <a:solidFill>
                <a:srgbClr val="000000"/>
              </a:solidFill>
              <a:latin typeface="メイリオ" pitchFamily="50" charset="-128"/>
              <a:ea typeface="メイリオ" pitchFamily="50" charset="-128"/>
              <a:cs typeface="メイリオ" pitchFamily="50" charset="-128"/>
            </a:endParaRPr>
          </a:p>
        </p:txBody>
      </p:sp>
      <p:sp>
        <p:nvSpPr>
          <p:cNvPr id="117" name="角丸四角形 116"/>
          <p:cNvSpPr/>
          <p:nvPr/>
        </p:nvSpPr>
        <p:spPr bwMode="auto">
          <a:xfrm>
            <a:off x="4013985" y="4052342"/>
            <a:ext cx="527887" cy="23589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ja-JP" altLang="en-US" sz="800" dirty="0" smtClean="0">
                <a:solidFill>
                  <a:srgbClr val="000000"/>
                </a:solidFill>
                <a:latin typeface="メイリオ" pitchFamily="50" charset="-128"/>
                <a:ea typeface="メイリオ" pitchFamily="50" charset="-128"/>
                <a:cs typeface="メイリオ" pitchFamily="50" charset="-128"/>
              </a:rPr>
              <a:t>映像</a:t>
            </a:r>
            <a:endParaRPr lang="en-US" altLang="ja-JP" sz="800" dirty="0" smtClean="0">
              <a:solidFill>
                <a:srgbClr val="000000"/>
              </a:solidFill>
              <a:latin typeface="メイリオ" pitchFamily="50" charset="-128"/>
              <a:ea typeface="メイリオ" pitchFamily="50" charset="-128"/>
              <a:cs typeface="メイリオ" pitchFamily="50" charset="-128"/>
            </a:endParaRPr>
          </a:p>
        </p:txBody>
      </p:sp>
      <p:pic>
        <p:nvPicPr>
          <p:cNvPr id="69" name="図 6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255350" y="107584"/>
            <a:ext cx="1962770" cy="415542"/>
          </a:xfrm>
          <a:prstGeom prst="rect">
            <a:avLst/>
          </a:prstGeom>
        </p:spPr>
      </p:pic>
      <p:sp>
        <p:nvSpPr>
          <p:cNvPr id="70" name="正方形/長方形 69"/>
          <p:cNvSpPr/>
          <p:nvPr/>
        </p:nvSpPr>
        <p:spPr>
          <a:xfrm>
            <a:off x="318964" y="207343"/>
            <a:ext cx="216024" cy="21602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146" name="Picture 2"/>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274718" y="2985290"/>
            <a:ext cx="1699238" cy="1282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b="-20728"/>
          <a:stretch/>
        </p:blipFill>
        <p:spPr bwMode="auto">
          <a:xfrm>
            <a:off x="4444134" y="4171850"/>
            <a:ext cx="793457" cy="116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a:stretch/>
        </p:blipFill>
        <p:spPr bwMode="auto">
          <a:xfrm>
            <a:off x="1133851" y="4849566"/>
            <a:ext cx="957532" cy="11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650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テキスト ボックス 62"/>
          <p:cNvSpPr txBox="1">
            <a:spLocks noChangeArrowheads="1"/>
          </p:cNvSpPr>
          <p:nvPr/>
        </p:nvSpPr>
        <p:spPr bwMode="auto">
          <a:xfrm>
            <a:off x="3631105" y="6395581"/>
            <a:ext cx="6303275" cy="609089"/>
          </a:xfrm>
          <a:prstGeom prst="rect">
            <a:avLst/>
          </a:prstGeom>
          <a:noFill/>
          <a:ln w="9525">
            <a:noFill/>
            <a:miter lim="800000"/>
            <a:headEnd/>
            <a:tailEnd/>
          </a:ln>
        </p:spPr>
        <p:txBody>
          <a:bodyPr wrap="none" lIns="100145" tIns="50073" rIns="100145" bIns="50073">
            <a:spAutoFit/>
          </a:bodyPr>
          <a:lstStyle/>
          <a:p>
            <a:r>
              <a:rPr lang="en-US" altLang="ja-JP" sz="1100" dirty="0">
                <a:solidFill>
                  <a:srgbClr val="000000"/>
                </a:solidFill>
                <a:cs typeface="メイリオ" pitchFamily="50" charset="-128"/>
              </a:rPr>
              <a:t>※4</a:t>
            </a:r>
            <a:r>
              <a:rPr lang="ja-JP" altLang="en-US" sz="1100" dirty="0">
                <a:solidFill>
                  <a:srgbClr val="000000"/>
                </a:solidFill>
                <a:cs typeface="メイリオ" pitchFamily="50" charset="-128"/>
              </a:rPr>
              <a:t>週間掲載の企画については、前後</a:t>
            </a:r>
            <a:r>
              <a:rPr lang="en-US" altLang="ja-JP" sz="1100" dirty="0">
                <a:solidFill>
                  <a:srgbClr val="000000"/>
                </a:solidFill>
                <a:cs typeface="メイリオ" pitchFamily="50" charset="-128"/>
              </a:rPr>
              <a:t>2</a:t>
            </a:r>
            <a:r>
              <a:rPr lang="ja-JP" altLang="en-US" sz="1100" dirty="0">
                <a:solidFill>
                  <a:srgbClr val="000000"/>
                </a:solidFill>
                <a:cs typeface="メイリオ" pitchFamily="50" charset="-128"/>
              </a:rPr>
              <a:t>週間ずつでの、</a:t>
            </a:r>
            <a:r>
              <a:rPr lang="ja-JP" altLang="en-US" sz="1100" b="1" dirty="0">
                <a:solidFill>
                  <a:srgbClr val="FF7C80"/>
                </a:solidFill>
                <a:cs typeface="メイリオ" pitchFamily="50" charset="-128"/>
              </a:rPr>
              <a:t>クリエイティブの変更が必須</a:t>
            </a:r>
            <a:r>
              <a:rPr lang="ja-JP" altLang="en-US" sz="1100" dirty="0">
                <a:solidFill>
                  <a:srgbClr val="000000"/>
                </a:solidFill>
                <a:cs typeface="メイリオ" pitchFamily="50" charset="-128"/>
              </a:rPr>
              <a:t>となります</a:t>
            </a:r>
            <a:r>
              <a:rPr lang="ja-JP" altLang="en-US" sz="1100" dirty="0" smtClean="0">
                <a:solidFill>
                  <a:srgbClr val="000000"/>
                </a:solidFill>
                <a:cs typeface="メイリオ" pitchFamily="50" charset="-128"/>
              </a:rPr>
              <a:t>。</a:t>
            </a:r>
            <a:endParaRPr lang="en-US" altLang="ja-JP" sz="1100" dirty="0" smtClean="0">
              <a:solidFill>
                <a:srgbClr val="000000"/>
              </a:solidFill>
              <a:cs typeface="メイリオ" pitchFamily="50" charset="-128"/>
            </a:endParaRPr>
          </a:p>
          <a:p>
            <a:r>
              <a:rPr lang="ja-JP" altLang="en-US" sz="1100" dirty="0">
                <a:solidFill>
                  <a:srgbClr val="000000"/>
                </a:solidFill>
                <a:cs typeface="メイリオ" pitchFamily="50" charset="-128"/>
              </a:rPr>
              <a:t>　原稿</a:t>
            </a:r>
            <a:r>
              <a:rPr lang="ja-JP" altLang="en-US" sz="1100" dirty="0" smtClean="0">
                <a:solidFill>
                  <a:srgbClr val="000000"/>
                </a:solidFill>
                <a:cs typeface="メイリオ" pitchFamily="50" charset="-128"/>
              </a:rPr>
              <a:t>のご準備をお願いいたします。</a:t>
            </a:r>
            <a:endParaRPr lang="en-US" altLang="ja-JP" sz="1100" dirty="0" smtClean="0">
              <a:solidFill>
                <a:srgbClr val="000000"/>
              </a:solidFill>
              <a:cs typeface="メイリオ" pitchFamily="50" charset="-128"/>
            </a:endParaRPr>
          </a:p>
          <a:p>
            <a:r>
              <a:rPr lang="en-US" altLang="ja-JP" sz="1100" dirty="0">
                <a:solidFill>
                  <a:srgbClr val="000000"/>
                </a:solidFill>
                <a:cs typeface="メイリオ" pitchFamily="50" charset="-128"/>
              </a:rPr>
              <a:t>※4</a:t>
            </a:r>
            <a:r>
              <a:rPr lang="ja-JP" altLang="en-US" sz="1100" dirty="0">
                <a:solidFill>
                  <a:srgbClr val="000000"/>
                </a:solidFill>
                <a:cs typeface="メイリオ" pitchFamily="50" charset="-128"/>
              </a:rPr>
              <a:t>週間以上の連続掲載は不可です。（間を空けて再掲載は可</a:t>
            </a:r>
            <a:r>
              <a:rPr lang="ja-JP" altLang="en-US" sz="1100" dirty="0" smtClean="0">
                <a:solidFill>
                  <a:srgbClr val="000000"/>
                </a:solidFill>
                <a:cs typeface="メイリオ" pitchFamily="50" charset="-128"/>
              </a:rPr>
              <a:t>）</a:t>
            </a:r>
            <a:endParaRPr lang="ja-JP" altLang="en-US" sz="1100" dirty="0">
              <a:solidFill>
                <a:srgbClr val="000000"/>
              </a:solidFill>
              <a:cs typeface="メイリオ" pitchFamily="50" charset="-128"/>
            </a:endParaRPr>
          </a:p>
        </p:txBody>
      </p:sp>
      <p:sp>
        <p:nvSpPr>
          <p:cNvPr id="218114" name="正方形/長方形 86"/>
          <p:cNvSpPr>
            <a:spLocks noChangeArrowheads="1"/>
          </p:cNvSpPr>
          <p:nvPr/>
        </p:nvSpPr>
        <p:spPr bwMode="auto">
          <a:xfrm>
            <a:off x="6769678" y="6054298"/>
            <a:ext cx="3376193" cy="316568"/>
          </a:xfrm>
          <a:prstGeom prst="rect">
            <a:avLst/>
          </a:prstGeom>
          <a:noFill/>
          <a:ln w="9525">
            <a:noFill/>
            <a:miter lim="800000"/>
            <a:headEnd/>
            <a:tailEnd/>
          </a:ln>
        </p:spPr>
        <p:txBody>
          <a:bodyPr wrap="none" lIns="100145" tIns="50073" rIns="100145" bIns="50073">
            <a:spAutoFit/>
          </a:bodyPr>
          <a:lstStyle/>
          <a:p>
            <a:pPr algn="ctr"/>
            <a:r>
              <a:rPr lang="ja-JP" altLang="en-US" sz="1400" b="1" dirty="0" smtClean="0">
                <a:solidFill>
                  <a:srgbClr val="FF7C80"/>
                </a:solidFill>
                <a:cs typeface="メイリオ" pitchFamily="50" charset="-128"/>
              </a:rPr>
              <a:t>入稿締め切り　掲載開始日の</a:t>
            </a:r>
            <a:r>
              <a:rPr lang="en-US" altLang="ja-JP" sz="1400" b="1" dirty="0" smtClean="0">
                <a:solidFill>
                  <a:srgbClr val="FF7C80"/>
                </a:solidFill>
                <a:cs typeface="メイリオ" pitchFamily="50" charset="-128"/>
              </a:rPr>
              <a:t>5</a:t>
            </a:r>
            <a:r>
              <a:rPr lang="ja-JP" altLang="en-US" sz="1400" b="1" dirty="0">
                <a:solidFill>
                  <a:srgbClr val="FF7C80"/>
                </a:solidFill>
                <a:cs typeface="メイリオ" pitchFamily="50" charset="-128"/>
              </a:rPr>
              <a:t>営業日前</a:t>
            </a:r>
          </a:p>
        </p:txBody>
      </p:sp>
      <p:graphicFrame>
        <p:nvGraphicFramePr>
          <p:cNvPr id="12" name="表 11"/>
          <p:cNvGraphicFramePr>
            <a:graphicFrameLocks noGrp="1"/>
          </p:cNvGraphicFramePr>
          <p:nvPr>
            <p:extLst>
              <p:ext uri="{D42A27DB-BD31-4B8C-83A1-F6EECF244321}">
                <p14:modId xmlns:p14="http://schemas.microsoft.com/office/powerpoint/2010/main" val="1715042800"/>
              </p:ext>
            </p:extLst>
          </p:nvPr>
        </p:nvGraphicFramePr>
        <p:xfrm>
          <a:off x="3712304" y="857839"/>
          <a:ext cx="6399748" cy="5138720"/>
        </p:xfrm>
        <a:graphic>
          <a:graphicData uri="http://schemas.openxmlformats.org/drawingml/2006/table">
            <a:tbl>
              <a:tblPr/>
              <a:tblGrid>
                <a:gridCol w="209622"/>
                <a:gridCol w="1221574"/>
                <a:gridCol w="504056"/>
                <a:gridCol w="432048"/>
                <a:gridCol w="1090670"/>
                <a:gridCol w="1875154"/>
                <a:gridCol w="1066624"/>
              </a:tblGrid>
              <a:tr h="329386">
                <a:tc>
                  <a:txBody>
                    <a:bodyPr/>
                    <a:lstStyle/>
                    <a:p>
                      <a:pPr algn="ctr" rtl="0" fontAlgn="ctr"/>
                      <a:r>
                        <a:rPr lang="ja-JP" altLang="en-US" sz="900" b="1" i="0" u="none" strike="noStrike" dirty="0">
                          <a:solidFill>
                            <a:srgbClr val="FFFFFF"/>
                          </a:solidFill>
                          <a:effectLst/>
                          <a:latin typeface="メイリオ" pitchFamily="50" charset="-128"/>
                          <a:ea typeface="メイリオ" pitchFamily="50" charset="-128"/>
                          <a:cs typeface="メイリオ" pitchFamily="50" charset="-128"/>
                        </a:rPr>
                        <a:t>　</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ja-JP" altLang="en-US" sz="900" b="1" i="0" u="none" strike="noStrike" dirty="0">
                          <a:solidFill>
                            <a:srgbClr val="FFFFFF"/>
                          </a:solidFill>
                          <a:effectLst/>
                          <a:latin typeface="メイリオ" pitchFamily="50" charset="-128"/>
                          <a:ea typeface="メイリオ" pitchFamily="50" charset="-128"/>
                          <a:cs typeface="メイリオ" pitchFamily="50" charset="-128"/>
                        </a:rPr>
                        <a:t>企画名</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ja-JP" altLang="en-US" sz="900" b="1" i="0" u="none" strike="noStrike" dirty="0">
                          <a:solidFill>
                            <a:srgbClr val="FFFFFF"/>
                          </a:solidFill>
                          <a:effectLst/>
                          <a:latin typeface="メイリオ" pitchFamily="50" charset="-128"/>
                          <a:ea typeface="メイリオ" pitchFamily="50" charset="-128"/>
                          <a:cs typeface="メイリオ" pitchFamily="50" charset="-128"/>
                        </a:rPr>
                        <a:t>期間</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ja-JP" altLang="en-US" sz="900" b="1" i="0" u="none" strike="noStrike" dirty="0">
                          <a:solidFill>
                            <a:srgbClr val="FFFFFF"/>
                          </a:solidFill>
                          <a:effectLst/>
                          <a:latin typeface="メイリオ" pitchFamily="50" charset="-128"/>
                          <a:ea typeface="メイリオ" pitchFamily="50" charset="-128"/>
                          <a:cs typeface="メイリオ" pitchFamily="50" charset="-128"/>
                        </a:rPr>
                        <a:t>枠数</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ja-JP" altLang="en-US" sz="900" b="1" i="0" u="none" strike="noStrike" dirty="0">
                          <a:solidFill>
                            <a:srgbClr val="FFFFFF"/>
                          </a:solidFill>
                          <a:effectLst/>
                          <a:latin typeface="メイリオ" pitchFamily="50" charset="-128"/>
                          <a:ea typeface="メイリオ" pitchFamily="50" charset="-128"/>
                          <a:cs typeface="メイリオ" pitchFamily="50" charset="-128"/>
                        </a:rPr>
                        <a:t>料金</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ja-JP" altLang="en-US" sz="900" b="1" i="0" u="none" strike="noStrike" dirty="0">
                          <a:solidFill>
                            <a:srgbClr val="FFFFFF"/>
                          </a:solidFill>
                          <a:effectLst/>
                          <a:latin typeface="メイリオ" pitchFamily="50" charset="-128"/>
                          <a:ea typeface="メイリオ" pitchFamily="50" charset="-128"/>
                          <a:cs typeface="メイリオ" pitchFamily="50" charset="-128"/>
                        </a:rPr>
                        <a:t>形式・詳細</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ja-JP" altLang="en-US" sz="900" b="1" i="0" u="none" strike="noStrike" dirty="0">
                          <a:solidFill>
                            <a:srgbClr val="FFFFFF"/>
                          </a:solidFill>
                          <a:effectLst/>
                          <a:latin typeface="メイリオ" pitchFamily="50" charset="-128"/>
                          <a:ea typeface="メイリオ" pitchFamily="50" charset="-128"/>
                          <a:cs typeface="メイリオ" pitchFamily="50" charset="-128"/>
                        </a:rPr>
                        <a:t>掲載範囲</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1418515">
                <a:tc>
                  <a:txBody>
                    <a:bodyPr/>
                    <a:lstStyle/>
                    <a:p>
                      <a:pPr algn="ctr" fontAlgn="ctr"/>
                      <a:r>
                        <a:rPr lang="en-US" sz="900" b="0" i="0" u="none" strike="noStrike" dirty="0">
                          <a:solidFill>
                            <a:srgbClr val="000000"/>
                          </a:solidFill>
                          <a:effectLst/>
                          <a:latin typeface="メイリオ" pitchFamily="50" charset="-128"/>
                          <a:ea typeface="メイリオ" pitchFamily="50" charset="-128"/>
                          <a:cs typeface="メイリオ" pitchFamily="50" charset="-128"/>
                        </a:rPr>
                        <a:t>A</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メイリオ" pitchFamily="50" charset="-128"/>
                          <a:ea typeface="メイリオ" pitchFamily="50" charset="-128"/>
                          <a:cs typeface="メイリオ" pitchFamily="50" charset="-128"/>
                        </a:rPr>
                        <a:t>4</a:t>
                      </a:r>
                      <a:r>
                        <a:rPr lang="zh-TW" altLang="en-US" sz="900" b="0" i="0" u="none" strike="noStrike" dirty="0">
                          <a:solidFill>
                            <a:srgbClr val="000000"/>
                          </a:solidFill>
                          <a:effectLst/>
                          <a:latin typeface="メイリオ" pitchFamily="50" charset="-128"/>
                          <a:ea typeface="メイリオ" pitchFamily="50" charset="-128"/>
                          <a:cs typeface="メイリオ" pitchFamily="50" charset="-128"/>
                        </a:rPr>
                        <a:t>社限定特別誘導枠</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4</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週間</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4</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枠</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FF7C80"/>
                          </a:solidFill>
                          <a:effectLst/>
                          <a:latin typeface="メイリオ" pitchFamily="50" charset="-128"/>
                          <a:ea typeface="メイリオ" pitchFamily="50" charset="-128"/>
                          <a:cs typeface="メイリオ" pitchFamily="50" charset="-128"/>
                        </a:rPr>
                        <a:t>¥350,000</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画像</a:t>
                      </a:r>
                      <a:r>
                        <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rPr>
                        <a:t>】140×140px</a:t>
                      </a: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 </a:t>
                      </a:r>
                      <a:r>
                        <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左右</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天地</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br>
                        <a:rPr lang="en-US" altLang="ja-JP" sz="900" b="0" i="0" u="none" strike="noStrike" dirty="0">
                          <a:solidFill>
                            <a:schemeClr val="tx1"/>
                          </a:solidFill>
                          <a:effectLst/>
                          <a:latin typeface="メイリオ" pitchFamily="50" charset="-128"/>
                          <a:ea typeface="メイリオ" pitchFamily="50" charset="-128"/>
                          <a:cs typeface="メイリオ" pitchFamily="50" charset="-128"/>
                        </a:rPr>
                      </a:b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15kb</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以内</a:t>
                      </a:r>
                      <a:br>
                        <a:rPr lang="ja-JP" altLang="en-US" sz="900" b="0" i="0" u="none" strike="noStrike" dirty="0">
                          <a:solidFill>
                            <a:schemeClr val="tx1"/>
                          </a:solidFill>
                          <a:effectLst/>
                          <a:latin typeface="メイリオ" pitchFamily="50" charset="-128"/>
                          <a:ea typeface="メイリオ" pitchFamily="50" charset="-128"/>
                          <a:cs typeface="メイリオ" pitchFamily="50" charset="-128"/>
                        </a:rPr>
                      </a:b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アニメーション、</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FLASH</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共に不可</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br>
                        <a:rPr lang="en-US" altLang="ja-JP" sz="900" b="0" i="0" u="none" strike="noStrike" dirty="0">
                          <a:solidFill>
                            <a:schemeClr val="tx1"/>
                          </a:solidFill>
                          <a:effectLst/>
                          <a:latin typeface="メイリオ" pitchFamily="50" charset="-128"/>
                          <a:ea typeface="メイリオ" pitchFamily="50" charset="-128"/>
                          <a:cs typeface="メイリオ" pitchFamily="50" charset="-128"/>
                        </a:rPr>
                      </a:b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テキスト</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br>
                        <a:rPr lang="en-US" altLang="ja-JP" sz="900" b="0" i="0" u="none" strike="noStrike" dirty="0">
                          <a:solidFill>
                            <a:schemeClr val="tx1"/>
                          </a:solidFill>
                          <a:effectLst/>
                          <a:latin typeface="メイリオ" pitchFamily="50" charset="-128"/>
                          <a:ea typeface="メイリオ" pitchFamily="50" charset="-128"/>
                          <a:cs typeface="メイリオ" pitchFamily="50" charset="-128"/>
                        </a:rPr>
                      </a:b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タイトル：</a:t>
                      </a: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全角</a:t>
                      </a:r>
                      <a:r>
                        <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rPr>
                        <a:t>20</a:t>
                      </a: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文字</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以内</a:t>
                      </a:r>
                      <a:br>
                        <a:rPr lang="ja-JP" altLang="en-US" sz="900" b="0" i="0" u="none" strike="noStrike" dirty="0">
                          <a:solidFill>
                            <a:schemeClr val="tx1"/>
                          </a:solidFill>
                          <a:effectLst/>
                          <a:latin typeface="メイリオ" pitchFamily="50" charset="-128"/>
                          <a:ea typeface="メイリオ" pitchFamily="50" charset="-128"/>
                          <a:cs typeface="メイリオ" pitchFamily="50" charset="-128"/>
                        </a:rPr>
                      </a:b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本文：</a:t>
                      </a: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全角</a:t>
                      </a:r>
                      <a:r>
                        <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rPr>
                        <a:t>20</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文字</a:t>
                      </a: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以内</a:t>
                      </a:r>
                      <a:endPar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endParaRPr>
                    </a:p>
                    <a:p>
                      <a:pPr algn="l" fontAlgn="ct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ランダム表示</a:t>
                      </a:r>
                      <a:endParaRPr lang="ja-JP" altLang="en-US" sz="900" b="0" i="0" u="none" strike="noStrike" dirty="0">
                        <a:solidFill>
                          <a:schemeClr val="tx1"/>
                        </a:solidFill>
                        <a:effectLst/>
                        <a:latin typeface="メイリオ" pitchFamily="50" charset="-128"/>
                        <a:ea typeface="メイリオ" pitchFamily="50" charset="-128"/>
                        <a:cs typeface="メイリオ" pitchFamily="50" charset="-128"/>
                      </a:endParaRP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・就</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活</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スタイル</a:t>
                      </a:r>
                      <a:r>
                        <a:rPr lang="ja-JP" altLang="en-US" sz="900" b="0" i="0" u="none" strike="noStrike" baseline="0" dirty="0" smtClean="0">
                          <a:solidFill>
                            <a:srgbClr val="000000"/>
                          </a:solidFill>
                          <a:effectLst/>
                          <a:latin typeface="メイリオ" pitchFamily="50" charset="-128"/>
                          <a:ea typeface="メイリオ" pitchFamily="50" charset="-128"/>
                          <a:cs typeface="メイリオ" pitchFamily="50" charset="-128"/>
                        </a:rPr>
                        <a:t> </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トップページ</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
                      </a:r>
                      <a:br>
                        <a:rPr lang="ja-JP" altLang="en-US" sz="900" b="0" i="0" u="none" strike="noStrike" dirty="0">
                          <a:solidFill>
                            <a:srgbClr val="000000"/>
                          </a:solidFill>
                          <a:effectLst/>
                          <a:latin typeface="メイリオ" pitchFamily="50" charset="-128"/>
                          <a:ea typeface="メイリオ" pitchFamily="50" charset="-128"/>
                          <a:cs typeface="メイリオ" pitchFamily="50" charset="-128"/>
                        </a:rPr>
                      </a:b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・編集</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ページ</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9544">
                <a:tc>
                  <a:txBody>
                    <a:bodyPr/>
                    <a:lstStyle/>
                    <a:p>
                      <a:pPr algn="ctr" fontAlgn="ctr"/>
                      <a:r>
                        <a:rPr lang="en-US" sz="900" b="0" i="0" u="none" strike="noStrike" dirty="0">
                          <a:solidFill>
                            <a:srgbClr val="000000"/>
                          </a:solidFill>
                          <a:effectLst/>
                          <a:latin typeface="メイリオ" pitchFamily="50" charset="-128"/>
                          <a:ea typeface="メイリオ" pitchFamily="50" charset="-128"/>
                          <a:cs typeface="メイリオ" pitchFamily="50" charset="-128"/>
                        </a:rPr>
                        <a:t>B</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フルテキストバナー</a:t>
                      </a:r>
                      <a:endPar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endParaRP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4</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週間</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メイリオ" pitchFamily="50" charset="-128"/>
                          <a:ea typeface="メイリオ" pitchFamily="50" charset="-128"/>
                          <a:cs typeface="メイリオ" pitchFamily="50" charset="-128"/>
                        </a:rPr>
                        <a:t>2</a:t>
                      </a:r>
                      <a:r>
                        <a:rPr lang="ja-JP" altLang="en-US" sz="900" b="0" i="0" u="none" strike="noStrike">
                          <a:solidFill>
                            <a:srgbClr val="000000"/>
                          </a:solidFill>
                          <a:effectLst/>
                          <a:latin typeface="メイリオ" pitchFamily="50" charset="-128"/>
                          <a:ea typeface="メイリオ" pitchFamily="50" charset="-128"/>
                          <a:cs typeface="メイリオ" pitchFamily="50" charset="-128"/>
                        </a:rPr>
                        <a:t>枠</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FF7C80"/>
                          </a:solidFill>
                          <a:effectLst/>
                          <a:latin typeface="メイリオ" pitchFamily="50" charset="-128"/>
                          <a:ea typeface="メイリオ" pitchFamily="50" charset="-128"/>
                          <a:cs typeface="メイリオ" pitchFamily="50" charset="-128"/>
                        </a:rPr>
                        <a:t>¥300,000</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テキスト</a:t>
                      </a: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a:t>
                      </a:r>
                      <a:br>
                        <a:rPr lang="en-US" altLang="ja-JP" sz="900" b="0" i="0" u="none" strike="noStrike" dirty="0">
                          <a:solidFill>
                            <a:srgbClr val="000000"/>
                          </a:solidFill>
                          <a:effectLst/>
                          <a:latin typeface="メイリオ" pitchFamily="50" charset="-128"/>
                          <a:ea typeface="メイリオ" pitchFamily="50" charset="-128"/>
                          <a:cs typeface="メイリオ" pitchFamily="50" charset="-128"/>
                        </a:rPr>
                      </a:b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タイトル：</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全角</a:t>
                      </a:r>
                      <a:r>
                        <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rPr>
                        <a:t>25</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文字以内</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・就</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活</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スタイル</a:t>
                      </a:r>
                      <a:r>
                        <a:rPr lang="ja-JP" altLang="en-US" sz="900" b="0" i="0" u="none" strike="noStrike" baseline="0" dirty="0" smtClean="0">
                          <a:solidFill>
                            <a:srgbClr val="000000"/>
                          </a:solidFill>
                          <a:effectLst/>
                          <a:latin typeface="メイリオ" pitchFamily="50" charset="-128"/>
                          <a:ea typeface="メイリオ" pitchFamily="50" charset="-128"/>
                          <a:cs typeface="メイリオ" pitchFamily="50" charset="-128"/>
                        </a:rPr>
                        <a:t> </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トップページ</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
                      </a:r>
                      <a:br>
                        <a:rPr lang="ja-JP" altLang="en-US" sz="900" b="0" i="0" u="none" strike="noStrike" dirty="0">
                          <a:solidFill>
                            <a:srgbClr val="000000"/>
                          </a:solidFill>
                          <a:effectLst/>
                          <a:latin typeface="メイリオ" pitchFamily="50" charset="-128"/>
                          <a:ea typeface="メイリオ" pitchFamily="50" charset="-128"/>
                          <a:cs typeface="メイリオ" pitchFamily="50" charset="-128"/>
                        </a:rPr>
                      </a:b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・編集</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ページ</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2993">
                <a:tc>
                  <a:txBody>
                    <a:bodyPr/>
                    <a:lstStyle/>
                    <a:p>
                      <a:pPr algn="ctr" fontAlgn="ctr"/>
                      <a:r>
                        <a:rPr lang="en-US" sz="900" b="0" i="0" u="none" strike="noStrike">
                          <a:solidFill>
                            <a:srgbClr val="000000"/>
                          </a:solidFill>
                          <a:effectLst/>
                          <a:latin typeface="メイリオ" pitchFamily="50" charset="-128"/>
                          <a:ea typeface="メイリオ" pitchFamily="50" charset="-128"/>
                          <a:cs typeface="メイリオ" pitchFamily="50" charset="-128"/>
                        </a:rPr>
                        <a:t>C</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リコメンド</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限定枠</a:t>
                      </a:r>
                      <a:endPar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endParaRP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メイリオ" pitchFamily="50" charset="-128"/>
                          <a:ea typeface="メイリオ" pitchFamily="50" charset="-128"/>
                          <a:cs typeface="メイリオ" pitchFamily="50" charset="-128"/>
                        </a:rPr>
                        <a:t>2</a:t>
                      </a:r>
                      <a:r>
                        <a:rPr lang="ja-JP" altLang="en-US" sz="900" b="0" i="0" u="none" strike="noStrike">
                          <a:solidFill>
                            <a:srgbClr val="000000"/>
                          </a:solidFill>
                          <a:effectLst/>
                          <a:latin typeface="メイリオ" pitchFamily="50" charset="-128"/>
                          <a:ea typeface="メイリオ" pitchFamily="50" charset="-128"/>
                          <a:cs typeface="メイリオ" pitchFamily="50" charset="-128"/>
                        </a:rPr>
                        <a:t>週間</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1</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枠</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FF7C80"/>
                          </a:solidFill>
                          <a:effectLst/>
                          <a:latin typeface="メイリオ" pitchFamily="50" charset="-128"/>
                          <a:ea typeface="メイリオ" pitchFamily="50" charset="-128"/>
                          <a:cs typeface="メイリオ" pitchFamily="50" charset="-128"/>
                        </a:rPr>
                        <a:t>¥300,000</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画像</a:t>
                      </a:r>
                      <a:r>
                        <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rPr>
                        <a:t>】300×250px</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 </a:t>
                      </a:r>
                      <a:r>
                        <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rPr>
                        <a:t>(</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左右</a:t>
                      </a: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天地</a:t>
                      </a: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a:t>
                      </a:r>
                      <a:br>
                        <a:rPr lang="en-US" altLang="ja-JP" sz="900" b="0" i="0" u="none" strike="noStrike" dirty="0">
                          <a:solidFill>
                            <a:srgbClr val="000000"/>
                          </a:solidFill>
                          <a:effectLst/>
                          <a:latin typeface="メイリオ" pitchFamily="50" charset="-128"/>
                          <a:ea typeface="メイリオ" pitchFamily="50" charset="-128"/>
                          <a:cs typeface="メイリオ" pitchFamily="50" charset="-128"/>
                        </a:rPr>
                      </a:br>
                      <a:r>
                        <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rPr>
                        <a:t>40kb</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以内　</a:t>
                      </a: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アニメーション可ループ</a:t>
                      </a: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3</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回、</a:t>
                      </a: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FLASH</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不可</a:t>
                      </a:r>
                      <a:r>
                        <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rPr>
                        <a:t>)</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・就</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活</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スタイル</a:t>
                      </a:r>
                      <a:r>
                        <a:rPr lang="ja-JP" altLang="en-US" sz="900" b="0" i="0" u="none" strike="noStrike" baseline="0" dirty="0" smtClean="0">
                          <a:solidFill>
                            <a:srgbClr val="000000"/>
                          </a:solidFill>
                          <a:effectLst/>
                          <a:latin typeface="メイリオ" pitchFamily="50" charset="-128"/>
                          <a:ea typeface="メイリオ" pitchFamily="50" charset="-128"/>
                          <a:cs typeface="メイリオ" pitchFamily="50" charset="-128"/>
                        </a:rPr>
                        <a:t> </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トップページ</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
                      </a:r>
                      <a:br>
                        <a:rPr lang="ja-JP" altLang="en-US" sz="900" b="0" i="0" u="none" strike="noStrike" dirty="0">
                          <a:solidFill>
                            <a:srgbClr val="000000"/>
                          </a:solidFill>
                          <a:effectLst/>
                          <a:latin typeface="メイリオ" pitchFamily="50" charset="-128"/>
                          <a:ea typeface="メイリオ" pitchFamily="50" charset="-128"/>
                          <a:cs typeface="メイリオ" pitchFamily="50" charset="-128"/>
                        </a:rPr>
                      </a:b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・編集</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ページ</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8282">
                <a:tc>
                  <a:txBody>
                    <a:bodyPr/>
                    <a:lstStyle/>
                    <a:p>
                      <a:pPr algn="ctr" fontAlgn="ctr"/>
                      <a:r>
                        <a:rPr lang="en-US" sz="900" b="0" i="0" u="none" strike="noStrike" dirty="0">
                          <a:solidFill>
                            <a:srgbClr val="000000"/>
                          </a:solidFill>
                          <a:effectLst/>
                          <a:latin typeface="メイリオ" pitchFamily="50" charset="-128"/>
                          <a:ea typeface="メイリオ" pitchFamily="50" charset="-128"/>
                          <a:cs typeface="メイリオ" pitchFamily="50" charset="-128"/>
                        </a:rPr>
                        <a:t>D</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ダイレクト</a:t>
                      </a:r>
                      <a:endPar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endParaRPr>
                    </a:p>
                    <a:p>
                      <a:pPr algn="l" fontAlgn="ct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ラージリンク</a:t>
                      </a:r>
                      <a:endParaRPr lang="en-US" altLang="ja-JP" sz="900" b="0" i="0" u="none" strike="noStrike" dirty="0" smtClean="0">
                        <a:solidFill>
                          <a:srgbClr val="000000"/>
                        </a:solidFill>
                        <a:effectLst/>
                        <a:latin typeface="メイリオ" pitchFamily="50" charset="-128"/>
                        <a:ea typeface="メイリオ" pitchFamily="50" charset="-128"/>
                        <a:cs typeface="メイリオ" pitchFamily="50" charset="-128"/>
                      </a:endParaRP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4</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週間</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メイリオ" pitchFamily="50" charset="-128"/>
                          <a:ea typeface="メイリオ" pitchFamily="50" charset="-128"/>
                          <a:cs typeface="メイリオ" pitchFamily="50" charset="-128"/>
                        </a:rPr>
                        <a:t>2</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枠</a:t>
                      </a:r>
                      <a:endParaRPr lang="ja-JP" altLang="en-US" sz="900" b="0" i="0" u="none" strike="noStrike" dirty="0">
                        <a:solidFill>
                          <a:srgbClr val="000000"/>
                        </a:solidFill>
                        <a:effectLst/>
                        <a:latin typeface="メイリオ" pitchFamily="50" charset="-128"/>
                        <a:ea typeface="メイリオ" pitchFamily="50" charset="-128"/>
                        <a:cs typeface="メイリオ" pitchFamily="50" charset="-128"/>
                      </a:endParaRP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FF7C80"/>
                          </a:solidFill>
                          <a:effectLst/>
                          <a:latin typeface="メイリオ" pitchFamily="50" charset="-128"/>
                          <a:ea typeface="メイリオ" pitchFamily="50" charset="-128"/>
                          <a:cs typeface="メイリオ" pitchFamily="50" charset="-128"/>
                        </a:rPr>
                        <a:t>\350,000</a:t>
                      </a:r>
                      <a:endParaRPr lang="en-US" altLang="ja-JP" sz="1100" b="1" i="0" u="none" strike="noStrike" dirty="0">
                        <a:solidFill>
                          <a:srgbClr val="FF7C80"/>
                        </a:solidFill>
                        <a:effectLst/>
                        <a:latin typeface="メイリオ" pitchFamily="50" charset="-128"/>
                        <a:ea typeface="メイリオ" pitchFamily="50" charset="-128"/>
                        <a:cs typeface="メイリオ" pitchFamily="50" charset="-128"/>
                      </a:endParaRP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画像</a:t>
                      </a:r>
                      <a:r>
                        <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rPr>
                        <a:t>】120×120px</a:t>
                      </a: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 </a:t>
                      </a:r>
                      <a:r>
                        <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左右</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天地</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br>
                        <a:rPr lang="en-US" altLang="ja-JP" sz="900" b="0" i="0" u="none" strike="noStrike" dirty="0">
                          <a:solidFill>
                            <a:schemeClr val="tx1"/>
                          </a:solidFill>
                          <a:effectLst/>
                          <a:latin typeface="メイリオ" pitchFamily="50" charset="-128"/>
                          <a:ea typeface="メイリオ" pitchFamily="50" charset="-128"/>
                          <a:cs typeface="メイリオ" pitchFamily="50" charset="-128"/>
                        </a:rPr>
                      </a:b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15kb</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以内　</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アニメーション可ループ</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3</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回、</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FLASH</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不可</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br>
                        <a:rPr lang="en-US" altLang="ja-JP" sz="900" b="0" i="0" u="none" strike="noStrike" dirty="0">
                          <a:solidFill>
                            <a:schemeClr val="tx1"/>
                          </a:solidFill>
                          <a:effectLst/>
                          <a:latin typeface="メイリオ" pitchFamily="50" charset="-128"/>
                          <a:ea typeface="メイリオ" pitchFamily="50" charset="-128"/>
                          <a:cs typeface="メイリオ" pitchFamily="50" charset="-128"/>
                        </a:rPr>
                      </a:b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r>
                        <a:rPr lang="ja-JP" altLang="en-US" sz="900" b="0" i="0" u="none" strike="noStrike" dirty="0">
                          <a:solidFill>
                            <a:schemeClr val="tx1"/>
                          </a:solidFill>
                          <a:effectLst/>
                          <a:latin typeface="メイリオ" pitchFamily="50" charset="-128"/>
                          <a:ea typeface="メイリオ" pitchFamily="50" charset="-128"/>
                          <a:cs typeface="メイリオ" pitchFamily="50" charset="-128"/>
                        </a:rPr>
                        <a:t>テキスト</a:t>
                      </a:r>
                      <a:r>
                        <a:rPr lang="en-US" altLang="ja-JP" sz="900" b="0" i="0" u="none" strike="noStrike" dirty="0">
                          <a:solidFill>
                            <a:schemeClr val="tx1"/>
                          </a:solidFill>
                          <a:effectLst/>
                          <a:latin typeface="メイリオ" pitchFamily="50" charset="-128"/>
                          <a:ea typeface="メイリオ" pitchFamily="50" charset="-128"/>
                          <a:cs typeface="メイリオ" pitchFamily="50" charset="-128"/>
                        </a:rPr>
                        <a:t>】</a:t>
                      </a:r>
                      <a:br>
                        <a:rPr lang="en-US" altLang="ja-JP" sz="900" b="0" i="0" u="none" strike="noStrike" dirty="0">
                          <a:solidFill>
                            <a:schemeClr val="tx1"/>
                          </a:solidFill>
                          <a:effectLst/>
                          <a:latin typeface="メイリオ" pitchFamily="50" charset="-128"/>
                          <a:ea typeface="メイリオ" pitchFamily="50" charset="-128"/>
                          <a:cs typeface="メイリオ" pitchFamily="50" charset="-128"/>
                        </a:rPr>
                      </a:b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タイトル：全角</a:t>
                      </a:r>
                      <a:r>
                        <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rPr>
                        <a:t>20</a:t>
                      </a: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文字以内</a:t>
                      </a:r>
                      <a:b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b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本文：全角</a:t>
                      </a:r>
                      <a:r>
                        <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rPr>
                        <a:t>50</a:t>
                      </a: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文字以内</a:t>
                      </a:r>
                      <a:endParaRPr lang="en-US" altLang="ja-JP" sz="900" b="0" i="0" u="none" strike="noStrike" dirty="0" smtClean="0">
                        <a:solidFill>
                          <a:schemeClr val="tx1"/>
                        </a:solidFill>
                        <a:effectLst/>
                        <a:latin typeface="メイリオ" pitchFamily="50" charset="-128"/>
                        <a:ea typeface="メイリオ" pitchFamily="50" charset="-128"/>
                        <a:cs typeface="メイリオ" pitchFamily="50" charset="-128"/>
                      </a:endParaRPr>
                    </a:p>
                    <a:p>
                      <a:pPr algn="l" fontAlgn="ctr"/>
                      <a:r>
                        <a:rPr lang="ja-JP" altLang="en-US" sz="900" b="0" i="0" u="none" strike="noStrike" dirty="0" smtClean="0">
                          <a:solidFill>
                            <a:schemeClr val="tx1"/>
                          </a:solidFill>
                          <a:effectLst/>
                          <a:latin typeface="メイリオ" pitchFamily="50" charset="-128"/>
                          <a:ea typeface="メイリオ" pitchFamily="50" charset="-128"/>
                          <a:cs typeface="メイリオ" pitchFamily="50" charset="-128"/>
                        </a:rPr>
                        <a:t>固定表示</a:t>
                      </a:r>
                      <a:endParaRPr lang="ja-JP" altLang="en-US" sz="900" b="0" i="0" u="none" strike="noStrike" dirty="0">
                        <a:solidFill>
                          <a:schemeClr val="tx1"/>
                        </a:solidFill>
                        <a:effectLst/>
                        <a:latin typeface="メイリオ" pitchFamily="50" charset="-128"/>
                        <a:ea typeface="メイリオ" pitchFamily="50" charset="-128"/>
                        <a:cs typeface="メイリオ" pitchFamily="50" charset="-128"/>
                      </a:endParaRP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・就</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活</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スタイル</a:t>
                      </a:r>
                      <a:r>
                        <a:rPr lang="ja-JP" altLang="en-US" sz="900" b="0" i="0" u="none" strike="noStrike" baseline="0" dirty="0" smtClean="0">
                          <a:solidFill>
                            <a:srgbClr val="000000"/>
                          </a:solidFill>
                          <a:effectLst/>
                          <a:latin typeface="メイリオ" pitchFamily="50" charset="-128"/>
                          <a:ea typeface="メイリオ" pitchFamily="50" charset="-128"/>
                          <a:cs typeface="メイリオ" pitchFamily="50" charset="-128"/>
                        </a:rPr>
                        <a:t> </a:t>
                      </a: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トップページ</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
                      </a:r>
                      <a:br>
                        <a:rPr lang="ja-JP" altLang="en-US" sz="900" b="0" i="0" u="none" strike="noStrike" dirty="0">
                          <a:solidFill>
                            <a:srgbClr val="000000"/>
                          </a:solidFill>
                          <a:effectLst/>
                          <a:latin typeface="メイリオ" pitchFamily="50" charset="-128"/>
                          <a:ea typeface="メイリオ" pitchFamily="50" charset="-128"/>
                          <a:cs typeface="メイリオ" pitchFamily="50" charset="-128"/>
                        </a:rPr>
                      </a:br>
                      <a:r>
                        <a:rPr lang="ja-JP" altLang="en-US" sz="900" b="0" i="0" u="none" strike="noStrike" dirty="0" smtClean="0">
                          <a:solidFill>
                            <a:srgbClr val="000000"/>
                          </a:solidFill>
                          <a:effectLst/>
                          <a:latin typeface="メイリオ" pitchFamily="50" charset="-128"/>
                          <a:ea typeface="メイリオ" pitchFamily="50" charset="-128"/>
                          <a:cs typeface="メイリオ" pitchFamily="50" charset="-128"/>
                        </a:rPr>
                        <a:t>・編集</a:t>
                      </a:r>
                      <a:r>
                        <a:rPr lang="ja-JP" altLang="en-US" sz="900" b="0" i="0" u="none" strike="noStrike" dirty="0">
                          <a:solidFill>
                            <a:srgbClr val="000000"/>
                          </a:solidFill>
                          <a:effectLst/>
                          <a:latin typeface="メイリオ" pitchFamily="50" charset="-128"/>
                          <a:ea typeface="メイリオ" pitchFamily="50" charset="-128"/>
                          <a:cs typeface="メイリオ" pitchFamily="50" charset="-128"/>
                        </a:rPr>
                        <a:t>ページ</a:t>
                      </a:r>
                    </a:p>
                  </a:txBody>
                  <a:tcPr marL="84654" marR="84654" marT="42327" marB="423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タイトル 1"/>
          <p:cNvSpPr>
            <a:spLocks noGrp="1"/>
          </p:cNvSpPr>
          <p:nvPr>
            <p:ph type="title"/>
          </p:nvPr>
        </p:nvSpPr>
        <p:spPr/>
        <p:txBody>
          <a:bodyPr/>
          <a:lstStyle/>
          <a:p>
            <a:r>
              <a:rPr kumimoji="1" lang="ja-JP" altLang="en-US" dirty="0" smtClean="0">
                <a:latin typeface="+mn-ea"/>
                <a:ea typeface="+mn-ea"/>
              </a:rPr>
              <a:t>就活スタイルナビ　ディスプレイ広告</a:t>
            </a:r>
            <a:endParaRPr kumimoji="1" lang="ja-JP" altLang="en-US" dirty="0">
              <a:latin typeface="+mn-ea"/>
              <a:ea typeface="+mn-ea"/>
            </a:endParaRPr>
          </a:p>
        </p:txBody>
      </p:sp>
      <p:sp>
        <p:nvSpPr>
          <p:cNvPr id="6" name="スライド番号プレースホルダー 5"/>
          <p:cNvSpPr>
            <a:spLocks noGrp="1"/>
          </p:cNvSpPr>
          <p:nvPr>
            <p:ph type="sldNum" sz="quarter" idx="12"/>
          </p:nvPr>
        </p:nvSpPr>
        <p:spPr>
          <a:xfrm>
            <a:off x="7789999" y="6806951"/>
            <a:ext cx="2400300" cy="385494"/>
          </a:xfrm>
          <a:prstGeom prst="rect">
            <a:avLst/>
          </a:prstGeom>
        </p:spPr>
        <p:txBody>
          <a:bodyPr/>
          <a:lstStyle/>
          <a:p>
            <a:r>
              <a:rPr lang="ja-JP" altLang="en-US" dirty="0" smtClean="0">
                <a:solidFill>
                  <a:prstClr val="black">
                    <a:tint val="75000"/>
                  </a:prstClr>
                </a:solidFill>
                <a:latin typeface="メイリオ"/>
                <a:ea typeface="メイリオ"/>
              </a:rPr>
              <a:t>　　　　　　　　　　　　　　　　　　　</a:t>
            </a:r>
            <a:fld id="{CC5D38E2-7C81-4561-BB5C-7A8522856A4E}" type="slidenum">
              <a:rPr lang="ja-JP" altLang="en-US" smtClean="0">
                <a:solidFill>
                  <a:prstClr val="black">
                    <a:tint val="75000"/>
                  </a:prstClr>
                </a:solidFill>
                <a:latin typeface="メイリオ"/>
                <a:ea typeface="メイリオ"/>
              </a:rPr>
              <a:pPr/>
              <a:t>33</a:t>
            </a:fld>
            <a:endParaRPr lang="ja-JP" altLang="en-US" dirty="0">
              <a:solidFill>
                <a:prstClr val="black">
                  <a:tint val="75000"/>
                </a:prstClr>
              </a:solidFill>
              <a:latin typeface="メイリオ"/>
              <a:ea typeface="メイリオ"/>
            </a:endParaRPr>
          </a:p>
        </p:txBody>
      </p:sp>
      <p:sp>
        <p:nvSpPr>
          <p:cNvPr id="20" name="テキスト ボックス 19"/>
          <p:cNvSpPr txBox="1"/>
          <p:nvPr/>
        </p:nvSpPr>
        <p:spPr>
          <a:xfrm>
            <a:off x="8093690" y="7012264"/>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49" name="正方形/長方形 48"/>
          <p:cNvSpPr/>
          <p:nvPr/>
        </p:nvSpPr>
        <p:spPr>
          <a:xfrm>
            <a:off x="2635084" y="592970"/>
            <a:ext cx="897192" cy="230832"/>
          </a:xfrm>
          <a:prstGeom prst="rect">
            <a:avLst/>
          </a:prstGeom>
          <a:solidFill>
            <a:srgbClr val="C5D8FF"/>
          </a:solidFill>
          <a:ln w="9525">
            <a:solidFill>
              <a:srgbClr val="6699FF"/>
            </a:solidFill>
            <a:miter lim="800000"/>
            <a:headEnd/>
            <a:tailEnd/>
          </a:ln>
        </p:spPr>
        <p:txBody>
          <a:bodyPr wrap="square" anchor="ctr">
            <a:spAutoFit/>
          </a:bodyPr>
          <a:lstStyle/>
          <a:p>
            <a:pPr algn="ctr">
              <a:defRPr/>
            </a:pPr>
            <a:r>
              <a:rPr lang="en-US" altLang="ja-JP" sz="900" b="1" dirty="0" smtClean="0">
                <a:solidFill>
                  <a:prstClr val="black">
                    <a:lumMod val="75000"/>
                    <a:lumOff val="25000"/>
                  </a:prstClr>
                </a:solidFill>
                <a:cs typeface="メイリオ" pitchFamily="50" charset="-128"/>
              </a:rPr>
              <a:t>SP</a:t>
            </a:r>
            <a:endParaRPr lang="ja-JP" altLang="en-US" sz="900" b="1" dirty="0">
              <a:solidFill>
                <a:prstClr val="black">
                  <a:lumMod val="75000"/>
                  <a:lumOff val="25000"/>
                </a:prstClr>
              </a:solidFill>
              <a:cs typeface="メイリオ" pitchFamily="50" charset="-128"/>
            </a:endParaRPr>
          </a:p>
        </p:txBody>
      </p:sp>
      <p:sp>
        <p:nvSpPr>
          <p:cNvPr id="50" name="正方形/長方形 49"/>
          <p:cNvSpPr/>
          <p:nvPr/>
        </p:nvSpPr>
        <p:spPr>
          <a:xfrm>
            <a:off x="278368" y="592970"/>
            <a:ext cx="2106665" cy="230832"/>
          </a:xfrm>
          <a:prstGeom prst="rect">
            <a:avLst/>
          </a:prstGeom>
          <a:solidFill>
            <a:srgbClr val="C5D8FF"/>
          </a:solidFill>
          <a:ln w="9525">
            <a:solidFill>
              <a:srgbClr val="6699FF"/>
            </a:solidFill>
            <a:miter lim="800000"/>
            <a:headEnd/>
            <a:tailEnd/>
          </a:ln>
        </p:spPr>
        <p:txBody>
          <a:bodyPr wrap="square" anchor="ctr">
            <a:spAutoFit/>
          </a:bodyPr>
          <a:lstStyle/>
          <a:p>
            <a:pPr algn="ctr">
              <a:defRPr/>
            </a:pPr>
            <a:r>
              <a:rPr lang="en-US" altLang="ja-JP" sz="900" b="1" dirty="0" smtClean="0">
                <a:solidFill>
                  <a:prstClr val="black">
                    <a:lumMod val="75000"/>
                    <a:lumOff val="25000"/>
                  </a:prstClr>
                </a:solidFill>
                <a:cs typeface="メイリオ" pitchFamily="50" charset="-128"/>
              </a:rPr>
              <a:t>PC</a:t>
            </a:r>
            <a:endParaRPr lang="ja-JP" altLang="en-US" sz="900" b="1" dirty="0">
              <a:solidFill>
                <a:prstClr val="black">
                  <a:lumMod val="75000"/>
                  <a:lumOff val="25000"/>
                </a:prstClr>
              </a:solidFill>
              <a:cs typeface="メイリオ" pitchFamily="50" charset="-128"/>
            </a:endParaRPr>
          </a:p>
        </p:txBody>
      </p:sp>
      <p:grpSp>
        <p:nvGrpSpPr>
          <p:cNvPr id="14" name="グループ化 13"/>
          <p:cNvGrpSpPr/>
          <p:nvPr/>
        </p:nvGrpSpPr>
        <p:grpSpPr>
          <a:xfrm>
            <a:off x="278368" y="976452"/>
            <a:ext cx="2106665" cy="4258579"/>
            <a:chOff x="278368" y="976452"/>
            <a:chExt cx="2106665" cy="4258579"/>
          </a:xfrm>
        </p:grpSpPr>
        <p:grpSp>
          <p:nvGrpSpPr>
            <p:cNvPr id="13" name="グループ化 12"/>
            <p:cNvGrpSpPr/>
            <p:nvPr/>
          </p:nvGrpSpPr>
          <p:grpSpPr>
            <a:xfrm>
              <a:off x="278368" y="976452"/>
              <a:ext cx="2106665" cy="4258579"/>
              <a:chOff x="278368" y="976452"/>
              <a:chExt cx="2106665" cy="4258579"/>
            </a:xfrm>
          </p:grpSpPr>
          <p:pic>
            <p:nvPicPr>
              <p:cNvPr id="2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8368" y="976452"/>
                <a:ext cx="2106665" cy="425857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9" name="正方形/長方形 28"/>
              <p:cNvSpPr/>
              <p:nvPr/>
            </p:nvSpPr>
            <p:spPr>
              <a:xfrm>
                <a:off x="313587" y="976452"/>
                <a:ext cx="648072" cy="163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3586" y="994676"/>
                <a:ext cx="999255" cy="12203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正方形/長方形 129"/>
            <p:cNvSpPr>
              <a:spLocks noChangeArrowheads="1"/>
            </p:cNvSpPr>
            <p:nvPr/>
          </p:nvSpPr>
          <p:spPr bwMode="auto">
            <a:xfrm>
              <a:off x="1614769" y="2261979"/>
              <a:ext cx="611445" cy="188656"/>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rgbClr val="FF7C80"/>
                  </a:solidFill>
                </a:rPr>
                <a:t>B</a:t>
              </a:r>
              <a:endParaRPr lang="ja-JP" altLang="en-US" sz="1400" b="1" dirty="0">
                <a:solidFill>
                  <a:srgbClr val="FF7C80"/>
                </a:solidFill>
              </a:endParaRPr>
            </a:p>
          </p:txBody>
        </p:sp>
        <p:sp>
          <p:nvSpPr>
            <p:cNvPr id="24" name="正方形/長方形 129"/>
            <p:cNvSpPr>
              <a:spLocks noChangeArrowheads="1"/>
            </p:cNvSpPr>
            <p:nvPr/>
          </p:nvSpPr>
          <p:spPr bwMode="auto">
            <a:xfrm>
              <a:off x="369433" y="2518727"/>
              <a:ext cx="1245336" cy="527623"/>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rgbClr val="FF7C80"/>
                  </a:solidFill>
                </a:rPr>
                <a:t>A</a:t>
              </a:r>
              <a:endParaRPr lang="ja-JP" altLang="en-US" sz="1400" b="1" dirty="0">
                <a:solidFill>
                  <a:srgbClr val="FF7C80"/>
                </a:solidFill>
              </a:endParaRPr>
            </a:p>
          </p:txBody>
        </p:sp>
        <p:sp>
          <p:nvSpPr>
            <p:cNvPr id="31" name="正方形/長方形 129"/>
            <p:cNvSpPr>
              <a:spLocks noChangeArrowheads="1"/>
            </p:cNvSpPr>
            <p:nvPr/>
          </p:nvSpPr>
          <p:spPr bwMode="auto">
            <a:xfrm>
              <a:off x="1625689" y="1370081"/>
              <a:ext cx="589605" cy="474521"/>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rgbClr val="FF7C80"/>
                  </a:solidFill>
                </a:rPr>
                <a:t>C</a:t>
              </a:r>
              <a:endParaRPr lang="ja-JP" altLang="en-US" sz="1400" b="1" dirty="0">
                <a:solidFill>
                  <a:srgbClr val="FF7C80"/>
                </a:solidFill>
              </a:endParaRPr>
            </a:p>
          </p:txBody>
        </p:sp>
        <p:sp>
          <p:nvSpPr>
            <p:cNvPr id="33" name="正方形/長方形 129"/>
            <p:cNvSpPr>
              <a:spLocks noChangeArrowheads="1"/>
            </p:cNvSpPr>
            <p:nvPr/>
          </p:nvSpPr>
          <p:spPr bwMode="auto">
            <a:xfrm>
              <a:off x="1625689" y="2518725"/>
              <a:ext cx="589605" cy="589419"/>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rgbClr val="FF7C80"/>
                  </a:solidFill>
                </a:rPr>
                <a:t>D</a:t>
              </a:r>
              <a:endParaRPr lang="ja-JP" altLang="en-US" sz="1400" b="1" dirty="0">
                <a:solidFill>
                  <a:srgbClr val="FF7C80"/>
                </a:solidFill>
              </a:endParaRPr>
            </a:p>
          </p:txBody>
        </p:sp>
      </p:grpSp>
      <p:grpSp>
        <p:nvGrpSpPr>
          <p:cNvPr id="3" name="グループ化 2"/>
          <p:cNvGrpSpPr/>
          <p:nvPr/>
        </p:nvGrpSpPr>
        <p:grpSpPr>
          <a:xfrm>
            <a:off x="2635083" y="909065"/>
            <a:ext cx="897192" cy="5875798"/>
            <a:chOff x="2635083" y="909065"/>
            <a:chExt cx="897192" cy="5875798"/>
          </a:xfrm>
        </p:grpSpPr>
        <p:grpSp>
          <p:nvGrpSpPr>
            <p:cNvPr id="11" name="グループ化 10"/>
            <p:cNvGrpSpPr/>
            <p:nvPr/>
          </p:nvGrpSpPr>
          <p:grpSpPr>
            <a:xfrm>
              <a:off x="2635083" y="909065"/>
              <a:ext cx="897192" cy="5875798"/>
              <a:chOff x="2635083" y="909065"/>
              <a:chExt cx="897192" cy="5875798"/>
            </a:xfrm>
          </p:grpSpPr>
          <p:grpSp>
            <p:nvGrpSpPr>
              <p:cNvPr id="10" name="グループ化 9"/>
              <p:cNvGrpSpPr/>
              <p:nvPr/>
            </p:nvGrpSpPr>
            <p:grpSpPr>
              <a:xfrm>
                <a:off x="2635083" y="909065"/>
                <a:ext cx="897192" cy="5875798"/>
                <a:chOff x="2635083" y="909065"/>
                <a:chExt cx="897192" cy="5875798"/>
              </a:xfrm>
            </p:grpSpPr>
            <p:grpSp>
              <p:nvGrpSpPr>
                <p:cNvPr id="9" name="グループ化 8"/>
                <p:cNvGrpSpPr/>
                <p:nvPr/>
              </p:nvGrpSpPr>
              <p:grpSpPr>
                <a:xfrm>
                  <a:off x="2669590" y="909065"/>
                  <a:ext cx="828177" cy="5875798"/>
                  <a:chOff x="2669590" y="909065"/>
                  <a:chExt cx="828177" cy="5875798"/>
                </a:xfrm>
              </p:grpSpPr>
              <p:pic>
                <p:nvPicPr>
                  <p:cNvPr id="26" name="図 2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69590" y="2807765"/>
                    <a:ext cx="828177" cy="2019534"/>
                  </a:xfrm>
                  <a:prstGeom prst="rect">
                    <a:avLst/>
                  </a:prstGeom>
                  <a:noFill/>
                  <a:ln w="9525">
                    <a:solidFill>
                      <a:schemeClr val="bg1">
                        <a:lumMod val="50000"/>
                      </a:schemeClr>
                    </a:solidFill>
                    <a:miter lim="800000"/>
                    <a:headEnd/>
                    <a:tailEnd/>
                  </a:ln>
                </p:spPr>
              </p:pic>
              <p:pic>
                <p:nvPicPr>
                  <p:cNvPr id="27" name="図 2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76937" y="4837880"/>
                    <a:ext cx="813483" cy="1946983"/>
                  </a:xfrm>
                  <a:prstGeom prst="rect">
                    <a:avLst/>
                  </a:prstGeom>
                  <a:noFill/>
                  <a:ln w="9525">
                    <a:solidFill>
                      <a:schemeClr val="bg1">
                        <a:lumMod val="50000"/>
                      </a:schemeClr>
                    </a:solidFill>
                    <a:miter lim="800000"/>
                    <a:headEnd/>
                    <a:tailEnd/>
                  </a:ln>
                </p:spPr>
              </p:pic>
              <p:grpSp>
                <p:nvGrpSpPr>
                  <p:cNvPr id="8" name="グループ化 7"/>
                  <p:cNvGrpSpPr/>
                  <p:nvPr/>
                </p:nvGrpSpPr>
                <p:grpSpPr>
                  <a:xfrm>
                    <a:off x="2669590" y="909065"/>
                    <a:ext cx="828177" cy="1874394"/>
                    <a:chOff x="2669590" y="909065"/>
                    <a:chExt cx="828177" cy="1874394"/>
                  </a:xfrm>
                </p:grpSpPr>
                <p:pic>
                  <p:nvPicPr>
                    <p:cNvPr id="25" name="図 2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69590" y="909065"/>
                      <a:ext cx="828177" cy="1874394"/>
                    </a:xfrm>
                    <a:prstGeom prst="rect">
                      <a:avLst/>
                    </a:prstGeom>
                    <a:noFill/>
                    <a:ln w="9525">
                      <a:solidFill>
                        <a:schemeClr val="bg1">
                          <a:lumMod val="50000"/>
                        </a:schemeClr>
                      </a:solidFill>
                      <a:miter lim="800000"/>
                      <a:headEnd/>
                      <a:tailEnd/>
                    </a:ln>
                  </p:spPr>
                </p:pic>
                <p:sp>
                  <p:nvSpPr>
                    <p:cNvPr id="32" name="正方形/長方形 31"/>
                    <p:cNvSpPr/>
                    <p:nvPr/>
                  </p:nvSpPr>
                  <p:spPr>
                    <a:xfrm>
                      <a:off x="2676937" y="914400"/>
                      <a:ext cx="648072"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35" name="フローチャート : せん孔テープ 34"/>
                <p:cNvSpPr/>
                <p:nvPr/>
              </p:nvSpPr>
              <p:spPr>
                <a:xfrm>
                  <a:off x="2635083" y="4790230"/>
                  <a:ext cx="897192" cy="95300"/>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フローチャート : せん孔テープ 35"/>
                <p:cNvSpPr/>
                <p:nvPr/>
              </p:nvSpPr>
              <p:spPr>
                <a:xfrm>
                  <a:off x="2635083" y="2744483"/>
                  <a:ext cx="897192" cy="95300"/>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8" name="テキスト ボックス 27"/>
              <p:cNvSpPr txBox="1"/>
              <p:nvPr/>
            </p:nvSpPr>
            <p:spPr>
              <a:xfrm>
                <a:off x="2676937" y="6538866"/>
                <a:ext cx="806129" cy="245997"/>
              </a:xfrm>
              <a:prstGeom prst="rect">
                <a:avLst/>
              </a:prstGeom>
              <a:solidFill>
                <a:srgbClr val="FDE2CB">
                  <a:alpha val="60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b="1">
                    <a:solidFill>
                      <a:srgbClr val="FF7C8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400" dirty="0" smtClean="0"/>
                  <a:t>B</a:t>
                </a:r>
                <a:endParaRPr lang="ja-JP" altLang="en-US" sz="1400" dirty="0"/>
              </a:p>
            </p:txBody>
          </p:sp>
          <p:sp>
            <p:nvSpPr>
              <p:cNvPr id="37" name="テキスト ボックス 36"/>
              <p:cNvSpPr txBox="1"/>
              <p:nvPr/>
            </p:nvSpPr>
            <p:spPr>
              <a:xfrm>
                <a:off x="2669590" y="3004700"/>
                <a:ext cx="813483" cy="663151"/>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b="1">
                    <a:solidFill>
                      <a:srgbClr val="FF7C80"/>
                    </a:solidFill>
                    <a:latin typeface="+mn-ea"/>
                  </a:defRPr>
                </a:lvl1pPr>
              </a:lstStyle>
              <a:p>
                <a:r>
                  <a:rPr lang="en-US" altLang="ja-JP" dirty="0" smtClean="0"/>
                  <a:t>C</a:t>
                </a:r>
                <a:endParaRPr lang="ja-JP" altLang="en-US" dirty="0"/>
              </a:p>
            </p:txBody>
          </p:sp>
          <p:sp>
            <p:nvSpPr>
              <p:cNvPr id="38" name="テキスト ボックス 37"/>
              <p:cNvSpPr txBox="1"/>
              <p:nvPr/>
            </p:nvSpPr>
            <p:spPr>
              <a:xfrm>
                <a:off x="3068977" y="1665590"/>
                <a:ext cx="414089" cy="620419"/>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b="1">
                    <a:solidFill>
                      <a:srgbClr val="FF7C80"/>
                    </a:solidFill>
                    <a:latin typeface="+mn-ea"/>
                  </a:defRPr>
                </a:lvl1pPr>
              </a:lstStyle>
              <a:p>
                <a:r>
                  <a:rPr lang="en-US" altLang="ja-JP" dirty="0" smtClean="0"/>
                  <a:t>A</a:t>
                </a:r>
                <a:endParaRPr lang="ja-JP" altLang="en-US" dirty="0"/>
              </a:p>
            </p:txBody>
          </p:sp>
          <p:sp>
            <p:nvSpPr>
              <p:cNvPr id="39" name="テキスト ボックス 38"/>
              <p:cNvSpPr txBox="1"/>
              <p:nvPr/>
            </p:nvSpPr>
            <p:spPr>
              <a:xfrm>
                <a:off x="2676937" y="3751040"/>
                <a:ext cx="813483" cy="448676"/>
              </a:xfrm>
              <a:prstGeom prst="rect">
                <a:avLst/>
              </a:prstGeom>
              <a:solidFill>
                <a:srgbClr val="FDE2CB">
                  <a:alpha val="88000"/>
                </a:srgb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b="1">
                    <a:solidFill>
                      <a:srgbClr val="FF7C80"/>
                    </a:solidFill>
                    <a:latin typeface="+mn-ea"/>
                  </a:defRPr>
                </a:lvl1pPr>
              </a:lstStyle>
              <a:p>
                <a:r>
                  <a:rPr lang="en-US" altLang="ja-JP" dirty="0" smtClean="0"/>
                  <a:t>D</a:t>
                </a:r>
                <a:endParaRPr lang="ja-JP" altLang="en-US" dirty="0"/>
              </a:p>
            </p:txBody>
          </p:sp>
        </p:grpSp>
        <p:pic>
          <p:nvPicPr>
            <p:cNvPr id="40" name="Picture 2" descr="\\Cpfs10\mynavi\スチューデント事業部\02編集・システム・販売促進部\マイナビスチューデント編集課\01　フレッシャーズ\21ロゴ\フレッシャーズシュウカツロゴ_縦データ\マイナビ学生の窓口フレッシャーズ／就活スタイル　縦カラー.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677197" y="918893"/>
              <a:ext cx="362470" cy="673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927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7" name="Text Box 5"/>
          <p:cNvSpPr txBox="1">
            <a:spLocks noChangeArrowheads="1"/>
          </p:cNvSpPr>
          <p:nvPr/>
        </p:nvSpPr>
        <p:spPr bwMode="auto">
          <a:xfrm>
            <a:off x="3401764" y="811982"/>
            <a:ext cx="6190770" cy="442065"/>
          </a:xfrm>
          <a:prstGeom prst="rect">
            <a:avLst/>
          </a:prstGeom>
          <a:noFill/>
          <a:ln w="9525">
            <a:noFill/>
            <a:miter lim="800000"/>
            <a:headEnd/>
            <a:tailEnd/>
          </a:ln>
        </p:spPr>
        <p:txBody>
          <a:bodyPr wrap="square">
            <a:spAutoFit/>
          </a:bodyPr>
          <a:lstStyle>
            <a:defPPr>
              <a:defRPr lang="ja-JP"/>
            </a:defPPr>
            <a:lvl1pPr fontAlgn="ctr">
              <a:spcBef>
                <a:spcPct val="15000"/>
              </a:spcBef>
              <a:defRPr sz="1100">
                <a:latin typeface="メイリオ" pitchFamily="50" charset="-128"/>
                <a:ea typeface="メイリオ" pitchFamily="50" charset="-128"/>
                <a:cs typeface="メイリオ" pitchFamily="50" charset="-128"/>
              </a:defRPr>
            </a:lvl1pPr>
          </a:lstStyle>
          <a:p>
            <a:r>
              <a:rPr lang="ja-JP" altLang="en-US" dirty="0">
                <a:solidFill>
                  <a:prstClr val="black"/>
                </a:solidFill>
              </a:rPr>
              <a:t>マイナビではトップページファーストビューのバナーに加え、メインカラムにてラージバナーも掲出可能です。</a:t>
            </a:r>
          </a:p>
        </p:txBody>
      </p:sp>
      <p:sp>
        <p:nvSpPr>
          <p:cNvPr id="204908" name="Text Box 10"/>
          <p:cNvSpPr txBox="1">
            <a:spLocks noChangeArrowheads="1"/>
          </p:cNvSpPr>
          <p:nvPr/>
        </p:nvSpPr>
        <p:spPr bwMode="auto">
          <a:xfrm>
            <a:off x="351442" y="523950"/>
            <a:ext cx="3430715" cy="318955"/>
          </a:xfrm>
          <a:prstGeom prst="rect">
            <a:avLst/>
          </a:prstGeom>
          <a:noFill/>
          <a:ln w="9525">
            <a:noFill/>
            <a:miter lim="800000"/>
            <a:headEnd/>
            <a:tailEnd/>
          </a:ln>
        </p:spPr>
        <p:txBody>
          <a:bodyPr wrap="none" lIns="98568" tIns="51255" rIns="98568" bIns="51255">
            <a:spAutoFit/>
          </a:bodyPr>
          <a:lstStyle/>
          <a:p>
            <a:r>
              <a:rPr lang="ja-JP" altLang="en-US" sz="1400" b="1" dirty="0">
                <a:solidFill>
                  <a:srgbClr val="6699FF"/>
                </a:solidFill>
                <a:cs typeface="メイリオ" pitchFamily="50" charset="-128"/>
              </a:rPr>
              <a:t>■</a:t>
            </a:r>
            <a:r>
              <a:rPr lang="ja-JP" altLang="en-US" sz="1400" b="1" dirty="0" smtClean="0">
                <a:solidFill>
                  <a:srgbClr val="6699FF"/>
                </a:solidFill>
                <a:cs typeface="メイリオ" pitchFamily="50" charset="-128"/>
              </a:rPr>
              <a:t>マイナビトップバナー</a:t>
            </a:r>
            <a:r>
              <a:rPr lang="ja-JP" altLang="en-US" sz="1400" b="1" dirty="0">
                <a:solidFill>
                  <a:srgbClr val="6699FF"/>
                </a:solidFill>
                <a:cs typeface="メイリオ" pitchFamily="50" charset="-128"/>
              </a:rPr>
              <a:t>／ラージバナー</a:t>
            </a:r>
          </a:p>
        </p:txBody>
      </p:sp>
      <p:sp>
        <p:nvSpPr>
          <p:cNvPr id="204912" name="Text Box 14"/>
          <p:cNvSpPr txBox="1">
            <a:spLocks noChangeArrowheads="1"/>
          </p:cNvSpPr>
          <p:nvPr/>
        </p:nvSpPr>
        <p:spPr bwMode="auto">
          <a:xfrm>
            <a:off x="440928" y="4165435"/>
            <a:ext cx="1635352" cy="318955"/>
          </a:xfrm>
          <a:prstGeom prst="rect">
            <a:avLst/>
          </a:prstGeom>
          <a:noFill/>
          <a:ln w="9525">
            <a:noFill/>
            <a:miter lim="800000"/>
            <a:headEnd/>
            <a:tailEnd/>
          </a:ln>
        </p:spPr>
        <p:txBody>
          <a:bodyPr wrap="none" lIns="98568" tIns="51255" rIns="98568" bIns="51255">
            <a:spAutoFit/>
          </a:bodyPr>
          <a:lstStyle/>
          <a:p>
            <a:pPr algn="ctr"/>
            <a:r>
              <a:rPr lang="ja-JP" altLang="en-US" sz="1400" b="1" dirty="0" smtClean="0">
                <a:solidFill>
                  <a:srgbClr val="6699FF"/>
                </a:solidFill>
                <a:cs typeface="メイリオ" pitchFamily="50" charset="-128"/>
              </a:rPr>
              <a:t>■マイナビメール</a:t>
            </a:r>
            <a:endParaRPr lang="ja-JP" altLang="en-US" sz="1400" b="1" dirty="0">
              <a:solidFill>
                <a:srgbClr val="6699FF"/>
              </a:solidFill>
              <a:cs typeface="メイリオ" pitchFamily="50" charset="-128"/>
            </a:endParaRPr>
          </a:p>
        </p:txBody>
      </p:sp>
      <p:sp>
        <p:nvSpPr>
          <p:cNvPr id="204913" name="Rectangle 16"/>
          <p:cNvSpPr>
            <a:spLocks noChangeArrowheads="1"/>
          </p:cNvSpPr>
          <p:nvPr/>
        </p:nvSpPr>
        <p:spPr bwMode="auto">
          <a:xfrm>
            <a:off x="3454972" y="6569911"/>
            <a:ext cx="3989387" cy="602030"/>
          </a:xfrm>
          <a:prstGeom prst="rect">
            <a:avLst/>
          </a:prstGeom>
          <a:noFill/>
          <a:ln w="9525">
            <a:noFill/>
            <a:miter lim="800000"/>
            <a:headEnd/>
            <a:tailEnd/>
          </a:ln>
        </p:spPr>
        <p:txBody>
          <a:bodyPr lIns="100145" tIns="50073" rIns="100145" bIns="50073">
            <a:spAutoFit/>
          </a:bodyPr>
          <a:lstStyle/>
          <a:p>
            <a:pPr defTabSz="914400" fontAlgn="base">
              <a:lnSpc>
                <a:spcPct val="105000"/>
              </a:lnSpc>
              <a:spcBef>
                <a:spcPct val="0"/>
              </a:spcBef>
              <a:spcAft>
                <a:spcPct val="0"/>
              </a:spcAft>
            </a:pPr>
            <a:r>
              <a:rPr lang="en-US" altLang="ja-JP" sz="1100" b="1" dirty="0">
                <a:solidFill>
                  <a:prstClr val="black">
                    <a:lumMod val="75000"/>
                    <a:lumOff val="25000"/>
                  </a:prstClr>
                </a:solidFill>
                <a:cs typeface="メイリオ" pitchFamily="50" charset="-128"/>
              </a:rPr>
              <a:t>【</a:t>
            </a:r>
            <a:r>
              <a:rPr lang="ja-JP" altLang="en-US" sz="1100" b="1" dirty="0">
                <a:solidFill>
                  <a:prstClr val="black">
                    <a:lumMod val="75000"/>
                    <a:lumOff val="25000"/>
                  </a:prstClr>
                </a:solidFill>
                <a:cs typeface="メイリオ" pitchFamily="50" charset="-128"/>
              </a:rPr>
              <a:t>広告出稿の条件</a:t>
            </a:r>
            <a:r>
              <a:rPr lang="en-US" altLang="ja-JP" sz="1100" b="1" dirty="0">
                <a:solidFill>
                  <a:prstClr val="black">
                    <a:lumMod val="75000"/>
                    <a:lumOff val="25000"/>
                  </a:prstClr>
                </a:solidFill>
                <a:cs typeface="メイリオ" pitchFamily="50" charset="-128"/>
              </a:rPr>
              <a:t>】</a:t>
            </a:r>
            <a:endParaRPr lang="ja-JP" altLang="en-US" sz="1100" b="1" dirty="0">
              <a:solidFill>
                <a:prstClr val="black">
                  <a:lumMod val="75000"/>
                  <a:lumOff val="25000"/>
                </a:prstClr>
              </a:solidFill>
              <a:cs typeface="メイリオ" pitchFamily="50" charset="-128"/>
            </a:endParaRPr>
          </a:p>
          <a:p>
            <a:pPr defTabSz="914400" fontAlgn="base">
              <a:lnSpc>
                <a:spcPct val="105000"/>
              </a:lnSpc>
              <a:spcBef>
                <a:spcPct val="0"/>
              </a:spcBef>
              <a:spcAft>
                <a:spcPct val="0"/>
              </a:spcAft>
            </a:pPr>
            <a:r>
              <a:rPr lang="ja-JP" altLang="en-US" sz="1000" dirty="0">
                <a:solidFill>
                  <a:prstClr val="black">
                    <a:lumMod val="75000"/>
                    <a:lumOff val="25000"/>
                  </a:prstClr>
                </a:solidFill>
                <a:cs typeface="メイリオ" pitchFamily="50" charset="-128"/>
              </a:rPr>
              <a:t>・就職活動学生にふさわしい広告内容であること。</a:t>
            </a:r>
          </a:p>
          <a:p>
            <a:pPr defTabSz="914400" fontAlgn="base">
              <a:lnSpc>
                <a:spcPct val="105000"/>
              </a:lnSpc>
              <a:spcBef>
                <a:spcPct val="0"/>
              </a:spcBef>
              <a:spcAft>
                <a:spcPct val="0"/>
              </a:spcAft>
            </a:pPr>
            <a:r>
              <a:rPr lang="ja-JP" altLang="en-US" sz="1000" dirty="0">
                <a:solidFill>
                  <a:prstClr val="black">
                    <a:lumMod val="75000"/>
                    <a:lumOff val="25000"/>
                  </a:prstClr>
                </a:solidFill>
                <a:cs typeface="メイリオ" pitchFamily="50" charset="-128"/>
              </a:rPr>
              <a:t>・就職活動に必要と思われる情報、及び内容であること。</a:t>
            </a:r>
            <a:endParaRPr lang="en-US" altLang="ja-JP" sz="1000" dirty="0">
              <a:solidFill>
                <a:prstClr val="black">
                  <a:lumMod val="75000"/>
                  <a:lumOff val="25000"/>
                </a:prstClr>
              </a:solidFill>
              <a:cs typeface="メイリオ" pitchFamily="50" charset="-128"/>
            </a:endParaRPr>
          </a:p>
        </p:txBody>
      </p:sp>
      <p:sp>
        <p:nvSpPr>
          <p:cNvPr id="204914" name="Rectangle 18"/>
          <p:cNvSpPr>
            <a:spLocks noChangeArrowheads="1"/>
          </p:cNvSpPr>
          <p:nvPr/>
        </p:nvSpPr>
        <p:spPr bwMode="auto">
          <a:xfrm>
            <a:off x="3417226" y="4268366"/>
            <a:ext cx="6869774" cy="456279"/>
          </a:xfrm>
          <a:prstGeom prst="rect">
            <a:avLst/>
          </a:prstGeom>
          <a:noFill/>
          <a:ln w="9525">
            <a:noFill/>
            <a:miter lim="800000"/>
            <a:headEnd/>
            <a:tailEnd/>
          </a:ln>
        </p:spPr>
        <p:txBody>
          <a:bodyPr wrap="square">
            <a:spAutoFit/>
          </a:bodyPr>
          <a:lstStyle/>
          <a:p>
            <a:pPr fontAlgn="ctr">
              <a:spcBef>
                <a:spcPct val="15000"/>
              </a:spcBef>
            </a:pPr>
            <a:r>
              <a:rPr lang="ja-JP" altLang="en-US" sz="1100" dirty="0">
                <a:solidFill>
                  <a:prstClr val="black"/>
                </a:solidFill>
                <a:cs typeface="メイリオ" pitchFamily="50" charset="-128"/>
              </a:rPr>
              <a:t>毎週</a:t>
            </a:r>
            <a:r>
              <a:rPr lang="ja-JP" altLang="en-US" sz="1100" dirty="0" smtClean="0">
                <a:solidFill>
                  <a:prstClr val="black"/>
                </a:solidFill>
                <a:cs typeface="メイリオ" pitchFamily="50" charset="-128"/>
              </a:rPr>
              <a:t>金曜日（</a:t>
            </a:r>
            <a:r>
              <a:rPr lang="en-US" altLang="ja-JP" sz="1100" dirty="0" smtClean="0">
                <a:solidFill>
                  <a:prstClr val="black"/>
                </a:solidFill>
                <a:cs typeface="メイリオ" pitchFamily="50" charset="-128"/>
              </a:rPr>
              <a:t>※10</a:t>
            </a:r>
            <a:r>
              <a:rPr lang="ja-JP" altLang="en-US" sz="1100" dirty="0" smtClean="0">
                <a:solidFill>
                  <a:prstClr val="black"/>
                </a:solidFill>
                <a:cs typeface="メイリオ" pitchFamily="50" charset="-128"/>
              </a:rPr>
              <a:t>･</a:t>
            </a:r>
            <a:r>
              <a:rPr lang="en-US" altLang="ja-JP" sz="1100" dirty="0" smtClean="0">
                <a:solidFill>
                  <a:prstClr val="black"/>
                </a:solidFill>
                <a:cs typeface="メイリオ" pitchFamily="50" charset="-128"/>
              </a:rPr>
              <a:t>11</a:t>
            </a:r>
            <a:r>
              <a:rPr lang="ja-JP" altLang="en-US" sz="1100" dirty="0" smtClean="0">
                <a:solidFill>
                  <a:prstClr val="black"/>
                </a:solidFill>
                <a:cs typeface="メイリオ" pitchFamily="50" charset="-128"/>
              </a:rPr>
              <a:t>月は</a:t>
            </a:r>
            <a:r>
              <a:rPr lang="ja-JP" altLang="en-US" sz="1100" dirty="0">
                <a:solidFill>
                  <a:prstClr val="black"/>
                </a:solidFill>
                <a:cs typeface="メイリオ" pitchFamily="50" charset="-128"/>
              </a:rPr>
              <a:t>隔週</a:t>
            </a:r>
            <a:r>
              <a:rPr lang="ja-JP" altLang="en-US" sz="1100" dirty="0" smtClean="0">
                <a:solidFill>
                  <a:prstClr val="black"/>
                </a:solidFill>
                <a:cs typeface="メイリオ" pitchFamily="50" charset="-128"/>
              </a:rPr>
              <a:t>配信となります。）配信</a:t>
            </a:r>
            <a:r>
              <a:rPr lang="ja-JP" altLang="en-US" sz="1100" dirty="0">
                <a:solidFill>
                  <a:prstClr val="black"/>
                </a:solidFill>
                <a:cs typeface="メイリオ" pitchFamily="50" charset="-128"/>
              </a:rPr>
              <a:t>のメールマガジン。求人情報のみならず、</a:t>
            </a:r>
          </a:p>
          <a:p>
            <a:pPr fontAlgn="ctr">
              <a:spcBef>
                <a:spcPct val="15000"/>
              </a:spcBef>
            </a:pPr>
            <a:r>
              <a:rPr lang="ja-JP" altLang="en-US" sz="1100" dirty="0">
                <a:solidFill>
                  <a:prstClr val="black"/>
                </a:solidFill>
                <a:cs typeface="メイリオ" pitchFamily="50" charset="-128"/>
              </a:rPr>
              <a:t>イベント情報なども含め就職活動に役立つ情報を学生</a:t>
            </a:r>
            <a:r>
              <a:rPr lang="ja-JP" altLang="en-US" sz="1100" dirty="0" smtClean="0">
                <a:solidFill>
                  <a:prstClr val="black"/>
                </a:solidFill>
                <a:cs typeface="メイリオ" pitchFamily="50" charset="-128"/>
              </a:rPr>
              <a:t>にお届け</a:t>
            </a:r>
            <a:r>
              <a:rPr lang="ja-JP" altLang="en-US" sz="1100" dirty="0">
                <a:solidFill>
                  <a:prstClr val="black"/>
                </a:solidFill>
                <a:cs typeface="メイリオ" pitchFamily="50" charset="-128"/>
              </a:rPr>
              <a:t>しております</a:t>
            </a:r>
            <a:r>
              <a:rPr lang="ja-JP" altLang="en-US" sz="1100" dirty="0" smtClean="0">
                <a:solidFill>
                  <a:prstClr val="black"/>
                </a:solidFill>
                <a:cs typeface="メイリオ" pitchFamily="50" charset="-128"/>
              </a:rPr>
              <a:t>。</a:t>
            </a:r>
            <a:endParaRPr lang="ja-JP" altLang="en-US" sz="1100" dirty="0">
              <a:solidFill>
                <a:prstClr val="black"/>
              </a:solidFill>
              <a:cs typeface="メイリオ" pitchFamily="50" charset="-128"/>
            </a:endParaRPr>
          </a:p>
        </p:txBody>
      </p:sp>
      <p:sp>
        <p:nvSpPr>
          <p:cNvPr id="204915" name="Rectangle 21"/>
          <p:cNvSpPr>
            <a:spLocks noChangeArrowheads="1"/>
          </p:cNvSpPr>
          <p:nvPr/>
        </p:nvSpPr>
        <p:spPr bwMode="auto">
          <a:xfrm>
            <a:off x="9855200" y="38109"/>
            <a:ext cx="342900" cy="279461"/>
          </a:xfrm>
          <a:prstGeom prst="rect">
            <a:avLst/>
          </a:prstGeom>
          <a:noFill/>
          <a:ln w="9525">
            <a:noFill/>
            <a:miter lim="800000"/>
            <a:headEnd/>
            <a:tailEnd/>
          </a:ln>
        </p:spPr>
        <p:txBody>
          <a:bodyPr/>
          <a:lstStyle/>
          <a:p>
            <a:pPr defTabSz="1001713">
              <a:lnSpc>
                <a:spcPct val="70000"/>
              </a:lnSpc>
            </a:pPr>
            <a:endParaRPr lang="ja-JP" altLang="ja-JP" sz="1800" b="1">
              <a:solidFill>
                <a:prstClr val="white"/>
              </a:solidFill>
              <a:cs typeface="メイリオ"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280711532"/>
              </p:ext>
            </p:extLst>
          </p:nvPr>
        </p:nvGraphicFramePr>
        <p:xfrm>
          <a:off x="3430588" y="1333011"/>
          <a:ext cx="6115050" cy="2200275"/>
        </p:xfrm>
        <a:graphic>
          <a:graphicData uri="http://schemas.openxmlformats.org/presentationml/2006/ole">
            <mc:AlternateContent xmlns:mc="http://schemas.openxmlformats.org/markup-compatibility/2006">
              <mc:Choice xmlns:v="urn:schemas-microsoft-com:vml" Requires="v">
                <p:oleObj spid="_x0000_s3160" name="ワークシート" r:id="rId4" imgW="6115185" imgH="2200275" progId="Excel.Sheet.12">
                  <p:embed/>
                </p:oleObj>
              </mc:Choice>
              <mc:Fallback>
                <p:oleObj name="ワークシート" r:id="rId4" imgW="6115185" imgH="2200275" progId="Excel.Sheet.12">
                  <p:embed/>
                  <p:pic>
                    <p:nvPicPr>
                      <p:cNvPr id="0" name=""/>
                      <p:cNvPicPr/>
                      <p:nvPr/>
                    </p:nvPicPr>
                    <p:blipFill>
                      <a:blip r:embed="rId5"/>
                      <a:stretch>
                        <a:fillRect/>
                      </a:stretch>
                    </p:blipFill>
                    <p:spPr>
                      <a:xfrm>
                        <a:off x="3430588" y="1333011"/>
                        <a:ext cx="6115050" cy="2200275"/>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645016601"/>
              </p:ext>
            </p:extLst>
          </p:nvPr>
        </p:nvGraphicFramePr>
        <p:xfrm>
          <a:off x="3417226" y="5384759"/>
          <a:ext cx="4097337" cy="795338"/>
        </p:xfrm>
        <a:graphic>
          <a:graphicData uri="http://schemas.openxmlformats.org/presentationml/2006/ole">
            <mc:AlternateContent xmlns:mc="http://schemas.openxmlformats.org/markup-compatibility/2006">
              <mc:Choice xmlns:v="urn:schemas-microsoft-com:vml" Requires="v">
                <p:oleObj spid="_x0000_s3161" name="ワークシート" r:id="rId7" imgW="3686243" imgH="714375" progId="Excel.Sheet.12">
                  <p:embed/>
                </p:oleObj>
              </mc:Choice>
              <mc:Fallback>
                <p:oleObj name="ワークシート" r:id="rId7" imgW="3686243" imgH="714375" progId="Excel.Sheet.12">
                  <p:embed/>
                  <p:pic>
                    <p:nvPicPr>
                      <p:cNvPr id="0" name=""/>
                      <p:cNvPicPr/>
                      <p:nvPr/>
                    </p:nvPicPr>
                    <p:blipFill>
                      <a:blip r:embed="rId8"/>
                      <a:stretch>
                        <a:fillRect/>
                      </a:stretch>
                    </p:blipFill>
                    <p:spPr>
                      <a:xfrm>
                        <a:off x="3417226" y="5384759"/>
                        <a:ext cx="4097337" cy="795338"/>
                      </a:xfrm>
                      <a:prstGeom prst="rect">
                        <a:avLst/>
                      </a:prstGeom>
                    </p:spPr>
                  </p:pic>
                </p:oleObj>
              </mc:Fallback>
            </mc:AlternateContent>
          </a:graphicData>
        </a:graphic>
      </p:graphicFrame>
      <p:sp>
        <p:nvSpPr>
          <p:cNvPr id="4" name="タイトル 3"/>
          <p:cNvSpPr>
            <a:spLocks noGrp="1"/>
          </p:cNvSpPr>
          <p:nvPr>
            <p:ph type="title"/>
          </p:nvPr>
        </p:nvSpPr>
        <p:spPr/>
        <p:txBody>
          <a:bodyPr>
            <a:normAutofit/>
          </a:bodyPr>
          <a:lstStyle/>
          <a:p>
            <a:r>
              <a:rPr lang="ja-JP" altLang="en-US" dirty="0"/>
              <a:t>マイナビバナー・</a:t>
            </a:r>
            <a:r>
              <a:rPr lang="ja-JP" altLang="en-US" dirty="0" smtClean="0"/>
              <a:t>マイナビメール</a:t>
            </a:r>
            <a:endParaRPr kumimoji="1" lang="ja-JP" altLang="en-US" dirty="0"/>
          </a:p>
        </p:txBody>
      </p:sp>
      <p:sp>
        <p:nvSpPr>
          <p:cNvPr id="31" name="テキスト ボックス 30"/>
          <p:cNvSpPr txBox="1"/>
          <p:nvPr/>
        </p:nvSpPr>
        <p:spPr>
          <a:xfrm>
            <a:off x="3438542" y="3598150"/>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48" name="Text Box 1043"/>
          <p:cNvSpPr txBox="1">
            <a:spLocks noChangeArrowheads="1"/>
          </p:cNvSpPr>
          <p:nvPr/>
        </p:nvSpPr>
        <p:spPr bwMode="auto">
          <a:xfrm>
            <a:off x="3438542" y="3760913"/>
            <a:ext cx="3373007" cy="318955"/>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8" tIns="51255" rIns="98568" bIns="51255">
            <a:spAutoFit/>
          </a:bodyPr>
          <a:lstStyle>
            <a:lvl1pPr eaLnBrk="0" hangingPunct="0">
              <a:defRPr kumimoji="1" sz="1200">
                <a:solidFill>
                  <a:schemeClr val="tx1"/>
                </a:solidFill>
                <a:latin typeface="Times New Roman" pitchFamily="18" charset="0"/>
                <a:ea typeface="ＭＳ ゴシック" pitchFamily="49" charset="-128"/>
              </a:defRPr>
            </a:lvl1pPr>
            <a:lvl2pPr marL="742950" indent="-285750" eaLnBrk="0" hangingPunct="0">
              <a:defRPr kumimoji="1" sz="1200">
                <a:solidFill>
                  <a:schemeClr val="tx1"/>
                </a:solidFill>
                <a:latin typeface="Times New Roman" pitchFamily="18" charset="0"/>
                <a:ea typeface="ＭＳ ゴシック" pitchFamily="49" charset="-128"/>
              </a:defRPr>
            </a:lvl2pPr>
            <a:lvl3pPr marL="1143000" indent="-228600" eaLnBrk="0" hangingPunct="0">
              <a:defRPr kumimoji="1" sz="1200">
                <a:solidFill>
                  <a:schemeClr val="tx1"/>
                </a:solidFill>
                <a:latin typeface="Times New Roman" pitchFamily="18" charset="0"/>
                <a:ea typeface="ＭＳ ゴシック" pitchFamily="49" charset="-128"/>
              </a:defRPr>
            </a:lvl3pPr>
            <a:lvl4pPr marL="1600200" indent="-228600" eaLnBrk="0" hangingPunct="0">
              <a:defRPr kumimoji="1" sz="1200">
                <a:solidFill>
                  <a:schemeClr val="tx1"/>
                </a:solidFill>
                <a:latin typeface="Times New Roman" pitchFamily="18" charset="0"/>
                <a:ea typeface="ＭＳ ゴシック" pitchFamily="49" charset="-128"/>
              </a:defRPr>
            </a:lvl4pPr>
            <a:lvl5pPr marL="2057400" indent="-228600" eaLnBrk="0" hangingPunct="0">
              <a:defRPr kumimoji="1" sz="1200">
                <a:solidFill>
                  <a:schemeClr val="tx1"/>
                </a:solidFill>
                <a:latin typeface="Times New Roman" pitchFamily="18" charset="0"/>
                <a:ea typeface="ＭＳ ゴシック" pitchFamily="49" charset="-128"/>
              </a:defRPr>
            </a:lvl5pPr>
            <a:lvl6pPr marL="25146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6pPr>
            <a:lvl7pPr marL="29718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7pPr>
            <a:lvl8pPr marL="34290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8pPr>
            <a:lvl9pPr marL="38862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9pPr>
          </a:lstStyle>
          <a:p>
            <a:pPr eaLnBrk="1" hangingPunct="1"/>
            <a:r>
              <a:rPr lang="ja-JP" altLang="en-US" sz="1400" b="1" dirty="0" smtClean="0">
                <a:solidFill>
                  <a:srgbClr val="FF7C80"/>
                </a:solidFill>
                <a:latin typeface="メイリオ" pitchFamily="50" charset="-128"/>
                <a:ea typeface="メイリオ" pitchFamily="50" charset="-128"/>
                <a:cs typeface="メイリオ" pitchFamily="50" charset="-128"/>
              </a:rPr>
              <a:t>入稿締め切り　掲載開始日の</a:t>
            </a:r>
            <a:r>
              <a:rPr lang="en-US" altLang="ja-JP" sz="1400" b="1" dirty="0" smtClean="0">
                <a:solidFill>
                  <a:srgbClr val="FF7C80"/>
                </a:solidFill>
                <a:latin typeface="メイリオ" pitchFamily="50" charset="-128"/>
                <a:ea typeface="メイリオ" pitchFamily="50" charset="-128"/>
                <a:cs typeface="メイリオ" pitchFamily="50" charset="-128"/>
              </a:rPr>
              <a:t>7</a:t>
            </a:r>
            <a:r>
              <a:rPr lang="ja-JP" altLang="en-US" sz="1400" b="1" dirty="0" smtClean="0">
                <a:solidFill>
                  <a:srgbClr val="FF7C80"/>
                </a:solidFill>
                <a:latin typeface="メイリオ" pitchFamily="50" charset="-128"/>
                <a:ea typeface="メイリオ" pitchFamily="50" charset="-128"/>
                <a:cs typeface="メイリオ" pitchFamily="50" charset="-128"/>
              </a:rPr>
              <a:t>営業日前</a:t>
            </a:r>
            <a:endParaRPr lang="ja-JP" altLang="en-US" sz="1400" b="1" dirty="0">
              <a:solidFill>
                <a:srgbClr val="FF7C80"/>
              </a:solidFill>
              <a:latin typeface="メイリオ" pitchFamily="50" charset="-128"/>
              <a:ea typeface="メイリオ" pitchFamily="50" charset="-128"/>
              <a:cs typeface="メイリオ" pitchFamily="50" charset="-128"/>
            </a:endParaRPr>
          </a:p>
        </p:txBody>
      </p:sp>
      <p:sp>
        <p:nvSpPr>
          <p:cNvPr id="33" name="Text Box 9"/>
          <p:cNvSpPr txBox="1">
            <a:spLocks noChangeArrowheads="1"/>
          </p:cNvSpPr>
          <p:nvPr/>
        </p:nvSpPr>
        <p:spPr bwMode="auto">
          <a:xfrm>
            <a:off x="501976" y="755738"/>
            <a:ext cx="1898244" cy="242011"/>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8" tIns="51255" rIns="98568" bIns="51255">
            <a:spAutoFit/>
          </a:bodyPr>
          <a:lstStyle/>
          <a:p>
            <a:pPr defTabSz="914400" fontAlgn="base">
              <a:spcBef>
                <a:spcPct val="0"/>
              </a:spcBef>
              <a:spcAft>
                <a:spcPct val="0"/>
              </a:spcAft>
            </a:pPr>
            <a:r>
              <a:rPr lang="ja-JP" altLang="en-US" sz="900" dirty="0">
                <a:solidFill>
                  <a:prstClr val="black">
                    <a:lumMod val="65000"/>
                    <a:lumOff val="35000"/>
                  </a:prstClr>
                </a:solidFill>
                <a:cs typeface="メイリオ" pitchFamily="50" charset="-128"/>
              </a:rPr>
              <a:t>＜</a:t>
            </a:r>
            <a:r>
              <a:rPr lang="ja-JP" altLang="en-US" sz="900" dirty="0" smtClean="0">
                <a:solidFill>
                  <a:prstClr val="black">
                    <a:lumMod val="65000"/>
                    <a:lumOff val="35000"/>
                  </a:prstClr>
                </a:solidFill>
                <a:cs typeface="メイリオ" pitchFamily="50" charset="-128"/>
              </a:rPr>
              <a:t>マイナビ</a:t>
            </a:r>
            <a:r>
              <a:rPr lang="en-US" altLang="ja-JP" sz="900" dirty="0" smtClean="0">
                <a:solidFill>
                  <a:prstClr val="black">
                    <a:lumMod val="65000"/>
                    <a:lumOff val="35000"/>
                  </a:prstClr>
                </a:solidFill>
                <a:cs typeface="メイリオ" pitchFamily="50" charset="-128"/>
              </a:rPr>
              <a:t>2018</a:t>
            </a:r>
            <a:r>
              <a:rPr lang="ja-JP" altLang="en-US" sz="900" dirty="0" smtClean="0">
                <a:solidFill>
                  <a:prstClr val="black">
                    <a:lumMod val="65000"/>
                    <a:lumOff val="35000"/>
                  </a:prstClr>
                </a:solidFill>
                <a:cs typeface="メイリオ" pitchFamily="50" charset="-128"/>
              </a:rPr>
              <a:t>トップページ</a:t>
            </a:r>
            <a:r>
              <a:rPr lang="ja-JP" altLang="en-US" sz="900" dirty="0">
                <a:solidFill>
                  <a:prstClr val="black">
                    <a:lumMod val="65000"/>
                    <a:lumOff val="35000"/>
                  </a:prstClr>
                </a:solidFill>
                <a:cs typeface="メイリオ" pitchFamily="50" charset="-128"/>
              </a:rPr>
              <a:t>＞</a:t>
            </a:r>
          </a:p>
        </p:txBody>
      </p:sp>
      <p:grpSp>
        <p:nvGrpSpPr>
          <p:cNvPr id="16" name="グループ化 15"/>
          <p:cNvGrpSpPr/>
          <p:nvPr/>
        </p:nvGrpSpPr>
        <p:grpSpPr>
          <a:xfrm>
            <a:off x="462981" y="986223"/>
            <a:ext cx="2330844" cy="2252895"/>
            <a:chOff x="317409" y="1227092"/>
            <a:chExt cx="2330844" cy="2252895"/>
          </a:xfrm>
        </p:grpSpPr>
        <p:pic>
          <p:nvPicPr>
            <p:cNvPr id="32"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r="-326"/>
            <a:stretch/>
          </p:blipFill>
          <p:spPr bwMode="auto">
            <a:xfrm>
              <a:off x="474151" y="1227092"/>
              <a:ext cx="1662751" cy="2207957"/>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4" name="Rectangle 6"/>
            <p:cNvSpPr>
              <a:spLocks noChangeArrowheads="1"/>
            </p:cNvSpPr>
            <p:nvPr/>
          </p:nvSpPr>
          <p:spPr bwMode="auto">
            <a:xfrm>
              <a:off x="1558323" y="1227092"/>
              <a:ext cx="571919" cy="156203"/>
            </a:xfrm>
            <a:prstGeom prst="rect">
              <a:avLst/>
            </a:prstGeom>
            <a:solidFill>
              <a:srgbClr val="FDE2CB"/>
            </a:solidFill>
            <a:ln w="28575">
              <a:solidFill>
                <a:srgbClr val="FF7C80"/>
              </a:solidFill>
              <a:prstDash val="solid"/>
              <a:miter lim="800000"/>
              <a:headEnd/>
              <a:tailEnd/>
            </a:ln>
            <a:effectLst/>
            <a:extLst/>
          </p:spPr>
          <p:txBody>
            <a:bodyPr wrap="none" lIns="98568" tIns="51255" rIns="98568" bIns="51255" anchor="ctr"/>
            <a:lstStyle/>
            <a:p>
              <a:pPr algn="ctr" defTabSz="914400" fontAlgn="base">
                <a:spcBef>
                  <a:spcPct val="0"/>
                </a:spcBef>
                <a:spcAft>
                  <a:spcPct val="0"/>
                </a:spcAft>
                <a:defRPr/>
              </a:pPr>
              <a:endParaRPr kumimoji="0" lang="ja-JP" altLang="en-US" sz="600" b="1" kern="0" dirty="0" smtClean="0">
                <a:solidFill>
                  <a:srgbClr val="000000"/>
                </a:solidFill>
                <a:cs typeface="メイリオ" pitchFamily="50" charset="-128"/>
              </a:endParaRPr>
            </a:p>
          </p:txBody>
        </p:sp>
        <p:grpSp>
          <p:nvGrpSpPr>
            <p:cNvPr id="36" name="グループ化 35"/>
            <p:cNvGrpSpPr/>
            <p:nvPr/>
          </p:nvGrpSpPr>
          <p:grpSpPr>
            <a:xfrm>
              <a:off x="1903898" y="1317874"/>
              <a:ext cx="744355" cy="746501"/>
              <a:chOff x="9118338" y="1834511"/>
              <a:chExt cx="744355" cy="746501"/>
            </a:xfrm>
          </p:grpSpPr>
          <p:sp>
            <p:nvSpPr>
              <p:cNvPr id="39" name="円形吹き出し 38"/>
              <p:cNvSpPr/>
              <p:nvPr/>
            </p:nvSpPr>
            <p:spPr>
              <a:xfrm rot="7604305">
                <a:off x="9117265" y="1835584"/>
                <a:ext cx="746501" cy="744355"/>
              </a:xfrm>
              <a:prstGeom prst="wedgeEllipseCallou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9205821" y="2007706"/>
                <a:ext cx="569387" cy="400110"/>
              </a:xfrm>
              <a:prstGeom prst="rect">
                <a:avLst/>
              </a:prstGeom>
            </p:spPr>
            <p:txBody>
              <a:bodyPr wrap="none">
                <a:spAutoFit/>
              </a:bodyPr>
              <a:lstStyle/>
              <a:p>
                <a:pPr algn="ctr" defTabSz="914400" fontAlgn="base">
                  <a:spcBef>
                    <a:spcPct val="0"/>
                  </a:spcBef>
                  <a:spcAft>
                    <a:spcPct val="0"/>
                  </a:spcAft>
                </a:pPr>
                <a:r>
                  <a:rPr lang="ja-JP" altLang="en-US" sz="1000" b="1" dirty="0" smtClean="0">
                    <a:solidFill>
                      <a:srgbClr val="FF7C80"/>
                    </a:solidFill>
                    <a:cs typeface="メイリオ" pitchFamily="50" charset="-128"/>
                  </a:rPr>
                  <a:t>トップ</a:t>
                </a:r>
                <a:endParaRPr lang="en-US" altLang="ja-JP" sz="1000" b="1" dirty="0" smtClean="0">
                  <a:solidFill>
                    <a:srgbClr val="FF7C80"/>
                  </a:solidFill>
                  <a:cs typeface="メイリオ" pitchFamily="50" charset="-128"/>
                </a:endParaRPr>
              </a:p>
              <a:p>
                <a:pPr algn="ctr" defTabSz="914400" fontAlgn="base">
                  <a:spcBef>
                    <a:spcPct val="0"/>
                  </a:spcBef>
                  <a:spcAft>
                    <a:spcPct val="0"/>
                  </a:spcAft>
                </a:pPr>
                <a:r>
                  <a:rPr lang="ja-JP" altLang="en-US" sz="1000" b="1" dirty="0" smtClean="0">
                    <a:solidFill>
                      <a:srgbClr val="FF7C80"/>
                    </a:solidFill>
                    <a:cs typeface="メイリオ" pitchFamily="50" charset="-128"/>
                  </a:rPr>
                  <a:t>バナー</a:t>
                </a:r>
                <a:endParaRPr lang="ja-JP" altLang="en-US" sz="1000" b="1" dirty="0">
                  <a:solidFill>
                    <a:srgbClr val="FF7C80"/>
                  </a:solidFill>
                  <a:cs typeface="メイリオ" pitchFamily="50" charset="-128"/>
                </a:endParaRPr>
              </a:p>
            </p:txBody>
          </p:sp>
        </p:grpSp>
        <p:sp>
          <p:nvSpPr>
            <p:cNvPr id="51" name="フローチャート : せん孔テープ 50"/>
            <p:cNvSpPr/>
            <p:nvPr/>
          </p:nvSpPr>
          <p:spPr>
            <a:xfrm>
              <a:off x="317409" y="3275572"/>
              <a:ext cx="1900124" cy="204415"/>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 name="グループ化 13"/>
          <p:cNvGrpSpPr/>
          <p:nvPr/>
        </p:nvGrpSpPr>
        <p:grpSpPr>
          <a:xfrm>
            <a:off x="1332806" y="2281638"/>
            <a:ext cx="1925882" cy="1698696"/>
            <a:chOff x="1424946" y="2557182"/>
            <a:chExt cx="1925882" cy="1698696"/>
          </a:xfrm>
        </p:grpSpPr>
        <p:pic>
          <p:nvPicPr>
            <p:cNvPr id="50" name="Picture 2"/>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548058" y="2706737"/>
              <a:ext cx="1637083" cy="1549141"/>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5" name="Rectangle 6"/>
            <p:cNvSpPr>
              <a:spLocks noChangeArrowheads="1"/>
            </p:cNvSpPr>
            <p:nvPr/>
          </p:nvSpPr>
          <p:spPr bwMode="auto">
            <a:xfrm>
              <a:off x="1649976" y="3647481"/>
              <a:ext cx="737911" cy="174228"/>
            </a:xfrm>
            <a:prstGeom prst="rect">
              <a:avLst/>
            </a:prstGeom>
            <a:solidFill>
              <a:srgbClr val="FDE2CB"/>
            </a:solidFill>
            <a:ln w="28575">
              <a:solidFill>
                <a:srgbClr val="FF7C80"/>
              </a:solidFill>
              <a:prstDash val="solid"/>
              <a:miter lim="800000"/>
              <a:headEnd/>
              <a:tailEnd/>
            </a:ln>
            <a:effectLst/>
            <a:extLst/>
          </p:spPr>
          <p:txBody>
            <a:bodyPr wrap="none" lIns="98568" tIns="51255" rIns="98568" bIns="51255" anchor="ctr"/>
            <a:lstStyle/>
            <a:p>
              <a:pPr algn="ctr" defTabSz="914400" fontAlgn="base">
                <a:spcBef>
                  <a:spcPct val="0"/>
                </a:spcBef>
                <a:spcAft>
                  <a:spcPct val="0"/>
                </a:spcAft>
              </a:pPr>
              <a:endParaRPr kumimoji="0" lang="ja-JP" altLang="en-US" sz="600" b="1" kern="0" dirty="0">
                <a:solidFill>
                  <a:srgbClr val="000000"/>
                </a:solidFill>
                <a:cs typeface="メイリオ" pitchFamily="50" charset="-128"/>
              </a:endParaRPr>
            </a:p>
          </p:txBody>
        </p:sp>
        <p:grpSp>
          <p:nvGrpSpPr>
            <p:cNvPr id="41" name="グループ化 40"/>
            <p:cNvGrpSpPr/>
            <p:nvPr/>
          </p:nvGrpSpPr>
          <p:grpSpPr>
            <a:xfrm>
              <a:off x="2288177" y="3105202"/>
              <a:ext cx="746501" cy="744355"/>
              <a:chOff x="9306700" y="1960826"/>
              <a:chExt cx="746501" cy="744355"/>
            </a:xfrm>
          </p:grpSpPr>
          <p:sp>
            <p:nvSpPr>
              <p:cNvPr id="44" name="円形吹き出し 43"/>
              <p:cNvSpPr/>
              <p:nvPr/>
            </p:nvSpPr>
            <p:spPr>
              <a:xfrm rot="2305226">
                <a:off x="9306700" y="1960826"/>
                <a:ext cx="746501" cy="744355"/>
              </a:xfrm>
              <a:prstGeom prst="wedgeEllipseCallou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9395256" y="2132948"/>
                <a:ext cx="569387" cy="400110"/>
              </a:xfrm>
              <a:prstGeom prst="rect">
                <a:avLst/>
              </a:prstGeom>
            </p:spPr>
            <p:txBody>
              <a:bodyPr wrap="none">
                <a:spAutoFit/>
              </a:bodyPr>
              <a:lstStyle/>
              <a:p>
                <a:pPr algn="ctr" defTabSz="914400" fontAlgn="base">
                  <a:spcBef>
                    <a:spcPct val="0"/>
                  </a:spcBef>
                  <a:spcAft>
                    <a:spcPct val="0"/>
                  </a:spcAft>
                </a:pPr>
                <a:r>
                  <a:rPr lang="ja-JP" altLang="en-US" sz="1000" b="1" dirty="0" smtClean="0">
                    <a:solidFill>
                      <a:srgbClr val="FF7C80"/>
                    </a:solidFill>
                    <a:cs typeface="メイリオ" pitchFamily="50" charset="-128"/>
                  </a:rPr>
                  <a:t>ラージ</a:t>
                </a:r>
                <a:endParaRPr lang="en-US" altLang="ja-JP" sz="1000" b="1" dirty="0" smtClean="0">
                  <a:solidFill>
                    <a:srgbClr val="FF7C80"/>
                  </a:solidFill>
                  <a:cs typeface="メイリオ" pitchFamily="50" charset="-128"/>
                </a:endParaRPr>
              </a:p>
              <a:p>
                <a:pPr algn="ctr" defTabSz="914400" fontAlgn="base">
                  <a:spcBef>
                    <a:spcPct val="0"/>
                  </a:spcBef>
                  <a:spcAft>
                    <a:spcPct val="0"/>
                  </a:spcAft>
                </a:pPr>
                <a:r>
                  <a:rPr lang="ja-JP" altLang="en-US" sz="1000" b="1" dirty="0" smtClean="0">
                    <a:solidFill>
                      <a:srgbClr val="FF7C80"/>
                    </a:solidFill>
                    <a:cs typeface="メイリオ" pitchFamily="50" charset="-128"/>
                  </a:rPr>
                  <a:t>バナー</a:t>
                </a:r>
                <a:endParaRPr lang="ja-JP" altLang="en-US" sz="1000" b="1" dirty="0">
                  <a:solidFill>
                    <a:srgbClr val="FF7C80"/>
                  </a:solidFill>
                  <a:cs typeface="メイリオ" pitchFamily="50" charset="-128"/>
                </a:endParaRPr>
              </a:p>
            </p:txBody>
          </p:sp>
        </p:grpSp>
        <p:sp>
          <p:nvSpPr>
            <p:cNvPr id="52" name="フローチャート : せん孔テープ 51"/>
            <p:cNvSpPr/>
            <p:nvPr/>
          </p:nvSpPr>
          <p:spPr>
            <a:xfrm>
              <a:off x="1424946" y="2557182"/>
              <a:ext cx="1925882" cy="216024"/>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72" name="Text Box 1043"/>
          <p:cNvSpPr txBox="1">
            <a:spLocks noChangeArrowheads="1"/>
          </p:cNvSpPr>
          <p:nvPr/>
        </p:nvSpPr>
        <p:spPr bwMode="auto">
          <a:xfrm>
            <a:off x="3479106" y="6328150"/>
            <a:ext cx="3373007" cy="318955"/>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8" tIns="51255" rIns="98568" bIns="51255">
            <a:spAutoFit/>
          </a:bodyPr>
          <a:lstStyle>
            <a:lvl1pPr eaLnBrk="0" hangingPunct="0">
              <a:defRPr kumimoji="1" sz="1200">
                <a:solidFill>
                  <a:schemeClr val="tx1"/>
                </a:solidFill>
                <a:latin typeface="Times New Roman" pitchFamily="18" charset="0"/>
                <a:ea typeface="ＭＳ ゴシック" pitchFamily="49" charset="-128"/>
              </a:defRPr>
            </a:lvl1pPr>
            <a:lvl2pPr marL="742950" indent="-285750" eaLnBrk="0" hangingPunct="0">
              <a:defRPr kumimoji="1" sz="1200">
                <a:solidFill>
                  <a:schemeClr val="tx1"/>
                </a:solidFill>
                <a:latin typeface="Times New Roman" pitchFamily="18" charset="0"/>
                <a:ea typeface="ＭＳ ゴシック" pitchFamily="49" charset="-128"/>
              </a:defRPr>
            </a:lvl2pPr>
            <a:lvl3pPr marL="1143000" indent="-228600" eaLnBrk="0" hangingPunct="0">
              <a:defRPr kumimoji="1" sz="1200">
                <a:solidFill>
                  <a:schemeClr val="tx1"/>
                </a:solidFill>
                <a:latin typeface="Times New Roman" pitchFamily="18" charset="0"/>
                <a:ea typeface="ＭＳ ゴシック" pitchFamily="49" charset="-128"/>
              </a:defRPr>
            </a:lvl3pPr>
            <a:lvl4pPr marL="1600200" indent="-228600" eaLnBrk="0" hangingPunct="0">
              <a:defRPr kumimoji="1" sz="1200">
                <a:solidFill>
                  <a:schemeClr val="tx1"/>
                </a:solidFill>
                <a:latin typeface="Times New Roman" pitchFamily="18" charset="0"/>
                <a:ea typeface="ＭＳ ゴシック" pitchFamily="49" charset="-128"/>
              </a:defRPr>
            </a:lvl4pPr>
            <a:lvl5pPr marL="2057400" indent="-228600" eaLnBrk="0" hangingPunct="0">
              <a:defRPr kumimoji="1" sz="1200">
                <a:solidFill>
                  <a:schemeClr val="tx1"/>
                </a:solidFill>
                <a:latin typeface="Times New Roman" pitchFamily="18" charset="0"/>
                <a:ea typeface="ＭＳ ゴシック" pitchFamily="49" charset="-128"/>
              </a:defRPr>
            </a:lvl5pPr>
            <a:lvl6pPr marL="25146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6pPr>
            <a:lvl7pPr marL="29718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7pPr>
            <a:lvl8pPr marL="34290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8pPr>
            <a:lvl9pPr marL="38862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9pPr>
          </a:lstStyle>
          <a:p>
            <a:pPr eaLnBrk="1" hangingPunct="1"/>
            <a:r>
              <a:rPr lang="ja-JP" altLang="en-US" sz="1400" b="1" dirty="0" smtClean="0">
                <a:solidFill>
                  <a:srgbClr val="FF7C80"/>
                </a:solidFill>
                <a:latin typeface="メイリオ" pitchFamily="50" charset="-128"/>
                <a:ea typeface="メイリオ" pitchFamily="50" charset="-128"/>
                <a:cs typeface="メイリオ" pitchFamily="50" charset="-128"/>
              </a:rPr>
              <a:t>入稿締め切り　掲載開始日の</a:t>
            </a:r>
            <a:r>
              <a:rPr lang="en-US" altLang="ja-JP" sz="1400" b="1" dirty="0" smtClean="0">
                <a:solidFill>
                  <a:srgbClr val="FF7C80"/>
                </a:solidFill>
                <a:latin typeface="メイリオ" pitchFamily="50" charset="-128"/>
                <a:ea typeface="メイリオ" pitchFamily="50" charset="-128"/>
                <a:cs typeface="メイリオ" pitchFamily="50" charset="-128"/>
              </a:rPr>
              <a:t>7</a:t>
            </a:r>
            <a:r>
              <a:rPr lang="ja-JP" altLang="en-US" sz="1400" b="1" dirty="0" smtClean="0">
                <a:solidFill>
                  <a:srgbClr val="FF7C80"/>
                </a:solidFill>
                <a:latin typeface="メイリオ" pitchFamily="50" charset="-128"/>
                <a:ea typeface="メイリオ" pitchFamily="50" charset="-128"/>
                <a:cs typeface="メイリオ" pitchFamily="50" charset="-128"/>
              </a:rPr>
              <a:t>営業日前</a:t>
            </a:r>
            <a:endParaRPr lang="ja-JP" altLang="en-US" sz="1400" b="1" dirty="0">
              <a:solidFill>
                <a:srgbClr val="FF7C80"/>
              </a:solidFill>
              <a:latin typeface="メイリオ" pitchFamily="50" charset="-128"/>
              <a:ea typeface="メイリオ" pitchFamily="50" charset="-128"/>
              <a:cs typeface="メイリオ" pitchFamily="50" charset="-128"/>
            </a:endParaRPr>
          </a:p>
        </p:txBody>
      </p:sp>
      <p:sp>
        <p:nvSpPr>
          <p:cNvPr id="19" name="正方形/長方形 18"/>
          <p:cNvSpPr/>
          <p:nvPr/>
        </p:nvSpPr>
        <p:spPr>
          <a:xfrm>
            <a:off x="3454972" y="4742098"/>
            <a:ext cx="5143500" cy="600164"/>
          </a:xfrm>
          <a:prstGeom prst="rect">
            <a:avLst/>
          </a:prstGeom>
        </p:spPr>
        <p:txBody>
          <a:bodyPr>
            <a:spAutoFit/>
          </a:bodyPr>
          <a:lstStyle/>
          <a:p>
            <a:r>
              <a:rPr lang="ja-JP" altLang="en-US" sz="1100" b="1" dirty="0" smtClean="0">
                <a:solidFill>
                  <a:prstClr val="black"/>
                </a:solidFill>
              </a:rPr>
              <a:t>配信数</a:t>
            </a:r>
            <a:r>
              <a:rPr lang="ja-JP" altLang="en-US" sz="1100" b="1" dirty="0">
                <a:solidFill>
                  <a:prstClr val="black"/>
                </a:solidFill>
              </a:rPr>
              <a:t>：約</a:t>
            </a:r>
            <a:r>
              <a:rPr lang="en-US" altLang="ja-JP" sz="1100" b="1" dirty="0">
                <a:solidFill>
                  <a:prstClr val="black"/>
                </a:solidFill>
              </a:rPr>
              <a:t>70</a:t>
            </a:r>
            <a:r>
              <a:rPr lang="ja-JP" altLang="en-US" sz="1100" b="1" dirty="0">
                <a:solidFill>
                  <a:prstClr val="black"/>
                </a:solidFill>
              </a:rPr>
              <a:t>万件（ピーク時）</a:t>
            </a:r>
          </a:p>
          <a:p>
            <a:r>
              <a:rPr lang="ja-JP" altLang="en-US" sz="1100" b="1" dirty="0" smtClean="0">
                <a:solidFill>
                  <a:prstClr val="black"/>
                </a:solidFill>
              </a:rPr>
              <a:t>配信</a:t>
            </a:r>
            <a:r>
              <a:rPr lang="ja-JP" altLang="en-US" sz="1100" b="1" dirty="0">
                <a:solidFill>
                  <a:prstClr val="black"/>
                </a:solidFill>
              </a:rPr>
              <a:t>日：金曜日</a:t>
            </a:r>
          </a:p>
          <a:p>
            <a:r>
              <a:rPr lang="ja-JP" altLang="en-US" sz="1100" b="1" dirty="0" smtClean="0">
                <a:solidFill>
                  <a:prstClr val="black"/>
                </a:solidFill>
              </a:rPr>
              <a:t>読   </a:t>
            </a:r>
            <a:r>
              <a:rPr lang="ja-JP" altLang="en-US" sz="1100" b="1" dirty="0">
                <a:solidFill>
                  <a:prstClr val="black"/>
                </a:solidFill>
              </a:rPr>
              <a:t>者：日本全国の就職活動学生</a:t>
            </a:r>
          </a:p>
        </p:txBody>
      </p:sp>
      <p:sp>
        <p:nvSpPr>
          <p:cNvPr id="77" name="テキスト ボックス 76"/>
          <p:cNvSpPr txBox="1"/>
          <p:nvPr/>
        </p:nvSpPr>
        <p:spPr>
          <a:xfrm>
            <a:off x="3479106" y="6194211"/>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cxnSp>
        <p:nvCxnSpPr>
          <p:cNvPr id="7" name="直線コネクタ 6"/>
          <p:cNvCxnSpPr/>
          <p:nvPr/>
        </p:nvCxnSpPr>
        <p:spPr>
          <a:xfrm>
            <a:off x="246956" y="4124350"/>
            <a:ext cx="9779694"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128"/>
          <p:cNvSpPr txBox="1">
            <a:spLocks/>
          </p:cNvSpPr>
          <p:nvPr/>
        </p:nvSpPr>
        <p:spPr>
          <a:xfrm>
            <a:off x="7701520" y="6803047"/>
            <a:ext cx="2400300" cy="385494"/>
          </a:xfrm>
          <a:prstGeom prst="rect">
            <a:avLst/>
          </a:prstGeom>
        </p:spPr>
        <p:txBody>
          <a:bodyPr vert="horz" lIns="100072" tIns="50035" rIns="100072" bIns="50035" rtlCol="0" anchor="ctr"/>
          <a:lstStyle>
            <a:defPPr>
              <a:defRPr lang="ja-JP"/>
            </a:defPPr>
            <a:lvl1pPr marL="0" algn="r" defTabSz="1001240" rtl="0" eaLnBrk="1" latinLnBrk="0" hangingPunct="1">
              <a:defRPr kumimoji="1" sz="9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00620" algn="l" defTabSz="1001240" rtl="0" eaLnBrk="1" latinLnBrk="0" hangingPunct="1">
              <a:defRPr kumimoji="1" sz="2000" kern="1200">
                <a:solidFill>
                  <a:schemeClr val="tx1"/>
                </a:solidFill>
                <a:latin typeface="+mn-lt"/>
                <a:ea typeface="+mn-ea"/>
                <a:cs typeface="+mn-cs"/>
              </a:defRPr>
            </a:lvl2pPr>
            <a:lvl3pPr marL="1001240" algn="l" defTabSz="1001240" rtl="0" eaLnBrk="1" latinLnBrk="0" hangingPunct="1">
              <a:defRPr kumimoji="1" sz="2000" kern="1200">
                <a:solidFill>
                  <a:schemeClr val="tx1"/>
                </a:solidFill>
                <a:latin typeface="+mn-lt"/>
                <a:ea typeface="+mn-ea"/>
                <a:cs typeface="+mn-cs"/>
              </a:defRPr>
            </a:lvl3pPr>
            <a:lvl4pPr marL="1501860" algn="l" defTabSz="1001240" rtl="0" eaLnBrk="1" latinLnBrk="0" hangingPunct="1">
              <a:defRPr kumimoji="1" sz="2000" kern="1200">
                <a:solidFill>
                  <a:schemeClr val="tx1"/>
                </a:solidFill>
                <a:latin typeface="+mn-lt"/>
                <a:ea typeface="+mn-ea"/>
                <a:cs typeface="+mn-cs"/>
              </a:defRPr>
            </a:lvl4pPr>
            <a:lvl5pPr marL="2002480" algn="l" defTabSz="1001240" rtl="0" eaLnBrk="1" latinLnBrk="0" hangingPunct="1">
              <a:defRPr kumimoji="1" sz="2000" kern="1200">
                <a:solidFill>
                  <a:schemeClr val="tx1"/>
                </a:solidFill>
                <a:latin typeface="+mn-lt"/>
                <a:ea typeface="+mn-ea"/>
                <a:cs typeface="+mn-cs"/>
              </a:defRPr>
            </a:lvl5pPr>
            <a:lvl6pPr marL="2503100" algn="l" defTabSz="1001240" rtl="0" eaLnBrk="1" latinLnBrk="0" hangingPunct="1">
              <a:defRPr kumimoji="1" sz="2000" kern="1200">
                <a:solidFill>
                  <a:schemeClr val="tx1"/>
                </a:solidFill>
                <a:latin typeface="+mn-lt"/>
                <a:ea typeface="+mn-ea"/>
                <a:cs typeface="+mn-cs"/>
              </a:defRPr>
            </a:lvl6pPr>
            <a:lvl7pPr marL="3003720" algn="l" defTabSz="1001240" rtl="0" eaLnBrk="1" latinLnBrk="0" hangingPunct="1">
              <a:defRPr kumimoji="1" sz="2000" kern="1200">
                <a:solidFill>
                  <a:schemeClr val="tx1"/>
                </a:solidFill>
                <a:latin typeface="+mn-lt"/>
                <a:ea typeface="+mn-ea"/>
                <a:cs typeface="+mn-cs"/>
              </a:defRPr>
            </a:lvl7pPr>
            <a:lvl8pPr marL="3504340" algn="l" defTabSz="1001240" rtl="0" eaLnBrk="1" latinLnBrk="0" hangingPunct="1">
              <a:defRPr kumimoji="1" sz="2000" kern="1200">
                <a:solidFill>
                  <a:schemeClr val="tx1"/>
                </a:solidFill>
                <a:latin typeface="+mn-lt"/>
                <a:ea typeface="+mn-ea"/>
                <a:cs typeface="+mn-cs"/>
              </a:defRPr>
            </a:lvl8pPr>
            <a:lvl9pPr marL="4004960" algn="l" defTabSz="1001240" rtl="0" eaLnBrk="1" latinLnBrk="0" hangingPunct="1">
              <a:defRPr kumimoji="1" sz="2000" kern="1200">
                <a:solidFill>
                  <a:schemeClr val="tx1"/>
                </a:solidFill>
                <a:latin typeface="+mn-lt"/>
                <a:ea typeface="+mn-ea"/>
                <a:cs typeface="+mn-cs"/>
              </a:defRPr>
            </a:lvl9p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34</a:t>
            </a:fld>
            <a:endParaRPr lang="ja-JP" altLang="en-US" dirty="0">
              <a:solidFill>
                <a:prstClr val="black">
                  <a:tint val="75000"/>
                </a:prstClr>
              </a:solidFill>
            </a:endParaRPr>
          </a:p>
        </p:txBody>
      </p:sp>
      <p:grpSp>
        <p:nvGrpSpPr>
          <p:cNvPr id="2" name="グループ化 1"/>
          <p:cNvGrpSpPr/>
          <p:nvPr/>
        </p:nvGrpSpPr>
        <p:grpSpPr>
          <a:xfrm>
            <a:off x="784210" y="4534939"/>
            <a:ext cx="2002276" cy="2578173"/>
            <a:chOff x="784210" y="4534939"/>
            <a:chExt cx="2002276" cy="2578173"/>
          </a:xfrm>
        </p:grpSpPr>
        <p:pic>
          <p:nvPicPr>
            <p:cNvPr id="46" name="Picture 1" descr="\\cpfs10\mynavi\スチューデント事業部\01営業部\営業推進課\!河合\作業\マイナビメール.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760"/>
            <a:stretch/>
          </p:blipFill>
          <p:spPr bwMode="auto">
            <a:xfrm>
              <a:off x="897362" y="4534939"/>
              <a:ext cx="1325769" cy="2484511"/>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p:cNvSpPr/>
            <p:nvPr/>
          </p:nvSpPr>
          <p:spPr>
            <a:xfrm>
              <a:off x="784210" y="4534939"/>
              <a:ext cx="1566373" cy="2484512"/>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Rectangle 12"/>
            <p:cNvSpPr>
              <a:spLocks noChangeArrowheads="1"/>
            </p:cNvSpPr>
            <p:nvPr/>
          </p:nvSpPr>
          <p:spPr bwMode="auto">
            <a:xfrm>
              <a:off x="904512" y="5673164"/>
              <a:ext cx="1325769" cy="351951"/>
            </a:xfrm>
            <a:prstGeom prst="rect">
              <a:avLst/>
            </a:prstGeom>
            <a:solidFill>
              <a:srgbClr val="FDE2CB">
                <a:alpha val="34000"/>
              </a:srgbClr>
            </a:solidFill>
            <a:ln w="9525">
              <a:solidFill>
                <a:srgbClr val="FF4347"/>
              </a:solidFill>
              <a:prstDash val="sysDot"/>
              <a:miter lim="800000"/>
              <a:headEnd/>
              <a:tailEnd/>
            </a:ln>
          </p:spPr>
          <p:txBody>
            <a:bodyPr wrap="none" anchor="ctr"/>
            <a:lstStyle/>
            <a:p>
              <a:pPr algn="ctr"/>
              <a:endParaRPr lang="ja-JP" altLang="en-US">
                <a:solidFill>
                  <a:prstClr val="black"/>
                </a:solidFill>
                <a:cs typeface="メイリオ" pitchFamily="50" charset="-128"/>
              </a:endParaRPr>
            </a:p>
          </p:txBody>
        </p:sp>
        <p:sp>
          <p:nvSpPr>
            <p:cNvPr id="53" name="Rectangle 13"/>
            <p:cNvSpPr>
              <a:spLocks noChangeArrowheads="1"/>
            </p:cNvSpPr>
            <p:nvPr/>
          </p:nvSpPr>
          <p:spPr bwMode="auto">
            <a:xfrm>
              <a:off x="897363" y="6337043"/>
              <a:ext cx="1325769" cy="354242"/>
            </a:xfrm>
            <a:prstGeom prst="rect">
              <a:avLst/>
            </a:prstGeom>
            <a:solidFill>
              <a:srgbClr val="FDE2CB">
                <a:alpha val="34000"/>
              </a:srgbClr>
            </a:solidFill>
            <a:ln w="9525">
              <a:solidFill>
                <a:srgbClr val="FF4347"/>
              </a:solidFill>
              <a:prstDash val="sysDot"/>
              <a:miter lim="800000"/>
              <a:headEnd/>
              <a:tailEnd/>
            </a:ln>
          </p:spPr>
          <p:txBody>
            <a:bodyPr wrap="none" anchor="ctr"/>
            <a:lstStyle/>
            <a:p>
              <a:pPr algn="ctr"/>
              <a:endParaRPr lang="ja-JP" altLang="en-US">
                <a:solidFill>
                  <a:prstClr val="black"/>
                </a:solidFill>
                <a:cs typeface="メイリオ" pitchFamily="50" charset="-128"/>
              </a:endParaRPr>
            </a:p>
          </p:txBody>
        </p:sp>
        <p:grpSp>
          <p:nvGrpSpPr>
            <p:cNvPr id="13" name="グループ化 12"/>
            <p:cNvGrpSpPr/>
            <p:nvPr/>
          </p:nvGrpSpPr>
          <p:grpSpPr>
            <a:xfrm>
              <a:off x="1865031" y="5058962"/>
              <a:ext cx="921455" cy="2054150"/>
              <a:chOff x="1609785" y="5043089"/>
              <a:chExt cx="954107" cy="2126938"/>
            </a:xfrm>
          </p:grpSpPr>
          <p:grpSp>
            <p:nvGrpSpPr>
              <p:cNvPr id="10" name="グループ化 9"/>
              <p:cNvGrpSpPr/>
              <p:nvPr/>
            </p:nvGrpSpPr>
            <p:grpSpPr>
              <a:xfrm>
                <a:off x="1627225" y="5043089"/>
                <a:ext cx="812989" cy="810652"/>
                <a:chOff x="8232221" y="4471825"/>
                <a:chExt cx="812989" cy="810652"/>
              </a:xfrm>
            </p:grpSpPr>
            <p:sp>
              <p:nvSpPr>
                <p:cNvPr id="66" name="円形吹き出し 65"/>
                <p:cNvSpPr/>
                <p:nvPr/>
              </p:nvSpPr>
              <p:spPr>
                <a:xfrm rot="1913701">
                  <a:off x="8232221" y="4471825"/>
                  <a:ext cx="812989" cy="810652"/>
                </a:xfrm>
                <a:prstGeom prst="wedgeEllipseCallou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正方形/長方形 66"/>
                <p:cNvSpPr/>
                <p:nvPr/>
              </p:nvSpPr>
              <p:spPr>
                <a:xfrm>
                  <a:off x="8351526" y="4754040"/>
                  <a:ext cx="569388" cy="246221"/>
                </a:xfrm>
                <a:prstGeom prst="rect">
                  <a:avLst/>
                </a:prstGeom>
              </p:spPr>
              <p:txBody>
                <a:bodyPr wrap="none">
                  <a:spAutoFit/>
                </a:bodyPr>
                <a:lstStyle/>
                <a:p>
                  <a:pPr algn="ctr" defTabSz="914400" fontAlgn="base">
                    <a:spcBef>
                      <a:spcPct val="0"/>
                    </a:spcBef>
                    <a:spcAft>
                      <a:spcPct val="0"/>
                    </a:spcAft>
                  </a:pPr>
                  <a:r>
                    <a:rPr lang="ja-JP" altLang="en-US" sz="1000" b="1" dirty="0">
                      <a:solidFill>
                        <a:srgbClr val="FF7C80"/>
                      </a:solidFill>
                      <a:cs typeface="メイリオ" pitchFamily="50" charset="-128"/>
                    </a:rPr>
                    <a:t>ヘッダ</a:t>
                  </a:r>
                </a:p>
              </p:txBody>
            </p:sp>
          </p:grpSp>
          <p:sp>
            <p:nvSpPr>
              <p:cNvPr id="64" name="円形吹き出し 63"/>
              <p:cNvSpPr/>
              <p:nvPr/>
            </p:nvSpPr>
            <p:spPr>
              <a:xfrm rot="6996182">
                <a:off x="1682838" y="6358207"/>
                <a:ext cx="812989" cy="810652"/>
              </a:xfrm>
              <a:prstGeom prst="wedgeEllipseCallou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正方形/長方形 64"/>
              <p:cNvSpPr/>
              <p:nvPr/>
            </p:nvSpPr>
            <p:spPr>
              <a:xfrm>
                <a:off x="1609785" y="6592795"/>
                <a:ext cx="954107" cy="400110"/>
              </a:xfrm>
              <a:prstGeom prst="rect">
                <a:avLst/>
              </a:prstGeom>
            </p:spPr>
            <p:txBody>
              <a:bodyPr wrap="none">
                <a:spAutoFit/>
              </a:bodyPr>
              <a:lstStyle/>
              <a:p>
                <a:pPr algn="ctr" defTabSz="914400" fontAlgn="base">
                  <a:spcBef>
                    <a:spcPct val="0"/>
                  </a:spcBef>
                  <a:spcAft>
                    <a:spcPct val="0"/>
                  </a:spcAft>
                </a:pPr>
                <a:r>
                  <a:rPr lang="ja-JP" altLang="en-US" sz="1000" b="1" dirty="0" smtClean="0">
                    <a:solidFill>
                      <a:srgbClr val="FF7C80"/>
                    </a:solidFill>
                    <a:cs typeface="メイリオ" pitchFamily="50" charset="-128"/>
                  </a:rPr>
                  <a:t>インデックス</a:t>
                </a:r>
                <a:endParaRPr lang="en-US" altLang="ja-JP" sz="1000" b="1" dirty="0" smtClean="0">
                  <a:solidFill>
                    <a:srgbClr val="FF7C80"/>
                  </a:solidFill>
                  <a:cs typeface="メイリオ" pitchFamily="50" charset="-128"/>
                </a:endParaRPr>
              </a:p>
              <a:p>
                <a:pPr algn="ctr" defTabSz="914400" fontAlgn="base">
                  <a:spcBef>
                    <a:spcPct val="0"/>
                  </a:spcBef>
                  <a:spcAft>
                    <a:spcPct val="0"/>
                  </a:spcAft>
                </a:pPr>
                <a:r>
                  <a:rPr lang="ja-JP" altLang="en-US" sz="1000" b="1" dirty="0" smtClean="0">
                    <a:solidFill>
                      <a:srgbClr val="FF7C80"/>
                    </a:solidFill>
                    <a:cs typeface="メイリオ" pitchFamily="50" charset="-128"/>
                  </a:rPr>
                  <a:t>下</a:t>
                </a:r>
                <a:endParaRPr lang="ja-JP" altLang="en-US" sz="1000" b="1" dirty="0">
                  <a:solidFill>
                    <a:srgbClr val="FF7C80"/>
                  </a:solidFill>
                  <a:cs typeface="メイリオ" pitchFamily="50" charset="-128"/>
                </a:endParaRPr>
              </a:p>
            </p:txBody>
          </p:sp>
        </p:grpSp>
      </p:grpSp>
    </p:spTree>
    <p:extLst>
      <p:ext uri="{BB962C8B-B14F-4D97-AF65-F5344CB8AC3E}">
        <p14:creationId xmlns:p14="http://schemas.microsoft.com/office/powerpoint/2010/main" val="1251003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1257" y="460547"/>
            <a:ext cx="6994031" cy="523220"/>
          </a:xfrm>
          <a:prstGeom prst="rect">
            <a:avLst/>
          </a:prstGeom>
          <a:noFill/>
        </p:spPr>
        <p:txBody>
          <a:bodyPr wrap="none" rtlCol="0">
            <a:spAutoFit/>
          </a:bodyPr>
          <a:lstStyle/>
          <a:p>
            <a:r>
              <a:rPr lang="ja-JP" altLang="en-US" sz="1400" dirty="0" smtClean="0">
                <a:solidFill>
                  <a:prstClr val="black"/>
                </a:solidFill>
                <a:cs typeface="メイリオ" panose="020B0604030504040204" pitchFamily="50" charset="-128"/>
              </a:rPr>
              <a:t>マイナビ公式</a:t>
            </a:r>
            <a:r>
              <a:rPr lang="en-US" altLang="ja-JP" sz="1400" dirty="0" smtClean="0">
                <a:solidFill>
                  <a:prstClr val="black"/>
                </a:solidFill>
                <a:cs typeface="メイリオ" panose="020B0604030504040204" pitchFamily="50" charset="-128"/>
              </a:rPr>
              <a:t>Facebook</a:t>
            </a:r>
            <a:r>
              <a:rPr lang="ja-JP" altLang="en-US" sz="1400" dirty="0" smtClean="0">
                <a:solidFill>
                  <a:prstClr val="black"/>
                </a:solidFill>
                <a:cs typeface="メイリオ" panose="020B0604030504040204" pitchFamily="50" charset="-128"/>
              </a:rPr>
              <a:t>と</a:t>
            </a:r>
            <a:r>
              <a:rPr lang="en-US" altLang="ja-JP" sz="1400" dirty="0" smtClean="0">
                <a:solidFill>
                  <a:prstClr val="black"/>
                </a:solidFill>
                <a:cs typeface="メイリオ" panose="020B0604030504040204" pitchFamily="50" charset="-128"/>
              </a:rPr>
              <a:t>Twitter</a:t>
            </a:r>
            <a:r>
              <a:rPr lang="ja-JP" altLang="en-US" sz="1400" dirty="0" err="1" smtClean="0">
                <a:solidFill>
                  <a:prstClr val="black"/>
                </a:solidFill>
                <a:cs typeface="メイリオ" panose="020B0604030504040204" pitchFamily="50" charset="-128"/>
              </a:rPr>
              <a:t>にて</a:t>
            </a:r>
            <a:r>
              <a:rPr lang="ja-JP" altLang="en-US" sz="1400" dirty="0" smtClean="0">
                <a:solidFill>
                  <a:prstClr val="black"/>
                </a:solidFill>
                <a:cs typeface="メイリオ" panose="020B0604030504040204" pitchFamily="50" charset="-128"/>
              </a:rPr>
              <a:t>貴社就活情報を配信。</a:t>
            </a:r>
            <a:r>
              <a:rPr lang="ja-JP" altLang="en-US" sz="1400" dirty="0" smtClean="0">
                <a:solidFill>
                  <a:srgbClr val="6699FF"/>
                </a:solidFill>
                <a:cs typeface="メイリオ" panose="020B0604030504040204" pitchFamily="50" charset="-128"/>
              </a:rPr>
              <a:t>情報の拡散</a:t>
            </a:r>
            <a:r>
              <a:rPr lang="ja-JP" altLang="en-US" sz="1400" dirty="0" smtClean="0">
                <a:solidFill>
                  <a:prstClr val="black"/>
                </a:solidFill>
                <a:cs typeface="メイリオ" panose="020B0604030504040204" pitchFamily="50" charset="-128"/>
              </a:rPr>
              <a:t>を狙います。</a:t>
            </a:r>
            <a:endParaRPr lang="en-US" altLang="ja-JP" sz="1400" dirty="0" smtClean="0">
              <a:solidFill>
                <a:prstClr val="black"/>
              </a:solidFill>
              <a:cs typeface="メイリオ" panose="020B0604030504040204" pitchFamily="50" charset="-128"/>
            </a:endParaRPr>
          </a:p>
          <a:p>
            <a:r>
              <a:rPr lang="en-US" altLang="ja-JP" sz="1400" b="1" dirty="0" smtClean="0">
                <a:solidFill>
                  <a:prstClr val="black"/>
                </a:solidFill>
                <a:cs typeface="メイリオ" panose="020B0604030504040204" pitchFamily="50" charset="-128"/>
              </a:rPr>
              <a:t>※</a:t>
            </a:r>
            <a:r>
              <a:rPr lang="ja-JP" altLang="en-US" sz="1400" b="1" dirty="0" smtClean="0">
                <a:solidFill>
                  <a:prstClr val="black"/>
                </a:solidFill>
                <a:cs typeface="メイリオ" panose="020B0604030504040204" pitchFamily="50" charset="-128"/>
              </a:rPr>
              <a:t>マイナビ内ページへのリンクに限ります。</a:t>
            </a:r>
            <a:endParaRPr lang="ja-JP" altLang="en-US" sz="1400" b="1" dirty="0">
              <a:solidFill>
                <a:prstClr val="black"/>
              </a:solidFill>
              <a:cs typeface="メイリオ" panose="020B0604030504040204" pitchFamily="50" charset="-128"/>
            </a:endParaRPr>
          </a:p>
        </p:txBody>
      </p:sp>
      <p:sp>
        <p:nvSpPr>
          <p:cNvPr id="2" name="タイトル 1"/>
          <p:cNvSpPr>
            <a:spLocks noGrp="1"/>
          </p:cNvSpPr>
          <p:nvPr>
            <p:ph type="title"/>
          </p:nvPr>
        </p:nvSpPr>
        <p:spPr/>
        <p:txBody>
          <a:bodyPr/>
          <a:lstStyle/>
          <a:p>
            <a:r>
              <a:rPr lang="ja-JP" altLang="en-US" dirty="0"/>
              <a:t>マイナビ公式 </a:t>
            </a:r>
            <a:r>
              <a:rPr lang="en-US" altLang="ja-JP" dirty="0"/>
              <a:t>Facebook</a:t>
            </a:r>
            <a:r>
              <a:rPr lang="ja-JP" altLang="en-US" dirty="0"/>
              <a:t>・</a:t>
            </a:r>
            <a:r>
              <a:rPr lang="en-US" altLang="ja-JP" dirty="0"/>
              <a:t>Twitter</a:t>
            </a:r>
            <a:r>
              <a:rPr lang="ja-JP" altLang="en-US" dirty="0"/>
              <a:t>による</a:t>
            </a:r>
            <a:r>
              <a:rPr lang="en-US" altLang="ja-JP" dirty="0"/>
              <a:t>SNS</a:t>
            </a:r>
            <a:r>
              <a:rPr lang="ja-JP" altLang="en-US" dirty="0"/>
              <a:t>施策</a:t>
            </a:r>
          </a:p>
        </p:txBody>
      </p:sp>
      <p:sp>
        <p:nvSpPr>
          <p:cNvPr id="8" name="スライド番号プレースホルダー 7"/>
          <p:cNvSpPr>
            <a:spLocks noGrp="1"/>
          </p:cNvSpPr>
          <p:nvPr>
            <p:ph type="sldNum" sz="quarter" idx="12"/>
          </p:nvPr>
        </p:nvSpPr>
        <p:spPr>
          <a:xfrm>
            <a:off x="7755314" y="6666174"/>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35</a:t>
            </a:fld>
            <a:endParaRPr lang="ja-JP" altLang="en-US" dirty="0">
              <a:solidFill>
                <a:prstClr val="black">
                  <a:tint val="75000"/>
                </a:prstClr>
              </a:solidFill>
            </a:endParaRPr>
          </a:p>
        </p:txBody>
      </p:sp>
      <p:sp>
        <p:nvSpPr>
          <p:cNvPr id="33" name="テキスト ボックス 32"/>
          <p:cNvSpPr txBox="1"/>
          <p:nvPr/>
        </p:nvSpPr>
        <p:spPr>
          <a:xfrm>
            <a:off x="4127331" y="6409807"/>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88" name="Text Box 5"/>
          <p:cNvSpPr txBox="1">
            <a:spLocks noChangeArrowheads="1"/>
          </p:cNvSpPr>
          <p:nvPr/>
        </p:nvSpPr>
        <p:spPr bwMode="auto">
          <a:xfrm>
            <a:off x="4268383" y="3705537"/>
            <a:ext cx="429155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400" eaLnBrk="1" fontAlgn="base" hangingPunct="1">
              <a:spcBef>
                <a:spcPct val="0"/>
              </a:spcBef>
              <a:spcAft>
                <a:spcPct val="0"/>
              </a:spcAft>
            </a:pPr>
            <a:r>
              <a:rPr lang="en-US" altLang="ja-JP" sz="1400" b="1" dirty="0">
                <a:solidFill>
                  <a:srgbClr val="6699FF"/>
                </a:solidFill>
                <a:cs typeface="メイリオ" pitchFamily="50" charset="-128"/>
              </a:rPr>
              <a:t>■</a:t>
            </a:r>
            <a:r>
              <a:rPr lang="ja-JP" altLang="en-US" sz="1400" b="1" dirty="0" smtClean="0">
                <a:solidFill>
                  <a:srgbClr val="6699FF"/>
                </a:solidFill>
                <a:latin typeface="メイリオ" pitchFamily="50" charset="-128"/>
                <a:ea typeface="メイリオ" pitchFamily="50" charset="-128"/>
                <a:cs typeface="メイリオ" pitchFamily="50" charset="-128"/>
              </a:rPr>
              <a:t>マイナビ</a:t>
            </a:r>
            <a:r>
              <a:rPr lang="en-US" altLang="ja-JP" sz="1400" b="1" dirty="0" smtClean="0">
                <a:solidFill>
                  <a:srgbClr val="6699FF"/>
                </a:solidFill>
                <a:latin typeface="メイリオ" pitchFamily="50" charset="-128"/>
                <a:ea typeface="メイリオ" pitchFamily="50" charset="-128"/>
                <a:cs typeface="メイリオ" pitchFamily="50" charset="-128"/>
              </a:rPr>
              <a:t>2018</a:t>
            </a:r>
            <a:r>
              <a:rPr lang="ja-JP" altLang="en-US" sz="1400" b="1" dirty="0">
                <a:solidFill>
                  <a:srgbClr val="6699FF"/>
                </a:solidFill>
                <a:latin typeface="メイリオ" pitchFamily="50" charset="-128"/>
                <a:ea typeface="メイリオ" pitchFamily="50" charset="-128"/>
                <a:cs typeface="メイリオ" pitchFamily="50" charset="-128"/>
              </a:rPr>
              <a:t> </a:t>
            </a:r>
            <a:r>
              <a:rPr lang="ja-JP" altLang="en-US" sz="1400" b="1" dirty="0" smtClean="0">
                <a:solidFill>
                  <a:srgbClr val="6699FF"/>
                </a:solidFill>
                <a:latin typeface="メイリオ" pitchFamily="50" charset="-128"/>
                <a:ea typeface="メイリオ" pitchFamily="50" charset="-128"/>
                <a:cs typeface="メイリオ" pitchFamily="50" charset="-128"/>
              </a:rPr>
              <a:t>公式</a:t>
            </a:r>
            <a:r>
              <a:rPr lang="en-US" altLang="ja-JP" sz="1400" b="1" dirty="0" smtClean="0">
                <a:solidFill>
                  <a:srgbClr val="6699FF"/>
                </a:solidFill>
                <a:latin typeface="メイリオ" pitchFamily="50" charset="-128"/>
                <a:ea typeface="メイリオ" pitchFamily="50" charset="-128"/>
                <a:cs typeface="メイリオ" pitchFamily="50" charset="-128"/>
              </a:rPr>
              <a:t>Facebook</a:t>
            </a:r>
            <a:endParaRPr lang="ja-JP" altLang="en-US" sz="1400" b="1" dirty="0">
              <a:solidFill>
                <a:srgbClr val="6699FF"/>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1200" dirty="0">
                <a:solidFill>
                  <a:srgbClr val="000000"/>
                </a:solidFill>
                <a:latin typeface="メイリオ" pitchFamily="50" charset="-128"/>
                <a:ea typeface="メイリオ" pitchFamily="50" charset="-128"/>
                <a:cs typeface="メイリオ" pitchFamily="50" charset="-128"/>
              </a:rPr>
              <a:t>　</a:t>
            </a:r>
            <a:r>
              <a:rPr lang="en-US" altLang="ja-JP" sz="1200" dirty="0">
                <a:solidFill>
                  <a:prstClr val="black"/>
                </a:solidFill>
                <a:latin typeface="メイリオ" pitchFamily="50" charset="-128"/>
                <a:ea typeface="メイリオ" pitchFamily="50" charset="-128"/>
                <a:cs typeface="メイリオ" pitchFamily="50" charset="-128"/>
              </a:rPr>
              <a:t>1</a:t>
            </a:r>
            <a:r>
              <a:rPr lang="ja-JP" altLang="en-US" sz="1200" dirty="0">
                <a:solidFill>
                  <a:prstClr val="black"/>
                </a:solidFill>
                <a:latin typeface="メイリオ" pitchFamily="50" charset="-128"/>
                <a:ea typeface="メイリオ" pitchFamily="50" charset="-128"/>
                <a:cs typeface="メイリオ" pitchFamily="50" charset="-128"/>
              </a:rPr>
              <a:t>日</a:t>
            </a:r>
            <a:r>
              <a:rPr lang="en-US" altLang="ja-JP" sz="1200" dirty="0">
                <a:solidFill>
                  <a:prstClr val="black"/>
                </a:solidFill>
                <a:latin typeface="メイリオ" pitchFamily="50" charset="-128"/>
                <a:ea typeface="メイリオ" pitchFamily="50" charset="-128"/>
                <a:cs typeface="メイリオ" pitchFamily="50" charset="-128"/>
              </a:rPr>
              <a:t>1</a:t>
            </a:r>
            <a:r>
              <a:rPr lang="ja-JP" altLang="en-US" sz="1200" dirty="0">
                <a:solidFill>
                  <a:prstClr val="black"/>
                </a:solidFill>
                <a:latin typeface="メイリオ" pitchFamily="50" charset="-128"/>
                <a:ea typeface="メイリオ" pitchFamily="50" charset="-128"/>
                <a:cs typeface="メイリオ" pitchFamily="50" charset="-128"/>
              </a:rPr>
              <a:t>回～</a:t>
            </a:r>
            <a:r>
              <a:rPr lang="en-US" altLang="ja-JP" sz="1200" dirty="0">
                <a:solidFill>
                  <a:prstClr val="black"/>
                </a:solidFill>
                <a:latin typeface="メイリオ" pitchFamily="50" charset="-128"/>
                <a:ea typeface="メイリオ" pitchFamily="50" charset="-128"/>
                <a:cs typeface="メイリオ" pitchFamily="50" charset="-128"/>
              </a:rPr>
              <a:t>3</a:t>
            </a:r>
            <a:r>
              <a:rPr lang="ja-JP" altLang="en-US" sz="1200" dirty="0">
                <a:solidFill>
                  <a:prstClr val="black"/>
                </a:solidFill>
                <a:latin typeface="メイリオ" pitchFamily="50" charset="-128"/>
                <a:ea typeface="メイリオ" pitchFamily="50" charset="-128"/>
                <a:cs typeface="メイリオ" pitchFamily="50" charset="-128"/>
              </a:rPr>
              <a:t>回程度</a:t>
            </a:r>
            <a:r>
              <a:rPr lang="ja-JP" altLang="en-US" sz="1200" dirty="0" smtClean="0">
                <a:solidFill>
                  <a:prstClr val="black"/>
                </a:solidFill>
                <a:latin typeface="メイリオ" pitchFamily="50" charset="-128"/>
                <a:ea typeface="メイリオ" pitchFamily="50" charset="-128"/>
                <a:cs typeface="メイリオ" pitchFamily="50" charset="-128"/>
              </a:rPr>
              <a:t>投稿</a:t>
            </a:r>
            <a:endParaRPr lang="en-US" altLang="ja-JP" sz="1200" dirty="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1200" dirty="0">
                <a:solidFill>
                  <a:srgbClr val="000000"/>
                </a:solidFill>
                <a:latin typeface="メイリオ" pitchFamily="50" charset="-128"/>
                <a:ea typeface="メイリオ" pitchFamily="50" charset="-128"/>
                <a:cs typeface="メイリオ" pitchFamily="50" charset="-128"/>
              </a:rPr>
              <a:t>　</a:t>
            </a:r>
            <a:r>
              <a:rPr lang="ja-JP" altLang="en-US" sz="1200" dirty="0" smtClean="0">
                <a:solidFill>
                  <a:srgbClr val="000000"/>
                </a:solidFill>
                <a:latin typeface="メイリオ" pitchFamily="50" charset="-128"/>
                <a:ea typeface="メイリオ" pitchFamily="50" charset="-128"/>
                <a:cs typeface="メイリオ" pitchFamily="50" charset="-128"/>
              </a:rPr>
              <a:t>マイナビ</a:t>
            </a:r>
            <a:r>
              <a:rPr lang="en-US" altLang="ja-JP" sz="1200" dirty="0">
                <a:solidFill>
                  <a:srgbClr val="000000"/>
                </a:solidFill>
                <a:latin typeface="メイリオ" pitchFamily="50" charset="-128"/>
                <a:ea typeface="メイリオ" pitchFamily="50" charset="-128"/>
                <a:cs typeface="メイリオ" pitchFamily="50" charset="-128"/>
              </a:rPr>
              <a:t>2017</a:t>
            </a:r>
            <a:r>
              <a:rPr lang="ja-JP" altLang="en-US" sz="1200" dirty="0">
                <a:solidFill>
                  <a:srgbClr val="000000"/>
                </a:solidFill>
                <a:latin typeface="メイリオ" pitchFamily="50" charset="-128"/>
                <a:ea typeface="メイリオ" pitchFamily="50" charset="-128"/>
                <a:cs typeface="メイリオ" pitchFamily="50" charset="-128"/>
              </a:rPr>
              <a:t>　</a:t>
            </a:r>
            <a:r>
              <a:rPr lang="en-US" altLang="ja-JP" sz="1200" dirty="0" smtClean="0">
                <a:solidFill>
                  <a:srgbClr val="000000"/>
                </a:solidFill>
                <a:latin typeface="メイリオ" pitchFamily="50" charset="-128"/>
                <a:ea typeface="メイリオ" pitchFamily="50" charset="-128"/>
                <a:cs typeface="メイリオ" pitchFamily="50" charset="-128"/>
              </a:rPr>
              <a:t>2016</a:t>
            </a:r>
            <a:r>
              <a:rPr lang="ja-JP" altLang="en-US" sz="1200" dirty="0" smtClean="0">
                <a:solidFill>
                  <a:srgbClr val="000000"/>
                </a:solidFill>
                <a:latin typeface="メイリオ" pitchFamily="50" charset="-128"/>
                <a:ea typeface="メイリオ" pitchFamily="50" charset="-128"/>
                <a:cs typeface="メイリオ" pitchFamily="50" charset="-128"/>
              </a:rPr>
              <a:t>年</a:t>
            </a:r>
            <a:r>
              <a:rPr lang="en-US" altLang="ja-JP" sz="1200" dirty="0">
                <a:solidFill>
                  <a:srgbClr val="000000"/>
                </a:solidFill>
                <a:latin typeface="メイリオ" pitchFamily="50" charset="-128"/>
                <a:ea typeface="メイリオ" pitchFamily="50" charset="-128"/>
                <a:cs typeface="メイリオ" pitchFamily="50" charset="-128"/>
              </a:rPr>
              <a:t>4</a:t>
            </a:r>
            <a:r>
              <a:rPr lang="ja-JP" altLang="en-US" sz="1200" dirty="0" smtClean="0">
                <a:solidFill>
                  <a:srgbClr val="000000"/>
                </a:solidFill>
                <a:latin typeface="メイリオ" pitchFamily="50" charset="-128"/>
                <a:ea typeface="メイリオ" pitchFamily="50" charset="-128"/>
                <a:cs typeface="メイリオ" pitchFamily="50" charset="-128"/>
              </a:rPr>
              <a:t>月実績ファン数</a:t>
            </a:r>
            <a:r>
              <a:rPr lang="ja-JP" altLang="en-US" sz="1200" dirty="0">
                <a:solidFill>
                  <a:srgbClr val="000000"/>
                </a:solidFill>
                <a:latin typeface="メイリオ" pitchFamily="50" charset="-128"/>
                <a:ea typeface="メイリオ" pitchFamily="50" charset="-128"/>
                <a:cs typeface="メイリオ" pitchFamily="50" charset="-128"/>
              </a:rPr>
              <a:t>　</a:t>
            </a:r>
            <a:r>
              <a:rPr lang="en-US" altLang="ja-JP" sz="1800" b="1" dirty="0" smtClean="0">
                <a:solidFill>
                  <a:srgbClr val="FF7C80"/>
                </a:solidFill>
                <a:latin typeface="メイリオ" pitchFamily="50" charset="-128"/>
                <a:ea typeface="メイリオ" pitchFamily="50" charset="-128"/>
                <a:cs typeface="メイリオ" pitchFamily="50" charset="-128"/>
              </a:rPr>
              <a:t>9,984</a:t>
            </a:r>
            <a:r>
              <a:rPr lang="ja-JP" altLang="en-US" sz="1800" b="1" dirty="0">
                <a:solidFill>
                  <a:srgbClr val="FF7C80"/>
                </a:solidFill>
                <a:latin typeface="メイリオ" pitchFamily="50" charset="-128"/>
                <a:ea typeface="メイリオ" pitchFamily="50" charset="-128"/>
                <a:cs typeface="メイリオ" pitchFamily="50" charset="-128"/>
              </a:rPr>
              <a:t>人</a:t>
            </a:r>
            <a:endParaRPr lang="en-US" altLang="ja-JP" sz="1800" b="1" dirty="0">
              <a:solidFill>
                <a:srgbClr val="FF7C8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endParaRPr lang="en-US" altLang="ja-JP" sz="1800" b="1" dirty="0">
              <a:solidFill>
                <a:srgbClr val="FF7C80"/>
              </a:solidFill>
              <a:latin typeface="メイリオ" pitchFamily="50" charset="-128"/>
              <a:ea typeface="メイリオ" pitchFamily="50" charset="-128"/>
              <a:cs typeface="メイリオ" pitchFamily="50" charset="-128"/>
            </a:endParaRPr>
          </a:p>
        </p:txBody>
      </p:sp>
      <p:sp>
        <p:nvSpPr>
          <p:cNvPr id="89" name="Text Box 10"/>
          <p:cNvSpPr txBox="1">
            <a:spLocks noChangeArrowheads="1"/>
          </p:cNvSpPr>
          <p:nvPr/>
        </p:nvSpPr>
        <p:spPr bwMode="auto">
          <a:xfrm>
            <a:off x="4470872" y="4628406"/>
            <a:ext cx="56411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dirty="0">
                <a:solidFill>
                  <a:srgbClr val="6699FF"/>
                </a:solidFill>
                <a:latin typeface="メイリオ"/>
                <a:ea typeface="メイリオ"/>
              </a:rPr>
              <a:t>《</a:t>
            </a:r>
            <a:r>
              <a:rPr lang="ja-JP" altLang="en-US" sz="1400" b="1" dirty="0">
                <a:solidFill>
                  <a:srgbClr val="6699FF"/>
                </a:solidFill>
                <a:latin typeface="メイリオ"/>
                <a:ea typeface="メイリオ"/>
              </a:rPr>
              <a:t> </a:t>
            </a:r>
            <a:r>
              <a:rPr lang="ja-JP" altLang="en-US" sz="1400" b="1" dirty="0" smtClean="0">
                <a:solidFill>
                  <a:srgbClr val="6699FF"/>
                </a:solidFill>
                <a:latin typeface="メイリオ"/>
                <a:ea typeface="メイリオ"/>
              </a:rPr>
              <a:t>投稿内容 </a:t>
            </a:r>
            <a:r>
              <a:rPr lang="en-US" altLang="ja-JP" sz="1400" b="1" dirty="0" smtClean="0">
                <a:solidFill>
                  <a:srgbClr val="6699FF"/>
                </a:solidFill>
                <a:latin typeface="メイリオ"/>
                <a:ea typeface="メイリオ"/>
              </a:rPr>
              <a:t>》</a:t>
            </a:r>
            <a:endParaRPr lang="en-US" altLang="ja-JP" sz="1400" b="1" dirty="0">
              <a:solidFill>
                <a:srgbClr val="6699FF"/>
              </a:solidFill>
              <a:latin typeface="メイリオ"/>
              <a:ea typeface="メイリオ"/>
            </a:endParaRPr>
          </a:p>
          <a:p>
            <a:pPr defTabSz="914400" eaLnBrk="1" fontAlgn="base" hangingPunct="1">
              <a:spcBef>
                <a:spcPct val="0"/>
              </a:spcBef>
              <a:spcAft>
                <a:spcPct val="0"/>
              </a:spcAft>
            </a:pPr>
            <a:r>
              <a:rPr lang="ja-JP" altLang="en-US" sz="1400" b="1" dirty="0" smtClean="0">
                <a:solidFill>
                  <a:srgbClr val="000000"/>
                </a:solidFill>
                <a:latin typeface="メイリオ" pitchFamily="50" charset="-128"/>
                <a:ea typeface="メイリオ" pitchFamily="50" charset="-128"/>
                <a:cs typeface="メイリオ" pitchFamily="50" charset="-128"/>
              </a:rPr>
              <a:t>　</a:t>
            </a:r>
            <a:r>
              <a:rPr lang="en-US" altLang="ja-JP" sz="1400" b="1" dirty="0">
                <a:solidFill>
                  <a:prstClr val="black"/>
                </a:solidFill>
                <a:latin typeface="メイリオ" pitchFamily="50" charset="-128"/>
                <a:ea typeface="メイリオ" pitchFamily="50" charset="-128"/>
                <a:cs typeface="メイリオ" pitchFamily="50" charset="-128"/>
              </a:rPr>
              <a:t>2</a:t>
            </a:r>
            <a:r>
              <a:rPr lang="ja-JP" altLang="en-US" sz="1400" b="1" dirty="0">
                <a:solidFill>
                  <a:prstClr val="black"/>
                </a:solidFill>
                <a:latin typeface="メイリオ" pitchFamily="50" charset="-128"/>
                <a:ea typeface="メイリオ" pitchFamily="50" charset="-128"/>
                <a:cs typeface="メイリオ" pitchFamily="50" charset="-128"/>
              </a:rPr>
              <a:t>週に</a:t>
            </a:r>
            <a:r>
              <a:rPr lang="en-US" altLang="ja-JP" sz="1400" b="1" dirty="0">
                <a:solidFill>
                  <a:prstClr val="black"/>
                </a:solidFill>
                <a:latin typeface="メイリオ" pitchFamily="50" charset="-128"/>
                <a:ea typeface="メイリオ" pitchFamily="50" charset="-128"/>
                <a:cs typeface="メイリオ" pitchFamily="50" charset="-128"/>
              </a:rPr>
              <a:t>1</a:t>
            </a:r>
            <a:r>
              <a:rPr lang="ja-JP" altLang="en-US" sz="1400" b="1" dirty="0">
                <a:solidFill>
                  <a:prstClr val="black"/>
                </a:solidFill>
                <a:latin typeface="メイリオ" pitchFamily="50" charset="-128"/>
                <a:ea typeface="メイリオ" pitchFamily="50" charset="-128"/>
                <a:cs typeface="メイリオ" pitchFamily="50" charset="-128"/>
              </a:rPr>
              <a:t>回投稿。月曜日</a:t>
            </a:r>
            <a:r>
              <a:rPr lang="ja-JP" altLang="en-US" sz="1400" b="1" dirty="0" smtClean="0">
                <a:solidFill>
                  <a:prstClr val="black"/>
                </a:solidFill>
                <a:latin typeface="メイリオ" pitchFamily="50" charset="-128"/>
                <a:ea typeface="メイリオ" pitchFamily="50" charset="-128"/>
                <a:cs typeface="メイリオ" pitchFamily="50" charset="-128"/>
              </a:rPr>
              <a:t>配信</a:t>
            </a:r>
            <a:endParaRPr lang="en-US" altLang="ja-JP" sz="1400" b="1"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1200" dirty="0" smtClean="0">
                <a:solidFill>
                  <a:srgbClr val="000000"/>
                </a:solidFill>
                <a:latin typeface="メイリオ" pitchFamily="50" charset="-128"/>
                <a:ea typeface="メイリオ" pitchFamily="50" charset="-128"/>
                <a:cs typeface="メイリオ" pitchFamily="50" charset="-128"/>
              </a:rPr>
              <a:t>　画像（</a:t>
            </a:r>
            <a:r>
              <a:rPr lang="en-US" altLang="ja-JP" sz="1200" dirty="0" smtClean="0">
                <a:solidFill>
                  <a:srgbClr val="000000"/>
                </a:solidFill>
                <a:latin typeface="メイリオ" pitchFamily="50" charset="-128"/>
                <a:ea typeface="メイリオ" pitchFamily="50" charset="-128"/>
                <a:cs typeface="メイリオ" pitchFamily="50" charset="-128"/>
              </a:rPr>
              <a:t>720</a:t>
            </a:r>
            <a:r>
              <a:rPr lang="ja-JP" altLang="en-US" sz="1200" dirty="0" err="1" smtClean="0">
                <a:solidFill>
                  <a:srgbClr val="000000"/>
                </a:solidFill>
                <a:latin typeface="メイリオ" pitchFamily="50" charset="-128"/>
                <a:ea typeface="メイリオ" pitchFamily="50" charset="-128"/>
                <a:cs typeface="メイリオ" pitchFamily="50" charset="-128"/>
              </a:rPr>
              <a:t>ｘ</a:t>
            </a:r>
            <a:r>
              <a:rPr lang="en-US" altLang="ja-JP" sz="1200" dirty="0" smtClean="0">
                <a:solidFill>
                  <a:srgbClr val="000000"/>
                </a:solidFill>
                <a:latin typeface="メイリオ" pitchFamily="50" charset="-128"/>
                <a:ea typeface="メイリオ" pitchFamily="50" charset="-128"/>
                <a:cs typeface="メイリオ" pitchFamily="50" charset="-128"/>
              </a:rPr>
              <a:t>720 </a:t>
            </a:r>
            <a:r>
              <a:rPr lang="ja-JP" altLang="en-US" sz="1200" dirty="0" smtClean="0">
                <a:solidFill>
                  <a:srgbClr val="000000"/>
                </a:solidFill>
                <a:latin typeface="メイリオ" pitchFamily="50" charset="-128"/>
                <a:ea typeface="メイリオ" pitchFamily="50" charset="-128"/>
                <a:cs typeface="メイリオ" pitchFamily="50" charset="-128"/>
              </a:rPr>
              <a:t>以内）</a:t>
            </a:r>
            <a:r>
              <a:rPr lang="en-US" altLang="ja-JP" sz="1200" dirty="0" smtClean="0">
                <a:solidFill>
                  <a:srgbClr val="000000"/>
                </a:solidFill>
                <a:latin typeface="メイリオ" pitchFamily="50" charset="-128"/>
                <a:ea typeface="メイリオ" pitchFamily="50" charset="-128"/>
                <a:cs typeface="メイリオ" pitchFamily="50" charset="-128"/>
              </a:rPr>
              <a:t>+ </a:t>
            </a:r>
            <a:r>
              <a:rPr lang="ja-JP" altLang="en-US" sz="1200" dirty="0" smtClean="0">
                <a:solidFill>
                  <a:srgbClr val="000000"/>
                </a:solidFill>
                <a:latin typeface="メイリオ" pitchFamily="50" charset="-128"/>
                <a:ea typeface="メイリオ" pitchFamily="50" charset="-128"/>
                <a:cs typeface="メイリオ" pitchFamily="50" charset="-128"/>
              </a:rPr>
              <a:t>テキスト（推奨字数</a:t>
            </a:r>
            <a:r>
              <a:rPr lang="en-US" altLang="ja-JP" sz="1200" dirty="0" smtClean="0">
                <a:solidFill>
                  <a:srgbClr val="000000"/>
                </a:solidFill>
                <a:latin typeface="メイリオ" pitchFamily="50" charset="-128"/>
                <a:ea typeface="メイリオ" pitchFamily="50" charset="-128"/>
                <a:cs typeface="メイリオ" pitchFamily="50" charset="-128"/>
              </a:rPr>
              <a:t>100</a:t>
            </a:r>
            <a:r>
              <a:rPr lang="ja-JP" altLang="en-US" sz="1200" dirty="0" smtClean="0">
                <a:solidFill>
                  <a:srgbClr val="000000"/>
                </a:solidFill>
                <a:latin typeface="メイリオ" pitchFamily="50" charset="-128"/>
                <a:ea typeface="メイリオ" pitchFamily="50" charset="-128"/>
                <a:cs typeface="メイリオ" pitchFamily="50" charset="-128"/>
              </a:rPr>
              <a:t>字。字数制限無し。）</a:t>
            </a:r>
            <a:endParaRPr lang="en-US" altLang="ja-JP" sz="1200" dirty="0">
              <a:solidFill>
                <a:srgbClr val="000000"/>
              </a:solidFill>
              <a:latin typeface="メイリオ" pitchFamily="50" charset="-128"/>
              <a:ea typeface="メイリオ" pitchFamily="50" charset="-128"/>
              <a:cs typeface="メイリオ" pitchFamily="50" charset="-128"/>
            </a:endParaRPr>
          </a:p>
        </p:txBody>
      </p:sp>
      <p:graphicFrame>
        <p:nvGraphicFramePr>
          <p:cNvPr id="94" name="表 93"/>
          <p:cNvGraphicFramePr>
            <a:graphicFrameLocks noGrp="1"/>
          </p:cNvGraphicFramePr>
          <p:nvPr>
            <p:extLst>
              <p:ext uri="{D42A27DB-BD31-4B8C-83A1-F6EECF244321}">
                <p14:modId xmlns:p14="http://schemas.microsoft.com/office/powerpoint/2010/main" val="976753089"/>
              </p:ext>
            </p:extLst>
          </p:nvPr>
        </p:nvGraphicFramePr>
        <p:xfrm>
          <a:off x="4107674" y="5636518"/>
          <a:ext cx="5799397" cy="762000"/>
        </p:xfrm>
        <a:graphic>
          <a:graphicData uri="http://schemas.openxmlformats.org/drawingml/2006/table">
            <a:tbl>
              <a:tblPr/>
              <a:tblGrid>
                <a:gridCol w="1251850"/>
                <a:gridCol w="1584176"/>
                <a:gridCol w="2963371"/>
              </a:tblGrid>
              <a:tr h="244295">
                <a:tc>
                  <a:txBody>
                    <a:bodyPr/>
                    <a:lstStyle>
                      <a:lvl1pPr marL="0" algn="l" defTabSz="1000736" rtl="0" eaLnBrk="1" latinLnBrk="0" hangingPunct="1">
                        <a:defRPr kumimoji="1" sz="2000" kern="1200">
                          <a:solidFill>
                            <a:schemeClr val="tx1"/>
                          </a:solidFill>
                          <a:latin typeface="Verdana"/>
                          <a:ea typeface="メイリオ"/>
                        </a:defRPr>
                      </a:lvl1pPr>
                      <a:lvl2pPr marL="500368" algn="l" defTabSz="1000736" rtl="0" eaLnBrk="1" latinLnBrk="0" hangingPunct="1">
                        <a:defRPr kumimoji="1" sz="2000" kern="1200">
                          <a:solidFill>
                            <a:schemeClr val="tx1"/>
                          </a:solidFill>
                          <a:latin typeface="Verdana"/>
                          <a:ea typeface="メイリオ"/>
                        </a:defRPr>
                      </a:lvl2pPr>
                      <a:lvl3pPr marL="1000736" algn="l" defTabSz="1000736" rtl="0" eaLnBrk="1" latinLnBrk="0" hangingPunct="1">
                        <a:defRPr kumimoji="1" sz="2000" kern="1200">
                          <a:solidFill>
                            <a:schemeClr val="tx1"/>
                          </a:solidFill>
                          <a:latin typeface="Verdana"/>
                          <a:ea typeface="メイリオ"/>
                        </a:defRPr>
                      </a:lvl3pPr>
                      <a:lvl4pPr marL="1501104" algn="l" defTabSz="1000736" rtl="0" eaLnBrk="1" latinLnBrk="0" hangingPunct="1">
                        <a:defRPr kumimoji="1" sz="2000" kern="1200">
                          <a:solidFill>
                            <a:schemeClr val="tx1"/>
                          </a:solidFill>
                          <a:latin typeface="Verdana"/>
                          <a:ea typeface="メイリオ"/>
                        </a:defRPr>
                      </a:lvl4pPr>
                      <a:lvl5pPr marL="2001472" algn="l" defTabSz="1000736" rtl="0" eaLnBrk="1" latinLnBrk="0" hangingPunct="1">
                        <a:defRPr kumimoji="1" sz="2000" kern="1200">
                          <a:solidFill>
                            <a:schemeClr val="tx1"/>
                          </a:solidFill>
                          <a:latin typeface="Verdana"/>
                          <a:ea typeface="メイリオ"/>
                        </a:defRPr>
                      </a:lvl5pPr>
                      <a:lvl6pPr marL="2501840" algn="l" defTabSz="1000736" rtl="0" eaLnBrk="1" latinLnBrk="0" hangingPunct="1">
                        <a:defRPr kumimoji="1" sz="2000" kern="1200">
                          <a:solidFill>
                            <a:schemeClr val="tx1"/>
                          </a:solidFill>
                          <a:latin typeface="Verdana"/>
                          <a:ea typeface="メイリオ"/>
                        </a:defRPr>
                      </a:lvl6pPr>
                      <a:lvl7pPr marL="3002209" algn="l" defTabSz="1000736" rtl="0" eaLnBrk="1" latinLnBrk="0" hangingPunct="1">
                        <a:defRPr kumimoji="1" sz="2000" kern="1200">
                          <a:solidFill>
                            <a:schemeClr val="tx1"/>
                          </a:solidFill>
                          <a:latin typeface="Verdana"/>
                          <a:ea typeface="メイリオ"/>
                        </a:defRPr>
                      </a:lvl7pPr>
                      <a:lvl8pPr marL="3502577" algn="l" defTabSz="1000736" rtl="0" eaLnBrk="1" latinLnBrk="0" hangingPunct="1">
                        <a:defRPr kumimoji="1" sz="2000" kern="1200">
                          <a:solidFill>
                            <a:schemeClr val="tx1"/>
                          </a:solidFill>
                          <a:latin typeface="Verdana"/>
                          <a:ea typeface="メイリオ"/>
                        </a:defRPr>
                      </a:lvl8pPr>
                      <a:lvl9pPr marL="4002945" algn="l" defTabSz="1000736" rtl="0" eaLnBrk="1" latinLnBrk="0" hangingPunct="1">
                        <a:defRPr kumimoji="1" sz="2000" kern="1200">
                          <a:solidFill>
                            <a:schemeClr val="tx1"/>
                          </a:solidFill>
                          <a:latin typeface="Verdana"/>
                          <a:ea typeface="メイリオ"/>
                        </a:defRPr>
                      </a:lvl9pPr>
                    </a:lstStyle>
                    <a:p>
                      <a:pPr algn="ctr" fontAlgn="ctr"/>
                      <a:r>
                        <a:rPr lang="ja-JP" altLang="en-US" sz="1100" b="1" i="0" u="none" strike="noStrike" dirty="0">
                          <a:solidFill>
                            <a:srgbClr val="FFFFFF"/>
                          </a:solidFill>
                          <a:effectLst/>
                          <a:latin typeface="メイリオ"/>
                        </a:rPr>
                        <a:t>企画名</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1000736" rtl="0" eaLnBrk="1" latinLnBrk="0" hangingPunct="1">
                        <a:defRPr kumimoji="1" sz="2000" kern="1200">
                          <a:solidFill>
                            <a:schemeClr val="tx1"/>
                          </a:solidFill>
                          <a:latin typeface="Verdana"/>
                          <a:ea typeface="メイリオ"/>
                        </a:defRPr>
                      </a:lvl1pPr>
                      <a:lvl2pPr marL="500368" algn="l" defTabSz="1000736" rtl="0" eaLnBrk="1" latinLnBrk="0" hangingPunct="1">
                        <a:defRPr kumimoji="1" sz="2000" kern="1200">
                          <a:solidFill>
                            <a:schemeClr val="tx1"/>
                          </a:solidFill>
                          <a:latin typeface="Verdana"/>
                          <a:ea typeface="メイリオ"/>
                        </a:defRPr>
                      </a:lvl2pPr>
                      <a:lvl3pPr marL="1000736" algn="l" defTabSz="1000736" rtl="0" eaLnBrk="1" latinLnBrk="0" hangingPunct="1">
                        <a:defRPr kumimoji="1" sz="2000" kern="1200">
                          <a:solidFill>
                            <a:schemeClr val="tx1"/>
                          </a:solidFill>
                          <a:latin typeface="Verdana"/>
                          <a:ea typeface="メイリオ"/>
                        </a:defRPr>
                      </a:lvl3pPr>
                      <a:lvl4pPr marL="1501104" algn="l" defTabSz="1000736" rtl="0" eaLnBrk="1" latinLnBrk="0" hangingPunct="1">
                        <a:defRPr kumimoji="1" sz="2000" kern="1200">
                          <a:solidFill>
                            <a:schemeClr val="tx1"/>
                          </a:solidFill>
                          <a:latin typeface="Verdana"/>
                          <a:ea typeface="メイリオ"/>
                        </a:defRPr>
                      </a:lvl4pPr>
                      <a:lvl5pPr marL="2001472" algn="l" defTabSz="1000736" rtl="0" eaLnBrk="1" latinLnBrk="0" hangingPunct="1">
                        <a:defRPr kumimoji="1" sz="2000" kern="1200">
                          <a:solidFill>
                            <a:schemeClr val="tx1"/>
                          </a:solidFill>
                          <a:latin typeface="Verdana"/>
                          <a:ea typeface="メイリオ"/>
                        </a:defRPr>
                      </a:lvl5pPr>
                      <a:lvl6pPr marL="2501840" algn="l" defTabSz="1000736" rtl="0" eaLnBrk="1" latinLnBrk="0" hangingPunct="1">
                        <a:defRPr kumimoji="1" sz="2000" kern="1200">
                          <a:solidFill>
                            <a:schemeClr val="tx1"/>
                          </a:solidFill>
                          <a:latin typeface="Verdana"/>
                          <a:ea typeface="メイリオ"/>
                        </a:defRPr>
                      </a:lvl6pPr>
                      <a:lvl7pPr marL="3002209" algn="l" defTabSz="1000736" rtl="0" eaLnBrk="1" latinLnBrk="0" hangingPunct="1">
                        <a:defRPr kumimoji="1" sz="2000" kern="1200">
                          <a:solidFill>
                            <a:schemeClr val="tx1"/>
                          </a:solidFill>
                          <a:latin typeface="Verdana"/>
                          <a:ea typeface="メイリオ"/>
                        </a:defRPr>
                      </a:lvl7pPr>
                      <a:lvl8pPr marL="3502577" algn="l" defTabSz="1000736" rtl="0" eaLnBrk="1" latinLnBrk="0" hangingPunct="1">
                        <a:defRPr kumimoji="1" sz="2000" kern="1200">
                          <a:solidFill>
                            <a:schemeClr val="tx1"/>
                          </a:solidFill>
                          <a:latin typeface="Verdana"/>
                          <a:ea typeface="メイリオ"/>
                        </a:defRPr>
                      </a:lvl8pPr>
                      <a:lvl9pPr marL="4002945" algn="l" defTabSz="1000736" rtl="0" eaLnBrk="1" latinLnBrk="0" hangingPunct="1">
                        <a:defRPr kumimoji="1" sz="2000" kern="1200">
                          <a:solidFill>
                            <a:schemeClr val="tx1"/>
                          </a:solidFill>
                          <a:latin typeface="Verdana"/>
                          <a:ea typeface="メイリオ"/>
                        </a:defRPr>
                      </a:lvl9pPr>
                    </a:lstStyle>
                    <a:p>
                      <a:pPr algn="ctr" fontAlgn="ctr"/>
                      <a:r>
                        <a:rPr lang="ja-JP" altLang="en-US" sz="1100" b="1" i="0" u="none" strike="noStrike" dirty="0">
                          <a:solidFill>
                            <a:srgbClr val="FFFFFF"/>
                          </a:solidFill>
                          <a:effectLst/>
                          <a:latin typeface="メイリオ"/>
                        </a:rPr>
                        <a:t>料金</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1000736" rtl="0" eaLnBrk="1" latinLnBrk="0" hangingPunct="1">
                        <a:defRPr kumimoji="1" sz="2000" kern="1200">
                          <a:solidFill>
                            <a:schemeClr val="tx1"/>
                          </a:solidFill>
                          <a:latin typeface="Verdana"/>
                          <a:ea typeface="メイリオ"/>
                        </a:defRPr>
                      </a:lvl1pPr>
                      <a:lvl2pPr marL="500368" algn="l" defTabSz="1000736" rtl="0" eaLnBrk="1" latinLnBrk="0" hangingPunct="1">
                        <a:defRPr kumimoji="1" sz="2000" kern="1200">
                          <a:solidFill>
                            <a:schemeClr val="tx1"/>
                          </a:solidFill>
                          <a:latin typeface="Verdana"/>
                          <a:ea typeface="メイリオ"/>
                        </a:defRPr>
                      </a:lvl2pPr>
                      <a:lvl3pPr marL="1000736" algn="l" defTabSz="1000736" rtl="0" eaLnBrk="1" latinLnBrk="0" hangingPunct="1">
                        <a:defRPr kumimoji="1" sz="2000" kern="1200">
                          <a:solidFill>
                            <a:schemeClr val="tx1"/>
                          </a:solidFill>
                          <a:latin typeface="Verdana"/>
                          <a:ea typeface="メイリオ"/>
                        </a:defRPr>
                      </a:lvl3pPr>
                      <a:lvl4pPr marL="1501104" algn="l" defTabSz="1000736" rtl="0" eaLnBrk="1" latinLnBrk="0" hangingPunct="1">
                        <a:defRPr kumimoji="1" sz="2000" kern="1200">
                          <a:solidFill>
                            <a:schemeClr val="tx1"/>
                          </a:solidFill>
                          <a:latin typeface="Verdana"/>
                          <a:ea typeface="メイリオ"/>
                        </a:defRPr>
                      </a:lvl4pPr>
                      <a:lvl5pPr marL="2001472" algn="l" defTabSz="1000736" rtl="0" eaLnBrk="1" latinLnBrk="0" hangingPunct="1">
                        <a:defRPr kumimoji="1" sz="2000" kern="1200">
                          <a:solidFill>
                            <a:schemeClr val="tx1"/>
                          </a:solidFill>
                          <a:latin typeface="Verdana"/>
                          <a:ea typeface="メイリオ"/>
                        </a:defRPr>
                      </a:lvl5pPr>
                      <a:lvl6pPr marL="2501840" algn="l" defTabSz="1000736" rtl="0" eaLnBrk="1" latinLnBrk="0" hangingPunct="1">
                        <a:defRPr kumimoji="1" sz="2000" kern="1200">
                          <a:solidFill>
                            <a:schemeClr val="tx1"/>
                          </a:solidFill>
                          <a:latin typeface="Verdana"/>
                          <a:ea typeface="メイリオ"/>
                        </a:defRPr>
                      </a:lvl6pPr>
                      <a:lvl7pPr marL="3002209" algn="l" defTabSz="1000736" rtl="0" eaLnBrk="1" latinLnBrk="0" hangingPunct="1">
                        <a:defRPr kumimoji="1" sz="2000" kern="1200">
                          <a:solidFill>
                            <a:schemeClr val="tx1"/>
                          </a:solidFill>
                          <a:latin typeface="Verdana"/>
                          <a:ea typeface="メイリオ"/>
                        </a:defRPr>
                      </a:lvl7pPr>
                      <a:lvl8pPr marL="3502577" algn="l" defTabSz="1000736" rtl="0" eaLnBrk="1" latinLnBrk="0" hangingPunct="1">
                        <a:defRPr kumimoji="1" sz="2000" kern="1200">
                          <a:solidFill>
                            <a:schemeClr val="tx1"/>
                          </a:solidFill>
                          <a:latin typeface="Verdana"/>
                          <a:ea typeface="メイリオ"/>
                        </a:defRPr>
                      </a:lvl8pPr>
                      <a:lvl9pPr marL="4002945" algn="l" defTabSz="1000736" rtl="0" eaLnBrk="1" latinLnBrk="0" hangingPunct="1">
                        <a:defRPr kumimoji="1" sz="2000" kern="1200">
                          <a:solidFill>
                            <a:schemeClr val="tx1"/>
                          </a:solidFill>
                          <a:latin typeface="Verdana"/>
                          <a:ea typeface="メイリオ"/>
                        </a:defRPr>
                      </a:lvl9pPr>
                    </a:lstStyle>
                    <a:p>
                      <a:pPr algn="ctr" fontAlgn="ctr"/>
                      <a:r>
                        <a:rPr lang="ja-JP" altLang="en-US" sz="1100" b="1" i="0" u="none" strike="noStrike" dirty="0">
                          <a:solidFill>
                            <a:srgbClr val="FFFFFF"/>
                          </a:solidFill>
                          <a:effectLst/>
                          <a:latin typeface="メイリオ"/>
                        </a:rPr>
                        <a:t>内容</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20971">
                <a:tc>
                  <a:txBody>
                    <a:bodyPr/>
                    <a:lstStyle>
                      <a:lvl1pPr marL="0" algn="l" defTabSz="1000736" rtl="0" eaLnBrk="1" latinLnBrk="0" hangingPunct="1">
                        <a:defRPr kumimoji="1" sz="2000" kern="1200">
                          <a:solidFill>
                            <a:schemeClr val="tx1"/>
                          </a:solidFill>
                          <a:latin typeface="Verdana"/>
                          <a:ea typeface="メイリオ"/>
                        </a:defRPr>
                      </a:lvl1pPr>
                      <a:lvl2pPr marL="500368" algn="l" defTabSz="1000736" rtl="0" eaLnBrk="1" latinLnBrk="0" hangingPunct="1">
                        <a:defRPr kumimoji="1" sz="2000" kern="1200">
                          <a:solidFill>
                            <a:schemeClr val="tx1"/>
                          </a:solidFill>
                          <a:latin typeface="Verdana"/>
                          <a:ea typeface="メイリオ"/>
                        </a:defRPr>
                      </a:lvl2pPr>
                      <a:lvl3pPr marL="1000736" algn="l" defTabSz="1000736" rtl="0" eaLnBrk="1" latinLnBrk="0" hangingPunct="1">
                        <a:defRPr kumimoji="1" sz="2000" kern="1200">
                          <a:solidFill>
                            <a:schemeClr val="tx1"/>
                          </a:solidFill>
                          <a:latin typeface="Verdana"/>
                          <a:ea typeface="メイリオ"/>
                        </a:defRPr>
                      </a:lvl3pPr>
                      <a:lvl4pPr marL="1501104" algn="l" defTabSz="1000736" rtl="0" eaLnBrk="1" latinLnBrk="0" hangingPunct="1">
                        <a:defRPr kumimoji="1" sz="2000" kern="1200">
                          <a:solidFill>
                            <a:schemeClr val="tx1"/>
                          </a:solidFill>
                          <a:latin typeface="Verdana"/>
                          <a:ea typeface="メイリオ"/>
                        </a:defRPr>
                      </a:lvl4pPr>
                      <a:lvl5pPr marL="2001472" algn="l" defTabSz="1000736" rtl="0" eaLnBrk="1" latinLnBrk="0" hangingPunct="1">
                        <a:defRPr kumimoji="1" sz="2000" kern="1200">
                          <a:solidFill>
                            <a:schemeClr val="tx1"/>
                          </a:solidFill>
                          <a:latin typeface="Verdana"/>
                          <a:ea typeface="メイリオ"/>
                        </a:defRPr>
                      </a:lvl5pPr>
                      <a:lvl6pPr marL="2501840" algn="l" defTabSz="1000736" rtl="0" eaLnBrk="1" latinLnBrk="0" hangingPunct="1">
                        <a:defRPr kumimoji="1" sz="2000" kern="1200">
                          <a:solidFill>
                            <a:schemeClr val="tx1"/>
                          </a:solidFill>
                          <a:latin typeface="Verdana"/>
                          <a:ea typeface="メイリオ"/>
                        </a:defRPr>
                      </a:lvl6pPr>
                      <a:lvl7pPr marL="3002209" algn="l" defTabSz="1000736" rtl="0" eaLnBrk="1" latinLnBrk="0" hangingPunct="1">
                        <a:defRPr kumimoji="1" sz="2000" kern="1200">
                          <a:solidFill>
                            <a:schemeClr val="tx1"/>
                          </a:solidFill>
                          <a:latin typeface="Verdana"/>
                          <a:ea typeface="メイリオ"/>
                        </a:defRPr>
                      </a:lvl7pPr>
                      <a:lvl8pPr marL="3502577" algn="l" defTabSz="1000736" rtl="0" eaLnBrk="1" latinLnBrk="0" hangingPunct="1">
                        <a:defRPr kumimoji="1" sz="2000" kern="1200">
                          <a:solidFill>
                            <a:schemeClr val="tx1"/>
                          </a:solidFill>
                          <a:latin typeface="Verdana"/>
                          <a:ea typeface="メイリオ"/>
                        </a:defRPr>
                      </a:lvl8pPr>
                      <a:lvl9pPr marL="4002945" algn="l" defTabSz="1000736" rtl="0" eaLnBrk="1" latinLnBrk="0" hangingPunct="1">
                        <a:defRPr kumimoji="1" sz="2000" kern="1200">
                          <a:solidFill>
                            <a:schemeClr val="tx1"/>
                          </a:solidFill>
                          <a:latin typeface="Verdana"/>
                          <a:ea typeface="メイリオ"/>
                        </a:defRPr>
                      </a:lvl9pPr>
                    </a:lstStyle>
                    <a:p>
                      <a:pPr algn="ctr" fontAlgn="ctr"/>
                      <a:r>
                        <a:rPr lang="en-US" altLang="ja-JP" sz="1050" b="0" i="0" u="none" strike="noStrike" dirty="0" smtClean="0">
                          <a:solidFill>
                            <a:srgbClr val="000000"/>
                          </a:solidFill>
                          <a:effectLst/>
                          <a:latin typeface="メイリオ"/>
                        </a:rPr>
                        <a:t>SNS</a:t>
                      </a:r>
                      <a:r>
                        <a:rPr lang="ja-JP" altLang="en-US" sz="1050" b="0" i="0" u="none" strike="noStrike" dirty="0" smtClean="0">
                          <a:solidFill>
                            <a:srgbClr val="000000"/>
                          </a:solidFill>
                          <a:effectLst/>
                          <a:latin typeface="メイリオ"/>
                        </a:rPr>
                        <a:t>施策</a:t>
                      </a:r>
                      <a:endParaRPr lang="ja-JP" altLang="en-US" sz="1050" b="0" i="0" u="none" strike="noStrike" dirty="0">
                        <a:solidFill>
                          <a:srgbClr val="000000"/>
                        </a:solidFill>
                        <a:effectLst/>
                        <a:latin typeface="メイリオ"/>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00736" rtl="0" eaLnBrk="1" latinLnBrk="0" hangingPunct="1">
                        <a:defRPr kumimoji="1" sz="2000" kern="1200">
                          <a:solidFill>
                            <a:schemeClr val="tx1"/>
                          </a:solidFill>
                          <a:latin typeface="Verdana"/>
                          <a:ea typeface="メイリオ"/>
                        </a:defRPr>
                      </a:lvl1pPr>
                      <a:lvl2pPr marL="500368" algn="l" defTabSz="1000736" rtl="0" eaLnBrk="1" latinLnBrk="0" hangingPunct="1">
                        <a:defRPr kumimoji="1" sz="2000" kern="1200">
                          <a:solidFill>
                            <a:schemeClr val="tx1"/>
                          </a:solidFill>
                          <a:latin typeface="Verdana"/>
                          <a:ea typeface="メイリオ"/>
                        </a:defRPr>
                      </a:lvl2pPr>
                      <a:lvl3pPr marL="1000736" algn="l" defTabSz="1000736" rtl="0" eaLnBrk="1" latinLnBrk="0" hangingPunct="1">
                        <a:defRPr kumimoji="1" sz="2000" kern="1200">
                          <a:solidFill>
                            <a:schemeClr val="tx1"/>
                          </a:solidFill>
                          <a:latin typeface="Verdana"/>
                          <a:ea typeface="メイリオ"/>
                        </a:defRPr>
                      </a:lvl3pPr>
                      <a:lvl4pPr marL="1501104" algn="l" defTabSz="1000736" rtl="0" eaLnBrk="1" latinLnBrk="0" hangingPunct="1">
                        <a:defRPr kumimoji="1" sz="2000" kern="1200">
                          <a:solidFill>
                            <a:schemeClr val="tx1"/>
                          </a:solidFill>
                          <a:latin typeface="Verdana"/>
                          <a:ea typeface="メイリオ"/>
                        </a:defRPr>
                      </a:lvl4pPr>
                      <a:lvl5pPr marL="2001472" algn="l" defTabSz="1000736" rtl="0" eaLnBrk="1" latinLnBrk="0" hangingPunct="1">
                        <a:defRPr kumimoji="1" sz="2000" kern="1200">
                          <a:solidFill>
                            <a:schemeClr val="tx1"/>
                          </a:solidFill>
                          <a:latin typeface="Verdana"/>
                          <a:ea typeface="メイリオ"/>
                        </a:defRPr>
                      </a:lvl5pPr>
                      <a:lvl6pPr marL="2501840" algn="l" defTabSz="1000736" rtl="0" eaLnBrk="1" latinLnBrk="0" hangingPunct="1">
                        <a:defRPr kumimoji="1" sz="2000" kern="1200">
                          <a:solidFill>
                            <a:schemeClr val="tx1"/>
                          </a:solidFill>
                          <a:latin typeface="Verdana"/>
                          <a:ea typeface="メイリオ"/>
                        </a:defRPr>
                      </a:lvl6pPr>
                      <a:lvl7pPr marL="3002209" algn="l" defTabSz="1000736" rtl="0" eaLnBrk="1" latinLnBrk="0" hangingPunct="1">
                        <a:defRPr kumimoji="1" sz="2000" kern="1200">
                          <a:solidFill>
                            <a:schemeClr val="tx1"/>
                          </a:solidFill>
                          <a:latin typeface="Verdana"/>
                          <a:ea typeface="メイリオ"/>
                        </a:defRPr>
                      </a:lvl7pPr>
                      <a:lvl8pPr marL="3502577" algn="l" defTabSz="1000736" rtl="0" eaLnBrk="1" latinLnBrk="0" hangingPunct="1">
                        <a:defRPr kumimoji="1" sz="2000" kern="1200">
                          <a:solidFill>
                            <a:schemeClr val="tx1"/>
                          </a:solidFill>
                          <a:latin typeface="Verdana"/>
                          <a:ea typeface="メイリオ"/>
                        </a:defRPr>
                      </a:lvl8pPr>
                      <a:lvl9pPr marL="4002945" algn="l" defTabSz="1000736" rtl="0" eaLnBrk="1" latinLnBrk="0" hangingPunct="1">
                        <a:defRPr kumimoji="1" sz="2000" kern="1200">
                          <a:solidFill>
                            <a:schemeClr val="tx1"/>
                          </a:solidFill>
                          <a:latin typeface="Verdana"/>
                          <a:ea typeface="メイリオ"/>
                        </a:defRPr>
                      </a:lvl9pPr>
                    </a:lstStyle>
                    <a:p>
                      <a:pPr algn="r" fontAlgn="ctr"/>
                      <a:r>
                        <a:rPr lang="ja-JP" altLang="en-US" sz="1400" b="1" i="0" u="none" strike="noStrike" dirty="0" smtClean="0">
                          <a:solidFill>
                            <a:srgbClr val="FF7C80"/>
                          </a:solidFill>
                          <a:effectLst/>
                          <a:latin typeface="メイリオ"/>
                        </a:rPr>
                        <a:t>　</a:t>
                      </a:r>
                      <a:r>
                        <a:rPr lang="en-US" altLang="ja-JP" sz="1400" b="1" i="0" u="none" strike="noStrike" dirty="0" smtClean="0">
                          <a:solidFill>
                            <a:srgbClr val="FF7C80"/>
                          </a:solidFill>
                          <a:effectLst/>
                          <a:latin typeface="メイリオ"/>
                        </a:rPr>
                        <a:t>¥600,000</a:t>
                      </a:r>
                      <a:r>
                        <a:rPr lang="en-US" altLang="ja-JP" sz="1050" b="0" i="0" u="none" strike="noStrike" dirty="0" smtClean="0">
                          <a:effectLst/>
                          <a:latin typeface="メイリオ"/>
                        </a:rPr>
                        <a:t>/</a:t>
                      </a:r>
                      <a:r>
                        <a:rPr lang="ja-JP" altLang="en-US" sz="1050" b="0" i="0" u="none" strike="noStrike" dirty="0" smtClean="0">
                          <a:effectLst/>
                          <a:latin typeface="メイリオ"/>
                        </a:rPr>
                        <a:t>月</a:t>
                      </a:r>
                      <a:endParaRPr lang="en-US" altLang="ja-JP" sz="1050" b="0" i="0" u="none" strike="noStrike" dirty="0">
                        <a:effectLst/>
                        <a:latin typeface="メイリオ"/>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00736" rtl="0" eaLnBrk="1" latinLnBrk="0" hangingPunct="1">
                        <a:defRPr kumimoji="1" sz="2000" kern="1200">
                          <a:solidFill>
                            <a:schemeClr val="tx1"/>
                          </a:solidFill>
                          <a:latin typeface="Verdana"/>
                          <a:ea typeface="メイリオ"/>
                        </a:defRPr>
                      </a:lvl1pPr>
                      <a:lvl2pPr marL="500368" algn="l" defTabSz="1000736" rtl="0" eaLnBrk="1" latinLnBrk="0" hangingPunct="1">
                        <a:defRPr kumimoji="1" sz="2000" kern="1200">
                          <a:solidFill>
                            <a:schemeClr val="tx1"/>
                          </a:solidFill>
                          <a:latin typeface="Verdana"/>
                          <a:ea typeface="メイリオ"/>
                        </a:defRPr>
                      </a:lvl2pPr>
                      <a:lvl3pPr marL="1000736" algn="l" defTabSz="1000736" rtl="0" eaLnBrk="1" latinLnBrk="0" hangingPunct="1">
                        <a:defRPr kumimoji="1" sz="2000" kern="1200">
                          <a:solidFill>
                            <a:schemeClr val="tx1"/>
                          </a:solidFill>
                          <a:latin typeface="Verdana"/>
                          <a:ea typeface="メイリオ"/>
                        </a:defRPr>
                      </a:lvl3pPr>
                      <a:lvl4pPr marL="1501104" algn="l" defTabSz="1000736" rtl="0" eaLnBrk="1" latinLnBrk="0" hangingPunct="1">
                        <a:defRPr kumimoji="1" sz="2000" kern="1200">
                          <a:solidFill>
                            <a:schemeClr val="tx1"/>
                          </a:solidFill>
                          <a:latin typeface="Verdana"/>
                          <a:ea typeface="メイリオ"/>
                        </a:defRPr>
                      </a:lvl4pPr>
                      <a:lvl5pPr marL="2001472" algn="l" defTabSz="1000736" rtl="0" eaLnBrk="1" latinLnBrk="0" hangingPunct="1">
                        <a:defRPr kumimoji="1" sz="2000" kern="1200">
                          <a:solidFill>
                            <a:schemeClr val="tx1"/>
                          </a:solidFill>
                          <a:latin typeface="Verdana"/>
                          <a:ea typeface="メイリオ"/>
                        </a:defRPr>
                      </a:lvl5pPr>
                      <a:lvl6pPr marL="2501840" algn="l" defTabSz="1000736" rtl="0" eaLnBrk="1" latinLnBrk="0" hangingPunct="1">
                        <a:defRPr kumimoji="1" sz="2000" kern="1200">
                          <a:solidFill>
                            <a:schemeClr val="tx1"/>
                          </a:solidFill>
                          <a:latin typeface="Verdana"/>
                          <a:ea typeface="メイリオ"/>
                        </a:defRPr>
                      </a:lvl6pPr>
                      <a:lvl7pPr marL="3002209" algn="l" defTabSz="1000736" rtl="0" eaLnBrk="1" latinLnBrk="0" hangingPunct="1">
                        <a:defRPr kumimoji="1" sz="2000" kern="1200">
                          <a:solidFill>
                            <a:schemeClr val="tx1"/>
                          </a:solidFill>
                          <a:latin typeface="Verdana"/>
                          <a:ea typeface="メイリオ"/>
                        </a:defRPr>
                      </a:lvl7pPr>
                      <a:lvl8pPr marL="3502577" algn="l" defTabSz="1000736" rtl="0" eaLnBrk="1" latinLnBrk="0" hangingPunct="1">
                        <a:defRPr kumimoji="1" sz="2000" kern="1200">
                          <a:solidFill>
                            <a:schemeClr val="tx1"/>
                          </a:solidFill>
                          <a:latin typeface="Verdana"/>
                          <a:ea typeface="メイリオ"/>
                        </a:defRPr>
                      </a:lvl8pPr>
                      <a:lvl9pPr marL="4002945" algn="l" defTabSz="1000736" rtl="0" eaLnBrk="1" latinLnBrk="0" hangingPunct="1">
                        <a:defRPr kumimoji="1" sz="2000" kern="1200">
                          <a:solidFill>
                            <a:schemeClr val="tx1"/>
                          </a:solidFill>
                          <a:latin typeface="Verdana"/>
                          <a:ea typeface="メイリオ"/>
                        </a:defRPr>
                      </a:lvl9pPr>
                    </a:lstStyle>
                    <a:p>
                      <a:pPr marL="0" marR="0" indent="0" algn="l" defTabSz="1000736" rtl="0" eaLnBrk="1" fontAlgn="ctr" latinLnBrk="0" hangingPunct="1">
                        <a:lnSpc>
                          <a:spcPct val="100000"/>
                        </a:lnSpc>
                        <a:spcBef>
                          <a:spcPts val="0"/>
                        </a:spcBef>
                        <a:spcAft>
                          <a:spcPts val="0"/>
                        </a:spcAft>
                        <a:buClrTx/>
                        <a:buSzTx/>
                        <a:buFontTx/>
                        <a:buNone/>
                        <a:tabLst/>
                        <a:defRPr/>
                      </a:pPr>
                      <a:r>
                        <a:rPr lang="ja-JP" altLang="en-US" sz="900" dirty="0" smtClean="0">
                          <a:latin typeface="メイリオ" pitchFamily="50" charset="-128"/>
                          <a:ea typeface="メイリオ" pitchFamily="50" charset="-128"/>
                          <a:cs typeface="メイリオ" pitchFamily="50" charset="-128"/>
                        </a:rPr>
                        <a:t>毎週月曜配信</a:t>
                      </a:r>
                      <a:endParaRPr lang="en-US" altLang="ja-JP" sz="900" b="0" i="0" u="none" strike="noStrike" dirty="0" smtClean="0">
                        <a:solidFill>
                          <a:srgbClr val="000000"/>
                        </a:solidFill>
                        <a:effectLst/>
                        <a:latin typeface="メイリオ"/>
                      </a:endParaRPr>
                    </a:p>
                    <a:p>
                      <a:pPr algn="l" fontAlgn="ctr"/>
                      <a:r>
                        <a:rPr lang="en-US" altLang="ja-JP" sz="900" b="0" i="0" u="none" strike="noStrike" dirty="0" smtClean="0">
                          <a:solidFill>
                            <a:srgbClr val="000000"/>
                          </a:solidFill>
                          <a:effectLst/>
                          <a:latin typeface="メイリオ"/>
                        </a:rPr>
                        <a:t>Twitter</a:t>
                      </a:r>
                      <a:r>
                        <a:rPr lang="ja-JP" altLang="en-US" sz="900" b="0" i="0" u="none" strike="noStrike" dirty="0" smtClean="0">
                          <a:solidFill>
                            <a:srgbClr val="000000"/>
                          </a:solidFill>
                          <a:effectLst/>
                          <a:latin typeface="メイリオ"/>
                        </a:rPr>
                        <a:t>月</a:t>
                      </a:r>
                      <a:r>
                        <a:rPr lang="en-US" altLang="ja-JP" sz="900" b="0" i="0" u="none" strike="noStrike" dirty="0" smtClean="0">
                          <a:solidFill>
                            <a:srgbClr val="000000"/>
                          </a:solidFill>
                          <a:effectLst/>
                          <a:latin typeface="メイリオ"/>
                        </a:rPr>
                        <a:t>2</a:t>
                      </a:r>
                      <a:r>
                        <a:rPr lang="ja-JP" altLang="en-US" sz="900" b="0" i="0" u="none" strike="noStrike" dirty="0" smtClean="0">
                          <a:solidFill>
                            <a:srgbClr val="000000"/>
                          </a:solidFill>
                          <a:effectLst/>
                          <a:latin typeface="メイリオ"/>
                        </a:rPr>
                        <a:t>回（隔週配信）・</a:t>
                      </a:r>
                      <a:r>
                        <a:rPr lang="en-US" altLang="ja-JP" sz="900" b="0" i="0" u="none" strike="noStrike" dirty="0" smtClean="0">
                          <a:solidFill>
                            <a:srgbClr val="000000"/>
                          </a:solidFill>
                          <a:effectLst/>
                          <a:latin typeface="メイリオ"/>
                        </a:rPr>
                        <a:t>Facebook</a:t>
                      </a:r>
                      <a:r>
                        <a:rPr lang="ja-JP" altLang="en-US" sz="900" b="0" i="0" u="none" strike="noStrike" dirty="0" smtClean="0">
                          <a:solidFill>
                            <a:srgbClr val="000000"/>
                          </a:solidFill>
                          <a:effectLst/>
                          <a:latin typeface="メイリオ"/>
                        </a:rPr>
                        <a:t>月</a:t>
                      </a:r>
                      <a:r>
                        <a:rPr lang="en-US" altLang="ja-JP" sz="900" b="0" i="0" u="none" strike="noStrike" dirty="0" smtClean="0">
                          <a:solidFill>
                            <a:srgbClr val="000000"/>
                          </a:solidFill>
                          <a:effectLst/>
                          <a:latin typeface="メイリオ"/>
                        </a:rPr>
                        <a:t>1</a:t>
                      </a:r>
                      <a:r>
                        <a:rPr lang="ja-JP" altLang="en-US" sz="900" b="0" i="0" u="none" strike="noStrike" dirty="0" smtClean="0">
                          <a:solidFill>
                            <a:srgbClr val="000000"/>
                          </a:solidFill>
                          <a:effectLst/>
                          <a:latin typeface="メイリオ"/>
                        </a:rPr>
                        <a:t>回のパック</a:t>
                      </a:r>
                      <a:endParaRPr lang="en-US" altLang="ja-JP" sz="900" b="0" i="0" u="none" strike="noStrike" dirty="0" smtClean="0">
                        <a:solidFill>
                          <a:srgbClr val="000000"/>
                        </a:solidFill>
                        <a:effectLst/>
                        <a:latin typeface="メイリオ"/>
                      </a:endParaRPr>
                    </a:p>
                    <a:p>
                      <a:pPr marL="0" marR="0" indent="0" algn="l" defTabSz="1000736" rtl="0" eaLnBrk="1" fontAlgn="ctr" latinLnBrk="0" hangingPunct="1">
                        <a:lnSpc>
                          <a:spcPct val="100000"/>
                        </a:lnSpc>
                        <a:spcBef>
                          <a:spcPts val="0"/>
                        </a:spcBef>
                        <a:spcAft>
                          <a:spcPts val="0"/>
                        </a:spcAft>
                        <a:buClrTx/>
                        <a:buSzTx/>
                        <a:buFontTx/>
                        <a:buNone/>
                        <a:tabLst/>
                        <a:defRPr/>
                      </a:pPr>
                      <a:r>
                        <a:rPr lang="en-US" altLang="ja-JP" sz="900" dirty="0" smtClean="0">
                          <a:latin typeface="メイリオ" pitchFamily="50" charset="-128"/>
                          <a:ea typeface="メイリオ" pitchFamily="50" charset="-128"/>
                          <a:cs typeface="メイリオ" pitchFamily="50" charset="-128"/>
                        </a:rPr>
                        <a:t>※Twitter</a:t>
                      </a:r>
                      <a:r>
                        <a:rPr lang="ja-JP" altLang="en-US" sz="900" dirty="0" smtClean="0">
                          <a:latin typeface="メイリオ" pitchFamily="50" charset="-128"/>
                          <a:ea typeface="メイリオ" pitchFamily="50" charset="-128"/>
                          <a:cs typeface="メイリオ" pitchFamily="50" charset="-128"/>
                        </a:rPr>
                        <a:t>は</a:t>
                      </a:r>
                      <a:r>
                        <a:rPr lang="en-US" altLang="ja-JP" sz="900" dirty="0" smtClean="0">
                          <a:latin typeface="メイリオ" pitchFamily="50" charset="-128"/>
                          <a:ea typeface="メイリオ" pitchFamily="50" charset="-128"/>
                          <a:cs typeface="メイリオ" pitchFamily="50" charset="-128"/>
                        </a:rPr>
                        <a:t>2</a:t>
                      </a:r>
                      <a:r>
                        <a:rPr lang="ja-JP" altLang="en-US" sz="900" dirty="0" smtClean="0">
                          <a:latin typeface="メイリオ" pitchFamily="50" charset="-128"/>
                          <a:ea typeface="メイリオ" pitchFamily="50" charset="-128"/>
                          <a:cs typeface="メイリオ" pitchFamily="50" charset="-128"/>
                        </a:rPr>
                        <a:t>週連続での投稿不可</a:t>
                      </a:r>
                      <a:r>
                        <a:rPr lang="ja-JP" altLang="en-US" sz="900" b="0" i="0" u="none" strike="noStrike" dirty="0" smtClean="0">
                          <a:effectLst/>
                          <a:latin typeface="メイリオ"/>
                        </a:rPr>
                        <a:t>　</a:t>
                      </a:r>
                      <a:endParaRPr lang="ja-JP" altLang="en-US" sz="900" b="0" i="0" u="none" strike="noStrike" dirty="0">
                        <a:effectLst/>
                        <a:latin typeface="メイリオ"/>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5" name="Text Box 1043"/>
          <p:cNvSpPr txBox="1">
            <a:spLocks noChangeArrowheads="1"/>
          </p:cNvSpPr>
          <p:nvPr/>
        </p:nvSpPr>
        <p:spPr bwMode="auto">
          <a:xfrm>
            <a:off x="4126939" y="6615079"/>
            <a:ext cx="3373007" cy="318955"/>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8" tIns="51255" rIns="98568" bIns="51255">
            <a:spAutoFit/>
          </a:bodyPr>
          <a:lstStyle>
            <a:lvl1pPr eaLnBrk="0" hangingPunct="0">
              <a:defRPr kumimoji="1" sz="1200">
                <a:solidFill>
                  <a:schemeClr val="tx1"/>
                </a:solidFill>
                <a:latin typeface="Times New Roman" pitchFamily="18" charset="0"/>
                <a:ea typeface="ＭＳ ゴシック" pitchFamily="49" charset="-128"/>
              </a:defRPr>
            </a:lvl1pPr>
            <a:lvl2pPr marL="742950" indent="-285750" eaLnBrk="0" hangingPunct="0">
              <a:defRPr kumimoji="1" sz="1200">
                <a:solidFill>
                  <a:schemeClr val="tx1"/>
                </a:solidFill>
                <a:latin typeface="Times New Roman" pitchFamily="18" charset="0"/>
                <a:ea typeface="ＭＳ ゴシック" pitchFamily="49" charset="-128"/>
              </a:defRPr>
            </a:lvl2pPr>
            <a:lvl3pPr marL="1143000" indent="-228600" eaLnBrk="0" hangingPunct="0">
              <a:defRPr kumimoji="1" sz="1200">
                <a:solidFill>
                  <a:schemeClr val="tx1"/>
                </a:solidFill>
                <a:latin typeface="Times New Roman" pitchFamily="18" charset="0"/>
                <a:ea typeface="ＭＳ ゴシック" pitchFamily="49" charset="-128"/>
              </a:defRPr>
            </a:lvl3pPr>
            <a:lvl4pPr marL="1600200" indent="-228600" eaLnBrk="0" hangingPunct="0">
              <a:defRPr kumimoji="1" sz="1200">
                <a:solidFill>
                  <a:schemeClr val="tx1"/>
                </a:solidFill>
                <a:latin typeface="Times New Roman" pitchFamily="18" charset="0"/>
                <a:ea typeface="ＭＳ ゴシック" pitchFamily="49" charset="-128"/>
              </a:defRPr>
            </a:lvl4pPr>
            <a:lvl5pPr marL="2057400" indent="-228600" eaLnBrk="0" hangingPunct="0">
              <a:defRPr kumimoji="1" sz="1200">
                <a:solidFill>
                  <a:schemeClr val="tx1"/>
                </a:solidFill>
                <a:latin typeface="Times New Roman" pitchFamily="18" charset="0"/>
                <a:ea typeface="ＭＳ ゴシック" pitchFamily="49" charset="-128"/>
              </a:defRPr>
            </a:lvl5pPr>
            <a:lvl6pPr marL="25146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6pPr>
            <a:lvl7pPr marL="29718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7pPr>
            <a:lvl8pPr marL="34290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8pPr>
            <a:lvl9pPr marL="38862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9pPr>
          </a:lstStyle>
          <a:p>
            <a:pPr eaLnBrk="1" hangingPunct="1"/>
            <a:r>
              <a:rPr lang="ja-JP" altLang="en-US" sz="1400" b="1" dirty="0" smtClean="0">
                <a:solidFill>
                  <a:srgbClr val="FF7C80"/>
                </a:solidFill>
                <a:latin typeface="メイリオ" pitchFamily="50" charset="-128"/>
                <a:ea typeface="メイリオ" pitchFamily="50" charset="-128"/>
                <a:cs typeface="メイリオ" pitchFamily="50" charset="-128"/>
              </a:rPr>
              <a:t>入稿締め切り　掲載開始日の</a:t>
            </a:r>
            <a:r>
              <a:rPr lang="en-US" altLang="ja-JP" sz="1400" b="1" dirty="0" smtClean="0">
                <a:solidFill>
                  <a:srgbClr val="FF7C80"/>
                </a:solidFill>
                <a:latin typeface="メイリオ" pitchFamily="50" charset="-128"/>
                <a:ea typeface="メイリオ" pitchFamily="50" charset="-128"/>
                <a:cs typeface="メイリオ" pitchFamily="50" charset="-128"/>
              </a:rPr>
              <a:t>7</a:t>
            </a:r>
            <a:r>
              <a:rPr lang="ja-JP" altLang="en-US" sz="1400" b="1" dirty="0" smtClean="0">
                <a:solidFill>
                  <a:srgbClr val="FF7C80"/>
                </a:solidFill>
                <a:latin typeface="メイリオ" pitchFamily="50" charset="-128"/>
                <a:ea typeface="メイリオ" pitchFamily="50" charset="-128"/>
                <a:cs typeface="メイリオ" pitchFamily="50" charset="-128"/>
              </a:rPr>
              <a:t>営業</a:t>
            </a:r>
            <a:r>
              <a:rPr lang="ja-JP" altLang="en-US" sz="1400" b="1" dirty="0">
                <a:solidFill>
                  <a:srgbClr val="FF7C80"/>
                </a:solidFill>
                <a:latin typeface="メイリオ" pitchFamily="50" charset="-128"/>
                <a:ea typeface="メイリオ" pitchFamily="50" charset="-128"/>
                <a:cs typeface="メイリオ" pitchFamily="50" charset="-128"/>
              </a:rPr>
              <a:t>日前</a:t>
            </a:r>
          </a:p>
        </p:txBody>
      </p:sp>
      <p:pic>
        <p:nvPicPr>
          <p:cNvPr id="105" name="Picture 8" descr="https://upload.wikimedia.org/wikipedia/commons/thumb/c/c2/F_icon.svg/200px-F_icon.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4395" y="3735434"/>
            <a:ext cx="548583" cy="548583"/>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20"/>
          <p:cNvSpPr txBox="1">
            <a:spLocks noChangeArrowheads="1"/>
          </p:cNvSpPr>
          <p:nvPr/>
        </p:nvSpPr>
        <p:spPr bwMode="auto">
          <a:xfrm>
            <a:off x="4278250" y="1290415"/>
            <a:ext cx="48622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400" eaLnBrk="1" fontAlgn="base" hangingPunct="1">
              <a:spcBef>
                <a:spcPct val="0"/>
              </a:spcBef>
              <a:spcAft>
                <a:spcPct val="0"/>
              </a:spcAft>
            </a:pPr>
            <a:r>
              <a:rPr lang="en-US" altLang="ja-JP" sz="1400" b="1" dirty="0">
                <a:solidFill>
                  <a:srgbClr val="6699FF"/>
                </a:solidFill>
                <a:cs typeface="メイリオ" pitchFamily="50" charset="-128"/>
              </a:rPr>
              <a:t>■</a:t>
            </a:r>
            <a:r>
              <a:rPr lang="ja-JP" altLang="en-US" sz="1400" b="1" dirty="0" smtClean="0">
                <a:solidFill>
                  <a:srgbClr val="6699FF"/>
                </a:solidFill>
                <a:latin typeface="メイリオ" pitchFamily="50" charset="-128"/>
                <a:ea typeface="メイリオ" pitchFamily="50" charset="-128"/>
                <a:cs typeface="メイリオ" pitchFamily="50" charset="-128"/>
              </a:rPr>
              <a:t>マイナビ</a:t>
            </a:r>
            <a:r>
              <a:rPr lang="en-US" altLang="ja-JP" sz="1400" b="1" dirty="0" smtClean="0">
                <a:solidFill>
                  <a:srgbClr val="6699FF"/>
                </a:solidFill>
                <a:latin typeface="メイリオ" pitchFamily="50" charset="-128"/>
                <a:ea typeface="メイリオ" pitchFamily="50" charset="-128"/>
                <a:cs typeface="メイリオ" pitchFamily="50" charset="-128"/>
              </a:rPr>
              <a:t>2018</a:t>
            </a:r>
            <a:r>
              <a:rPr lang="ja-JP" altLang="en-US" sz="1400" b="1" dirty="0">
                <a:solidFill>
                  <a:srgbClr val="6699FF"/>
                </a:solidFill>
                <a:latin typeface="メイリオ" pitchFamily="50" charset="-128"/>
                <a:ea typeface="メイリオ" pitchFamily="50" charset="-128"/>
                <a:cs typeface="メイリオ" pitchFamily="50" charset="-128"/>
              </a:rPr>
              <a:t> </a:t>
            </a:r>
            <a:r>
              <a:rPr lang="ja-JP" altLang="en-US" sz="1400" b="1" dirty="0" smtClean="0">
                <a:solidFill>
                  <a:srgbClr val="6699FF"/>
                </a:solidFill>
                <a:latin typeface="メイリオ" pitchFamily="50" charset="-128"/>
                <a:ea typeface="メイリオ" pitchFamily="50" charset="-128"/>
                <a:cs typeface="メイリオ" pitchFamily="50" charset="-128"/>
              </a:rPr>
              <a:t>公式</a:t>
            </a:r>
            <a:r>
              <a:rPr lang="en-US" altLang="ja-JP" sz="1400" b="1" dirty="0" smtClean="0">
                <a:solidFill>
                  <a:srgbClr val="6699FF"/>
                </a:solidFill>
                <a:latin typeface="メイリオ" pitchFamily="50" charset="-128"/>
                <a:ea typeface="メイリオ" pitchFamily="50" charset="-128"/>
                <a:cs typeface="メイリオ" pitchFamily="50" charset="-128"/>
              </a:rPr>
              <a:t>Twitter</a:t>
            </a:r>
            <a:endParaRPr lang="en-US" altLang="ja-JP" sz="1400" b="1" dirty="0">
              <a:solidFill>
                <a:srgbClr val="6699FF"/>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1200" dirty="0">
                <a:solidFill>
                  <a:srgbClr val="000000"/>
                </a:solidFill>
                <a:latin typeface="メイリオ" pitchFamily="50" charset="-128"/>
                <a:ea typeface="メイリオ" pitchFamily="50" charset="-128"/>
                <a:cs typeface="メイリオ" pitchFamily="50" charset="-128"/>
              </a:rPr>
              <a:t>　　</a:t>
            </a:r>
            <a:r>
              <a:rPr lang="en-US" altLang="ja-JP" sz="1200" dirty="0">
                <a:solidFill>
                  <a:prstClr val="black"/>
                </a:solidFill>
                <a:latin typeface="メイリオ" pitchFamily="50" charset="-128"/>
                <a:ea typeface="メイリオ" pitchFamily="50" charset="-128"/>
                <a:cs typeface="メイリオ" pitchFamily="50" charset="-128"/>
              </a:rPr>
              <a:t>1</a:t>
            </a:r>
            <a:r>
              <a:rPr lang="ja-JP" altLang="en-US" sz="1200" dirty="0">
                <a:solidFill>
                  <a:prstClr val="black"/>
                </a:solidFill>
                <a:latin typeface="メイリオ" pitchFamily="50" charset="-128"/>
                <a:ea typeface="メイリオ" pitchFamily="50" charset="-128"/>
                <a:cs typeface="メイリオ" pitchFamily="50" charset="-128"/>
              </a:rPr>
              <a:t>日</a:t>
            </a:r>
            <a:r>
              <a:rPr lang="en-US" altLang="ja-JP" sz="1200" dirty="0">
                <a:solidFill>
                  <a:prstClr val="black"/>
                </a:solidFill>
                <a:latin typeface="メイリオ" pitchFamily="50" charset="-128"/>
                <a:ea typeface="メイリオ" pitchFamily="50" charset="-128"/>
                <a:cs typeface="メイリオ" pitchFamily="50" charset="-128"/>
              </a:rPr>
              <a:t>1</a:t>
            </a:r>
            <a:r>
              <a:rPr lang="ja-JP" altLang="en-US" sz="1200" dirty="0">
                <a:solidFill>
                  <a:prstClr val="black"/>
                </a:solidFill>
                <a:latin typeface="メイリオ" pitchFamily="50" charset="-128"/>
                <a:ea typeface="メイリオ" pitchFamily="50" charset="-128"/>
                <a:cs typeface="メイリオ" pitchFamily="50" charset="-128"/>
              </a:rPr>
              <a:t>回～</a:t>
            </a:r>
            <a:r>
              <a:rPr lang="en-US" altLang="ja-JP" sz="1200" dirty="0">
                <a:solidFill>
                  <a:prstClr val="black"/>
                </a:solidFill>
                <a:latin typeface="メイリオ" pitchFamily="50" charset="-128"/>
                <a:ea typeface="メイリオ" pitchFamily="50" charset="-128"/>
                <a:cs typeface="メイリオ" pitchFamily="50" charset="-128"/>
              </a:rPr>
              <a:t>3</a:t>
            </a:r>
            <a:r>
              <a:rPr lang="ja-JP" altLang="en-US" sz="1200" dirty="0">
                <a:solidFill>
                  <a:prstClr val="black"/>
                </a:solidFill>
                <a:latin typeface="メイリオ" pitchFamily="50" charset="-128"/>
                <a:ea typeface="メイリオ" pitchFamily="50" charset="-128"/>
                <a:cs typeface="メイリオ" pitchFamily="50" charset="-128"/>
              </a:rPr>
              <a:t>回程度</a:t>
            </a:r>
            <a:r>
              <a:rPr lang="ja-JP" altLang="en-US" sz="1200" dirty="0" smtClean="0">
                <a:solidFill>
                  <a:prstClr val="black"/>
                </a:solidFill>
                <a:latin typeface="メイリオ" pitchFamily="50" charset="-128"/>
                <a:ea typeface="メイリオ" pitchFamily="50" charset="-128"/>
                <a:cs typeface="メイリオ" pitchFamily="50" charset="-128"/>
              </a:rPr>
              <a:t>投稿</a:t>
            </a:r>
            <a:endParaRPr lang="en-US" altLang="ja-JP" sz="120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1200" dirty="0">
                <a:solidFill>
                  <a:srgbClr val="000000"/>
                </a:solidFill>
                <a:latin typeface="メイリオ" pitchFamily="50" charset="-128"/>
                <a:ea typeface="メイリオ" pitchFamily="50" charset="-128"/>
                <a:cs typeface="メイリオ" pitchFamily="50" charset="-128"/>
              </a:rPr>
              <a:t>　</a:t>
            </a:r>
            <a:r>
              <a:rPr lang="ja-JP" altLang="en-US" sz="1200" dirty="0" smtClean="0">
                <a:solidFill>
                  <a:srgbClr val="000000"/>
                </a:solidFill>
                <a:latin typeface="メイリオ" pitchFamily="50" charset="-128"/>
                <a:ea typeface="メイリオ" pitchFamily="50" charset="-128"/>
                <a:cs typeface="メイリオ" pitchFamily="50" charset="-128"/>
              </a:rPr>
              <a:t>　マイナビ</a:t>
            </a:r>
            <a:r>
              <a:rPr lang="en-US" altLang="ja-JP" sz="1200" dirty="0">
                <a:solidFill>
                  <a:srgbClr val="000000"/>
                </a:solidFill>
                <a:latin typeface="メイリオ" pitchFamily="50" charset="-128"/>
                <a:ea typeface="メイリオ" pitchFamily="50" charset="-128"/>
                <a:cs typeface="メイリオ" pitchFamily="50" charset="-128"/>
              </a:rPr>
              <a:t>2017</a:t>
            </a:r>
            <a:r>
              <a:rPr lang="ja-JP" altLang="en-US" sz="1200" dirty="0">
                <a:solidFill>
                  <a:srgbClr val="000000"/>
                </a:solidFill>
                <a:latin typeface="メイリオ" pitchFamily="50" charset="-128"/>
                <a:ea typeface="メイリオ" pitchFamily="50" charset="-128"/>
                <a:cs typeface="メイリオ" pitchFamily="50" charset="-128"/>
              </a:rPr>
              <a:t>　</a:t>
            </a:r>
            <a:r>
              <a:rPr lang="en-US" altLang="ja-JP" sz="1200" dirty="0" smtClean="0">
                <a:solidFill>
                  <a:srgbClr val="000000"/>
                </a:solidFill>
                <a:latin typeface="メイリオ" pitchFamily="50" charset="-128"/>
                <a:ea typeface="メイリオ" pitchFamily="50" charset="-128"/>
                <a:cs typeface="メイリオ" pitchFamily="50" charset="-128"/>
              </a:rPr>
              <a:t>2016</a:t>
            </a:r>
            <a:r>
              <a:rPr lang="ja-JP" altLang="en-US" sz="1200" dirty="0" smtClean="0">
                <a:solidFill>
                  <a:srgbClr val="000000"/>
                </a:solidFill>
                <a:latin typeface="メイリオ" pitchFamily="50" charset="-128"/>
                <a:ea typeface="メイリオ" pitchFamily="50" charset="-128"/>
                <a:cs typeface="メイリオ" pitchFamily="50" charset="-128"/>
              </a:rPr>
              <a:t>年</a:t>
            </a:r>
            <a:r>
              <a:rPr lang="en-US" altLang="ja-JP" sz="1200" dirty="0">
                <a:solidFill>
                  <a:srgbClr val="000000"/>
                </a:solidFill>
                <a:latin typeface="メイリオ" pitchFamily="50" charset="-128"/>
                <a:ea typeface="メイリオ" pitchFamily="50" charset="-128"/>
                <a:cs typeface="メイリオ" pitchFamily="50" charset="-128"/>
              </a:rPr>
              <a:t>3</a:t>
            </a:r>
            <a:r>
              <a:rPr lang="ja-JP" altLang="en-US" sz="1200" dirty="0" smtClean="0">
                <a:solidFill>
                  <a:srgbClr val="000000"/>
                </a:solidFill>
                <a:latin typeface="メイリオ" pitchFamily="50" charset="-128"/>
                <a:ea typeface="メイリオ" pitchFamily="50" charset="-128"/>
                <a:cs typeface="メイリオ" pitchFamily="50" charset="-128"/>
              </a:rPr>
              <a:t>月</a:t>
            </a:r>
            <a:r>
              <a:rPr lang="ja-JP" altLang="en-US" sz="1200" dirty="0">
                <a:solidFill>
                  <a:srgbClr val="000000"/>
                </a:solidFill>
                <a:latin typeface="メイリオ" pitchFamily="50" charset="-128"/>
                <a:ea typeface="メイリオ" pitchFamily="50" charset="-128"/>
                <a:cs typeface="メイリオ" pitchFamily="50" charset="-128"/>
              </a:rPr>
              <a:t>実績フォロワー数　</a:t>
            </a:r>
            <a:r>
              <a:rPr lang="en-US" altLang="ja-JP" sz="1600" b="1" dirty="0">
                <a:solidFill>
                  <a:srgbClr val="FF7C80"/>
                </a:solidFill>
                <a:latin typeface="メイリオ" pitchFamily="50" charset="-128"/>
                <a:ea typeface="メイリオ" pitchFamily="50" charset="-128"/>
                <a:cs typeface="メイリオ" pitchFamily="50" charset="-128"/>
              </a:rPr>
              <a:t> 31,866</a:t>
            </a:r>
            <a:r>
              <a:rPr lang="ja-JP" altLang="en-US" sz="1600" b="1" dirty="0">
                <a:solidFill>
                  <a:srgbClr val="FF7C80"/>
                </a:solidFill>
                <a:latin typeface="メイリオ" pitchFamily="50" charset="-128"/>
                <a:ea typeface="メイリオ" pitchFamily="50" charset="-128"/>
                <a:cs typeface="メイリオ" pitchFamily="50" charset="-128"/>
              </a:rPr>
              <a:t>人</a:t>
            </a:r>
            <a:endParaRPr lang="en-US" altLang="ja-JP" sz="1600" b="1" dirty="0">
              <a:solidFill>
                <a:srgbClr val="FF7C80"/>
              </a:solidFill>
              <a:latin typeface="メイリオ" pitchFamily="50" charset="-128"/>
              <a:ea typeface="メイリオ" pitchFamily="50" charset="-128"/>
              <a:cs typeface="メイリオ" pitchFamily="50" charset="-128"/>
            </a:endParaRPr>
          </a:p>
        </p:txBody>
      </p:sp>
      <p:sp>
        <p:nvSpPr>
          <p:cNvPr id="91" name="Text Box 10"/>
          <p:cNvSpPr txBox="1">
            <a:spLocks noChangeArrowheads="1"/>
          </p:cNvSpPr>
          <p:nvPr/>
        </p:nvSpPr>
        <p:spPr bwMode="auto">
          <a:xfrm>
            <a:off x="4293030" y="2108126"/>
            <a:ext cx="5963492"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dirty="0">
                <a:solidFill>
                  <a:srgbClr val="6699FF"/>
                </a:solidFill>
                <a:latin typeface="メイリオ"/>
                <a:ea typeface="メイリオ"/>
              </a:rPr>
              <a:t>《</a:t>
            </a:r>
            <a:r>
              <a:rPr lang="ja-JP" altLang="en-US" sz="1400" b="1" dirty="0">
                <a:solidFill>
                  <a:srgbClr val="6699FF"/>
                </a:solidFill>
                <a:latin typeface="メイリオ"/>
                <a:ea typeface="メイリオ"/>
              </a:rPr>
              <a:t> 投稿内容 </a:t>
            </a:r>
            <a:r>
              <a:rPr lang="en-US" altLang="ja-JP" sz="1400" b="1" dirty="0">
                <a:solidFill>
                  <a:srgbClr val="6699FF"/>
                </a:solidFill>
                <a:latin typeface="メイリオ"/>
                <a:ea typeface="メイリオ"/>
              </a:rPr>
              <a:t>》</a:t>
            </a:r>
          </a:p>
          <a:p>
            <a:pPr defTabSz="914400" eaLnBrk="1" fontAlgn="base" hangingPunct="1">
              <a:spcBef>
                <a:spcPct val="0"/>
              </a:spcBef>
              <a:spcAft>
                <a:spcPct val="0"/>
              </a:spcAft>
            </a:pPr>
            <a:r>
              <a:rPr lang="ja-JP" altLang="en-US" sz="1400" b="1" dirty="0" smtClean="0">
                <a:solidFill>
                  <a:prstClr val="black"/>
                </a:solidFill>
                <a:latin typeface="メイリオ" pitchFamily="50" charset="-128"/>
                <a:ea typeface="メイリオ" pitchFamily="50" charset="-128"/>
                <a:cs typeface="メイリオ" pitchFamily="50" charset="-128"/>
              </a:rPr>
              <a:t>　週</a:t>
            </a:r>
            <a:r>
              <a:rPr lang="en-US" altLang="ja-JP" sz="1400" b="1" dirty="0">
                <a:solidFill>
                  <a:prstClr val="black"/>
                </a:solidFill>
                <a:latin typeface="メイリオ" pitchFamily="50" charset="-128"/>
                <a:ea typeface="メイリオ" pitchFamily="50" charset="-128"/>
                <a:cs typeface="メイリオ" pitchFamily="50" charset="-128"/>
              </a:rPr>
              <a:t>1</a:t>
            </a:r>
            <a:r>
              <a:rPr lang="ja-JP" altLang="en-US" sz="1400" b="1" dirty="0">
                <a:solidFill>
                  <a:prstClr val="black"/>
                </a:solidFill>
                <a:latin typeface="メイリオ" pitchFamily="50" charset="-128"/>
                <a:ea typeface="メイリオ" pitchFamily="50" charset="-128"/>
                <a:cs typeface="メイリオ" pitchFamily="50" charset="-128"/>
              </a:rPr>
              <a:t>回投稿。月曜日</a:t>
            </a:r>
            <a:r>
              <a:rPr lang="ja-JP" altLang="en-US" sz="1400" b="1" dirty="0" smtClean="0">
                <a:solidFill>
                  <a:prstClr val="black"/>
                </a:solidFill>
                <a:latin typeface="メイリオ" pitchFamily="50" charset="-128"/>
                <a:ea typeface="メイリオ" pitchFamily="50" charset="-128"/>
                <a:cs typeface="メイリオ" pitchFamily="50" charset="-128"/>
              </a:rPr>
              <a:t>配信</a:t>
            </a:r>
            <a:r>
              <a:rPr lang="ja-JP" altLang="en-US" sz="1400" b="1" dirty="0" smtClean="0">
                <a:solidFill>
                  <a:srgbClr val="000000"/>
                </a:solidFill>
                <a:latin typeface="メイリオ" pitchFamily="50" charset="-128"/>
                <a:ea typeface="メイリオ" pitchFamily="50" charset="-128"/>
                <a:cs typeface="メイリオ" pitchFamily="50" charset="-128"/>
              </a:rPr>
              <a:t>　</a:t>
            </a:r>
            <a:endParaRPr lang="en-US" altLang="ja-JP" sz="1400" b="1"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1200" dirty="0" smtClean="0">
                <a:solidFill>
                  <a:srgbClr val="000000"/>
                </a:solidFill>
                <a:latin typeface="メイリオ" pitchFamily="50" charset="-128"/>
                <a:ea typeface="メイリオ" pitchFamily="50" charset="-128"/>
                <a:cs typeface="メイリオ" pitchFamily="50" charset="-128"/>
              </a:rPr>
              <a:t>　テキスト</a:t>
            </a:r>
            <a:r>
              <a:rPr lang="ja-JP" altLang="en-US" sz="1200" dirty="0">
                <a:solidFill>
                  <a:srgbClr val="000000"/>
                </a:solidFill>
                <a:latin typeface="メイリオ" pitchFamily="50" charset="-128"/>
                <a:ea typeface="メイリオ" pitchFamily="50" charset="-128"/>
                <a:cs typeface="メイリオ" pitchFamily="50" charset="-128"/>
              </a:rPr>
              <a:t>　</a:t>
            </a:r>
            <a:r>
              <a:rPr lang="en-US" altLang="ja-JP" sz="1200" dirty="0" smtClean="0">
                <a:solidFill>
                  <a:srgbClr val="000000"/>
                </a:solidFill>
                <a:latin typeface="メイリオ" pitchFamily="50" charset="-128"/>
                <a:ea typeface="メイリオ" pitchFamily="50" charset="-128"/>
                <a:cs typeface="メイリオ" pitchFamily="50" charset="-128"/>
              </a:rPr>
              <a:t>140</a:t>
            </a:r>
            <a:r>
              <a:rPr lang="ja-JP" altLang="en-US" sz="1200" dirty="0" smtClean="0">
                <a:solidFill>
                  <a:srgbClr val="000000"/>
                </a:solidFill>
                <a:latin typeface="メイリオ" pitchFamily="50" charset="-128"/>
                <a:ea typeface="メイリオ" pitchFamily="50" charset="-128"/>
                <a:cs typeface="メイリオ" pitchFamily="50" charset="-128"/>
              </a:rPr>
              <a:t>文字以内</a:t>
            </a:r>
            <a:endParaRPr lang="en-US" altLang="ja-JP" sz="120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1050" dirty="0" smtClean="0">
                <a:solidFill>
                  <a:srgbClr val="000000"/>
                </a:solidFill>
                <a:latin typeface="メイリオ" pitchFamily="50" charset="-128"/>
                <a:ea typeface="メイリオ" pitchFamily="50" charset="-128"/>
                <a:cs typeface="メイリオ" pitchFamily="50" charset="-128"/>
              </a:rPr>
              <a:t>　［文字は</a:t>
            </a:r>
            <a:r>
              <a:rPr lang="en-US" altLang="ja-JP" sz="1050" dirty="0" smtClean="0">
                <a:solidFill>
                  <a:srgbClr val="000000"/>
                </a:solidFill>
                <a:latin typeface="メイリオ" pitchFamily="50" charset="-128"/>
                <a:ea typeface="メイリオ" pitchFamily="50" charset="-128"/>
                <a:cs typeface="メイリオ" pitchFamily="50" charset="-128"/>
              </a:rPr>
              <a:t>117</a:t>
            </a:r>
            <a:r>
              <a:rPr lang="ja-JP" altLang="en-US" sz="1050" dirty="0" smtClean="0">
                <a:solidFill>
                  <a:srgbClr val="000000"/>
                </a:solidFill>
                <a:latin typeface="メイリオ" pitchFamily="50" charset="-128"/>
                <a:ea typeface="メイリオ" pitchFamily="50" charset="-128"/>
                <a:cs typeface="メイリオ" pitchFamily="50" charset="-128"/>
              </a:rPr>
              <a:t>文字以内（改行は</a:t>
            </a:r>
            <a:r>
              <a:rPr lang="en-US" altLang="ja-JP" sz="1050" dirty="0" smtClean="0">
                <a:solidFill>
                  <a:srgbClr val="000000"/>
                </a:solidFill>
                <a:latin typeface="メイリオ" pitchFamily="50" charset="-128"/>
                <a:ea typeface="メイリオ" pitchFamily="50" charset="-128"/>
                <a:cs typeface="メイリオ" pitchFamily="50" charset="-128"/>
              </a:rPr>
              <a:t>1</a:t>
            </a:r>
            <a:r>
              <a:rPr lang="ja-JP" altLang="en-US" sz="1050" dirty="0" smtClean="0">
                <a:solidFill>
                  <a:srgbClr val="000000"/>
                </a:solidFill>
                <a:latin typeface="メイリオ" pitchFamily="50" charset="-128"/>
                <a:ea typeface="メイリオ" pitchFamily="50" charset="-128"/>
                <a:cs typeface="メイリオ" pitchFamily="50" charset="-128"/>
              </a:rPr>
              <a:t>文字でカウント）│</a:t>
            </a:r>
            <a:r>
              <a:rPr lang="en-US" altLang="ja-JP" sz="1050" dirty="0" smtClean="0">
                <a:solidFill>
                  <a:srgbClr val="000000"/>
                </a:solidFill>
                <a:latin typeface="メイリオ" pitchFamily="50" charset="-128"/>
                <a:ea typeface="メイリオ" pitchFamily="50" charset="-128"/>
                <a:cs typeface="メイリオ" pitchFamily="50" charset="-128"/>
              </a:rPr>
              <a:t>URL</a:t>
            </a:r>
            <a:r>
              <a:rPr lang="ja-JP" altLang="en-US" sz="1050" dirty="0">
                <a:solidFill>
                  <a:srgbClr val="000000"/>
                </a:solidFill>
                <a:latin typeface="メイリオ" pitchFamily="50" charset="-128"/>
                <a:ea typeface="メイリオ" pitchFamily="50" charset="-128"/>
                <a:cs typeface="メイリオ" pitchFamily="50" charset="-128"/>
              </a:rPr>
              <a:t>は</a:t>
            </a:r>
            <a:r>
              <a:rPr lang="en-US" altLang="ja-JP" sz="1050" dirty="0" smtClean="0">
                <a:solidFill>
                  <a:srgbClr val="000000"/>
                </a:solidFill>
                <a:latin typeface="メイリオ" pitchFamily="50" charset="-128"/>
                <a:ea typeface="メイリオ" pitchFamily="50" charset="-128"/>
                <a:cs typeface="メイリオ" pitchFamily="50" charset="-128"/>
              </a:rPr>
              <a:t>22</a:t>
            </a:r>
            <a:r>
              <a:rPr lang="ja-JP" altLang="en-US" sz="1050" dirty="0" smtClean="0">
                <a:solidFill>
                  <a:srgbClr val="000000"/>
                </a:solidFill>
                <a:latin typeface="メイリオ" pitchFamily="50" charset="-128"/>
                <a:ea typeface="メイリオ" pitchFamily="50" charset="-128"/>
                <a:cs typeface="メイリオ" pitchFamily="50" charset="-128"/>
              </a:rPr>
              <a:t>～</a:t>
            </a:r>
            <a:r>
              <a:rPr lang="en-US" altLang="ja-JP" sz="1050" dirty="0" smtClean="0">
                <a:solidFill>
                  <a:srgbClr val="000000"/>
                </a:solidFill>
                <a:latin typeface="メイリオ" pitchFamily="50" charset="-128"/>
                <a:ea typeface="メイリオ" pitchFamily="50" charset="-128"/>
                <a:cs typeface="メイリオ" pitchFamily="50" charset="-128"/>
              </a:rPr>
              <a:t>23</a:t>
            </a:r>
            <a:r>
              <a:rPr lang="ja-JP" altLang="en-US" sz="1050" dirty="0" smtClean="0">
                <a:solidFill>
                  <a:srgbClr val="000000"/>
                </a:solidFill>
                <a:latin typeface="メイリオ" pitchFamily="50" charset="-128"/>
                <a:ea typeface="メイリオ" pitchFamily="50" charset="-128"/>
                <a:cs typeface="メイリオ" pitchFamily="50" charset="-128"/>
              </a:rPr>
              <a:t>文字でカウントされます］</a:t>
            </a:r>
            <a:endParaRPr lang="en-US" altLang="ja-JP" sz="105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1200" dirty="0" smtClean="0">
                <a:solidFill>
                  <a:srgbClr val="000000"/>
                </a:solidFill>
                <a:latin typeface="メイリオ" pitchFamily="50" charset="-128"/>
                <a:ea typeface="メイリオ" pitchFamily="50" charset="-128"/>
                <a:cs typeface="メイリオ" pitchFamily="50" charset="-128"/>
              </a:rPr>
              <a:t>　</a:t>
            </a:r>
            <a:endParaRPr lang="en-US" altLang="ja-JP" sz="1200" dirty="0">
              <a:solidFill>
                <a:srgbClr val="000000"/>
              </a:solidFill>
              <a:latin typeface="メイリオ" pitchFamily="50" charset="-128"/>
              <a:ea typeface="メイリオ" pitchFamily="50" charset="-128"/>
              <a:cs typeface="メイリオ" pitchFamily="50" charset="-128"/>
            </a:endParaRPr>
          </a:p>
        </p:txBody>
      </p:sp>
      <p:cxnSp>
        <p:nvCxnSpPr>
          <p:cNvPr id="98" name="直線コネクタ 97"/>
          <p:cNvCxnSpPr/>
          <p:nvPr/>
        </p:nvCxnSpPr>
        <p:spPr bwMode="auto">
          <a:xfrm>
            <a:off x="3923104" y="3213217"/>
            <a:ext cx="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グループ化 5"/>
          <p:cNvGrpSpPr/>
          <p:nvPr/>
        </p:nvGrpSpPr>
        <p:grpSpPr>
          <a:xfrm>
            <a:off x="811183" y="1115428"/>
            <a:ext cx="2284535" cy="2099828"/>
            <a:chOff x="390045" y="4531245"/>
            <a:chExt cx="2847679" cy="2617441"/>
          </a:xfrm>
        </p:grpSpPr>
        <p:pic>
          <p:nvPicPr>
            <p:cNvPr id="87" name="Picture 2" descr="\\cpfs10\mynavi\スチューデント事業部\01営業部\営業推進課\!河合\作業\2018卒就活媒体資料\図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045" y="4531245"/>
              <a:ext cx="2847679" cy="261744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893885" y="6220137"/>
              <a:ext cx="876133" cy="386585"/>
            </a:xfrm>
            <a:prstGeom prst="rect">
              <a:avLst/>
            </a:prstGeom>
            <a:solidFill>
              <a:srgbClr val="FF7C80">
                <a:alpha val="34000"/>
              </a:srgbClr>
            </a:solidFill>
            <a:ln w="22225">
              <a:solidFill>
                <a:srgbClr val="FF7C80"/>
              </a:solidFill>
              <a:prstDash val="sysDot"/>
              <a:miter lim="800000"/>
              <a:headEnd/>
              <a:tailEnd/>
            </a:ln>
            <a:extLst/>
          </p:spPr>
        </p:pic>
      </p:grpSp>
      <p:pic>
        <p:nvPicPr>
          <p:cNvPr id="106" name="Picture 2" descr="https://pbs.twimg.com/profile_images/666407537084796928/YBGgi9B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6283" y="1076111"/>
            <a:ext cx="706747" cy="706747"/>
          </a:xfrm>
          <a:prstGeom prst="ellipse">
            <a:avLst/>
          </a:prstGeom>
          <a:noFill/>
          <a:extLst>
            <a:ext uri="{909E8E84-426E-40DD-AFC4-6F175D3DCCD1}">
              <a14:hiddenFill xmlns:a14="http://schemas.microsoft.com/office/drawing/2010/main">
                <a:solidFill>
                  <a:srgbClr val="FFFFFF"/>
                </a:solidFill>
              </a14:hiddenFill>
            </a:ext>
          </a:extLst>
        </p:spPr>
      </p:pic>
      <p:grpSp>
        <p:nvGrpSpPr>
          <p:cNvPr id="107" name="グループ化 106"/>
          <p:cNvGrpSpPr/>
          <p:nvPr/>
        </p:nvGrpSpPr>
        <p:grpSpPr>
          <a:xfrm>
            <a:off x="852455" y="2417502"/>
            <a:ext cx="954107" cy="903674"/>
            <a:chOff x="7112256" y="2993807"/>
            <a:chExt cx="954107" cy="903674"/>
          </a:xfrm>
        </p:grpSpPr>
        <p:sp>
          <p:nvSpPr>
            <p:cNvPr id="108" name="円形吹き出し 107"/>
            <p:cNvSpPr/>
            <p:nvPr/>
          </p:nvSpPr>
          <p:spPr>
            <a:xfrm rot="14219968">
              <a:off x="7137472" y="2995106"/>
              <a:ext cx="903674" cy="901076"/>
            </a:xfrm>
            <a:prstGeom prst="wedgeEllipseCallou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正方形/長方形 108"/>
            <p:cNvSpPr/>
            <p:nvPr/>
          </p:nvSpPr>
          <p:spPr>
            <a:xfrm>
              <a:off x="7112256" y="3189502"/>
              <a:ext cx="954107" cy="553998"/>
            </a:xfrm>
            <a:prstGeom prst="rect">
              <a:avLst/>
            </a:prstGeom>
          </p:spPr>
          <p:txBody>
            <a:bodyPr wrap="none">
              <a:spAutoFit/>
            </a:bodyPr>
            <a:lstStyle/>
            <a:p>
              <a:pPr algn="ctr" defTabSz="914400" fontAlgn="base">
                <a:spcBef>
                  <a:spcPct val="0"/>
                </a:spcBef>
                <a:spcAft>
                  <a:spcPct val="0"/>
                </a:spcAft>
              </a:pPr>
              <a:r>
                <a:rPr lang="ja-JP" altLang="en-US" sz="1000" b="1" dirty="0" smtClean="0">
                  <a:solidFill>
                    <a:srgbClr val="FF7C80"/>
                  </a:solidFill>
                  <a:cs typeface="メイリオ" pitchFamily="50" charset="-128"/>
                </a:rPr>
                <a:t>タイアップ</a:t>
              </a:r>
              <a:endParaRPr lang="en-US" altLang="ja-JP" sz="1000" b="1" dirty="0" smtClean="0">
                <a:solidFill>
                  <a:srgbClr val="FF7C80"/>
                </a:solidFill>
                <a:cs typeface="メイリオ" pitchFamily="50" charset="-128"/>
              </a:endParaRPr>
            </a:p>
            <a:p>
              <a:pPr algn="ctr" defTabSz="914400" fontAlgn="base">
                <a:spcBef>
                  <a:spcPct val="0"/>
                </a:spcBef>
                <a:spcAft>
                  <a:spcPct val="0"/>
                </a:spcAft>
              </a:pPr>
              <a:r>
                <a:rPr lang="ja-JP" altLang="en-US" sz="1000" b="1" dirty="0" smtClean="0">
                  <a:solidFill>
                    <a:srgbClr val="FF7C80"/>
                  </a:solidFill>
                  <a:cs typeface="メイリオ" pitchFamily="50" charset="-128"/>
                </a:rPr>
                <a:t>キャンペーン</a:t>
              </a:r>
              <a:endParaRPr lang="en-US" altLang="ja-JP" sz="1000" b="1" dirty="0" smtClean="0">
                <a:solidFill>
                  <a:srgbClr val="FF7C80"/>
                </a:solidFill>
                <a:cs typeface="メイリオ" pitchFamily="50" charset="-128"/>
              </a:endParaRPr>
            </a:p>
            <a:p>
              <a:pPr algn="ctr" defTabSz="914400" fontAlgn="base">
                <a:spcBef>
                  <a:spcPct val="0"/>
                </a:spcBef>
                <a:spcAft>
                  <a:spcPct val="0"/>
                </a:spcAft>
              </a:pPr>
              <a:r>
                <a:rPr lang="ja-JP" altLang="en-US" sz="1000" b="1" dirty="0" smtClean="0">
                  <a:solidFill>
                    <a:srgbClr val="FF7C80"/>
                  </a:solidFill>
                  <a:cs typeface="メイリオ" pitchFamily="50" charset="-128"/>
                </a:rPr>
                <a:t>告知枠</a:t>
              </a:r>
              <a:endParaRPr lang="ja-JP" altLang="en-US" sz="1000" b="1" dirty="0">
                <a:solidFill>
                  <a:srgbClr val="FF7C80"/>
                </a:solidFill>
                <a:cs typeface="メイリオ" pitchFamily="50" charset="-128"/>
              </a:endParaRPr>
            </a:p>
          </p:txBody>
        </p:sp>
      </p:grpSp>
      <p:grpSp>
        <p:nvGrpSpPr>
          <p:cNvPr id="5" name="グループ化 4"/>
          <p:cNvGrpSpPr/>
          <p:nvPr/>
        </p:nvGrpSpPr>
        <p:grpSpPr>
          <a:xfrm>
            <a:off x="842588" y="3677709"/>
            <a:ext cx="2314190" cy="2898979"/>
            <a:chOff x="425093" y="1045848"/>
            <a:chExt cx="2846199" cy="3565424"/>
          </a:xfrm>
        </p:grpSpPr>
        <p:pic>
          <p:nvPicPr>
            <p:cNvPr id="100"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5093" y="1045848"/>
              <a:ext cx="2846199" cy="33914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1" name="正方形/長方形 100"/>
            <p:cNvSpPr/>
            <p:nvPr/>
          </p:nvSpPr>
          <p:spPr>
            <a:xfrm>
              <a:off x="1577221" y="2648359"/>
              <a:ext cx="1625759" cy="1613342"/>
            </a:xfrm>
            <a:prstGeom prst="rect">
              <a:avLst/>
            </a:prstGeom>
            <a:noFill/>
            <a:ln w="22225">
              <a:solidFill>
                <a:srgbClr val="FF7C80"/>
              </a:solidFill>
              <a:prstDash val="sysDot"/>
              <a:miter lim="800000"/>
              <a:headEnd/>
              <a:tailEnd/>
            </a:ln>
          </p:spPr>
          <p:txBody>
            <a:bodyPr wrap="none" anchor="ctr"/>
            <a:lstStyle/>
            <a:p>
              <a:pPr algn="ctr"/>
              <a:endParaRPr lang="ja-JP" altLang="en-US">
                <a:solidFill>
                  <a:prstClr val="black"/>
                </a:solidFill>
                <a:cs typeface="メイリオ" pitchFamily="50" charset="-128"/>
              </a:endParaRPr>
            </a:p>
          </p:txBody>
        </p:sp>
        <p:grpSp>
          <p:nvGrpSpPr>
            <p:cNvPr id="102" name="グループ化 101"/>
            <p:cNvGrpSpPr/>
            <p:nvPr/>
          </p:nvGrpSpPr>
          <p:grpSpPr>
            <a:xfrm>
              <a:off x="433365" y="3370211"/>
              <a:ext cx="1237494" cy="1241061"/>
              <a:chOff x="6951972" y="2913198"/>
              <a:chExt cx="1237494" cy="1241061"/>
            </a:xfrm>
          </p:grpSpPr>
          <p:sp>
            <p:nvSpPr>
              <p:cNvPr id="103" name="円形吹き出し 102"/>
              <p:cNvSpPr/>
              <p:nvPr/>
            </p:nvSpPr>
            <p:spPr>
              <a:xfrm rot="14219968">
                <a:off x="6950188" y="2914982"/>
                <a:ext cx="1241061" cy="1237494"/>
              </a:xfrm>
              <a:prstGeom prst="wedgeEllipseCallou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正方形/長方形 103"/>
              <p:cNvSpPr/>
              <p:nvPr/>
            </p:nvSpPr>
            <p:spPr>
              <a:xfrm>
                <a:off x="7112256" y="3189502"/>
                <a:ext cx="954107" cy="553998"/>
              </a:xfrm>
              <a:prstGeom prst="rect">
                <a:avLst/>
              </a:prstGeom>
            </p:spPr>
            <p:txBody>
              <a:bodyPr wrap="none">
                <a:spAutoFit/>
              </a:bodyPr>
              <a:lstStyle/>
              <a:p>
                <a:pPr algn="ctr" defTabSz="914400" fontAlgn="base">
                  <a:spcBef>
                    <a:spcPct val="0"/>
                  </a:spcBef>
                  <a:spcAft>
                    <a:spcPct val="0"/>
                  </a:spcAft>
                </a:pPr>
                <a:r>
                  <a:rPr lang="ja-JP" altLang="en-US" sz="1000" b="1" dirty="0" smtClean="0">
                    <a:solidFill>
                      <a:srgbClr val="FF7C80"/>
                    </a:solidFill>
                    <a:cs typeface="メイリオ" pitchFamily="50" charset="-128"/>
                  </a:rPr>
                  <a:t>タイアップ</a:t>
                </a:r>
                <a:endParaRPr lang="en-US" altLang="ja-JP" sz="1000" b="1" dirty="0" smtClean="0">
                  <a:solidFill>
                    <a:srgbClr val="FF7C80"/>
                  </a:solidFill>
                  <a:cs typeface="メイリオ" pitchFamily="50" charset="-128"/>
                </a:endParaRPr>
              </a:p>
              <a:p>
                <a:pPr algn="ctr" defTabSz="914400" fontAlgn="base">
                  <a:spcBef>
                    <a:spcPct val="0"/>
                  </a:spcBef>
                  <a:spcAft>
                    <a:spcPct val="0"/>
                  </a:spcAft>
                </a:pPr>
                <a:r>
                  <a:rPr lang="ja-JP" altLang="en-US" sz="1000" b="1" dirty="0" smtClean="0">
                    <a:solidFill>
                      <a:srgbClr val="FF7C80"/>
                    </a:solidFill>
                    <a:cs typeface="メイリオ" pitchFamily="50" charset="-128"/>
                  </a:rPr>
                  <a:t>キャンペーン</a:t>
                </a:r>
                <a:endParaRPr lang="en-US" altLang="ja-JP" sz="1000" b="1" dirty="0" smtClean="0">
                  <a:solidFill>
                    <a:srgbClr val="FF7C80"/>
                  </a:solidFill>
                  <a:cs typeface="メイリオ" pitchFamily="50" charset="-128"/>
                </a:endParaRPr>
              </a:p>
              <a:p>
                <a:pPr algn="ctr" defTabSz="914400" fontAlgn="base">
                  <a:spcBef>
                    <a:spcPct val="0"/>
                  </a:spcBef>
                  <a:spcAft>
                    <a:spcPct val="0"/>
                  </a:spcAft>
                </a:pPr>
                <a:r>
                  <a:rPr lang="ja-JP" altLang="en-US" sz="1000" b="1" dirty="0" smtClean="0">
                    <a:solidFill>
                      <a:srgbClr val="FF7C80"/>
                    </a:solidFill>
                    <a:cs typeface="メイリオ" pitchFamily="50" charset="-128"/>
                  </a:rPr>
                  <a:t>告知枠</a:t>
                </a:r>
                <a:endParaRPr lang="ja-JP" altLang="en-US" sz="1000" b="1" dirty="0">
                  <a:solidFill>
                    <a:srgbClr val="FF7C80"/>
                  </a:solidFill>
                  <a:cs typeface="メイリオ" pitchFamily="50" charset="-128"/>
                </a:endParaRPr>
              </a:p>
            </p:txBody>
          </p:sp>
        </p:grpSp>
        <p:pic>
          <p:nvPicPr>
            <p:cNvPr id="110" name="Picture 3" descr="\\cpfs10\mynavi\スチューデント事業部\01営業部\営業推進課\!河合\作業\2018卒就活媒体資料\図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0581" y="1411380"/>
              <a:ext cx="2767144" cy="11919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8773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bwMode="auto">
          <a:xfrm>
            <a:off x="5398913" y="884384"/>
            <a:ext cx="1875069" cy="252000"/>
          </a:xfrm>
          <a:prstGeom prst="rect">
            <a:avLst/>
          </a:prstGeom>
          <a:solidFill>
            <a:srgbClr val="6699FF"/>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45" name="正方形/長方形 44"/>
          <p:cNvSpPr/>
          <p:nvPr/>
        </p:nvSpPr>
        <p:spPr bwMode="auto">
          <a:xfrm>
            <a:off x="5379501" y="5746160"/>
            <a:ext cx="2928866" cy="252000"/>
          </a:xfrm>
          <a:prstGeom prst="rect">
            <a:avLst/>
          </a:prstGeom>
          <a:solidFill>
            <a:srgbClr val="6699FF"/>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44" name="正方形/長方形 43"/>
          <p:cNvSpPr/>
          <p:nvPr/>
        </p:nvSpPr>
        <p:spPr bwMode="auto">
          <a:xfrm>
            <a:off x="5395301" y="3734923"/>
            <a:ext cx="2913066" cy="252000"/>
          </a:xfrm>
          <a:prstGeom prst="rect">
            <a:avLst/>
          </a:prstGeom>
          <a:solidFill>
            <a:srgbClr val="6699FF"/>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204074" name="Text Box 232"/>
          <p:cNvSpPr txBox="1">
            <a:spLocks noChangeArrowheads="1"/>
          </p:cNvSpPr>
          <p:nvPr/>
        </p:nvSpPr>
        <p:spPr bwMode="auto">
          <a:xfrm>
            <a:off x="5749222" y="3750479"/>
            <a:ext cx="2120900" cy="265171"/>
          </a:xfrm>
          <a:prstGeom prst="rect">
            <a:avLst/>
          </a:prstGeom>
          <a:noFill/>
          <a:ln w="9525">
            <a:noFill/>
            <a:miter lim="800000"/>
            <a:headEnd/>
            <a:tailEnd/>
          </a:ln>
        </p:spPr>
        <p:txBody>
          <a:bodyPr wrap="none" lIns="98568" tIns="51255" rIns="98568" bIns="51255" anchor="ctr"/>
          <a:lstStyle>
            <a:defPPr>
              <a:defRPr lang="ja-JP"/>
            </a:defPPr>
            <a:lvl1pPr algn="ctr">
              <a:defRPr sz="1200" b="1">
                <a:solidFill>
                  <a:srgbClr val="FFFFFF"/>
                </a:solidFill>
                <a:latin typeface="メイリオ" pitchFamily="50" charset="-128"/>
                <a:ea typeface="メイリオ" pitchFamily="50" charset="-128"/>
                <a:cs typeface="メイリオ" pitchFamily="50" charset="-128"/>
              </a:defRPr>
            </a:lvl1pPr>
          </a:lstStyle>
          <a:p>
            <a:r>
              <a:rPr lang="ja-JP" altLang="en-US" dirty="0"/>
              <a:t>マイナビ</a:t>
            </a:r>
            <a:r>
              <a:rPr lang="en-US" altLang="ja-JP" dirty="0" smtClean="0"/>
              <a:t>201</a:t>
            </a:r>
            <a:r>
              <a:rPr lang="en-US" altLang="ja-JP" dirty="0"/>
              <a:t>8</a:t>
            </a:r>
            <a:r>
              <a:rPr lang="ja-JP" altLang="en-US" dirty="0" smtClean="0"/>
              <a:t>メニュー</a:t>
            </a:r>
            <a:endParaRPr lang="en-US" altLang="ja-JP" dirty="0"/>
          </a:p>
        </p:txBody>
      </p:sp>
      <p:sp>
        <p:nvSpPr>
          <p:cNvPr id="7" name="正方形/長方形 6"/>
          <p:cNvSpPr/>
          <p:nvPr/>
        </p:nvSpPr>
        <p:spPr bwMode="auto">
          <a:xfrm>
            <a:off x="344175" y="3735581"/>
            <a:ext cx="2267887" cy="281764"/>
          </a:xfrm>
          <a:prstGeom prst="rect">
            <a:avLst/>
          </a:prstGeom>
          <a:solidFill>
            <a:srgbClr val="6699FF"/>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204072" name="Text Box 235"/>
          <p:cNvSpPr txBox="1">
            <a:spLocks noChangeArrowheads="1"/>
          </p:cNvSpPr>
          <p:nvPr/>
        </p:nvSpPr>
        <p:spPr bwMode="auto">
          <a:xfrm>
            <a:off x="355332" y="3750586"/>
            <a:ext cx="2267888" cy="252000"/>
          </a:xfrm>
          <a:prstGeom prst="rect">
            <a:avLst/>
          </a:prstGeom>
          <a:noFill/>
          <a:ln w="9525">
            <a:noFill/>
            <a:miter lim="800000"/>
            <a:headEnd/>
            <a:tailEnd/>
          </a:ln>
        </p:spPr>
        <p:txBody>
          <a:bodyPr wrap="none" lIns="98568" tIns="51255" rIns="98568" bIns="51255" anchor="ctr"/>
          <a:lstStyle>
            <a:defPPr>
              <a:defRPr lang="ja-JP"/>
            </a:defPPr>
            <a:lvl1pPr algn="ctr">
              <a:defRPr sz="1200" b="1">
                <a:solidFill>
                  <a:srgbClr val="FFFFFF"/>
                </a:solidFill>
                <a:latin typeface="メイリオ" pitchFamily="50" charset="-128"/>
                <a:ea typeface="メイリオ" pitchFamily="50" charset="-128"/>
                <a:cs typeface="メイリオ" pitchFamily="50" charset="-128"/>
              </a:defRPr>
            </a:lvl1pPr>
          </a:lstStyle>
          <a:p>
            <a:r>
              <a:rPr lang="ja-JP" altLang="en-US" dirty="0"/>
              <a:t>就活スタイルメニュー</a:t>
            </a:r>
          </a:p>
        </p:txBody>
      </p:sp>
      <p:sp>
        <p:nvSpPr>
          <p:cNvPr id="204013" name="Text Box 1043"/>
          <p:cNvSpPr txBox="1">
            <a:spLocks noChangeArrowheads="1"/>
          </p:cNvSpPr>
          <p:nvPr/>
        </p:nvSpPr>
        <p:spPr bwMode="auto">
          <a:xfrm>
            <a:off x="110189" y="6058116"/>
            <a:ext cx="5137914" cy="949897"/>
          </a:xfrm>
          <a:prstGeom prst="rect">
            <a:avLst/>
          </a:prstGeom>
          <a:noFill/>
          <a:ln w="9525">
            <a:noFill/>
            <a:miter lim="800000"/>
            <a:headEnd/>
            <a:tailEnd/>
          </a:ln>
        </p:spPr>
        <p:txBody>
          <a:bodyPr wrap="none" lIns="98568" tIns="51255" rIns="98568" bIns="51255">
            <a:spAutoFit/>
          </a:bodyPr>
          <a:lstStyle/>
          <a:p>
            <a:r>
              <a:rPr lang="ja-JP" altLang="en-US" sz="1100" b="1" u="sng" dirty="0" smtClean="0">
                <a:solidFill>
                  <a:prstClr val="black"/>
                </a:solidFill>
                <a:cs typeface="メイリオ" pitchFamily="50" charset="-128"/>
              </a:rPr>
              <a:t>バナー</a:t>
            </a:r>
            <a:r>
              <a:rPr lang="en-US" altLang="ja-JP" sz="1100" b="1" u="sng" dirty="0" smtClean="0">
                <a:solidFill>
                  <a:prstClr val="black"/>
                </a:solidFill>
                <a:cs typeface="メイリオ" pitchFamily="50" charset="-128"/>
              </a:rPr>
              <a:t>/</a:t>
            </a:r>
            <a:r>
              <a:rPr lang="ja-JP" altLang="en-US" sz="1100" b="1" u="sng" dirty="0" smtClean="0">
                <a:solidFill>
                  <a:prstClr val="black"/>
                </a:solidFill>
                <a:cs typeface="メイリオ" pitchFamily="50" charset="-128"/>
              </a:rPr>
              <a:t>メール</a:t>
            </a:r>
            <a:r>
              <a:rPr lang="en-US" altLang="ja-JP" sz="1100" b="1" u="sng" dirty="0" smtClean="0">
                <a:solidFill>
                  <a:prstClr val="black"/>
                </a:solidFill>
                <a:cs typeface="メイリオ" pitchFamily="50" charset="-128"/>
              </a:rPr>
              <a:t>/SNS</a:t>
            </a:r>
            <a:r>
              <a:rPr lang="ja-JP" altLang="en-US" sz="1100" b="1" u="sng" dirty="0" smtClean="0">
                <a:solidFill>
                  <a:prstClr val="black"/>
                </a:solidFill>
                <a:cs typeface="メイリオ" pitchFamily="50" charset="-128"/>
              </a:rPr>
              <a:t>配信メニュー入稿締め切り</a:t>
            </a:r>
            <a:r>
              <a:rPr lang="ja-JP" altLang="en-US" sz="1100" b="1" u="sng" dirty="0" smtClean="0">
                <a:solidFill>
                  <a:srgbClr val="FF7C80"/>
                </a:solidFill>
                <a:cs typeface="メイリオ" pitchFamily="50" charset="-128"/>
              </a:rPr>
              <a:t>：配信</a:t>
            </a:r>
            <a:r>
              <a:rPr lang="ja-JP" altLang="en-US" sz="1100" b="1" u="sng" dirty="0">
                <a:solidFill>
                  <a:srgbClr val="FF7C80"/>
                </a:solidFill>
                <a:cs typeface="メイリオ" pitchFamily="50" charset="-128"/>
              </a:rPr>
              <a:t>日・掲載日の</a:t>
            </a:r>
            <a:r>
              <a:rPr lang="en-US" altLang="ja-JP" sz="1100" b="1" u="sng" dirty="0">
                <a:solidFill>
                  <a:srgbClr val="FF7C80"/>
                </a:solidFill>
                <a:cs typeface="メイリオ" pitchFamily="50" charset="-128"/>
              </a:rPr>
              <a:t>7</a:t>
            </a:r>
            <a:r>
              <a:rPr lang="ja-JP" altLang="en-US" sz="1100" b="1" u="sng" dirty="0">
                <a:solidFill>
                  <a:srgbClr val="FF7C80"/>
                </a:solidFill>
                <a:cs typeface="メイリオ" pitchFamily="50" charset="-128"/>
              </a:rPr>
              <a:t>営業</a:t>
            </a:r>
            <a:r>
              <a:rPr lang="ja-JP" altLang="en-US" sz="1100" b="1" u="sng" dirty="0" smtClean="0">
                <a:solidFill>
                  <a:srgbClr val="FF7C80"/>
                </a:solidFill>
                <a:cs typeface="メイリオ" pitchFamily="50" charset="-128"/>
              </a:rPr>
              <a:t>日前</a:t>
            </a:r>
            <a:endParaRPr lang="en-US" altLang="ja-JP" sz="1100" b="1" u="sng" dirty="0" smtClean="0">
              <a:solidFill>
                <a:srgbClr val="FF7C80"/>
              </a:solidFill>
              <a:cs typeface="メイリオ" pitchFamily="50" charset="-128"/>
            </a:endParaRPr>
          </a:p>
          <a:p>
            <a:r>
              <a:rPr lang="en-US" altLang="ja-JP" sz="1100" b="1" u="sng" dirty="0" smtClean="0">
                <a:solidFill>
                  <a:prstClr val="black"/>
                </a:solidFill>
                <a:cs typeface="メイリオ" pitchFamily="50" charset="-128"/>
              </a:rPr>
              <a:t>WEB</a:t>
            </a:r>
            <a:r>
              <a:rPr lang="ja-JP" altLang="en-US" sz="1100" b="1" u="sng" dirty="0" smtClean="0">
                <a:solidFill>
                  <a:prstClr val="black"/>
                </a:solidFill>
                <a:cs typeface="メイリオ" pitchFamily="50" charset="-128"/>
              </a:rPr>
              <a:t>クリエイティブタイアップお申し込み締め切り</a:t>
            </a:r>
            <a:r>
              <a:rPr lang="ja-JP" altLang="en-US" sz="1100" b="1" u="sng" dirty="0" smtClean="0">
                <a:solidFill>
                  <a:srgbClr val="FF7C80"/>
                </a:solidFill>
                <a:cs typeface="メイリオ" pitchFamily="50" charset="-128"/>
              </a:rPr>
              <a:t>：掲載日の</a:t>
            </a:r>
            <a:r>
              <a:rPr lang="en-US" altLang="ja-JP" sz="1100" b="1" u="sng" dirty="0" smtClean="0">
                <a:solidFill>
                  <a:srgbClr val="FF7C80"/>
                </a:solidFill>
                <a:cs typeface="メイリオ" pitchFamily="50" charset="-128"/>
              </a:rPr>
              <a:t>40</a:t>
            </a:r>
            <a:r>
              <a:rPr lang="ja-JP" altLang="en-US" sz="1100" b="1" u="sng" dirty="0" smtClean="0">
                <a:solidFill>
                  <a:srgbClr val="FF7C80"/>
                </a:solidFill>
                <a:cs typeface="メイリオ" pitchFamily="50" charset="-128"/>
              </a:rPr>
              <a:t>営業日前</a:t>
            </a:r>
            <a:endParaRPr lang="en-US" altLang="ja-JP" sz="1100" b="1" u="sng" dirty="0" smtClean="0">
              <a:solidFill>
                <a:srgbClr val="FF7C80"/>
              </a:solidFill>
              <a:cs typeface="メイリオ" pitchFamily="50" charset="-128"/>
            </a:endParaRPr>
          </a:p>
          <a:p>
            <a:r>
              <a:rPr lang="en-US" altLang="ja-JP" sz="1100" b="1" u="sng" dirty="0" smtClean="0">
                <a:solidFill>
                  <a:prstClr val="black"/>
                </a:solidFill>
                <a:cs typeface="メイリオ" pitchFamily="50" charset="-128"/>
              </a:rPr>
              <a:t>WEB</a:t>
            </a:r>
            <a:r>
              <a:rPr lang="ja-JP" altLang="en-US" sz="1100" b="1" u="sng" dirty="0" smtClean="0">
                <a:solidFill>
                  <a:prstClr val="black"/>
                </a:solidFill>
                <a:cs typeface="メイリオ" pitchFamily="50" charset="-128"/>
              </a:rPr>
              <a:t>編集タイアップお申し込み締め切り</a:t>
            </a:r>
            <a:r>
              <a:rPr lang="ja-JP" altLang="en-US" sz="1100" b="1" u="sng" dirty="0" smtClean="0">
                <a:solidFill>
                  <a:srgbClr val="FF7C80"/>
                </a:solidFill>
                <a:cs typeface="メイリオ" pitchFamily="50" charset="-128"/>
              </a:rPr>
              <a:t>：掲載日の</a:t>
            </a:r>
            <a:r>
              <a:rPr lang="en-US" altLang="ja-JP" sz="1100" b="1" u="sng" dirty="0" smtClean="0">
                <a:solidFill>
                  <a:srgbClr val="FF7C80"/>
                </a:solidFill>
                <a:cs typeface="メイリオ" pitchFamily="50" charset="-128"/>
              </a:rPr>
              <a:t>30</a:t>
            </a:r>
            <a:r>
              <a:rPr lang="ja-JP" altLang="en-US" sz="1100" b="1" u="sng" dirty="0" smtClean="0">
                <a:solidFill>
                  <a:srgbClr val="FF7C80"/>
                </a:solidFill>
                <a:cs typeface="メイリオ" pitchFamily="50" charset="-128"/>
              </a:rPr>
              <a:t>営業日前</a:t>
            </a:r>
            <a:endParaRPr lang="en-US" altLang="ja-JP" sz="1100" b="1" u="sng" dirty="0" smtClean="0">
              <a:solidFill>
                <a:srgbClr val="FF7C80"/>
              </a:solidFill>
              <a:cs typeface="メイリオ" pitchFamily="50" charset="-128"/>
            </a:endParaRPr>
          </a:p>
          <a:p>
            <a:r>
              <a:rPr lang="en-US" altLang="ja-JP" sz="1100" b="1" u="sng" dirty="0" smtClean="0">
                <a:solidFill>
                  <a:prstClr val="black"/>
                </a:solidFill>
                <a:cs typeface="メイリオ" pitchFamily="50" charset="-128"/>
              </a:rPr>
              <a:t>WEB</a:t>
            </a:r>
            <a:r>
              <a:rPr lang="ja-JP" altLang="en-US" sz="1100" b="1" u="sng" dirty="0">
                <a:solidFill>
                  <a:prstClr val="black"/>
                </a:solidFill>
                <a:cs typeface="メイリオ" pitchFamily="50" charset="-128"/>
              </a:rPr>
              <a:t>編集</a:t>
            </a:r>
            <a:r>
              <a:rPr lang="ja-JP" altLang="en-US" sz="1100" b="1" u="sng" dirty="0" smtClean="0">
                <a:solidFill>
                  <a:prstClr val="black"/>
                </a:solidFill>
                <a:cs typeface="メイリオ" pitchFamily="50" charset="-128"/>
              </a:rPr>
              <a:t>タイアップ 素材支給型お申し込み締め切り</a:t>
            </a:r>
            <a:r>
              <a:rPr lang="ja-JP" altLang="en-US" sz="1100" b="1" u="sng" dirty="0" smtClean="0">
                <a:solidFill>
                  <a:srgbClr val="FF7C80"/>
                </a:solidFill>
                <a:cs typeface="メイリオ" pitchFamily="50" charset="-128"/>
              </a:rPr>
              <a:t>：掲載日の</a:t>
            </a:r>
            <a:r>
              <a:rPr lang="en-US" altLang="ja-JP" sz="1100" b="1" u="sng" dirty="0">
                <a:solidFill>
                  <a:srgbClr val="FF7C80"/>
                </a:solidFill>
                <a:cs typeface="メイリオ" pitchFamily="50" charset="-128"/>
              </a:rPr>
              <a:t>15</a:t>
            </a:r>
            <a:r>
              <a:rPr lang="ja-JP" altLang="en-US" sz="1100" b="1" u="sng" dirty="0" smtClean="0">
                <a:solidFill>
                  <a:srgbClr val="FF7C80"/>
                </a:solidFill>
                <a:cs typeface="メイリオ" pitchFamily="50" charset="-128"/>
              </a:rPr>
              <a:t>営業日前</a:t>
            </a:r>
            <a:endParaRPr lang="en-US" altLang="ja-JP" sz="1100" b="1" u="sng" dirty="0">
              <a:solidFill>
                <a:srgbClr val="FF7C80"/>
              </a:solidFill>
              <a:cs typeface="メイリオ" pitchFamily="50" charset="-128"/>
            </a:endParaRPr>
          </a:p>
          <a:p>
            <a:r>
              <a:rPr lang="en-US" altLang="ja-JP" sz="1100" b="1" u="sng" dirty="0" smtClean="0">
                <a:solidFill>
                  <a:prstClr val="black"/>
                </a:solidFill>
                <a:cs typeface="メイリオ" pitchFamily="50" charset="-128"/>
              </a:rPr>
              <a:t>WEB</a:t>
            </a:r>
            <a:r>
              <a:rPr lang="ja-JP" altLang="en-US" sz="1100" b="1" u="sng" dirty="0" smtClean="0">
                <a:solidFill>
                  <a:prstClr val="black"/>
                </a:solidFill>
                <a:cs typeface="メイリオ" pitchFamily="50" charset="-128"/>
              </a:rPr>
              <a:t>転載お申し込み締め切り</a:t>
            </a:r>
            <a:r>
              <a:rPr lang="ja-JP" altLang="en-US" sz="1100" b="1" u="sng" dirty="0" smtClean="0">
                <a:solidFill>
                  <a:srgbClr val="FF7C80"/>
                </a:solidFill>
                <a:cs typeface="メイリオ" pitchFamily="50" charset="-128"/>
              </a:rPr>
              <a:t>：</a:t>
            </a:r>
            <a:r>
              <a:rPr lang="en-US" altLang="ja-JP" sz="1100" b="1" u="sng" dirty="0" smtClean="0">
                <a:solidFill>
                  <a:srgbClr val="FF7C80"/>
                </a:solidFill>
                <a:cs typeface="メイリオ" pitchFamily="50" charset="-128"/>
              </a:rPr>
              <a:t>2016</a:t>
            </a:r>
            <a:r>
              <a:rPr lang="ja-JP" altLang="en-US" sz="1100" b="1" u="sng" dirty="0" smtClean="0">
                <a:solidFill>
                  <a:srgbClr val="FF7C80"/>
                </a:solidFill>
                <a:cs typeface="メイリオ" pitchFamily="50" charset="-128"/>
              </a:rPr>
              <a:t>年</a:t>
            </a:r>
            <a:r>
              <a:rPr lang="en-US" altLang="ja-JP" sz="1100" b="1" u="sng" dirty="0">
                <a:solidFill>
                  <a:srgbClr val="FF7C80"/>
                </a:solidFill>
                <a:cs typeface="メイリオ" pitchFamily="50" charset="-128"/>
              </a:rPr>
              <a:t>10</a:t>
            </a:r>
            <a:r>
              <a:rPr lang="ja-JP" altLang="en-US" sz="1100" b="1" u="sng" dirty="0" smtClean="0">
                <a:solidFill>
                  <a:srgbClr val="FF7C80"/>
                </a:solidFill>
                <a:cs typeface="メイリオ" pitchFamily="50" charset="-128"/>
              </a:rPr>
              <a:t>月</a:t>
            </a:r>
            <a:r>
              <a:rPr lang="en-US" altLang="ja-JP" sz="1100" b="1" u="sng" dirty="0" smtClean="0">
                <a:solidFill>
                  <a:srgbClr val="FF7C80"/>
                </a:solidFill>
                <a:cs typeface="メイリオ" pitchFamily="50" charset="-128"/>
              </a:rPr>
              <a:t>1</a:t>
            </a:r>
            <a:r>
              <a:rPr lang="en-US" altLang="ja-JP" sz="1100" b="1" u="sng" dirty="0">
                <a:solidFill>
                  <a:srgbClr val="FF7C80"/>
                </a:solidFill>
                <a:cs typeface="メイリオ" pitchFamily="50" charset="-128"/>
              </a:rPr>
              <a:t>4</a:t>
            </a:r>
            <a:r>
              <a:rPr lang="ja-JP" altLang="en-US" sz="1100" b="1" u="sng" dirty="0" smtClean="0">
                <a:solidFill>
                  <a:srgbClr val="FF7C80"/>
                </a:solidFill>
                <a:cs typeface="メイリオ" pitchFamily="50" charset="-128"/>
              </a:rPr>
              <a:t>日（金）</a:t>
            </a:r>
            <a:endParaRPr lang="ja-JP" altLang="en-US" sz="1100" b="1" u="sng" dirty="0">
              <a:solidFill>
                <a:srgbClr val="FF7C80"/>
              </a:solidFill>
              <a:cs typeface="メイリオ" pitchFamily="50" charset="-128"/>
            </a:endParaRPr>
          </a:p>
        </p:txBody>
      </p:sp>
      <p:graphicFrame>
        <p:nvGraphicFramePr>
          <p:cNvPr id="204004" name="Object 228"/>
          <p:cNvGraphicFramePr>
            <a:graphicFrameLocks noChangeAspect="1"/>
          </p:cNvGraphicFramePr>
          <p:nvPr>
            <p:extLst>
              <p:ext uri="{D42A27DB-BD31-4B8C-83A1-F6EECF244321}">
                <p14:modId xmlns:p14="http://schemas.microsoft.com/office/powerpoint/2010/main" val="3811308135"/>
              </p:ext>
            </p:extLst>
          </p:nvPr>
        </p:nvGraphicFramePr>
        <p:xfrm>
          <a:off x="5398202" y="1172416"/>
          <a:ext cx="2692400" cy="736762"/>
        </p:xfrm>
        <a:graphic>
          <a:graphicData uri="http://schemas.openxmlformats.org/presentationml/2006/ole">
            <mc:AlternateContent xmlns:mc="http://schemas.openxmlformats.org/markup-compatibility/2006">
              <mc:Choice xmlns:v="urn:schemas-microsoft-com:vml" Requires="v">
                <p:oleObj spid="_x0000_s4356" name="ワークシート" r:id="rId5" imgW="3371985" imgH="876390" progId="Excel.Sheet.8">
                  <p:embed/>
                </p:oleObj>
              </mc:Choice>
              <mc:Fallback>
                <p:oleObj name="ワークシート" r:id="rId5" imgW="3371985" imgH="876390" progId="Excel.Sheet.8">
                  <p:embed/>
                  <p:pic>
                    <p:nvPicPr>
                      <p:cNvPr id="0" name=""/>
                      <p:cNvPicPr>
                        <a:picLocks noChangeAspect="1" noChangeArrowheads="1"/>
                      </p:cNvPicPr>
                      <p:nvPr/>
                    </p:nvPicPr>
                    <p:blipFill>
                      <a:blip r:embed="rId6"/>
                      <a:srcRect/>
                      <a:stretch>
                        <a:fillRect/>
                      </a:stretch>
                    </p:blipFill>
                    <p:spPr bwMode="auto">
                      <a:xfrm>
                        <a:off x="5398202" y="1172416"/>
                        <a:ext cx="2692400" cy="736762"/>
                      </a:xfrm>
                      <a:prstGeom prst="rect">
                        <a:avLst/>
                      </a:prstGeom>
                      <a:noFill/>
                      <a:extLst/>
                    </p:spPr>
                  </p:pic>
                </p:oleObj>
              </mc:Fallback>
            </mc:AlternateContent>
          </a:graphicData>
        </a:graphic>
      </p:graphicFrame>
      <p:sp>
        <p:nvSpPr>
          <p:cNvPr id="204066" name="Text Box 286"/>
          <p:cNvSpPr txBox="1">
            <a:spLocks noChangeArrowheads="1"/>
          </p:cNvSpPr>
          <p:nvPr/>
        </p:nvSpPr>
        <p:spPr bwMode="auto">
          <a:xfrm>
            <a:off x="5417712" y="890628"/>
            <a:ext cx="1799135" cy="252000"/>
          </a:xfrm>
          <a:prstGeom prst="rect">
            <a:avLst/>
          </a:prstGeom>
          <a:noFill/>
          <a:ln w="9525">
            <a:noFill/>
            <a:miter lim="800000"/>
            <a:headEnd/>
            <a:tailEnd/>
          </a:ln>
        </p:spPr>
        <p:txBody>
          <a:bodyPr wrap="none" lIns="98568" tIns="51255" rIns="98568" bIns="51255" anchor="ctr"/>
          <a:lstStyle>
            <a:defPPr>
              <a:defRPr lang="ja-JP"/>
            </a:defPPr>
            <a:lvl1pPr algn="ctr">
              <a:defRPr sz="1200" b="1">
                <a:solidFill>
                  <a:srgbClr val="FFFFFF"/>
                </a:solidFill>
                <a:latin typeface="メイリオ" pitchFamily="50" charset="-128"/>
                <a:ea typeface="メイリオ" pitchFamily="50" charset="-128"/>
                <a:cs typeface="メイリオ" pitchFamily="50" charset="-128"/>
              </a:defRPr>
            </a:lvl1pPr>
          </a:lstStyle>
          <a:p>
            <a:r>
              <a:rPr lang="ja-JP" altLang="en-US" dirty="0"/>
              <a:t>同梱メニュー</a:t>
            </a:r>
          </a:p>
        </p:txBody>
      </p:sp>
      <p:sp>
        <p:nvSpPr>
          <p:cNvPr id="204064" name="Text Box 290"/>
          <p:cNvSpPr txBox="1">
            <a:spLocks noChangeArrowheads="1"/>
          </p:cNvSpPr>
          <p:nvPr/>
        </p:nvSpPr>
        <p:spPr bwMode="auto">
          <a:xfrm>
            <a:off x="5379501" y="5758265"/>
            <a:ext cx="2860343" cy="265171"/>
          </a:xfrm>
          <a:prstGeom prst="rect">
            <a:avLst/>
          </a:prstGeom>
          <a:noFill/>
          <a:ln w="9525">
            <a:noFill/>
            <a:miter lim="800000"/>
            <a:headEnd/>
            <a:tailEnd/>
          </a:ln>
        </p:spPr>
        <p:txBody>
          <a:bodyPr wrap="none" lIns="98568" tIns="51255" rIns="98568" bIns="51255" anchor="ctr"/>
          <a:lstStyle/>
          <a:p>
            <a:pPr algn="ctr"/>
            <a:r>
              <a:rPr lang="ja-JP" altLang="en-US" sz="1200" b="1" dirty="0" smtClean="0">
                <a:solidFill>
                  <a:srgbClr val="FFFFFF"/>
                </a:solidFill>
                <a:cs typeface="メイリオ" pitchFamily="50" charset="-128"/>
              </a:rPr>
              <a:t>マイナビメール／ＳＮＳ配信メニュー</a:t>
            </a:r>
            <a:endParaRPr lang="en-US" altLang="ja-JP" sz="1200" b="1" dirty="0">
              <a:solidFill>
                <a:srgbClr val="FFFFFF"/>
              </a:solidFill>
              <a:cs typeface="メイリオ" pitchFamily="50" charset="-128"/>
            </a:endParaRPr>
          </a:p>
        </p:txBody>
      </p:sp>
      <p:graphicFrame>
        <p:nvGraphicFramePr>
          <p:cNvPr id="32" name="Object 228"/>
          <p:cNvGraphicFramePr>
            <a:graphicFrameLocks noChangeAspect="1"/>
          </p:cNvGraphicFramePr>
          <p:nvPr>
            <p:extLst>
              <p:ext uri="{D42A27DB-BD31-4B8C-83A1-F6EECF244321}">
                <p14:modId xmlns:p14="http://schemas.microsoft.com/office/powerpoint/2010/main" val="987469226"/>
              </p:ext>
            </p:extLst>
          </p:nvPr>
        </p:nvGraphicFramePr>
        <p:xfrm>
          <a:off x="5397593" y="2745630"/>
          <a:ext cx="3995738" cy="443010"/>
        </p:xfrm>
        <a:graphic>
          <a:graphicData uri="http://schemas.openxmlformats.org/presentationml/2006/ole">
            <mc:AlternateContent xmlns:mc="http://schemas.openxmlformats.org/markup-compatibility/2006">
              <mc:Choice xmlns:v="urn:schemas-microsoft-com:vml" Requires="v">
                <p:oleObj spid="_x0000_s4357" name="ワークシート" r:id="rId8" imgW="4067243" imgH="428625" progId="Excel.Sheet.8">
                  <p:embed/>
                </p:oleObj>
              </mc:Choice>
              <mc:Fallback>
                <p:oleObj name="ワークシート" r:id="rId8" imgW="4067243" imgH="428625" progId="Excel.Sheet.8">
                  <p:embed/>
                  <p:pic>
                    <p:nvPicPr>
                      <p:cNvPr id="0" name=""/>
                      <p:cNvPicPr>
                        <a:picLocks noChangeAspect="1" noChangeArrowheads="1"/>
                      </p:cNvPicPr>
                      <p:nvPr/>
                    </p:nvPicPr>
                    <p:blipFill>
                      <a:blip r:embed="rId9"/>
                      <a:srcRect/>
                      <a:stretch>
                        <a:fillRect/>
                      </a:stretch>
                    </p:blipFill>
                    <p:spPr bwMode="auto">
                      <a:xfrm>
                        <a:off x="5397593" y="2745630"/>
                        <a:ext cx="3995738" cy="443010"/>
                      </a:xfrm>
                      <a:prstGeom prst="rect">
                        <a:avLst/>
                      </a:prstGeom>
                      <a:noFill/>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1532833165"/>
              </p:ext>
            </p:extLst>
          </p:nvPr>
        </p:nvGraphicFramePr>
        <p:xfrm>
          <a:off x="5395590" y="6034707"/>
          <a:ext cx="4716462" cy="969963"/>
        </p:xfrm>
        <a:graphic>
          <a:graphicData uri="http://schemas.openxmlformats.org/presentationml/2006/ole">
            <mc:AlternateContent xmlns:mc="http://schemas.openxmlformats.org/markup-compatibility/2006">
              <mc:Choice xmlns:v="urn:schemas-microsoft-com:vml" Requires="v">
                <p:oleObj spid="_x0000_s4358" name="ワークシート" r:id="rId11" imgW="5276985" imgH="1057275" progId="Excel.Sheet.12">
                  <p:embed/>
                </p:oleObj>
              </mc:Choice>
              <mc:Fallback>
                <p:oleObj name="ワークシート" r:id="rId11" imgW="5276985" imgH="1057275" progId="Excel.Sheet.12">
                  <p:embed/>
                  <p:pic>
                    <p:nvPicPr>
                      <p:cNvPr id="0" name=""/>
                      <p:cNvPicPr>
                        <a:picLocks noChangeAspect="1" noChangeArrowheads="1"/>
                      </p:cNvPicPr>
                      <p:nvPr/>
                    </p:nvPicPr>
                    <p:blipFill>
                      <a:blip r:embed="rId12"/>
                      <a:srcRect/>
                      <a:stretch>
                        <a:fillRect/>
                      </a:stretch>
                    </p:blipFill>
                    <p:spPr bwMode="auto">
                      <a:xfrm>
                        <a:off x="5395590" y="6034707"/>
                        <a:ext cx="4716462" cy="969963"/>
                      </a:xfrm>
                      <a:prstGeom prst="rect">
                        <a:avLst/>
                      </a:prstGeom>
                      <a:noFill/>
                      <a:ln>
                        <a:noFill/>
                      </a:ln>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858471318"/>
              </p:ext>
            </p:extLst>
          </p:nvPr>
        </p:nvGraphicFramePr>
        <p:xfrm>
          <a:off x="5375275" y="4052342"/>
          <a:ext cx="4767263" cy="1681162"/>
        </p:xfrm>
        <a:graphic>
          <a:graphicData uri="http://schemas.openxmlformats.org/presentationml/2006/ole">
            <mc:AlternateContent xmlns:mc="http://schemas.openxmlformats.org/markup-compatibility/2006">
              <mc:Choice xmlns:v="urn:schemas-microsoft-com:vml" Requires="v">
                <p:oleObj spid="_x0000_s4359" name="ワークシート" r:id="rId14" imgW="5981700" imgH="2038260" progId="Excel.Sheet.12">
                  <p:embed/>
                </p:oleObj>
              </mc:Choice>
              <mc:Fallback>
                <p:oleObj name="ワークシート" r:id="rId14" imgW="5981700" imgH="2038260" progId="Excel.Sheet.12">
                  <p:embed/>
                  <p:pic>
                    <p:nvPicPr>
                      <p:cNvPr id="0" name=""/>
                      <p:cNvPicPr>
                        <a:picLocks noChangeAspect="1" noChangeArrowheads="1"/>
                      </p:cNvPicPr>
                      <p:nvPr/>
                    </p:nvPicPr>
                    <p:blipFill>
                      <a:blip r:embed="rId15"/>
                      <a:srcRect/>
                      <a:stretch>
                        <a:fillRect/>
                      </a:stretch>
                    </p:blipFill>
                    <p:spPr bwMode="auto">
                      <a:xfrm>
                        <a:off x="5375275" y="4052342"/>
                        <a:ext cx="4767263" cy="1681162"/>
                      </a:xfrm>
                      <a:prstGeom prst="rect">
                        <a:avLst/>
                      </a:prstGeom>
                      <a:noFill/>
                      <a:ln>
                        <a:noFill/>
                      </a:ln>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092082850"/>
              </p:ext>
            </p:extLst>
          </p:nvPr>
        </p:nvGraphicFramePr>
        <p:xfrm>
          <a:off x="344176" y="4052342"/>
          <a:ext cx="4550088" cy="1828926"/>
        </p:xfrm>
        <a:graphic>
          <a:graphicData uri="http://schemas.openxmlformats.org/presentationml/2006/ole">
            <mc:AlternateContent xmlns:mc="http://schemas.openxmlformats.org/markup-compatibility/2006">
              <mc:Choice xmlns:v="urn:schemas-microsoft-com:vml" Requires="v">
                <p:oleObj spid="_x0000_s4360" name="ワークシート" r:id="rId17" imgW="4295843" imgH="1723935" progId="Excel.Sheet.12">
                  <p:embed/>
                </p:oleObj>
              </mc:Choice>
              <mc:Fallback>
                <p:oleObj name="ワークシート" r:id="rId17" imgW="4295843" imgH="1723935" progId="Excel.Sheet.12">
                  <p:embed/>
                  <p:pic>
                    <p:nvPicPr>
                      <p:cNvPr id="0" name=""/>
                      <p:cNvPicPr/>
                      <p:nvPr/>
                    </p:nvPicPr>
                    <p:blipFill>
                      <a:blip r:embed="rId18"/>
                      <a:stretch>
                        <a:fillRect/>
                      </a:stretch>
                    </p:blipFill>
                    <p:spPr>
                      <a:xfrm>
                        <a:off x="344176" y="4052342"/>
                        <a:ext cx="4550088" cy="1828926"/>
                      </a:xfrm>
                      <a:prstGeom prst="rect">
                        <a:avLst/>
                      </a:prstGeom>
                    </p:spPr>
                  </p:pic>
                </p:oleObj>
              </mc:Fallback>
            </mc:AlternateContent>
          </a:graphicData>
        </a:graphic>
      </p:graphicFrame>
      <p:sp>
        <p:nvSpPr>
          <p:cNvPr id="2" name="テキスト ボックス 1"/>
          <p:cNvSpPr txBox="1"/>
          <p:nvPr/>
        </p:nvSpPr>
        <p:spPr>
          <a:xfrm>
            <a:off x="2597279" y="3713788"/>
            <a:ext cx="1826141" cy="338554"/>
          </a:xfrm>
          <a:prstGeom prst="rect">
            <a:avLst/>
          </a:prstGeom>
          <a:noFill/>
        </p:spPr>
        <p:txBody>
          <a:bodyPr wrap="none" rtlCol="0">
            <a:spAutoFit/>
          </a:bodyPr>
          <a:lstStyle/>
          <a:p>
            <a:r>
              <a:rPr lang="en-US" altLang="ja-JP" sz="800" dirty="0" smtClean="0">
                <a:solidFill>
                  <a:srgbClr val="000000"/>
                </a:solidFill>
                <a:cs typeface="メイリオ" pitchFamily="50" charset="-128"/>
              </a:rPr>
              <a:t>※</a:t>
            </a:r>
            <a:r>
              <a:rPr lang="ja-JP" altLang="en-US" sz="800" dirty="0" smtClean="0">
                <a:solidFill>
                  <a:srgbClr val="000000"/>
                </a:solidFill>
                <a:cs typeface="メイリオ" pitchFamily="50" charset="-128"/>
              </a:rPr>
              <a:t>期間延長メニューの金額は</a:t>
            </a:r>
            <a:endParaRPr lang="en-US" altLang="ja-JP" sz="800" dirty="0" smtClean="0">
              <a:solidFill>
                <a:srgbClr val="000000"/>
              </a:solidFill>
              <a:cs typeface="メイリオ" pitchFamily="50" charset="-128"/>
            </a:endParaRPr>
          </a:p>
          <a:p>
            <a:r>
              <a:rPr lang="ja-JP" altLang="en-US" sz="800" dirty="0">
                <a:solidFill>
                  <a:srgbClr val="000000"/>
                </a:solidFill>
                <a:cs typeface="メイリオ" pitchFamily="50" charset="-128"/>
              </a:rPr>
              <a:t>　</a:t>
            </a:r>
            <a:r>
              <a:rPr lang="ja-JP" altLang="en-US" sz="800" dirty="0" smtClean="0">
                <a:solidFill>
                  <a:srgbClr val="000000"/>
                </a:solidFill>
                <a:cs typeface="メイリオ" pitchFamily="50" charset="-128"/>
              </a:rPr>
              <a:t>各該当ページをご参照ください。</a:t>
            </a:r>
            <a:endParaRPr lang="ja-JP" altLang="en-US" sz="800" dirty="0">
              <a:solidFill>
                <a:srgbClr val="000000"/>
              </a:solidFill>
              <a:cs typeface="メイリオ" pitchFamily="50" charset="-128"/>
            </a:endParaRPr>
          </a:p>
        </p:txBody>
      </p:sp>
      <p:sp>
        <p:nvSpPr>
          <p:cNvPr id="39" name="Text Box 1042"/>
          <p:cNvSpPr txBox="1">
            <a:spLocks noChangeArrowheads="1"/>
          </p:cNvSpPr>
          <p:nvPr/>
        </p:nvSpPr>
        <p:spPr bwMode="auto">
          <a:xfrm>
            <a:off x="2612063" y="523950"/>
            <a:ext cx="1851758" cy="472843"/>
          </a:xfrm>
          <a:prstGeom prst="rect">
            <a:avLst/>
          </a:prstGeom>
          <a:noFill/>
          <a:ln w="9525">
            <a:noFill/>
            <a:miter lim="800000"/>
            <a:headEnd/>
            <a:tailEnd/>
          </a:ln>
        </p:spPr>
        <p:txBody>
          <a:bodyPr wrap="none" lIns="98568" tIns="51255" rIns="98568" bIns="51255">
            <a:spAutoFit/>
          </a:bodyPr>
          <a:lstStyle/>
          <a:p>
            <a:r>
              <a:rPr lang="ja-JP" altLang="en-US" sz="1200" b="1" dirty="0">
                <a:solidFill>
                  <a:srgbClr val="FF7C80"/>
                </a:solidFill>
                <a:cs typeface="メイリオ" pitchFamily="50" charset="-128"/>
              </a:rPr>
              <a:t>お申し込み締め切り</a:t>
            </a:r>
            <a:r>
              <a:rPr lang="ja-JP" altLang="en-US" sz="1200" b="1" dirty="0" smtClean="0">
                <a:solidFill>
                  <a:srgbClr val="FF7C80"/>
                </a:solidFill>
                <a:cs typeface="メイリオ" pitchFamily="50" charset="-128"/>
              </a:rPr>
              <a:t>：</a:t>
            </a:r>
            <a:endParaRPr lang="en-US" altLang="ja-JP" sz="1200" b="1" dirty="0" smtClean="0">
              <a:solidFill>
                <a:srgbClr val="FF7C80"/>
              </a:solidFill>
              <a:cs typeface="メイリオ" pitchFamily="50" charset="-128"/>
            </a:endParaRPr>
          </a:p>
          <a:p>
            <a:r>
              <a:rPr lang="en-US" altLang="ja-JP" sz="1200" b="1" dirty="0" smtClean="0">
                <a:solidFill>
                  <a:srgbClr val="FF7C80"/>
                </a:solidFill>
                <a:cs typeface="メイリオ" pitchFamily="50" charset="-128"/>
              </a:rPr>
              <a:t>2016</a:t>
            </a:r>
            <a:r>
              <a:rPr lang="ja-JP" altLang="en-US" sz="1200" b="1" dirty="0" smtClean="0">
                <a:solidFill>
                  <a:srgbClr val="FF7C80"/>
                </a:solidFill>
                <a:cs typeface="メイリオ" pitchFamily="50" charset="-128"/>
              </a:rPr>
              <a:t>年</a:t>
            </a:r>
            <a:r>
              <a:rPr lang="en-US" altLang="ja-JP" sz="1200" b="1" dirty="0" smtClean="0">
                <a:solidFill>
                  <a:srgbClr val="FF7C80"/>
                </a:solidFill>
                <a:cs typeface="メイリオ" pitchFamily="50" charset="-128"/>
              </a:rPr>
              <a:t>11</a:t>
            </a:r>
            <a:r>
              <a:rPr lang="ja-JP" altLang="en-US" sz="1200" b="1" dirty="0" smtClean="0">
                <a:solidFill>
                  <a:srgbClr val="FF7C80"/>
                </a:solidFill>
                <a:cs typeface="メイリオ" pitchFamily="50" charset="-128"/>
              </a:rPr>
              <a:t>月</a:t>
            </a:r>
            <a:r>
              <a:rPr lang="en-US" altLang="ja-JP" sz="1200" b="1" dirty="0" smtClean="0">
                <a:solidFill>
                  <a:srgbClr val="FF7C80"/>
                </a:solidFill>
                <a:cs typeface="メイリオ" pitchFamily="50" charset="-128"/>
              </a:rPr>
              <a:t>1</a:t>
            </a:r>
            <a:r>
              <a:rPr lang="ja-JP" altLang="en-US" sz="1200" b="1" dirty="0" smtClean="0">
                <a:solidFill>
                  <a:srgbClr val="FF7C80"/>
                </a:solidFill>
                <a:cs typeface="メイリオ" pitchFamily="50" charset="-128"/>
              </a:rPr>
              <a:t>日（火）</a:t>
            </a:r>
            <a:endParaRPr lang="ja-JP" altLang="en-US" sz="1200" b="1" dirty="0">
              <a:solidFill>
                <a:srgbClr val="FF7C80"/>
              </a:solidFill>
              <a:cs typeface="メイリオ" pitchFamily="50" charset="-128"/>
            </a:endParaRPr>
          </a:p>
        </p:txBody>
      </p:sp>
      <p:sp>
        <p:nvSpPr>
          <p:cNvPr id="40" name="Text Box 1042"/>
          <p:cNvSpPr txBox="1">
            <a:spLocks noChangeArrowheads="1"/>
          </p:cNvSpPr>
          <p:nvPr/>
        </p:nvSpPr>
        <p:spPr bwMode="auto">
          <a:xfrm>
            <a:off x="5395301" y="1933581"/>
            <a:ext cx="3494835" cy="288177"/>
          </a:xfrm>
          <a:prstGeom prst="rect">
            <a:avLst/>
          </a:prstGeom>
          <a:noFill/>
          <a:ln w="9525">
            <a:noFill/>
            <a:miter lim="800000"/>
            <a:headEnd/>
            <a:tailEnd/>
          </a:ln>
        </p:spPr>
        <p:txBody>
          <a:bodyPr wrap="none" lIns="98568" tIns="51255" rIns="98568" bIns="51255">
            <a:spAutoFit/>
          </a:bodyPr>
          <a:lstStyle>
            <a:defPPr>
              <a:defRPr lang="ja-JP"/>
            </a:defPPr>
            <a:lvl1pPr>
              <a:defRPr sz="1400" b="1">
                <a:solidFill>
                  <a:srgbClr val="FF7C80"/>
                </a:solidFill>
                <a:latin typeface="メイリオ" pitchFamily="50" charset="-128"/>
                <a:ea typeface="メイリオ" pitchFamily="50" charset="-128"/>
                <a:cs typeface="メイリオ" pitchFamily="50" charset="-128"/>
              </a:defRPr>
            </a:lvl1pPr>
          </a:lstStyle>
          <a:p>
            <a:r>
              <a:rPr lang="ja-JP" altLang="en-US" sz="1200" dirty="0" smtClean="0"/>
              <a:t>お申し込み締め切り：</a:t>
            </a:r>
            <a:r>
              <a:rPr lang="en-US" altLang="ja-JP" sz="1200" dirty="0" smtClean="0"/>
              <a:t>2016</a:t>
            </a:r>
            <a:r>
              <a:rPr lang="ja-JP" altLang="en-US" sz="1200" dirty="0" smtClean="0"/>
              <a:t>年</a:t>
            </a:r>
            <a:r>
              <a:rPr lang="en-US" altLang="ja-JP" sz="1200" dirty="0" smtClean="0"/>
              <a:t>11</a:t>
            </a:r>
            <a:r>
              <a:rPr lang="ja-JP" altLang="en-US" sz="1200" dirty="0" smtClean="0"/>
              <a:t>月</a:t>
            </a:r>
            <a:r>
              <a:rPr lang="en-US" altLang="ja-JP" sz="1200" dirty="0"/>
              <a:t>2</a:t>
            </a:r>
            <a:r>
              <a:rPr lang="en-US" altLang="ja-JP" sz="1200" dirty="0" smtClean="0"/>
              <a:t>1</a:t>
            </a:r>
            <a:r>
              <a:rPr lang="ja-JP" altLang="en-US" sz="1200" dirty="0" smtClean="0"/>
              <a:t>日（月）</a:t>
            </a:r>
            <a:endParaRPr lang="en-US" altLang="ja-JP" sz="1200" dirty="0"/>
          </a:p>
        </p:txBody>
      </p:sp>
      <p:sp>
        <p:nvSpPr>
          <p:cNvPr id="42" name="Text Box 1042"/>
          <p:cNvSpPr txBox="1">
            <a:spLocks noChangeArrowheads="1"/>
          </p:cNvSpPr>
          <p:nvPr/>
        </p:nvSpPr>
        <p:spPr bwMode="auto">
          <a:xfrm>
            <a:off x="5417712" y="3180710"/>
            <a:ext cx="3494835" cy="288177"/>
          </a:xfrm>
          <a:prstGeom prst="rect">
            <a:avLst/>
          </a:prstGeom>
          <a:noFill/>
          <a:ln w="9525">
            <a:noFill/>
            <a:miter lim="800000"/>
            <a:headEnd/>
            <a:tailEnd/>
          </a:ln>
        </p:spPr>
        <p:txBody>
          <a:bodyPr wrap="none" lIns="98568" tIns="51255" rIns="98568" bIns="51255">
            <a:spAutoFit/>
          </a:bodyPr>
          <a:lstStyle>
            <a:defPPr>
              <a:defRPr lang="ja-JP"/>
            </a:defPPr>
            <a:lvl1pPr>
              <a:defRPr sz="1400" b="1">
                <a:solidFill>
                  <a:srgbClr val="FF7C80"/>
                </a:solidFill>
                <a:latin typeface="メイリオ" pitchFamily="50" charset="-128"/>
                <a:ea typeface="メイリオ" pitchFamily="50" charset="-128"/>
                <a:cs typeface="メイリオ" pitchFamily="50" charset="-128"/>
              </a:defRPr>
            </a:lvl1pPr>
          </a:lstStyle>
          <a:p>
            <a:r>
              <a:rPr lang="ja-JP" altLang="en-US" sz="1200" dirty="0"/>
              <a:t>お申し込み締め切り：</a:t>
            </a:r>
            <a:r>
              <a:rPr lang="en-US" altLang="ja-JP" sz="1200" dirty="0" smtClean="0"/>
              <a:t>2016</a:t>
            </a:r>
            <a:r>
              <a:rPr lang="ja-JP" altLang="en-US" sz="1200" dirty="0" smtClean="0"/>
              <a:t>年</a:t>
            </a:r>
            <a:r>
              <a:rPr lang="en-US" altLang="ja-JP" sz="1200" dirty="0"/>
              <a:t>10</a:t>
            </a:r>
            <a:r>
              <a:rPr lang="ja-JP" altLang="en-US" sz="1200" dirty="0"/>
              <a:t>月</a:t>
            </a:r>
            <a:r>
              <a:rPr lang="en-US" altLang="ja-JP" sz="1200" dirty="0" smtClean="0"/>
              <a:t>14</a:t>
            </a:r>
            <a:r>
              <a:rPr lang="ja-JP" altLang="en-US" sz="1200" dirty="0" smtClean="0"/>
              <a:t>日</a:t>
            </a:r>
            <a:r>
              <a:rPr lang="ja-JP" altLang="en-US" sz="1200" dirty="0"/>
              <a:t>（金）</a:t>
            </a:r>
          </a:p>
        </p:txBody>
      </p:sp>
      <p:sp>
        <p:nvSpPr>
          <p:cNvPr id="8" name="タイトル 7"/>
          <p:cNvSpPr>
            <a:spLocks noGrp="1"/>
          </p:cNvSpPr>
          <p:nvPr>
            <p:ph type="title"/>
          </p:nvPr>
        </p:nvSpPr>
        <p:spPr/>
        <p:txBody>
          <a:bodyPr>
            <a:normAutofit/>
          </a:bodyPr>
          <a:lstStyle/>
          <a:p>
            <a:r>
              <a:rPr lang="ja-JP" altLang="en-US" dirty="0"/>
              <a:t>各媒体料金</a:t>
            </a:r>
            <a:r>
              <a:rPr lang="ja-JP" altLang="en-US" dirty="0" smtClean="0"/>
              <a:t>一覧</a:t>
            </a:r>
            <a:endParaRPr kumimoji="1" lang="ja-JP" altLang="en-US" dirty="0"/>
          </a:p>
        </p:txBody>
      </p:sp>
      <p:sp>
        <p:nvSpPr>
          <p:cNvPr id="5" name="スライド番号プレースホルダー 4"/>
          <p:cNvSpPr>
            <a:spLocks noGrp="1"/>
          </p:cNvSpPr>
          <p:nvPr>
            <p:ph type="sldNum" sz="quarter" idx="12"/>
          </p:nvPr>
        </p:nvSpPr>
        <p:spPr>
          <a:xfrm>
            <a:off x="7712397" y="6907208"/>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36</a:t>
            </a:fld>
            <a:endParaRPr lang="ja-JP" altLang="en-US" dirty="0">
              <a:solidFill>
                <a:prstClr val="black">
                  <a:tint val="75000"/>
                </a:prstClr>
              </a:solidFill>
            </a:endParaRPr>
          </a:p>
        </p:txBody>
      </p:sp>
      <p:sp>
        <p:nvSpPr>
          <p:cNvPr id="47" name="正方形/長方形 46"/>
          <p:cNvSpPr/>
          <p:nvPr/>
        </p:nvSpPr>
        <p:spPr bwMode="auto">
          <a:xfrm>
            <a:off x="5398203" y="2414021"/>
            <a:ext cx="1875069" cy="252000"/>
          </a:xfrm>
          <a:prstGeom prst="rect">
            <a:avLst/>
          </a:prstGeom>
          <a:solidFill>
            <a:srgbClr val="6699FF"/>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35" name="Text Box 286"/>
          <p:cNvSpPr txBox="1">
            <a:spLocks noChangeArrowheads="1"/>
          </p:cNvSpPr>
          <p:nvPr/>
        </p:nvSpPr>
        <p:spPr bwMode="auto">
          <a:xfrm>
            <a:off x="5503539" y="2414256"/>
            <a:ext cx="1661589" cy="269934"/>
          </a:xfrm>
          <a:prstGeom prst="rect">
            <a:avLst/>
          </a:prstGeom>
          <a:noFill/>
          <a:ln w="9525">
            <a:noFill/>
            <a:miter lim="800000"/>
            <a:headEnd/>
            <a:tailEnd/>
          </a:ln>
        </p:spPr>
        <p:txBody>
          <a:bodyPr wrap="none" lIns="98568" tIns="51255" rIns="98568" bIns="51255" anchor="ctr"/>
          <a:lstStyle>
            <a:defPPr>
              <a:defRPr lang="ja-JP"/>
            </a:defPPr>
            <a:lvl1pPr algn="ctr">
              <a:defRPr sz="1200" b="1">
                <a:solidFill>
                  <a:srgbClr val="FFFFFF"/>
                </a:solidFill>
                <a:latin typeface="メイリオ" pitchFamily="50" charset="-128"/>
                <a:ea typeface="メイリオ" pitchFamily="50" charset="-128"/>
                <a:cs typeface="メイリオ" pitchFamily="50" charset="-128"/>
              </a:defRPr>
            </a:lvl1pPr>
          </a:lstStyle>
          <a:p>
            <a:r>
              <a:rPr lang="ja-JP" altLang="en-US" dirty="0"/>
              <a:t>交通広告パック</a:t>
            </a:r>
          </a:p>
        </p:txBody>
      </p:sp>
      <p:sp>
        <p:nvSpPr>
          <p:cNvPr id="48" name="正方形/長方形 47"/>
          <p:cNvSpPr/>
          <p:nvPr/>
        </p:nvSpPr>
        <p:spPr bwMode="auto">
          <a:xfrm>
            <a:off x="344175" y="601962"/>
            <a:ext cx="2267888" cy="252000"/>
          </a:xfrm>
          <a:prstGeom prst="rect">
            <a:avLst/>
          </a:prstGeom>
          <a:solidFill>
            <a:srgbClr val="6699FF"/>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prstClr val="black"/>
              </a:solidFill>
              <a:latin typeface="Times New Roman" pitchFamily="18" charset="0"/>
              <a:ea typeface="ＭＳ ゴシック" pitchFamily="49" charset="-128"/>
            </a:endParaRPr>
          </a:p>
        </p:txBody>
      </p:sp>
      <p:sp>
        <p:nvSpPr>
          <p:cNvPr id="204076" name="Text Box 229"/>
          <p:cNvSpPr txBox="1">
            <a:spLocks noChangeArrowheads="1"/>
          </p:cNvSpPr>
          <p:nvPr/>
        </p:nvSpPr>
        <p:spPr bwMode="auto">
          <a:xfrm>
            <a:off x="235814" y="601963"/>
            <a:ext cx="2472420" cy="269934"/>
          </a:xfrm>
          <a:prstGeom prst="rect">
            <a:avLst/>
          </a:prstGeom>
          <a:noFill/>
          <a:ln w="9525">
            <a:noFill/>
            <a:miter lim="800000"/>
            <a:headEnd/>
            <a:tailEnd/>
          </a:ln>
        </p:spPr>
        <p:txBody>
          <a:bodyPr wrap="none" lIns="98568" tIns="51255" rIns="98568" bIns="51255" anchor="ctr"/>
          <a:lstStyle/>
          <a:p>
            <a:pPr algn="ctr"/>
            <a:r>
              <a:rPr lang="ja-JP" altLang="en-US" sz="1200" b="1" dirty="0">
                <a:solidFill>
                  <a:srgbClr val="FFFFFF"/>
                </a:solidFill>
                <a:cs typeface="メイリオ" pitchFamily="50" charset="-128"/>
              </a:rPr>
              <a:t>就</a:t>
            </a:r>
            <a:r>
              <a:rPr lang="ja-JP" altLang="en-US" sz="1200" b="1" dirty="0" smtClean="0">
                <a:solidFill>
                  <a:srgbClr val="FFFFFF"/>
                </a:solidFill>
                <a:cs typeface="メイリオ" pitchFamily="50" charset="-128"/>
              </a:rPr>
              <a:t>活スタイルブックメニュー</a:t>
            </a:r>
            <a:endParaRPr lang="ja-JP" altLang="en-US" sz="1200" b="1" dirty="0">
              <a:solidFill>
                <a:srgbClr val="FFFFFF"/>
              </a:solidFill>
              <a:cs typeface="メイリオ" pitchFamily="50" charset="-128"/>
            </a:endParaRPr>
          </a:p>
        </p:txBody>
      </p:sp>
      <p:sp>
        <p:nvSpPr>
          <p:cNvPr id="49" name="Rectangle 1034"/>
          <p:cNvSpPr>
            <a:spLocks noChangeArrowheads="1"/>
          </p:cNvSpPr>
          <p:nvPr/>
        </p:nvSpPr>
        <p:spPr bwMode="auto">
          <a:xfrm>
            <a:off x="110190" y="523950"/>
            <a:ext cx="10098523" cy="3059222"/>
          </a:xfrm>
          <a:prstGeom prst="rect">
            <a:avLst/>
          </a:prstGeom>
          <a:noFill/>
          <a:ln w="12700">
            <a:solidFill>
              <a:schemeClr val="tx1">
                <a:lumMod val="50000"/>
                <a:lumOff val="50000"/>
              </a:schemeClr>
            </a:solidFill>
            <a:miter lim="800000"/>
            <a:headEnd/>
            <a:tailEnd/>
          </a:ln>
          <a:effectLst/>
          <a:extLst/>
        </p:spPr>
        <p:txBody>
          <a:bodyPr rot="10800000" vert="eaVert" wrap="none" lIns="98568" tIns="51255" rIns="98568" bIns="51255" anchor="ctr"/>
          <a:lstStyle/>
          <a:p>
            <a:pPr algn="ctr">
              <a:defRPr/>
            </a:pPr>
            <a:endParaRPr lang="ja-JP" altLang="en-US">
              <a:solidFill>
                <a:srgbClr val="000000"/>
              </a:solidFill>
              <a:cs typeface="メイリオ" pitchFamily="50" charset="-128"/>
            </a:endParaRPr>
          </a:p>
        </p:txBody>
      </p:sp>
      <p:sp>
        <p:nvSpPr>
          <p:cNvPr id="50" name="Rectangle 1034"/>
          <p:cNvSpPr>
            <a:spLocks noChangeArrowheads="1"/>
          </p:cNvSpPr>
          <p:nvPr/>
        </p:nvSpPr>
        <p:spPr bwMode="auto">
          <a:xfrm>
            <a:off x="103812" y="3649649"/>
            <a:ext cx="10098523" cy="3398331"/>
          </a:xfrm>
          <a:prstGeom prst="rect">
            <a:avLst/>
          </a:prstGeom>
          <a:noFill/>
          <a:ln w="12700">
            <a:solidFill>
              <a:schemeClr val="tx1">
                <a:lumMod val="50000"/>
                <a:lumOff val="50000"/>
              </a:schemeClr>
            </a:solidFill>
            <a:miter lim="800000"/>
            <a:headEnd/>
            <a:tailEnd/>
          </a:ln>
          <a:effectLst/>
          <a:extLst/>
        </p:spPr>
        <p:txBody>
          <a:bodyPr rot="10800000" vert="eaVert" wrap="none" lIns="98568" tIns="51255" rIns="98568" bIns="51255" anchor="ctr"/>
          <a:lstStyle/>
          <a:p>
            <a:pPr algn="ctr"/>
            <a:endParaRPr lang="ja-JP" altLang="en-US">
              <a:solidFill>
                <a:srgbClr val="000000"/>
              </a:solidFill>
              <a:cs typeface="メイリオ" pitchFamily="50" charset="-128"/>
            </a:endParaRPr>
          </a:p>
        </p:txBody>
      </p:sp>
      <p:sp>
        <p:nvSpPr>
          <p:cNvPr id="29" name="テキスト ボックス 28"/>
          <p:cNvSpPr txBox="1"/>
          <p:nvPr/>
        </p:nvSpPr>
        <p:spPr>
          <a:xfrm>
            <a:off x="7884447" y="7047980"/>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783647523"/>
              </p:ext>
            </p:extLst>
          </p:nvPr>
        </p:nvGraphicFramePr>
        <p:xfrm>
          <a:off x="344175" y="923089"/>
          <a:ext cx="4583301" cy="2553583"/>
        </p:xfrm>
        <a:graphic>
          <a:graphicData uri="http://schemas.openxmlformats.org/presentationml/2006/ole">
            <mc:AlternateContent xmlns:mc="http://schemas.openxmlformats.org/markup-compatibility/2006">
              <mc:Choice xmlns:v="urn:schemas-microsoft-com:vml" Requires="v">
                <p:oleObj spid="_x0000_s4361" name="ワークシート" r:id="rId20" imgW="5429385" imgH="2962365" progId="Excel.Sheet.8">
                  <p:embed/>
                </p:oleObj>
              </mc:Choice>
              <mc:Fallback>
                <p:oleObj name="ワークシート" r:id="rId20" imgW="5429385" imgH="2962365" progId="Excel.Sheet.8">
                  <p:embed/>
                  <p:pic>
                    <p:nvPicPr>
                      <p:cNvPr id="0" name=""/>
                      <p:cNvPicPr>
                        <a:picLocks noChangeAspect="1" noChangeArrowheads="1"/>
                      </p:cNvPicPr>
                      <p:nvPr/>
                    </p:nvPicPr>
                    <p:blipFill>
                      <a:blip r:embed="rId21"/>
                      <a:srcRect/>
                      <a:stretch>
                        <a:fillRect/>
                      </a:stretch>
                    </p:blipFill>
                    <p:spPr bwMode="auto">
                      <a:xfrm>
                        <a:off x="344175" y="923089"/>
                        <a:ext cx="4583301" cy="25535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26652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37</a:t>
            </a:fld>
            <a:endParaRPr lang="ja-JP" altLang="en-US">
              <a:solidFill>
                <a:prstClr val="black">
                  <a:tint val="75000"/>
                </a:prstClr>
              </a:solidFill>
            </a:endParaRPr>
          </a:p>
        </p:txBody>
      </p:sp>
      <p:sp>
        <p:nvSpPr>
          <p:cNvPr id="7" name="テキスト ボックス 6"/>
          <p:cNvSpPr txBox="1"/>
          <p:nvPr/>
        </p:nvSpPr>
        <p:spPr>
          <a:xfrm>
            <a:off x="2505250" y="2900214"/>
            <a:ext cx="5229929" cy="1046440"/>
          </a:xfrm>
          <a:prstGeom prst="rect">
            <a:avLst/>
          </a:prstGeom>
          <a:noFill/>
        </p:spPr>
        <p:txBody>
          <a:bodyPr wrap="square" rtlCol="0">
            <a:spAutoFit/>
          </a:bodyPr>
          <a:lstStyle/>
          <a:p>
            <a:pPr algn="ctr" defTabSz="1000902"/>
            <a:r>
              <a:rPr lang="en-US" altLang="ja-JP" b="1" u="sng" dirty="0" smtClean="0">
                <a:solidFill>
                  <a:prstClr val="black"/>
                </a:solidFill>
                <a:latin typeface="Calibri"/>
              </a:rPr>
              <a:t>MYNAVI2018  / SHU-KATSU STYLE</a:t>
            </a:r>
          </a:p>
          <a:p>
            <a:pPr algn="ctr" defTabSz="1000902"/>
            <a:r>
              <a:rPr lang="en-US" altLang="ja-JP" sz="3200" b="1" u="sng" dirty="0">
                <a:solidFill>
                  <a:prstClr val="black"/>
                </a:solidFill>
                <a:latin typeface="Calibri"/>
              </a:rPr>
              <a:t>SAMPLING &amp; </a:t>
            </a:r>
            <a:r>
              <a:rPr lang="en-US" altLang="ja-JP" sz="3200" b="1" u="sng" dirty="0" smtClean="0">
                <a:solidFill>
                  <a:prstClr val="black"/>
                </a:solidFill>
                <a:latin typeface="Calibri"/>
              </a:rPr>
              <a:t>EVENT</a:t>
            </a:r>
          </a:p>
          <a:p>
            <a:pPr algn="ctr" defTabSz="1000902"/>
            <a:r>
              <a:rPr lang="ja-JP" altLang="en-US" sz="1000" b="1" dirty="0" smtClean="0">
                <a:solidFill>
                  <a:prstClr val="black"/>
                </a:solidFill>
                <a:cs typeface="メイリオ" panose="020B0604030504040204" pitchFamily="50" charset="-128"/>
              </a:rPr>
              <a:t>マイナビ</a:t>
            </a:r>
            <a:r>
              <a:rPr lang="en-US" altLang="ja-JP" sz="1000" b="1" dirty="0" smtClean="0">
                <a:solidFill>
                  <a:prstClr val="black"/>
                </a:solidFill>
                <a:cs typeface="メイリオ" panose="020B0604030504040204" pitchFamily="50" charset="-128"/>
              </a:rPr>
              <a:t>EXPO</a:t>
            </a:r>
            <a:r>
              <a:rPr lang="ja-JP" altLang="en-US" sz="1000" b="1" dirty="0" smtClean="0">
                <a:solidFill>
                  <a:prstClr val="black"/>
                </a:solidFill>
                <a:cs typeface="メイリオ" panose="020B0604030504040204" pitchFamily="50" charset="-128"/>
              </a:rPr>
              <a:t>・</a:t>
            </a:r>
            <a:r>
              <a:rPr lang="en-US" altLang="ja-JP" sz="1000" b="1" dirty="0" smtClean="0">
                <a:solidFill>
                  <a:prstClr val="black"/>
                </a:solidFill>
                <a:cs typeface="メイリオ" panose="020B0604030504040204" pitchFamily="50" charset="-128"/>
              </a:rPr>
              <a:t>CS</a:t>
            </a:r>
            <a:r>
              <a:rPr lang="ja-JP" altLang="en-US" sz="1000" b="1" dirty="0" smtClean="0">
                <a:solidFill>
                  <a:prstClr val="black"/>
                </a:solidFill>
                <a:cs typeface="メイリオ" panose="020B0604030504040204" pitchFamily="50" charset="-128"/>
              </a:rPr>
              <a:t>サンプリング・単独イベント</a:t>
            </a:r>
            <a:endParaRPr lang="ja-JP" altLang="en-US" sz="1000" b="1" dirty="0">
              <a:solidFill>
                <a:prstClr val="black"/>
              </a:solidFill>
              <a:cs typeface="メイリオ" panose="020B0604030504040204" pitchFamily="50" charset="-128"/>
            </a:endParaRPr>
          </a:p>
        </p:txBody>
      </p:sp>
    </p:spTree>
    <p:extLst>
      <p:ext uri="{BB962C8B-B14F-4D97-AF65-F5344CB8AC3E}">
        <p14:creationId xmlns:p14="http://schemas.microsoft.com/office/powerpoint/2010/main" val="1718782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34"/>
          <p:cNvSpPr>
            <a:spLocks noGrp="1"/>
          </p:cNvSpPr>
          <p:nvPr>
            <p:ph type="title"/>
          </p:nvPr>
        </p:nvSpPr>
        <p:spPr/>
        <p:txBody>
          <a:bodyPr/>
          <a:lstStyle/>
          <a:p>
            <a:r>
              <a:rPr lang="ja-JP" altLang="en-US" dirty="0" smtClean="0"/>
              <a:t>マイナビ就職</a:t>
            </a:r>
            <a:r>
              <a:rPr lang="en-US" altLang="ja-JP" dirty="0" smtClean="0"/>
              <a:t>EXPO</a:t>
            </a:r>
            <a:endParaRPr kumimoji="1" lang="ja-JP" altLang="en-US" dirty="0"/>
          </a:p>
        </p:txBody>
      </p:sp>
      <p:sp>
        <p:nvSpPr>
          <p:cNvPr id="4" name="スライド番号プレースホルダー 3"/>
          <p:cNvSpPr>
            <a:spLocks noGrp="1"/>
          </p:cNvSpPr>
          <p:nvPr>
            <p:ph type="sldNum" sz="quarter" idx="12"/>
          </p:nvPr>
        </p:nvSpPr>
        <p:spPr>
          <a:xfrm>
            <a:off x="7567736" y="6710953"/>
            <a:ext cx="2400300" cy="385494"/>
          </a:xfrm>
        </p:spPr>
        <p:txBody>
          <a:bodyPr/>
          <a:lstStyle/>
          <a:p>
            <a:fld id="{A973E8E9-0D98-4807-ADE1-ADB6DDF3FE8B}"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5" name="テキスト ボックス 4"/>
          <p:cNvSpPr txBox="1"/>
          <p:nvPr/>
        </p:nvSpPr>
        <p:spPr>
          <a:xfrm>
            <a:off x="1656913" y="2244473"/>
            <a:ext cx="902811" cy="307777"/>
          </a:xfrm>
          <a:prstGeom prst="rect">
            <a:avLst/>
          </a:prstGeom>
          <a:noFill/>
        </p:spPr>
        <p:txBody>
          <a:bodyPr wrap="none" rtlCol="0">
            <a:spAutoFit/>
          </a:bodyPr>
          <a:lstStyle/>
          <a:p>
            <a:r>
              <a:rPr lang="ja-JP" altLang="en-US" sz="1400" b="1" dirty="0" smtClean="0">
                <a:solidFill>
                  <a:prstClr val="black"/>
                </a:solidFill>
                <a:cs typeface="メイリオ" pitchFamily="50" charset="-128"/>
              </a:rPr>
              <a:t>資生堂様</a:t>
            </a:r>
            <a:endParaRPr lang="ja-JP" altLang="en-US" sz="1400" b="1" dirty="0">
              <a:solidFill>
                <a:prstClr val="black"/>
              </a:solidFill>
              <a:cs typeface="メイリオ" pitchFamily="50" charset="-128"/>
            </a:endParaRPr>
          </a:p>
        </p:txBody>
      </p:sp>
      <p:sp>
        <p:nvSpPr>
          <p:cNvPr id="6" name="正方形/長方形 5"/>
          <p:cNvSpPr/>
          <p:nvPr/>
        </p:nvSpPr>
        <p:spPr>
          <a:xfrm>
            <a:off x="679004" y="2177552"/>
            <a:ext cx="2844449" cy="4896544"/>
          </a:xfrm>
          <a:prstGeom prst="rect">
            <a:avLst/>
          </a:prstGeom>
          <a:noFill/>
          <a:ln w="952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3669677" y="2180134"/>
            <a:ext cx="2844449" cy="4896544"/>
          </a:xfrm>
          <a:prstGeom prst="rect">
            <a:avLst/>
          </a:prstGeom>
          <a:noFill/>
          <a:ln w="952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6644940" y="2177552"/>
            <a:ext cx="2844449" cy="4896544"/>
          </a:xfrm>
          <a:prstGeom prst="rect">
            <a:avLst/>
          </a:prstGeom>
          <a:noFill/>
          <a:ln w="952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289" y="3264513"/>
            <a:ext cx="1581249" cy="2158867"/>
          </a:xfrm>
          <a:prstGeom prst="rect">
            <a:avLst/>
          </a:prstGeom>
          <a:ln w="38100">
            <a:solidFill>
              <a:schemeClr val="bg1"/>
            </a:solidFill>
          </a:ln>
        </p:spPr>
      </p:pic>
      <p:pic>
        <p:nvPicPr>
          <p:cNvPr id="10" name="図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236930">
            <a:off x="821745" y="5165173"/>
            <a:ext cx="2571187" cy="1729926"/>
          </a:xfrm>
          <a:prstGeom prst="rect">
            <a:avLst/>
          </a:prstGeom>
          <a:ln w="38100">
            <a:solidFill>
              <a:schemeClr val="bg1"/>
            </a:solidFill>
          </a:ln>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21354" y="3325615"/>
            <a:ext cx="1689259" cy="2254792"/>
          </a:xfrm>
          <a:prstGeom prst="rect">
            <a:avLst/>
          </a:prstGeom>
          <a:ln w="38100">
            <a:solidFill>
              <a:schemeClr val="bg1"/>
            </a:solidFill>
          </a:ln>
        </p:spPr>
      </p:pic>
      <p:pic>
        <p:nvPicPr>
          <p:cNvPr id="14" name="図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20781" y="5249154"/>
            <a:ext cx="2542242" cy="1780077"/>
          </a:xfrm>
          <a:prstGeom prst="rect">
            <a:avLst/>
          </a:prstGeom>
          <a:ln w="38100">
            <a:solidFill>
              <a:schemeClr val="bg1"/>
            </a:solidFill>
          </a:ln>
        </p:spPr>
      </p:pic>
      <p:sp>
        <p:nvSpPr>
          <p:cNvPr id="15" name="テキスト ボックス 14"/>
          <p:cNvSpPr txBox="1"/>
          <p:nvPr/>
        </p:nvSpPr>
        <p:spPr>
          <a:xfrm>
            <a:off x="4602326" y="2244473"/>
            <a:ext cx="1082348" cy="307777"/>
          </a:xfrm>
          <a:prstGeom prst="rect">
            <a:avLst/>
          </a:prstGeom>
          <a:noFill/>
        </p:spPr>
        <p:txBody>
          <a:bodyPr wrap="none" rtlCol="0">
            <a:spAutoFit/>
          </a:bodyPr>
          <a:lstStyle/>
          <a:p>
            <a:r>
              <a:rPr lang="ja-JP" altLang="en-US" sz="1400" b="1" dirty="0" smtClean="0">
                <a:solidFill>
                  <a:prstClr val="black"/>
                </a:solidFill>
                <a:cs typeface="メイリオ" pitchFamily="50" charset="-128"/>
              </a:rPr>
              <a:t>大正製薬様</a:t>
            </a:r>
            <a:endParaRPr lang="ja-JP" altLang="en-US" sz="1400" b="1" dirty="0">
              <a:solidFill>
                <a:prstClr val="black"/>
              </a:solidFill>
              <a:cs typeface="メイリオ" pitchFamily="50" charset="-128"/>
            </a:endParaRPr>
          </a:p>
        </p:txBody>
      </p:sp>
      <p:sp>
        <p:nvSpPr>
          <p:cNvPr id="17" name="テキスト ボックス 16"/>
          <p:cNvSpPr txBox="1"/>
          <p:nvPr/>
        </p:nvSpPr>
        <p:spPr>
          <a:xfrm>
            <a:off x="776421" y="2751840"/>
            <a:ext cx="2747032" cy="415498"/>
          </a:xfrm>
          <a:prstGeom prst="rect">
            <a:avLst/>
          </a:prstGeom>
          <a:noFill/>
        </p:spPr>
        <p:txBody>
          <a:bodyPr wrap="square" rtlCol="0">
            <a:spAutoFit/>
          </a:bodyPr>
          <a:lstStyle/>
          <a:p>
            <a:r>
              <a:rPr lang="ja-JP" altLang="en-US" sz="1050" dirty="0" smtClean="0">
                <a:solidFill>
                  <a:prstClr val="black"/>
                </a:solidFill>
                <a:cs typeface="メイリオ" pitchFamily="50" charset="-128"/>
              </a:rPr>
              <a:t>内容：ブース内にて整髪料</a:t>
            </a:r>
            <a:r>
              <a:rPr lang="en-US" altLang="ja-JP" sz="1050" dirty="0" smtClean="0">
                <a:solidFill>
                  <a:prstClr val="black"/>
                </a:solidFill>
                <a:cs typeface="メイリオ" pitchFamily="50" charset="-128"/>
              </a:rPr>
              <a:t>UNO</a:t>
            </a:r>
            <a:r>
              <a:rPr lang="ja-JP" altLang="en-US" sz="1050" dirty="0" smtClean="0">
                <a:solidFill>
                  <a:prstClr val="black"/>
                </a:solidFill>
                <a:cs typeface="メイリオ" pitchFamily="50" charset="-128"/>
              </a:rPr>
              <a:t>を使った</a:t>
            </a:r>
            <a:endParaRPr lang="en-US" altLang="ja-JP" sz="1050" dirty="0" smtClean="0">
              <a:solidFill>
                <a:prstClr val="black"/>
              </a:solidFill>
              <a:cs typeface="メイリオ" pitchFamily="50" charset="-128"/>
            </a:endParaRPr>
          </a:p>
          <a:p>
            <a:r>
              <a:rPr lang="ja-JP" altLang="en-US" sz="1050" dirty="0">
                <a:solidFill>
                  <a:prstClr val="black"/>
                </a:solidFill>
                <a:cs typeface="メイリオ" pitchFamily="50" charset="-128"/>
              </a:rPr>
              <a:t>　</a:t>
            </a:r>
            <a:r>
              <a:rPr lang="ja-JP" altLang="en-US" sz="1050" dirty="0" smtClean="0">
                <a:solidFill>
                  <a:prstClr val="black"/>
                </a:solidFill>
                <a:cs typeface="メイリオ" pitchFamily="50" charset="-128"/>
              </a:rPr>
              <a:t>　　就活身だしなみセミナーを実施</a:t>
            </a:r>
            <a:endParaRPr lang="ja-JP" altLang="en-US" sz="1050" dirty="0">
              <a:solidFill>
                <a:prstClr val="black"/>
              </a:solidFill>
              <a:cs typeface="メイリオ" pitchFamily="50" charset="-128"/>
            </a:endParaRPr>
          </a:p>
        </p:txBody>
      </p:sp>
      <p:sp>
        <p:nvSpPr>
          <p:cNvPr id="18" name="テキスト ボックス 17"/>
          <p:cNvSpPr txBox="1"/>
          <p:nvPr/>
        </p:nvSpPr>
        <p:spPr>
          <a:xfrm>
            <a:off x="3670026" y="2777007"/>
            <a:ext cx="2723694" cy="415498"/>
          </a:xfrm>
          <a:prstGeom prst="rect">
            <a:avLst/>
          </a:prstGeom>
          <a:noFill/>
        </p:spPr>
        <p:txBody>
          <a:bodyPr wrap="square" rtlCol="0">
            <a:spAutoFit/>
          </a:bodyPr>
          <a:lstStyle/>
          <a:p>
            <a:r>
              <a:rPr lang="ja-JP" altLang="en-US" sz="1050" dirty="0" smtClean="0">
                <a:solidFill>
                  <a:prstClr val="black"/>
                </a:solidFill>
                <a:cs typeface="メイリオ" pitchFamily="50" charset="-128"/>
              </a:rPr>
              <a:t>内容：スペシャルサンプリングブースにて</a:t>
            </a:r>
            <a:endParaRPr lang="en-US" altLang="ja-JP" sz="1050" dirty="0" smtClean="0">
              <a:solidFill>
                <a:prstClr val="black"/>
              </a:solidFill>
              <a:cs typeface="メイリオ" pitchFamily="50" charset="-128"/>
            </a:endParaRPr>
          </a:p>
          <a:p>
            <a:r>
              <a:rPr lang="ja-JP" altLang="en-US" sz="1050" dirty="0">
                <a:solidFill>
                  <a:prstClr val="black"/>
                </a:solidFill>
                <a:cs typeface="メイリオ" pitchFamily="50" charset="-128"/>
              </a:rPr>
              <a:t>　</a:t>
            </a:r>
            <a:r>
              <a:rPr lang="ja-JP" altLang="en-US" sz="1050" dirty="0" smtClean="0">
                <a:solidFill>
                  <a:prstClr val="black"/>
                </a:solidFill>
                <a:cs typeface="メイリオ" pitchFamily="50" charset="-128"/>
              </a:rPr>
              <a:t>　　リポビタン</a:t>
            </a:r>
            <a:r>
              <a:rPr lang="en-US" altLang="ja-JP" sz="1050" dirty="0" smtClean="0">
                <a:solidFill>
                  <a:prstClr val="black"/>
                </a:solidFill>
                <a:cs typeface="メイリオ" pitchFamily="50" charset="-128"/>
              </a:rPr>
              <a:t>D</a:t>
            </a:r>
            <a:r>
              <a:rPr lang="ja-JP" altLang="en-US" sz="1050" dirty="0" smtClean="0">
                <a:solidFill>
                  <a:prstClr val="black"/>
                </a:solidFill>
                <a:cs typeface="メイリオ" pitchFamily="50" charset="-128"/>
              </a:rPr>
              <a:t>のサンプル配布</a:t>
            </a:r>
            <a:endParaRPr lang="ja-JP" altLang="en-US" sz="1050" dirty="0">
              <a:solidFill>
                <a:prstClr val="black"/>
              </a:solidFill>
              <a:cs typeface="メイリオ" pitchFamily="50" charset="-128"/>
            </a:endParaRPr>
          </a:p>
        </p:txBody>
      </p:sp>
      <p:sp>
        <p:nvSpPr>
          <p:cNvPr id="26" name="円/楕円 25"/>
          <p:cNvSpPr/>
          <p:nvPr/>
        </p:nvSpPr>
        <p:spPr>
          <a:xfrm>
            <a:off x="733254" y="1860227"/>
            <a:ext cx="768491" cy="768491"/>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p:cNvSpPr txBox="1"/>
          <p:nvPr/>
        </p:nvSpPr>
        <p:spPr>
          <a:xfrm>
            <a:off x="733254" y="2057680"/>
            <a:ext cx="768491"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900" b="1" dirty="0" smtClean="0">
                <a:solidFill>
                  <a:prstClr val="white"/>
                </a:solidFill>
                <a:effectLst>
                  <a:outerShdw blurRad="38100" dist="38100" dir="2700000" algn="tl">
                    <a:srgbClr val="000000">
                      <a:alpha val="43137"/>
                    </a:srgbClr>
                  </a:outerShdw>
                </a:effectLst>
                <a:cs typeface="メイリオ" pitchFamily="50" charset="-128"/>
              </a:rPr>
              <a:t>販促</a:t>
            </a:r>
            <a:endParaRPr lang="en-US" altLang="ja-JP" sz="900" b="1" dirty="0" smtClean="0">
              <a:solidFill>
                <a:prstClr val="white"/>
              </a:solidFill>
              <a:effectLst>
                <a:outerShdw blurRad="38100" dist="38100" dir="2700000" algn="tl">
                  <a:srgbClr val="000000">
                    <a:alpha val="43137"/>
                  </a:srgbClr>
                </a:outerShdw>
              </a:effectLst>
              <a:cs typeface="メイリオ" pitchFamily="50" charset="-128"/>
            </a:endParaRPr>
          </a:p>
          <a:p>
            <a:pPr algn="ctr"/>
            <a:r>
              <a:rPr lang="ja-JP" altLang="en-US" sz="900" b="1" dirty="0" smtClean="0">
                <a:solidFill>
                  <a:prstClr val="white"/>
                </a:solidFill>
                <a:effectLst>
                  <a:outerShdw blurRad="38100" dist="38100" dir="2700000" algn="tl">
                    <a:srgbClr val="000000">
                      <a:alpha val="43137"/>
                    </a:srgbClr>
                  </a:outerShdw>
                </a:effectLst>
                <a:cs typeface="メイリオ" pitchFamily="50" charset="-128"/>
              </a:rPr>
              <a:t>ブース</a:t>
            </a:r>
            <a:endParaRPr lang="ja-JP" altLang="en-US" sz="900" b="1" dirty="0">
              <a:solidFill>
                <a:prstClr val="white"/>
              </a:solidFill>
              <a:effectLst>
                <a:outerShdw blurRad="38100" dist="38100" dir="2700000" algn="tl">
                  <a:srgbClr val="000000">
                    <a:alpha val="43137"/>
                  </a:srgbClr>
                </a:outerShdw>
              </a:effectLst>
              <a:cs typeface="メイリオ" pitchFamily="50" charset="-128"/>
            </a:endParaRPr>
          </a:p>
        </p:txBody>
      </p:sp>
      <p:sp>
        <p:nvSpPr>
          <p:cNvPr id="27" name="円/楕円 26"/>
          <p:cNvSpPr/>
          <p:nvPr/>
        </p:nvSpPr>
        <p:spPr>
          <a:xfrm>
            <a:off x="3739806" y="1850813"/>
            <a:ext cx="768491" cy="768491"/>
          </a:xfrm>
          <a:prstGeom prst="ellipse">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テキスト ボックス 23"/>
          <p:cNvSpPr txBox="1"/>
          <p:nvPr/>
        </p:nvSpPr>
        <p:spPr>
          <a:xfrm>
            <a:off x="3627436" y="2048266"/>
            <a:ext cx="1024877"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900" b="1" dirty="0" smtClean="0">
                <a:solidFill>
                  <a:prstClr val="white"/>
                </a:solidFill>
                <a:effectLst>
                  <a:outerShdw blurRad="38100" dist="38100" dir="2700000" algn="tl">
                    <a:srgbClr val="000000">
                      <a:alpha val="43137"/>
                    </a:srgbClr>
                  </a:outerShdw>
                </a:effectLst>
                <a:cs typeface="メイリオ" pitchFamily="50" charset="-128"/>
              </a:rPr>
              <a:t>サンプリング</a:t>
            </a:r>
            <a:endParaRPr lang="en-US" altLang="ja-JP" sz="900" b="1" dirty="0" smtClean="0">
              <a:solidFill>
                <a:prstClr val="white"/>
              </a:solidFill>
              <a:effectLst>
                <a:outerShdw blurRad="38100" dist="38100" dir="2700000" algn="tl">
                  <a:srgbClr val="000000">
                    <a:alpha val="43137"/>
                  </a:srgbClr>
                </a:outerShdw>
              </a:effectLst>
              <a:cs typeface="メイリオ" pitchFamily="50" charset="-128"/>
            </a:endParaRPr>
          </a:p>
          <a:p>
            <a:pPr algn="ctr"/>
            <a:r>
              <a:rPr lang="ja-JP" altLang="en-US" sz="900" b="1" dirty="0">
                <a:solidFill>
                  <a:prstClr val="white"/>
                </a:solidFill>
                <a:effectLst>
                  <a:outerShdw blurRad="38100" dist="38100" dir="2700000" algn="tl">
                    <a:srgbClr val="000000">
                      <a:alpha val="43137"/>
                    </a:srgbClr>
                  </a:outerShdw>
                </a:effectLst>
                <a:cs typeface="メイリオ" pitchFamily="50" charset="-128"/>
              </a:rPr>
              <a:t>ブース</a:t>
            </a:r>
          </a:p>
        </p:txBody>
      </p:sp>
      <p:pic>
        <p:nvPicPr>
          <p:cNvPr id="29" name="図 2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1223526">
            <a:off x="6874786" y="4285141"/>
            <a:ext cx="810632" cy="1050820"/>
          </a:xfrm>
          <a:prstGeom prst="rect">
            <a:avLst/>
          </a:prstGeom>
        </p:spPr>
      </p:pic>
      <p:pic>
        <p:nvPicPr>
          <p:cNvPr id="30" name="図 2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950067">
            <a:off x="7572918" y="4476956"/>
            <a:ext cx="766298" cy="945247"/>
          </a:xfrm>
          <a:prstGeom prst="rect">
            <a:avLst/>
          </a:prstGeom>
        </p:spPr>
      </p:pic>
      <p:sp>
        <p:nvSpPr>
          <p:cNvPr id="31" name="Text Box 48"/>
          <p:cNvSpPr txBox="1">
            <a:spLocks noChangeArrowheads="1"/>
          </p:cNvSpPr>
          <p:nvPr/>
        </p:nvSpPr>
        <p:spPr bwMode="auto">
          <a:xfrm>
            <a:off x="8307310" y="4390344"/>
            <a:ext cx="1069407" cy="707886"/>
          </a:xfrm>
          <a:prstGeom prst="rect">
            <a:avLst/>
          </a:prstGeom>
          <a:solidFill>
            <a:schemeClr val="bg1">
              <a:alpha val="78000"/>
            </a:schemeClr>
          </a:solidFill>
          <a:ln>
            <a:noFill/>
          </a:ln>
          <a:effectLst/>
          <a:extLst/>
        </p:spPr>
        <p:txBody>
          <a:bodyPr wrap="square">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just" eaLnBrk="1" hangingPunct="1"/>
            <a:r>
              <a:rPr lang="ja-JP" altLang="en-US" sz="800" b="0" dirty="0" smtClean="0">
                <a:solidFill>
                  <a:prstClr val="black"/>
                </a:solidFill>
                <a:latin typeface="メイリオ" pitchFamily="50" charset="-128"/>
                <a:ea typeface="メイリオ" pitchFamily="50" charset="-128"/>
                <a:cs typeface="メイリオ" pitchFamily="50" charset="-128"/>
              </a:rPr>
              <a:t>エントリーシートの書き方指南のミニパンフと共にボールペンをサンプリング</a:t>
            </a:r>
            <a:endParaRPr lang="ja-JP" altLang="en-US" sz="800" b="0" dirty="0">
              <a:solidFill>
                <a:prstClr val="black"/>
              </a:solidFill>
              <a:latin typeface="メイリオ" pitchFamily="50" charset="-128"/>
              <a:ea typeface="メイリオ" pitchFamily="50" charset="-128"/>
              <a:cs typeface="メイリオ" pitchFamily="50" charset="-128"/>
            </a:endParaRPr>
          </a:p>
        </p:txBody>
      </p:sp>
      <p:pic>
        <p:nvPicPr>
          <p:cNvPr id="32" name="図 3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069907" y="5911229"/>
            <a:ext cx="1473809" cy="1034495"/>
          </a:xfrm>
          <a:prstGeom prst="rect">
            <a:avLst/>
          </a:prstGeom>
        </p:spPr>
      </p:pic>
      <p:pic>
        <p:nvPicPr>
          <p:cNvPr id="33" name="図 32"/>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5963027">
            <a:off x="6732695" y="6037123"/>
            <a:ext cx="1016501" cy="738303"/>
          </a:xfrm>
          <a:prstGeom prst="rect">
            <a:avLst/>
          </a:prstGeom>
        </p:spPr>
      </p:pic>
      <p:sp>
        <p:nvSpPr>
          <p:cNvPr id="34" name="Text Box 36"/>
          <p:cNvSpPr txBox="1">
            <a:spLocks noChangeArrowheads="1"/>
          </p:cNvSpPr>
          <p:nvPr/>
        </p:nvSpPr>
        <p:spPr bwMode="auto">
          <a:xfrm>
            <a:off x="8281928" y="5868506"/>
            <a:ext cx="1132981" cy="1077218"/>
          </a:xfrm>
          <a:prstGeom prst="rect">
            <a:avLst/>
          </a:prstGeom>
          <a:solidFill>
            <a:schemeClr val="bg1">
              <a:alpha val="7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just" eaLnBrk="1" hangingPunct="1">
              <a:spcBef>
                <a:spcPct val="20000"/>
              </a:spcBef>
            </a:pPr>
            <a:r>
              <a:rPr lang="en-US" altLang="ja-JP" sz="800" b="0" dirty="0" smtClean="0">
                <a:solidFill>
                  <a:prstClr val="black"/>
                </a:solidFill>
                <a:latin typeface="メイリオ" pitchFamily="50" charset="-128"/>
                <a:ea typeface="メイリオ" pitchFamily="50" charset="-128"/>
                <a:cs typeface="メイリオ" pitchFamily="50" charset="-128"/>
              </a:rPr>
              <a:t>Google </a:t>
            </a:r>
            <a:r>
              <a:rPr lang="en-US" altLang="ja-JP" sz="800" b="0" dirty="0">
                <a:solidFill>
                  <a:prstClr val="black"/>
                </a:solidFill>
                <a:latin typeface="メイリオ" pitchFamily="50" charset="-128"/>
                <a:ea typeface="メイリオ" pitchFamily="50" charset="-128"/>
                <a:cs typeface="メイリオ" pitchFamily="50" charset="-128"/>
              </a:rPr>
              <a:t>Chrome</a:t>
            </a:r>
            <a:r>
              <a:rPr lang="ja-JP" altLang="en-US" sz="800" b="0" dirty="0">
                <a:solidFill>
                  <a:prstClr val="black"/>
                </a:solidFill>
                <a:latin typeface="メイリオ" pitchFamily="50" charset="-128"/>
                <a:ea typeface="メイリオ" pitchFamily="50" charset="-128"/>
                <a:cs typeface="メイリオ" pitchFamily="50" charset="-128"/>
              </a:rPr>
              <a:t>／</a:t>
            </a:r>
            <a:r>
              <a:rPr lang="en-US" altLang="ja-JP" sz="800" b="0" dirty="0">
                <a:solidFill>
                  <a:prstClr val="black"/>
                </a:solidFill>
                <a:latin typeface="メイリオ" pitchFamily="50" charset="-128"/>
                <a:ea typeface="メイリオ" pitchFamily="50" charset="-128"/>
                <a:cs typeface="メイリオ" pitchFamily="50" charset="-128"/>
              </a:rPr>
              <a:t>Google</a:t>
            </a:r>
            <a:r>
              <a:rPr lang="ja-JP" altLang="en-US" sz="800" b="0" dirty="0">
                <a:solidFill>
                  <a:prstClr val="black"/>
                </a:solidFill>
                <a:latin typeface="メイリオ" pitchFamily="50" charset="-128"/>
                <a:ea typeface="メイリオ" pitchFamily="50" charset="-128"/>
                <a:cs typeface="メイリオ" pitchFamily="50" charset="-128"/>
              </a:rPr>
              <a:t>検索／</a:t>
            </a:r>
            <a:r>
              <a:rPr lang="en-US" altLang="ja-JP" sz="800" b="0" dirty="0">
                <a:solidFill>
                  <a:prstClr val="black"/>
                </a:solidFill>
                <a:latin typeface="メイリオ" pitchFamily="50" charset="-128"/>
                <a:ea typeface="メイリオ" pitchFamily="50" charset="-128"/>
                <a:cs typeface="メイリオ" pitchFamily="50" charset="-128"/>
              </a:rPr>
              <a:t>Gmail</a:t>
            </a:r>
            <a:r>
              <a:rPr lang="ja-JP" altLang="en-US" sz="800" b="0" dirty="0">
                <a:solidFill>
                  <a:prstClr val="black"/>
                </a:solidFill>
                <a:latin typeface="メイリオ" pitchFamily="50" charset="-128"/>
                <a:ea typeface="メイリオ" pitchFamily="50" charset="-128"/>
                <a:cs typeface="メイリオ" pitchFamily="50" charset="-128"/>
              </a:rPr>
              <a:t>／</a:t>
            </a:r>
            <a:r>
              <a:rPr lang="en-US" altLang="ja-JP" sz="800" b="0" dirty="0">
                <a:solidFill>
                  <a:prstClr val="black"/>
                </a:solidFill>
                <a:latin typeface="メイリオ" pitchFamily="50" charset="-128"/>
                <a:ea typeface="メイリオ" pitchFamily="50" charset="-128"/>
                <a:cs typeface="メイリオ" pitchFamily="50" charset="-128"/>
              </a:rPr>
              <a:t>Google</a:t>
            </a:r>
            <a:r>
              <a:rPr lang="ja-JP" altLang="en-US" sz="800" b="0" dirty="0">
                <a:solidFill>
                  <a:prstClr val="black"/>
                </a:solidFill>
                <a:latin typeface="メイリオ" pitchFamily="50" charset="-128"/>
                <a:ea typeface="メイリオ" pitchFamily="50" charset="-128"/>
                <a:cs typeface="メイリオ" pitchFamily="50" charset="-128"/>
              </a:rPr>
              <a:t>カレンダーの就活に使える各機能</a:t>
            </a:r>
            <a:r>
              <a:rPr lang="ja-JP" altLang="en-US" sz="800" b="0" dirty="0" smtClean="0">
                <a:solidFill>
                  <a:prstClr val="black"/>
                </a:solidFill>
                <a:latin typeface="メイリオ" pitchFamily="50" charset="-128"/>
                <a:ea typeface="メイリオ" pitchFamily="50" charset="-128"/>
                <a:cs typeface="メイリオ" pitchFamily="50" charset="-128"/>
              </a:rPr>
              <a:t>をマンガでわかりやすく</a:t>
            </a:r>
            <a:r>
              <a:rPr lang="ja-JP" altLang="en-US" sz="800" b="0" dirty="0">
                <a:solidFill>
                  <a:prstClr val="black"/>
                </a:solidFill>
                <a:latin typeface="メイリオ" pitchFamily="50" charset="-128"/>
                <a:ea typeface="メイリオ" pitchFamily="50" charset="-128"/>
                <a:cs typeface="メイリオ" pitchFamily="50" charset="-128"/>
              </a:rPr>
              <a:t>まとめた</a:t>
            </a:r>
            <a:r>
              <a:rPr lang="en-US" altLang="ja-JP" sz="800" b="0" dirty="0">
                <a:solidFill>
                  <a:prstClr val="black"/>
                </a:solidFill>
                <a:latin typeface="メイリオ" pitchFamily="50" charset="-128"/>
                <a:ea typeface="メイリオ" pitchFamily="50" charset="-128"/>
                <a:cs typeface="メイリオ" pitchFamily="50" charset="-128"/>
              </a:rPr>
              <a:t>8</a:t>
            </a:r>
            <a:r>
              <a:rPr lang="ja-JP" altLang="en-US" sz="800" b="0" dirty="0">
                <a:solidFill>
                  <a:prstClr val="black"/>
                </a:solidFill>
                <a:latin typeface="メイリオ" pitchFamily="50" charset="-128"/>
                <a:ea typeface="メイリオ" pitchFamily="50" charset="-128"/>
                <a:cs typeface="メイリオ" pitchFamily="50" charset="-128"/>
              </a:rPr>
              <a:t>ページブックレット</a:t>
            </a:r>
          </a:p>
        </p:txBody>
      </p:sp>
      <p:sp>
        <p:nvSpPr>
          <p:cNvPr id="28" name="円/楕円 27"/>
          <p:cNvSpPr/>
          <p:nvPr/>
        </p:nvSpPr>
        <p:spPr>
          <a:xfrm>
            <a:off x="6684532" y="1894731"/>
            <a:ext cx="768491" cy="7684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6571092" y="2152019"/>
            <a:ext cx="952860" cy="2308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900" b="1" dirty="0" smtClean="0">
                <a:solidFill>
                  <a:prstClr val="white"/>
                </a:solidFill>
                <a:effectLst>
                  <a:outerShdw blurRad="38100" dist="38100" dir="2700000" algn="tl">
                    <a:srgbClr val="000000">
                      <a:alpha val="43137"/>
                    </a:srgbClr>
                  </a:outerShdw>
                </a:effectLst>
                <a:cs typeface="メイリオ" pitchFamily="50" charset="-128"/>
              </a:rPr>
              <a:t>ツール同梱</a:t>
            </a:r>
            <a:endParaRPr lang="ja-JP" altLang="en-US" sz="900" b="1" dirty="0">
              <a:solidFill>
                <a:prstClr val="white"/>
              </a:solidFill>
              <a:effectLst>
                <a:outerShdw blurRad="38100" dist="38100" dir="2700000" algn="tl">
                  <a:srgbClr val="000000">
                    <a:alpha val="43137"/>
                  </a:srgbClr>
                </a:outerShdw>
              </a:effectLst>
              <a:cs typeface="メイリオ" pitchFamily="50" charset="-128"/>
            </a:endParaRPr>
          </a:p>
        </p:txBody>
      </p:sp>
      <p:pic>
        <p:nvPicPr>
          <p:cNvPr id="37" name="Picture 34" descr="EXPOバッグ 004"/>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t="-48"/>
          <a:stretch/>
        </p:blipFill>
        <p:spPr bwMode="auto">
          <a:xfrm>
            <a:off x="7575664" y="2263315"/>
            <a:ext cx="1424978" cy="154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円形吹き出し 37"/>
          <p:cNvSpPr/>
          <p:nvPr/>
        </p:nvSpPr>
        <p:spPr>
          <a:xfrm>
            <a:off x="6857592" y="3323090"/>
            <a:ext cx="1447233" cy="508395"/>
          </a:xfrm>
          <a:prstGeom prst="wedgeEllipseCallout">
            <a:avLst>
              <a:gd name="adj1" fmla="val 28627"/>
              <a:gd name="adj2" fmla="val -58708"/>
            </a:avLst>
          </a:prstGeom>
          <a:solidFill>
            <a:schemeClr val="bg1"/>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6697837" y="3994132"/>
            <a:ext cx="1426031" cy="307777"/>
          </a:xfrm>
          <a:prstGeom prst="rect">
            <a:avLst/>
          </a:prstGeom>
        </p:spPr>
        <p:txBody>
          <a:bodyPr wrap="none">
            <a:spAutoFit/>
          </a:bodyPr>
          <a:lstStyle/>
          <a:p>
            <a:r>
              <a:rPr lang="en-US" altLang="ja-JP" sz="1400" b="1" dirty="0">
                <a:solidFill>
                  <a:prstClr val="black"/>
                </a:solidFill>
              </a:rPr>
              <a:t>BIC</a:t>
            </a:r>
            <a:r>
              <a:rPr lang="ja-JP" altLang="en-US" sz="1400" b="1" dirty="0" smtClean="0">
                <a:solidFill>
                  <a:prstClr val="black"/>
                </a:solidFill>
              </a:rPr>
              <a:t>ジャパン様</a:t>
            </a:r>
            <a:endParaRPr lang="ja-JP" altLang="en-US" sz="1400" b="1" dirty="0">
              <a:solidFill>
                <a:prstClr val="black"/>
              </a:solidFill>
            </a:endParaRPr>
          </a:p>
        </p:txBody>
      </p:sp>
      <p:sp>
        <p:nvSpPr>
          <p:cNvPr id="41" name="正方形/長方形 40"/>
          <p:cNvSpPr/>
          <p:nvPr/>
        </p:nvSpPr>
        <p:spPr>
          <a:xfrm>
            <a:off x="6697837" y="5536860"/>
            <a:ext cx="1082348" cy="307777"/>
          </a:xfrm>
          <a:prstGeom prst="rect">
            <a:avLst/>
          </a:prstGeom>
        </p:spPr>
        <p:txBody>
          <a:bodyPr wrap="none">
            <a:spAutoFit/>
          </a:bodyPr>
          <a:lstStyle/>
          <a:p>
            <a:r>
              <a:rPr lang="ja-JP" altLang="en-US" sz="1400" b="1" dirty="0" smtClean="0">
                <a:solidFill>
                  <a:prstClr val="black"/>
                </a:solidFill>
              </a:rPr>
              <a:t>グーグル様</a:t>
            </a:r>
            <a:endParaRPr lang="ja-JP" altLang="en-US" sz="1400" b="1" dirty="0">
              <a:solidFill>
                <a:prstClr val="black"/>
              </a:solidFill>
            </a:endParaRPr>
          </a:p>
        </p:txBody>
      </p:sp>
      <p:sp>
        <p:nvSpPr>
          <p:cNvPr id="42" name="テキスト ボックス 41"/>
          <p:cNvSpPr txBox="1"/>
          <p:nvPr/>
        </p:nvSpPr>
        <p:spPr>
          <a:xfrm>
            <a:off x="7040364" y="3378145"/>
            <a:ext cx="1172116" cy="430887"/>
          </a:xfrm>
          <a:prstGeom prst="rect">
            <a:avLst/>
          </a:prstGeom>
          <a:noFill/>
        </p:spPr>
        <p:txBody>
          <a:bodyPr wrap="none" rtlCol="0">
            <a:spAutoFit/>
          </a:bodyPr>
          <a:lstStyle/>
          <a:p>
            <a:r>
              <a:rPr lang="en-US" altLang="ja-JP" sz="1050" b="1" dirty="0" smtClean="0">
                <a:solidFill>
                  <a:srgbClr val="FF9933"/>
                </a:solidFill>
                <a:effectLst>
                  <a:outerShdw blurRad="38100" dist="38100" dir="2700000" algn="tl">
                    <a:srgbClr val="000000">
                      <a:alpha val="43137"/>
                    </a:srgbClr>
                  </a:outerShdw>
                </a:effectLst>
                <a:cs typeface="メイリオ" pitchFamily="50" charset="-128"/>
              </a:rPr>
              <a:t>EXPO</a:t>
            </a:r>
            <a:r>
              <a:rPr lang="ja-JP" altLang="en-US" sz="1050" b="1" dirty="0" smtClean="0">
                <a:solidFill>
                  <a:srgbClr val="FF9933"/>
                </a:solidFill>
                <a:effectLst>
                  <a:outerShdw blurRad="38100" dist="38100" dir="2700000" algn="tl">
                    <a:srgbClr val="000000">
                      <a:alpha val="43137"/>
                    </a:srgbClr>
                  </a:outerShdw>
                </a:effectLst>
                <a:cs typeface="メイリオ" pitchFamily="50" charset="-128"/>
              </a:rPr>
              <a:t>バッグに</a:t>
            </a:r>
            <a:endParaRPr lang="en-US" altLang="ja-JP" sz="1050" b="1" dirty="0" smtClean="0">
              <a:solidFill>
                <a:srgbClr val="FF9933"/>
              </a:solidFill>
              <a:effectLst>
                <a:outerShdw blurRad="38100" dist="38100" dir="2700000" algn="tl">
                  <a:srgbClr val="000000">
                    <a:alpha val="43137"/>
                  </a:srgbClr>
                </a:outerShdw>
              </a:effectLst>
              <a:cs typeface="メイリオ" pitchFamily="50" charset="-128"/>
            </a:endParaRPr>
          </a:p>
          <a:p>
            <a:r>
              <a:rPr lang="ja-JP" altLang="en-US" sz="1050" b="1" dirty="0" smtClean="0">
                <a:solidFill>
                  <a:srgbClr val="FF9933"/>
                </a:solidFill>
                <a:effectLst>
                  <a:outerShdw blurRad="38100" dist="38100" dir="2700000" algn="tl">
                    <a:srgbClr val="000000">
                      <a:alpha val="43137"/>
                    </a:srgbClr>
                  </a:outerShdw>
                </a:effectLst>
                <a:cs typeface="メイリオ" pitchFamily="50" charset="-128"/>
              </a:rPr>
              <a:t>封入して配布！</a:t>
            </a:r>
            <a:endParaRPr lang="ja-JP" altLang="en-US" sz="1050" b="1" dirty="0">
              <a:solidFill>
                <a:srgbClr val="FF9933"/>
              </a:solidFill>
              <a:effectLst>
                <a:outerShdw blurRad="38100" dist="38100" dir="2700000" algn="tl">
                  <a:srgbClr val="000000">
                    <a:alpha val="43137"/>
                  </a:srgbClr>
                </a:outerShdw>
              </a:effectLst>
              <a:cs typeface="メイリオ" pitchFamily="50" charset="-128"/>
            </a:endParaRPr>
          </a:p>
        </p:txBody>
      </p:sp>
      <p:sp>
        <p:nvSpPr>
          <p:cNvPr id="46" name="Rectangle 21"/>
          <p:cNvSpPr>
            <a:spLocks noChangeArrowheads="1"/>
          </p:cNvSpPr>
          <p:nvPr/>
        </p:nvSpPr>
        <p:spPr bwMode="auto">
          <a:xfrm>
            <a:off x="6637377" y="510638"/>
            <a:ext cx="3183517" cy="1306287"/>
          </a:xfrm>
          <a:prstGeom prst="rect">
            <a:avLst/>
          </a:prstGeom>
          <a:solidFill>
            <a:schemeClr val="bg1"/>
          </a:solidFill>
          <a:ln w="9525">
            <a:solidFill>
              <a:schemeClr val="tx1"/>
            </a:solidFill>
            <a:miter lim="800000"/>
            <a:headEnd/>
            <a:tailEnd/>
          </a:ln>
        </p:spPr>
        <p:txBody>
          <a:bodyPr wrap="none" anchor="ctr"/>
          <a:lstStyle/>
          <a:p>
            <a:pPr algn="ctr"/>
            <a:endParaRPr lang="ja-JP" altLang="en-US">
              <a:solidFill>
                <a:prstClr val="black"/>
              </a:solidFill>
              <a:cs typeface="メイリオ" pitchFamily="50" charset="-128"/>
            </a:endParaRPr>
          </a:p>
        </p:txBody>
      </p:sp>
      <p:sp>
        <p:nvSpPr>
          <p:cNvPr id="49" name="テキスト ボックス 48"/>
          <p:cNvSpPr txBox="1"/>
          <p:nvPr/>
        </p:nvSpPr>
        <p:spPr>
          <a:xfrm>
            <a:off x="6686121" y="559958"/>
            <a:ext cx="2436812" cy="253972"/>
          </a:xfrm>
          <a:prstGeom prst="rect">
            <a:avLst/>
          </a:prstGeom>
          <a:noFill/>
        </p:spPr>
        <p:txBody>
          <a:bodyPr wrap="square" rtlCol="0">
            <a:spAutoFit/>
          </a:bodyPr>
          <a:lstStyle/>
          <a:p>
            <a:r>
              <a:rPr lang="ja-JP" altLang="en-US" sz="1050" dirty="0" smtClean="0">
                <a:solidFill>
                  <a:prstClr val="black"/>
                </a:solidFill>
              </a:rPr>
              <a:t>■東京会場の様子</a:t>
            </a:r>
            <a:endParaRPr lang="ja-JP" altLang="en-US" sz="1050" dirty="0">
              <a:solidFill>
                <a:prstClr val="black"/>
              </a:solidFill>
            </a:endParaRPr>
          </a:p>
        </p:txBody>
      </p:sp>
      <p:pic>
        <p:nvPicPr>
          <p:cNvPr id="50" name="Picture 35" descr="D:\Users\s0108185\Desktop\photo\re120121_0006.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37533" y="794631"/>
            <a:ext cx="1430981" cy="95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テキスト ボックス 51"/>
          <p:cNvSpPr txBox="1"/>
          <p:nvPr/>
        </p:nvSpPr>
        <p:spPr>
          <a:xfrm>
            <a:off x="417329" y="606798"/>
            <a:ext cx="3130985" cy="369413"/>
          </a:xfrm>
          <a:prstGeom prst="rect">
            <a:avLst/>
          </a:prstGeom>
          <a:noFill/>
        </p:spPr>
        <p:txBody>
          <a:bodyPr wrap="none" rtlCol="0">
            <a:spAutoFit/>
          </a:bodyPr>
          <a:lstStyle/>
          <a:p>
            <a:r>
              <a:rPr lang="ja-JP" altLang="en-US" sz="1800" b="1" dirty="0" smtClean="0">
                <a:solidFill>
                  <a:srgbClr val="6699FF"/>
                </a:solidFill>
                <a:cs typeface="メイリオ" panose="020B0604030504040204" pitchFamily="50" charset="-128"/>
              </a:rPr>
              <a:t>日本最大級の就職イベント</a:t>
            </a:r>
            <a:r>
              <a:rPr lang="en-US" altLang="ja-JP" sz="1800" b="1" dirty="0" smtClean="0">
                <a:solidFill>
                  <a:srgbClr val="6699FF"/>
                </a:solidFill>
                <a:cs typeface="メイリオ" panose="020B0604030504040204" pitchFamily="50" charset="-128"/>
              </a:rPr>
              <a:t>!!</a:t>
            </a:r>
            <a:endParaRPr lang="ja-JP" altLang="en-US" sz="1800" b="1" dirty="0">
              <a:solidFill>
                <a:srgbClr val="6699FF"/>
              </a:solidFill>
              <a:cs typeface="メイリオ" panose="020B0604030504040204" pitchFamily="50" charset="-128"/>
            </a:endParaRPr>
          </a:p>
        </p:txBody>
      </p:sp>
      <p:sp>
        <p:nvSpPr>
          <p:cNvPr id="53" name="Rectangle 12"/>
          <p:cNvSpPr>
            <a:spLocks noChangeArrowheads="1"/>
          </p:cNvSpPr>
          <p:nvPr/>
        </p:nvSpPr>
        <p:spPr bwMode="auto">
          <a:xfrm>
            <a:off x="504184" y="976211"/>
            <a:ext cx="7328540" cy="757064"/>
          </a:xfrm>
          <a:prstGeom prst="rect">
            <a:avLst/>
          </a:prstGeom>
          <a:noFill/>
          <a:ln w="9525">
            <a:noFill/>
            <a:miter lim="800000"/>
            <a:headEnd/>
            <a:tailEnd/>
          </a:ln>
        </p:spPr>
        <p:txBody>
          <a:bodyPr wrap="square" lIns="109660" tIns="54831" rIns="109660" bIns="54831">
            <a:spAutoFit/>
          </a:bodyPr>
          <a:lstStyle/>
          <a:p>
            <a:pPr defTabSz="1096963"/>
            <a:r>
              <a:rPr lang="ja-JP" altLang="en-US" sz="1400" dirty="0">
                <a:solidFill>
                  <a:prstClr val="black"/>
                </a:solidFill>
                <a:cs typeface="メイリオ" pitchFamily="50" charset="-128"/>
              </a:rPr>
              <a:t>全国で</a:t>
            </a:r>
            <a:r>
              <a:rPr lang="ja-JP" altLang="en-US" sz="1400" b="1" dirty="0">
                <a:solidFill>
                  <a:srgbClr val="FF7C80"/>
                </a:solidFill>
                <a:cs typeface="メイリオ" pitchFamily="50" charset="-128"/>
              </a:rPr>
              <a:t>約</a:t>
            </a:r>
            <a:r>
              <a:rPr lang="en-US" altLang="ja-JP" sz="1400" b="1" dirty="0" smtClean="0">
                <a:solidFill>
                  <a:srgbClr val="FF7C80"/>
                </a:solidFill>
                <a:cs typeface="メイリオ" pitchFamily="50" charset="-128"/>
              </a:rPr>
              <a:t>23.5</a:t>
            </a:r>
            <a:r>
              <a:rPr lang="ja-JP" altLang="en-US" sz="1400" b="1" dirty="0" smtClean="0">
                <a:solidFill>
                  <a:srgbClr val="FF7C80"/>
                </a:solidFill>
                <a:cs typeface="メイリオ" pitchFamily="50" charset="-128"/>
              </a:rPr>
              <a:t>万人</a:t>
            </a:r>
            <a:r>
              <a:rPr lang="ja-JP" altLang="en-US" sz="1400" dirty="0">
                <a:solidFill>
                  <a:prstClr val="black"/>
                </a:solidFill>
                <a:cs typeface="メイリオ" pitchFamily="50" charset="-128"/>
              </a:rPr>
              <a:t>動員を誇る日本最大級の就職</a:t>
            </a:r>
            <a:r>
              <a:rPr lang="ja-JP" altLang="en-US" sz="1400" dirty="0" smtClean="0">
                <a:solidFill>
                  <a:prstClr val="black"/>
                </a:solidFill>
                <a:cs typeface="メイリオ" pitchFamily="50" charset="-128"/>
              </a:rPr>
              <a:t>イベント。</a:t>
            </a:r>
            <a:r>
              <a:rPr lang="en-US" altLang="ja-JP" sz="900" dirty="0" smtClean="0">
                <a:solidFill>
                  <a:prstClr val="black"/>
                </a:solidFill>
                <a:cs typeface="メイリオ" pitchFamily="50" charset="-128"/>
              </a:rPr>
              <a:t>※</a:t>
            </a:r>
            <a:r>
              <a:rPr lang="ja-JP" altLang="en-US" sz="900" dirty="0" smtClean="0">
                <a:solidFill>
                  <a:prstClr val="black"/>
                </a:solidFill>
                <a:cs typeface="メイリオ" pitchFamily="50" charset="-128"/>
              </a:rPr>
              <a:t>マイナビ</a:t>
            </a:r>
            <a:r>
              <a:rPr lang="en-US" altLang="ja-JP" sz="900" dirty="0" smtClean="0">
                <a:solidFill>
                  <a:prstClr val="black"/>
                </a:solidFill>
                <a:cs typeface="メイリオ" pitchFamily="50" charset="-128"/>
              </a:rPr>
              <a:t>2017</a:t>
            </a:r>
            <a:r>
              <a:rPr lang="ja-JP" altLang="en-US" sz="900" dirty="0" smtClean="0">
                <a:solidFill>
                  <a:prstClr val="black"/>
                </a:solidFill>
                <a:cs typeface="メイリオ" pitchFamily="50" charset="-128"/>
              </a:rPr>
              <a:t>実績</a:t>
            </a:r>
            <a:endParaRPr lang="en-US" altLang="ja-JP" sz="900" dirty="0" smtClean="0">
              <a:solidFill>
                <a:prstClr val="black"/>
              </a:solidFill>
              <a:cs typeface="メイリオ" pitchFamily="50" charset="-128"/>
            </a:endParaRPr>
          </a:p>
          <a:p>
            <a:pPr defTabSz="1096963"/>
            <a:r>
              <a:rPr lang="ja-JP" altLang="en-US" sz="1400" dirty="0">
                <a:solidFill>
                  <a:prstClr val="black"/>
                </a:solidFill>
                <a:cs typeface="メイリオ" pitchFamily="50" charset="-128"/>
              </a:rPr>
              <a:t>東京・大阪・名古屋・札幌・福岡・その他各都市にて開催（</a:t>
            </a:r>
            <a:r>
              <a:rPr lang="en-US" altLang="ja-JP" sz="1400" dirty="0">
                <a:solidFill>
                  <a:prstClr val="black"/>
                </a:solidFill>
                <a:cs typeface="メイリオ" pitchFamily="50" charset="-128"/>
              </a:rPr>
              <a:t>3</a:t>
            </a:r>
            <a:r>
              <a:rPr lang="ja-JP" altLang="en-US" sz="1400" dirty="0" smtClean="0">
                <a:solidFill>
                  <a:prstClr val="black"/>
                </a:solidFill>
                <a:cs typeface="メイリオ" pitchFamily="50" charset="-128"/>
              </a:rPr>
              <a:t>月～</a:t>
            </a:r>
            <a:r>
              <a:rPr lang="ja-JP" altLang="en-US" sz="1400" dirty="0">
                <a:solidFill>
                  <a:prstClr val="black"/>
                </a:solidFill>
                <a:cs typeface="メイリオ" pitchFamily="50" charset="-128"/>
              </a:rPr>
              <a:t>６月</a:t>
            </a:r>
            <a:r>
              <a:rPr lang="ja-JP" altLang="en-US" sz="1400" dirty="0" smtClean="0">
                <a:solidFill>
                  <a:prstClr val="black"/>
                </a:solidFill>
                <a:cs typeface="メイリオ" pitchFamily="50" charset="-128"/>
              </a:rPr>
              <a:t>）。</a:t>
            </a:r>
            <a:endParaRPr lang="en-US" altLang="ja-JP" sz="1400" dirty="0" smtClean="0">
              <a:solidFill>
                <a:prstClr val="black"/>
              </a:solidFill>
              <a:cs typeface="メイリオ" pitchFamily="50" charset="-128"/>
            </a:endParaRPr>
          </a:p>
          <a:p>
            <a:pPr defTabSz="1096963"/>
            <a:r>
              <a:rPr lang="ja-JP" altLang="en-US" sz="1400" dirty="0" smtClean="0">
                <a:solidFill>
                  <a:prstClr val="black"/>
                </a:solidFill>
                <a:cs typeface="メイリオ" pitchFamily="50" charset="-128"/>
              </a:rPr>
              <a:t>マイナビ就職</a:t>
            </a:r>
            <a:r>
              <a:rPr lang="en-US" altLang="ja-JP" sz="1400" dirty="0" smtClean="0">
                <a:solidFill>
                  <a:prstClr val="black"/>
                </a:solidFill>
                <a:cs typeface="メイリオ" pitchFamily="50" charset="-128"/>
              </a:rPr>
              <a:t>EXPO</a:t>
            </a:r>
            <a:r>
              <a:rPr lang="ja-JP" altLang="en-US" sz="1400" dirty="0" smtClean="0">
                <a:solidFill>
                  <a:prstClr val="black"/>
                </a:solidFill>
                <a:cs typeface="メイリオ" pitchFamily="50" charset="-128"/>
              </a:rPr>
              <a:t>では下記の手法で就活生にアプローチが可能です。</a:t>
            </a:r>
            <a:endParaRPr lang="ja-JP" altLang="en-US" sz="1400" dirty="0">
              <a:solidFill>
                <a:prstClr val="black"/>
              </a:solidFill>
              <a:cs typeface="メイリオ" pitchFamily="50" charset="-128"/>
            </a:endParaRPr>
          </a:p>
        </p:txBody>
      </p:sp>
      <p:pic>
        <p:nvPicPr>
          <p:cNvPr id="59" name="Picture 13" descr="D:\Users\s0108185\Desktop\re1218EXPO_0040.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249640" y="750814"/>
            <a:ext cx="1502005" cy="99727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08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マイナビ就職</a:t>
            </a:r>
            <a:r>
              <a:rPr kumimoji="1" lang="en-US" altLang="ja-JP" dirty="0" smtClean="0"/>
              <a:t>EXPO</a:t>
            </a:r>
            <a:r>
              <a:rPr kumimoji="1" lang="ja-JP" altLang="en-US" dirty="0" smtClean="0"/>
              <a:t>事例</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5" name="Text Box 23"/>
          <p:cNvSpPr txBox="1">
            <a:spLocks noChangeArrowheads="1"/>
          </p:cNvSpPr>
          <p:nvPr/>
        </p:nvSpPr>
        <p:spPr bwMode="auto">
          <a:xfrm>
            <a:off x="1471092" y="874761"/>
            <a:ext cx="2372569" cy="601245"/>
          </a:xfrm>
          <a:prstGeom prst="rect">
            <a:avLst/>
          </a:prstGeom>
          <a:noFill/>
          <a:ln w="9525">
            <a:noFill/>
            <a:miter lim="800000"/>
            <a:headEnd/>
            <a:tailEnd/>
          </a:ln>
        </p:spPr>
        <p:txBody>
          <a:bodyPr wrap="square" lIns="100128" tIns="50065" rIns="100128" bIns="50065">
            <a:spAutoFit/>
          </a:bodyPr>
          <a:lstStyle/>
          <a:p>
            <a:pPr defTabSz="1001713">
              <a:spcBef>
                <a:spcPct val="50000"/>
              </a:spcBef>
            </a:pPr>
            <a:r>
              <a:rPr lang="ja-JP" altLang="en-US" sz="1000" b="1" dirty="0" smtClean="0">
                <a:solidFill>
                  <a:srgbClr val="6699FF"/>
                </a:solidFill>
                <a:cs typeface="メイリオ" pitchFamily="50" charset="-128"/>
              </a:rPr>
              <a:t>江原</a:t>
            </a:r>
            <a:r>
              <a:rPr lang="ja-JP" altLang="en-US" sz="1000" b="1" dirty="0">
                <a:solidFill>
                  <a:srgbClr val="6699FF"/>
                </a:solidFill>
                <a:cs typeface="メイリオ" pitchFamily="50" charset="-128"/>
              </a:rPr>
              <a:t>道</a:t>
            </a:r>
            <a:r>
              <a:rPr lang="ja-JP" altLang="en-US" sz="1000" b="1" dirty="0" smtClean="0">
                <a:solidFill>
                  <a:srgbClr val="6699FF"/>
                </a:solidFill>
                <a:cs typeface="メイリオ" pitchFamily="50" charset="-128"/>
              </a:rPr>
              <a:t>様</a:t>
            </a:r>
            <a:endParaRPr lang="en-US" altLang="ja-JP" sz="1000" b="1" dirty="0">
              <a:solidFill>
                <a:srgbClr val="6699FF"/>
              </a:solidFill>
              <a:cs typeface="メイリオ" pitchFamily="50" charset="-128"/>
            </a:endParaRPr>
          </a:p>
          <a:p>
            <a:pPr defTabSz="1001713">
              <a:spcBef>
                <a:spcPct val="50000"/>
              </a:spcBef>
            </a:pPr>
            <a:r>
              <a:rPr lang="ja-JP" altLang="en-US" sz="900" dirty="0">
                <a:solidFill>
                  <a:prstClr val="black"/>
                </a:solidFill>
                <a:cs typeface="メイリオ" pitchFamily="50" charset="-128"/>
              </a:rPr>
              <a:t>美容部員による就活メイク個人レッスン および 口紅等のサンプリング</a:t>
            </a:r>
          </a:p>
        </p:txBody>
      </p:sp>
      <p:sp>
        <p:nvSpPr>
          <p:cNvPr id="6" name="Text Box 25"/>
          <p:cNvSpPr txBox="1">
            <a:spLocks noChangeArrowheads="1"/>
          </p:cNvSpPr>
          <p:nvPr/>
        </p:nvSpPr>
        <p:spPr bwMode="auto">
          <a:xfrm>
            <a:off x="4063477" y="900162"/>
            <a:ext cx="2311056" cy="531995"/>
          </a:xfrm>
          <a:prstGeom prst="rect">
            <a:avLst/>
          </a:prstGeom>
          <a:noFill/>
          <a:ln w="9525">
            <a:noFill/>
            <a:miter lim="800000"/>
            <a:headEnd/>
            <a:tailEnd/>
          </a:ln>
        </p:spPr>
        <p:txBody>
          <a:bodyPr wrap="square" lIns="100128" tIns="50065" rIns="100128" bIns="50065">
            <a:spAutoFit/>
          </a:bodyPr>
          <a:lstStyle/>
          <a:p>
            <a:pPr defTabSz="1001713"/>
            <a:r>
              <a:rPr lang="ja-JP" altLang="en-US" sz="1000" b="1" dirty="0" smtClean="0">
                <a:solidFill>
                  <a:srgbClr val="6699FF"/>
                </a:solidFill>
                <a:cs typeface="メイリオ" pitchFamily="50" charset="-128"/>
              </a:rPr>
              <a:t>マイクロソフト様</a:t>
            </a:r>
            <a:endParaRPr lang="en-US" altLang="ja-JP" sz="1000" b="1" dirty="0">
              <a:solidFill>
                <a:srgbClr val="6699FF"/>
              </a:solidFill>
              <a:cs typeface="メイリオ" pitchFamily="50" charset="-128"/>
            </a:endParaRPr>
          </a:p>
          <a:p>
            <a:pPr defTabSz="1001713"/>
            <a:r>
              <a:rPr lang="en-US" altLang="ja-JP" sz="900" dirty="0" smtClean="0">
                <a:solidFill>
                  <a:prstClr val="black"/>
                </a:solidFill>
                <a:cs typeface="メイリオ" pitchFamily="50" charset="-128"/>
              </a:rPr>
              <a:t>Microsoft </a:t>
            </a:r>
            <a:r>
              <a:rPr lang="en-US" altLang="ja-JP" sz="900" dirty="0">
                <a:solidFill>
                  <a:prstClr val="black"/>
                </a:solidFill>
                <a:cs typeface="メイリオ" pitchFamily="50" charset="-128"/>
              </a:rPr>
              <a:t>Office</a:t>
            </a:r>
            <a:r>
              <a:rPr lang="ja-JP" altLang="en-US" sz="900" dirty="0" err="1" smtClean="0">
                <a:solidFill>
                  <a:prstClr val="black"/>
                </a:solidFill>
                <a:cs typeface="メイリオ" pitchFamily="50" charset="-128"/>
              </a:rPr>
              <a:t>の</a:t>
            </a:r>
            <a:r>
              <a:rPr lang="ja-JP" altLang="en-US" sz="900" dirty="0" err="1">
                <a:solidFill>
                  <a:prstClr val="black"/>
                </a:solidFill>
                <a:cs typeface="メイリオ" pitchFamily="50" charset="-128"/>
              </a:rPr>
              <a:t>就</a:t>
            </a:r>
            <a:r>
              <a:rPr lang="ja-JP" altLang="en-US" sz="900" dirty="0" smtClean="0">
                <a:solidFill>
                  <a:prstClr val="black"/>
                </a:solidFill>
                <a:cs typeface="メイリオ" pitchFamily="50" charset="-128"/>
              </a:rPr>
              <a:t>活テンプレート活</a:t>
            </a:r>
            <a:r>
              <a:rPr lang="ja-JP" altLang="en-US" sz="900" dirty="0">
                <a:solidFill>
                  <a:prstClr val="black"/>
                </a:solidFill>
                <a:cs typeface="メイリオ" pitchFamily="50" charset="-128"/>
              </a:rPr>
              <a:t>用法をご紹介</a:t>
            </a:r>
          </a:p>
        </p:txBody>
      </p:sp>
      <p:sp>
        <p:nvSpPr>
          <p:cNvPr id="8" name="Text Box 28"/>
          <p:cNvSpPr txBox="1">
            <a:spLocks noChangeArrowheads="1"/>
          </p:cNvSpPr>
          <p:nvPr/>
        </p:nvSpPr>
        <p:spPr bwMode="auto">
          <a:xfrm>
            <a:off x="6547916" y="900163"/>
            <a:ext cx="2211191" cy="531995"/>
          </a:xfrm>
          <a:prstGeom prst="rect">
            <a:avLst/>
          </a:prstGeom>
          <a:noFill/>
          <a:ln w="9525">
            <a:noFill/>
            <a:miter lim="800000"/>
            <a:headEnd/>
            <a:tailEnd/>
          </a:ln>
        </p:spPr>
        <p:txBody>
          <a:bodyPr wrap="square" lIns="100128" tIns="50065" rIns="100128" bIns="50065">
            <a:spAutoFit/>
          </a:bodyPr>
          <a:lstStyle/>
          <a:p>
            <a:pPr defTabSz="1001713"/>
            <a:r>
              <a:rPr lang="ja-JP" altLang="en-US" sz="1000" b="1" dirty="0" smtClean="0">
                <a:solidFill>
                  <a:srgbClr val="6699FF"/>
                </a:solidFill>
                <a:cs typeface="メイリオ" pitchFamily="50" charset="-128"/>
              </a:rPr>
              <a:t>証明</a:t>
            </a:r>
            <a:r>
              <a:rPr lang="ja-JP" altLang="en-US" sz="1000" b="1" dirty="0">
                <a:solidFill>
                  <a:srgbClr val="6699FF"/>
                </a:solidFill>
                <a:cs typeface="メイリオ" pitchFamily="50" charset="-128"/>
              </a:rPr>
              <a:t>写真　ＷＥＳＴ</a:t>
            </a:r>
            <a:r>
              <a:rPr lang="ja-JP" altLang="en-US" sz="1000" b="1" dirty="0" smtClean="0">
                <a:solidFill>
                  <a:srgbClr val="6699FF"/>
                </a:solidFill>
                <a:cs typeface="メイリオ" pitchFamily="50" charset="-128"/>
              </a:rPr>
              <a:t>様</a:t>
            </a:r>
            <a:endParaRPr lang="en-US" altLang="ja-JP" sz="1000" b="1" dirty="0">
              <a:solidFill>
                <a:srgbClr val="6699FF"/>
              </a:solidFill>
              <a:cs typeface="メイリオ" pitchFamily="50" charset="-128"/>
            </a:endParaRPr>
          </a:p>
          <a:p>
            <a:pPr defTabSz="1001713"/>
            <a:r>
              <a:rPr lang="ja-JP" altLang="en-US" sz="900" dirty="0">
                <a:solidFill>
                  <a:prstClr val="black"/>
                </a:solidFill>
                <a:cs typeface="メイリオ" pitchFamily="50" charset="-128"/>
              </a:rPr>
              <a:t>当日のみ特別価格にて証明写真の撮影 および パンフレットの配布</a:t>
            </a:r>
          </a:p>
        </p:txBody>
      </p:sp>
      <p:pic>
        <p:nvPicPr>
          <p:cNvPr id="9" name="Picture 5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302"/>
          <a:stretch/>
        </p:blipFill>
        <p:spPr bwMode="auto">
          <a:xfrm>
            <a:off x="6827582" y="1465790"/>
            <a:ext cx="1661384" cy="1241067"/>
          </a:xfrm>
          <a:prstGeom prst="rect">
            <a:avLst/>
          </a:prstGeom>
          <a:noFill/>
          <a:ln w="9525">
            <a:noFill/>
            <a:miter lim="800000"/>
            <a:headEnd/>
            <a:tailEnd/>
          </a:ln>
        </p:spPr>
      </p:pic>
      <p:pic>
        <p:nvPicPr>
          <p:cNvPr id="10" name="Picture 236"/>
          <p:cNvPicPr>
            <a:picLocks noChangeAspect="1" noChangeArrowheads="1"/>
          </p:cNvPicPr>
          <p:nvPr/>
        </p:nvPicPr>
        <p:blipFill>
          <a:blip r:embed="rId3"/>
          <a:srcRect/>
          <a:stretch>
            <a:fillRect/>
          </a:stretch>
        </p:blipFill>
        <p:spPr bwMode="auto">
          <a:xfrm>
            <a:off x="1878231" y="1460054"/>
            <a:ext cx="1665288" cy="1252538"/>
          </a:xfrm>
          <a:prstGeom prst="rect">
            <a:avLst/>
          </a:prstGeom>
          <a:noFill/>
          <a:ln w="9525">
            <a:noFill/>
            <a:miter lim="800000"/>
            <a:headEnd/>
            <a:tailEnd/>
          </a:ln>
        </p:spPr>
      </p:pic>
      <p:sp>
        <p:nvSpPr>
          <p:cNvPr id="11" name="Text Box 23"/>
          <p:cNvSpPr txBox="1">
            <a:spLocks noChangeArrowheads="1"/>
          </p:cNvSpPr>
          <p:nvPr/>
        </p:nvSpPr>
        <p:spPr bwMode="auto">
          <a:xfrm>
            <a:off x="1477441" y="2828206"/>
            <a:ext cx="2365439" cy="808994"/>
          </a:xfrm>
          <a:prstGeom prst="rect">
            <a:avLst/>
          </a:prstGeom>
          <a:noFill/>
          <a:ln w="9525">
            <a:noFill/>
            <a:miter lim="800000"/>
            <a:headEnd/>
            <a:tailEnd/>
          </a:ln>
        </p:spPr>
        <p:txBody>
          <a:bodyPr wrap="square" lIns="100128" tIns="50065" rIns="100128" bIns="50065">
            <a:spAutoFit/>
          </a:bodyPr>
          <a:lstStyle/>
          <a:p>
            <a:pPr defTabSz="1001713">
              <a:spcBef>
                <a:spcPct val="50000"/>
              </a:spcBef>
            </a:pPr>
            <a:r>
              <a:rPr lang="ja-JP" altLang="en-US" sz="1000" b="1" dirty="0" smtClean="0">
                <a:solidFill>
                  <a:srgbClr val="6699FF"/>
                </a:solidFill>
                <a:cs typeface="メイリオ" pitchFamily="50" charset="-128"/>
              </a:rPr>
              <a:t>日経</a:t>
            </a:r>
            <a:r>
              <a:rPr lang="ja-JP" altLang="en-US" sz="1000" b="1" dirty="0">
                <a:solidFill>
                  <a:srgbClr val="6699FF"/>
                </a:solidFill>
                <a:cs typeface="メイリオ" pitchFamily="50" charset="-128"/>
              </a:rPr>
              <a:t>新聞</a:t>
            </a:r>
            <a:r>
              <a:rPr lang="ja-JP" altLang="en-US" sz="1000" b="1" dirty="0" smtClean="0">
                <a:solidFill>
                  <a:srgbClr val="6699FF"/>
                </a:solidFill>
                <a:cs typeface="メイリオ" pitchFamily="50" charset="-128"/>
              </a:rPr>
              <a:t>様</a:t>
            </a:r>
            <a:endParaRPr lang="en-US" altLang="ja-JP" sz="1000" b="1" dirty="0">
              <a:solidFill>
                <a:srgbClr val="6699FF"/>
              </a:solidFill>
              <a:cs typeface="メイリオ" pitchFamily="50" charset="-128"/>
            </a:endParaRPr>
          </a:p>
          <a:p>
            <a:pPr defTabSz="1001713">
              <a:spcBef>
                <a:spcPct val="50000"/>
              </a:spcBef>
            </a:pPr>
            <a:r>
              <a:rPr lang="ja-JP" altLang="en-US" sz="900" dirty="0">
                <a:solidFill>
                  <a:prstClr val="black"/>
                </a:solidFill>
                <a:cs typeface="メイリオ" pitchFamily="50" charset="-128"/>
              </a:rPr>
              <a:t>情報収集に役立つ新聞の読み方を紹介し、購読促進　　　　　</a:t>
            </a:r>
          </a:p>
          <a:p>
            <a:pPr defTabSz="1001713">
              <a:spcBef>
                <a:spcPct val="50000"/>
              </a:spcBef>
            </a:pPr>
            <a:endParaRPr lang="ja-JP" altLang="en-US" sz="900" dirty="0">
              <a:solidFill>
                <a:prstClr val="black"/>
              </a:solidFill>
              <a:cs typeface="メイリオ" pitchFamily="50" charset="-128"/>
            </a:endParaRPr>
          </a:p>
        </p:txBody>
      </p:sp>
      <p:pic>
        <p:nvPicPr>
          <p:cNvPr id="12" name="Picture 37" descr="\\Cpfs02\shakaijin200904\共通\イベント・セミナー関連\EXPO画像\EXPO2012\110301 就職セミナー（プリズムホール）\110301 就職セミナー（プリズムホール） 02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916"/>
          <a:stretch/>
        </p:blipFill>
        <p:spPr bwMode="auto">
          <a:xfrm>
            <a:off x="1766535" y="3572248"/>
            <a:ext cx="1776986" cy="1295798"/>
          </a:xfrm>
          <a:prstGeom prst="rect">
            <a:avLst/>
          </a:prstGeom>
          <a:noFill/>
          <a:ln w="9525">
            <a:noFill/>
            <a:miter lim="800000"/>
            <a:headEnd/>
            <a:tailEnd/>
          </a:ln>
        </p:spPr>
      </p:pic>
      <p:sp>
        <p:nvSpPr>
          <p:cNvPr id="13" name="Text Box 25"/>
          <p:cNvSpPr txBox="1">
            <a:spLocks noChangeArrowheads="1"/>
          </p:cNvSpPr>
          <p:nvPr/>
        </p:nvSpPr>
        <p:spPr bwMode="auto">
          <a:xfrm>
            <a:off x="4068242" y="2877790"/>
            <a:ext cx="2305702" cy="685883"/>
          </a:xfrm>
          <a:prstGeom prst="rect">
            <a:avLst/>
          </a:prstGeom>
          <a:noFill/>
          <a:ln w="9525">
            <a:noFill/>
            <a:miter lim="800000"/>
            <a:headEnd/>
            <a:tailEnd/>
          </a:ln>
        </p:spPr>
        <p:txBody>
          <a:bodyPr wrap="square" lIns="100128" tIns="50065" rIns="100128" bIns="50065">
            <a:spAutoFit/>
          </a:bodyPr>
          <a:lstStyle/>
          <a:p>
            <a:pPr defTabSz="1001713"/>
            <a:r>
              <a:rPr lang="ja-JP" altLang="en-US" sz="1000" b="1" dirty="0" smtClean="0">
                <a:solidFill>
                  <a:srgbClr val="6699FF"/>
                </a:solidFill>
                <a:cs typeface="メイリオ" pitchFamily="50" charset="-128"/>
              </a:rPr>
              <a:t>日本</a:t>
            </a:r>
            <a:r>
              <a:rPr lang="ja-JP" altLang="en-US" sz="1000" b="1" dirty="0">
                <a:solidFill>
                  <a:srgbClr val="6699FF"/>
                </a:solidFill>
                <a:cs typeface="メイリオ" pitchFamily="50" charset="-128"/>
              </a:rPr>
              <a:t>ファイナンシャル・プランナーズ協会</a:t>
            </a:r>
            <a:r>
              <a:rPr lang="ja-JP" altLang="en-US" sz="1000" b="1" dirty="0" smtClean="0">
                <a:solidFill>
                  <a:srgbClr val="6699FF"/>
                </a:solidFill>
                <a:cs typeface="メイリオ" pitchFamily="50" charset="-128"/>
              </a:rPr>
              <a:t>様</a:t>
            </a:r>
            <a:endParaRPr lang="en-US" altLang="ja-JP" sz="1000" b="1" dirty="0">
              <a:solidFill>
                <a:srgbClr val="6699FF"/>
              </a:solidFill>
              <a:cs typeface="メイリオ" pitchFamily="50" charset="-128"/>
            </a:endParaRPr>
          </a:p>
          <a:p>
            <a:pPr defTabSz="1001713"/>
            <a:r>
              <a:rPr lang="en-US" altLang="ja-JP" sz="900" dirty="0">
                <a:solidFill>
                  <a:prstClr val="black"/>
                </a:solidFill>
                <a:cs typeface="メイリオ" pitchFamily="50" charset="-128"/>
              </a:rPr>
              <a:t>3</a:t>
            </a:r>
            <a:r>
              <a:rPr lang="ja-JP" altLang="en-US" sz="900" dirty="0">
                <a:solidFill>
                  <a:prstClr val="black"/>
                </a:solidFill>
                <a:cs typeface="メイリオ" pitchFamily="50" charset="-128"/>
              </a:rPr>
              <a:t>級</a:t>
            </a:r>
            <a:r>
              <a:rPr lang="en-US" altLang="ja-JP" sz="900" dirty="0">
                <a:solidFill>
                  <a:prstClr val="black"/>
                </a:solidFill>
                <a:cs typeface="メイリオ" pitchFamily="50" charset="-128"/>
              </a:rPr>
              <a:t>FP</a:t>
            </a:r>
            <a:r>
              <a:rPr lang="ja-JP" altLang="en-US" sz="900" dirty="0">
                <a:solidFill>
                  <a:prstClr val="black"/>
                </a:solidFill>
                <a:cs typeface="メイリオ" pitchFamily="50" charset="-128"/>
              </a:rPr>
              <a:t>技能検定を就活に活かした先輩の講演 および 検定の紹介・申込受付</a:t>
            </a:r>
          </a:p>
        </p:txBody>
      </p:sp>
      <p:pic>
        <p:nvPicPr>
          <p:cNvPr id="14" name="Picture 39"/>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20164" y="3610636"/>
            <a:ext cx="1644723" cy="1219022"/>
          </a:xfrm>
          <a:prstGeom prst="rect">
            <a:avLst/>
          </a:prstGeom>
          <a:noFill/>
          <a:ln w="9525">
            <a:noFill/>
            <a:miter lim="800000"/>
            <a:headEnd/>
            <a:tailEnd/>
          </a:ln>
        </p:spPr>
      </p:pic>
      <p:sp>
        <p:nvSpPr>
          <p:cNvPr id="16" name="Text Box 28"/>
          <p:cNvSpPr txBox="1">
            <a:spLocks noChangeArrowheads="1"/>
          </p:cNvSpPr>
          <p:nvPr/>
        </p:nvSpPr>
        <p:spPr bwMode="auto">
          <a:xfrm>
            <a:off x="6551090" y="2854150"/>
            <a:ext cx="2289654" cy="531995"/>
          </a:xfrm>
          <a:prstGeom prst="rect">
            <a:avLst/>
          </a:prstGeom>
          <a:noFill/>
          <a:ln w="9525">
            <a:noFill/>
            <a:miter lim="800000"/>
            <a:headEnd/>
            <a:tailEnd/>
          </a:ln>
        </p:spPr>
        <p:txBody>
          <a:bodyPr wrap="square" lIns="100128" tIns="50065" rIns="100128" bIns="50065">
            <a:spAutoFit/>
          </a:bodyPr>
          <a:lstStyle/>
          <a:p>
            <a:pPr defTabSz="1001713"/>
            <a:r>
              <a:rPr lang="ja-JP" altLang="en-US" sz="1000" b="1" dirty="0" smtClean="0">
                <a:solidFill>
                  <a:srgbClr val="6699FF"/>
                </a:solidFill>
                <a:cs typeface="メイリオ" pitchFamily="50" charset="-128"/>
              </a:rPr>
              <a:t>ＫＤＤＩ様</a:t>
            </a:r>
            <a:endParaRPr lang="en-US" altLang="ja-JP" sz="1000" b="1" dirty="0">
              <a:solidFill>
                <a:srgbClr val="6699FF"/>
              </a:solidFill>
              <a:cs typeface="メイリオ" pitchFamily="50" charset="-128"/>
            </a:endParaRPr>
          </a:p>
          <a:p>
            <a:pPr defTabSz="1001713"/>
            <a:r>
              <a:rPr lang="ja-JP" altLang="en-US" sz="900" dirty="0">
                <a:solidFill>
                  <a:prstClr val="black"/>
                </a:solidFill>
                <a:cs typeface="メイリオ" pitchFamily="50" charset="-128"/>
              </a:rPr>
              <a:t>就活中便利な機能などを含めた</a:t>
            </a:r>
            <a:r>
              <a:rPr lang="en-US" altLang="ja-JP" sz="900" dirty="0">
                <a:solidFill>
                  <a:prstClr val="black"/>
                </a:solidFill>
                <a:cs typeface="メイリオ" pitchFamily="50" charset="-128"/>
              </a:rPr>
              <a:t>au</a:t>
            </a:r>
            <a:r>
              <a:rPr lang="ja-JP" altLang="en-US" sz="900" dirty="0">
                <a:solidFill>
                  <a:prstClr val="black"/>
                </a:solidFill>
                <a:cs typeface="メイリオ" pitchFamily="50" charset="-128"/>
              </a:rPr>
              <a:t>のご紹介</a:t>
            </a:r>
          </a:p>
        </p:txBody>
      </p:sp>
      <p:pic>
        <p:nvPicPr>
          <p:cNvPr id="17" name="Picture 44" descr="GE9M8368"/>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04670" y="3599614"/>
            <a:ext cx="1661385" cy="1241067"/>
          </a:xfrm>
          <a:prstGeom prst="rect">
            <a:avLst/>
          </a:prstGeom>
          <a:noFill/>
          <a:ln w="9525">
            <a:noFill/>
            <a:miter lim="800000"/>
            <a:headEnd/>
            <a:tailEnd/>
          </a:ln>
        </p:spPr>
      </p:pic>
      <p:pic>
        <p:nvPicPr>
          <p:cNvPr id="20" name="図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503" y="1463304"/>
            <a:ext cx="1661384" cy="1246039"/>
          </a:xfrm>
          <a:prstGeom prst="rect">
            <a:avLst/>
          </a:prstGeom>
        </p:spPr>
      </p:pic>
      <p:sp>
        <p:nvSpPr>
          <p:cNvPr id="22" name="テキスト ボックス 21"/>
          <p:cNvSpPr txBox="1"/>
          <p:nvPr/>
        </p:nvSpPr>
        <p:spPr>
          <a:xfrm>
            <a:off x="417329" y="606798"/>
            <a:ext cx="1800493" cy="307777"/>
          </a:xfrm>
          <a:prstGeom prst="rect">
            <a:avLst/>
          </a:prstGeom>
          <a:noFill/>
        </p:spPr>
        <p:txBody>
          <a:bodyPr wrap="none" rtlCol="0">
            <a:spAutoFit/>
          </a:bodyPr>
          <a:lstStyle/>
          <a:p>
            <a:r>
              <a:rPr lang="ja-JP" altLang="en-US" sz="1400" b="1" dirty="0" smtClean="0">
                <a:solidFill>
                  <a:srgbClr val="6699FF"/>
                </a:solidFill>
                <a:cs typeface="メイリオ" panose="020B0604030504040204" pitchFamily="50" charset="-128"/>
              </a:rPr>
              <a:t>■販促ブース出展例</a:t>
            </a:r>
            <a:endParaRPr lang="ja-JP" altLang="en-US" sz="1400" b="1" dirty="0">
              <a:solidFill>
                <a:srgbClr val="6699FF"/>
              </a:solidFill>
              <a:cs typeface="メイリオ" panose="020B0604030504040204" pitchFamily="50" charset="-128"/>
            </a:endParaRPr>
          </a:p>
        </p:txBody>
      </p:sp>
      <p:sp>
        <p:nvSpPr>
          <p:cNvPr id="23" name="テキスト ボックス 22"/>
          <p:cNvSpPr txBox="1"/>
          <p:nvPr/>
        </p:nvSpPr>
        <p:spPr>
          <a:xfrm>
            <a:off x="417329" y="4988446"/>
            <a:ext cx="1441420" cy="307777"/>
          </a:xfrm>
          <a:prstGeom prst="rect">
            <a:avLst/>
          </a:prstGeom>
          <a:noFill/>
        </p:spPr>
        <p:txBody>
          <a:bodyPr wrap="none" rtlCol="0">
            <a:spAutoFit/>
          </a:bodyPr>
          <a:lstStyle/>
          <a:p>
            <a:r>
              <a:rPr lang="ja-JP" altLang="en-US" sz="1400" b="1" dirty="0" smtClean="0">
                <a:solidFill>
                  <a:srgbClr val="6699FF"/>
                </a:solidFill>
                <a:cs typeface="メイリオ" panose="020B0604030504040204" pitchFamily="50" charset="-128"/>
              </a:rPr>
              <a:t>■ツール同梱例</a:t>
            </a:r>
            <a:endParaRPr lang="ja-JP" altLang="en-US" sz="1400" b="1" dirty="0">
              <a:solidFill>
                <a:srgbClr val="6699FF"/>
              </a:solidFill>
              <a:cs typeface="メイリオ" panose="020B0604030504040204" pitchFamily="50" charset="-128"/>
            </a:endParaRPr>
          </a:p>
        </p:txBody>
      </p:sp>
      <p:pic>
        <p:nvPicPr>
          <p:cNvPr id="24" name="Picture 41" descr="KM"/>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1031186">
            <a:off x="4415199" y="5788699"/>
            <a:ext cx="861439" cy="122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3" descr="KM箱"/>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580995">
            <a:off x="5045414" y="6520271"/>
            <a:ext cx="901426" cy="50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1158227">
            <a:off x="1974933" y="5930584"/>
            <a:ext cx="1401244" cy="103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80312" y="5957604"/>
            <a:ext cx="1524000" cy="10731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20881670">
            <a:off x="6748072" y="5842706"/>
            <a:ext cx="704535" cy="100235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23"/>
          <p:cNvSpPr txBox="1">
            <a:spLocks noChangeArrowheads="1"/>
          </p:cNvSpPr>
          <p:nvPr/>
        </p:nvSpPr>
        <p:spPr bwMode="auto">
          <a:xfrm>
            <a:off x="1622646" y="5259572"/>
            <a:ext cx="2220234" cy="808994"/>
          </a:xfrm>
          <a:prstGeom prst="rect">
            <a:avLst/>
          </a:prstGeom>
          <a:noFill/>
          <a:ln w="9525">
            <a:noFill/>
            <a:miter lim="800000"/>
            <a:headEnd/>
            <a:tailEnd/>
          </a:ln>
        </p:spPr>
        <p:txBody>
          <a:bodyPr wrap="square" lIns="100128" tIns="50065" rIns="100128" bIns="50065">
            <a:spAutoFit/>
          </a:bodyPr>
          <a:lstStyle/>
          <a:p>
            <a:pPr defTabSz="1001713">
              <a:spcBef>
                <a:spcPct val="50000"/>
              </a:spcBef>
            </a:pPr>
            <a:r>
              <a:rPr lang="ja-JP" altLang="en-US" sz="1000" b="1" dirty="0" smtClean="0">
                <a:solidFill>
                  <a:srgbClr val="6699FF"/>
                </a:solidFill>
                <a:cs typeface="メイリオ" pitchFamily="50" charset="-128"/>
              </a:rPr>
              <a:t>ロッテ様</a:t>
            </a:r>
            <a:endParaRPr lang="en-US" altLang="ja-JP" sz="1000" b="1" dirty="0">
              <a:solidFill>
                <a:srgbClr val="6699FF"/>
              </a:solidFill>
              <a:cs typeface="メイリオ" pitchFamily="50" charset="-128"/>
            </a:endParaRPr>
          </a:p>
          <a:p>
            <a:pPr defTabSz="1001713">
              <a:spcBef>
                <a:spcPct val="50000"/>
              </a:spcBef>
            </a:pPr>
            <a:r>
              <a:rPr lang="ja-JP" altLang="en-US" sz="900" dirty="0">
                <a:solidFill>
                  <a:prstClr val="black"/>
                </a:solidFill>
                <a:cs typeface="メイリオ" pitchFamily="50" charset="-128"/>
              </a:rPr>
              <a:t>息をデザインするガム「</a:t>
            </a:r>
            <a:r>
              <a:rPr lang="en-US" altLang="ja-JP" sz="900" dirty="0">
                <a:solidFill>
                  <a:prstClr val="black"/>
                </a:solidFill>
                <a:cs typeface="メイリオ" pitchFamily="50" charset="-128"/>
              </a:rPr>
              <a:t>ACUO</a:t>
            </a:r>
            <a:r>
              <a:rPr lang="ja-JP" altLang="en-US" sz="900" dirty="0">
                <a:solidFill>
                  <a:prstClr val="black"/>
                </a:solidFill>
                <a:cs typeface="メイリオ" pitchFamily="50" charset="-128"/>
              </a:rPr>
              <a:t>」を</a:t>
            </a:r>
            <a:r>
              <a:rPr lang="ja-JP" altLang="en-US" sz="900" dirty="0" smtClean="0">
                <a:solidFill>
                  <a:prstClr val="black"/>
                </a:solidFill>
                <a:cs typeface="メイリオ" pitchFamily="50" charset="-128"/>
              </a:rPr>
              <a:t>サンプリング</a:t>
            </a:r>
            <a:r>
              <a:rPr lang="ja-JP" altLang="en-US" sz="900" dirty="0">
                <a:solidFill>
                  <a:prstClr val="black"/>
                </a:solidFill>
                <a:cs typeface="メイリオ" pitchFamily="50" charset="-128"/>
              </a:rPr>
              <a:t>　　　</a:t>
            </a:r>
          </a:p>
          <a:p>
            <a:pPr defTabSz="1001713">
              <a:spcBef>
                <a:spcPct val="50000"/>
              </a:spcBef>
            </a:pPr>
            <a:endParaRPr lang="ja-JP" altLang="en-US" sz="900" dirty="0">
              <a:solidFill>
                <a:prstClr val="black"/>
              </a:solidFill>
              <a:cs typeface="メイリオ" pitchFamily="50" charset="-128"/>
            </a:endParaRPr>
          </a:p>
        </p:txBody>
      </p:sp>
      <p:sp>
        <p:nvSpPr>
          <p:cNvPr id="35" name="Text Box 25"/>
          <p:cNvSpPr txBox="1">
            <a:spLocks noChangeArrowheads="1"/>
          </p:cNvSpPr>
          <p:nvPr/>
        </p:nvSpPr>
        <p:spPr bwMode="auto">
          <a:xfrm>
            <a:off x="4148335" y="5259572"/>
            <a:ext cx="2226198" cy="661720"/>
          </a:xfrm>
          <a:prstGeom prst="rect">
            <a:avLst/>
          </a:prstGeom>
          <a:solidFill>
            <a:schemeClr val="bg1">
              <a:alpha val="78000"/>
            </a:schemeClr>
          </a:solidFill>
          <a:ln>
            <a:noFill/>
          </a:ln>
          <a:effectLst/>
        </p:spPr>
        <p:txBody>
          <a:bodyPr wrap="square">
            <a:spAutoFit/>
          </a:bodyPr>
          <a:lstStyle>
            <a:defPPr>
              <a:defRPr lang="ja-JP"/>
            </a:defPPr>
            <a:lvl1pPr>
              <a:defRPr sz="1000" b="1">
                <a:solidFill>
                  <a:srgbClr val="6699FF"/>
                </a:solidFill>
                <a:latin typeface="メイリオ" pitchFamily="50" charset="-128"/>
                <a:ea typeface="メイリオ" pitchFamily="50" charset="-128"/>
                <a:cs typeface="メイリオ" pitchFamily="50" charset="-128"/>
              </a:defRPr>
            </a:lvl1pPr>
            <a:lvl2pPr marL="742950" indent="-285750" eaLnBrk="0" hangingPunct="0">
              <a:defRPr b="1">
                <a:latin typeface="Arial" charset="0"/>
                <a:ea typeface="ＭＳ Ｐゴシック" charset="-128"/>
              </a:defRPr>
            </a:lvl2pPr>
            <a:lvl3pPr marL="1143000" indent="-228600" eaLnBrk="0" hangingPunct="0">
              <a:defRPr b="1">
                <a:latin typeface="Arial" charset="0"/>
                <a:ea typeface="ＭＳ Ｐゴシック" charset="-128"/>
              </a:defRPr>
            </a:lvl3pPr>
            <a:lvl4pPr marL="1600200" indent="-228600" eaLnBrk="0" hangingPunct="0">
              <a:defRPr b="1">
                <a:latin typeface="Arial" charset="0"/>
                <a:ea typeface="ＭＳ Ｐゴシック" charset="-128"/>
              </a:defRPr>
            </a:lvl4pPr>
            <a:lvl5pPr marL="2057400" indent="-228600" eaLnBrk="0" hangingPunct="0">
              <a:defRPr b="1">
                <a:latin typeface="Arial" charset="0"/>
                <a:ea typeface="ＭＳ Ｐゴシック" charset="-128"/>
              </a:defRPr>
            </a:lvl5pPr>
            <a:lvl6pPr marL="2514600" indent="-228600" eaLnBrk="0" fontAlgn="base" hangingPunct="0">
              <a:spcBef>
                <a:spcPct val="0"/>
              </a:spcBef>
              <a:spcAft>
                <a:spcPct val="0"/>
              </a:spcAft>
              <a:defRPr b="1">
                <a:latin typeface="Arial" charset="0"/>
                <a:ea typeface="ＭＳ Ｐゴシック" charset="-128"/>
              </a:defRPr>
            </a:lvl6pPr>
            <a:lvl7pPr marL="2971800" indent="-228600" eaLnBrk="0" fontAlgn="base" hangingPunct="0">
              <a:spcBef>
                <a:spcPct val="0"/>
              </a:spcBef>
              <a:spcAft>
                <a:spcPct val="0"/>
              </a:spcAft>
              <a:defRPr b="1">
                <a:latin typeface="Arial" charset="0"/>
                <a:ea typeface="ＭＳ Ｐゴシック" charset="-128"/>
              </a:defRPr>
            </a:lvl7pPr>
            <a:lvl8pPr marL="3429000" indent="-228600" eaLnBrk="0" fontAlgn="base" hangingPunct="0">
              <a:spcBef>
                <a:spcPct val="0"/>
              </a:spcBef>
              <a:spcAft>
                <a:spcPct val="0"/>
              </a:spcAft>
              <a:defRPr b="1">
                <a:latin typeface="Arial" charset="0"/>
                <a:ea typeface="ＭＳ Ｐゴシック" charset="-128"/>
              </a:defRPr>
            </a:lvl8pPr>
            <a:lvl9pPr marL="3886200" indent="-228600" eaLnBrk="0" fontAlgn="base" hangingPunct="0">
              <a:spcBef>
                <a:spcPct val="0"/>
              </a:spcBef>
              <a:spcAft>
                <a:spcPct val="0"/>
              </a:spcAft>
              <a:defRPr b="1">
                <a:latin typeface="Arial" charset="0"/>
                <a:ea typeface="ＭＳ Ｐゴシック" charset="-128"/>
              </a:defRPr>
            </a:lvl9pPr>
          </a:lstStyle>
          <a:p>
            <a:r>
              <a:rPr lang="ja-JP" altLang="en-US" dirty="0"/>
              <a:t>大塚</a:t>
            </a:r>
            <a:r>
              <a:rPr lang="ja-JP" altLang="en-US" dirty="0" smtClean="0"/>
              <a:t>製薬様</a:t>
            </a:r>
            <a:endParaRPr lang="ja-JP" altLang="en-US" dirty="0"/>
          </a:p>
          <a:p>
            <a:r>
              <a:rPr lang="ja-JP" altLang="en-US" sz="900" b="0" dirty="0">
                <a:solidFill>
                  <a:prstClr val="black"/>
                </a:solidFill>
              </a:rPr>
              <a:t>バランスの良い朝食の訴求として</a:t>
            </a:r>
            <a:r>
              <a:rPr lang="en-US" altLang="ja-JP" sz="900" b="0" dirty="0">
                <a:solidFill>
                  <a:prstClr val="black"/>
                </a:solidFill>
              </a:rPr>
              <a:t>[</a:t>
            </a:r>
            <a:r>
              <a:rPr lang="ja-JP" altLang="en-US" sz="900" b="0" dirty="0">
                <a:solidFill>
                  <a:prstClr val="black"/>
                </a:solidFill>
              </a:rPr>
              <a:t>カロリーメイトブロック</a:t>
            </a:r>
            <a:r>
              <a:rPr lang="en-US" altLang="ja-JP" sz="900" b="0" dirty="0">
                <a:solidFill>
                  <a:prstClr val="black"/>
                </a:solidFill>
              </a:rPr>
              <a:t>(</a:t>
            </a:r>
            <a:r>
              <a:rPr lang="ja-JP" altLang="en-US" sz="900" b="0" dirty="0">
                <a:solidFill>
                  <a:prstClr val="black"/>
                </a:solidFill>
              </a:rPr>
              <a:t>メープル味</a:t>
            </a:r>
            <a:r>
              <a:rPr lang="en-US" altLang="ja-JP" sz="900" b="0" dirty="0">
                <a:solidFill>
                  <a:prstClr val="black"/>
                </a:solidFill>
              </a:rPr>
              <a:t>)]</a:t>
            </a:r>
            <a:r>
              <a:rPr lang="ja-JP" altLang="en-US" sz="900" b="0" dirty="0">
                <a:solidFill>
                  <a:prstClr val="black"/>
                </a:solidFill>
              </a:rPr>
              <a:t>をブックレットと一緒にサンプリング </a:t>
            </a:r>
          </a:p>
        </p:txBody>
      </p:sp>
      <p:sp>
        <p:nvSpPr>
          <p:cNvPr id="36" name="Text Box 25"/>
          <p:cNvSpPr txBox="1">
            <a:spLocks noChangeArrowheads="1"/>
          </p:cNvSpPr>
          <p:nvPr/>
        </p:nvSpPr>
        <p:spPr bwMode="auto">
          <a:xfrm>
            <a:off x="6551089" y="5259572"/>
            <a:ext cx="2353223" cy="661720"/>
          </a:xfrm>
          <a:prstGeom prst="rect">
            <a:avLst/>
          </a:prstGeom>
          <a:solidFill>
            <a:schemeClr val="bg1">
              <a:alpha val="78000"/>
            </a:schemeClr>
          </a:solidFill>
          <a:ln>
            <a:noFill/>
          </a:ln>
          <a:effectLst/>
        </p:spPr>
        <p:txBody>
          <a:bodyPr wrap="square">
            <a:spAutoFit/>
          </a:bodyPr>
          <a:lstStyle>
            <a:defPPr>
              <a:defRPr lang="ja-JP"/>
            </a:defPPr>
            <a:lvl1pPr>
              <a:defRPr sz="1000" b="1">
                <a:solidFill>
                  <a:srgbClr val="6699FF"/>
                </a:solidFill>
                <a:latin typeface="メイリオ" pitchFamily="50" charset="-128"/>
                <a:ea typeface="メイリオ" pitchFamily="50" charset="-128"/>
                <a:cs typeface="メイリオ" pitchFamily="50" charset="-128"/>
              </a:defRPr>
            </a:lvl1pPr>
            <a:lvl2pPr marL="742950" indent="-285750" eaLnBrk="0" hangingPunct="0">
              <a:defRPr b="1">
                <a:latin typeface="Arial" charset="0"/>
                <a:ea typeface="ＭＳ Ｐゴシック" charset="-128"/>
              </a:defRPr>
            </a:lvl2pPr>
            <a:lvl3pPr marL="1143000" indent="-228600" eaLnBrk="0" hangingPunct="0">
              <a:defRPr b="1">
                <a:latin typeface="Arial" charset="0"/>
                <a:ea typeface="ＭＳ Ｐゴシック" charset="-128"/>
              </a:defRPr>
            </a:lvl3pPr>
            <a:lvl4pPr marL="1600200" indent="-228600" eaLnBrk="0" hangingPunct="0">
              <a:defRPr b="1">
                <a:latin typeface="Arial" charset="0"/>
                <a:ea typeface="ＭＳ Ｐゴシック" charset="-128"/>
              </a:defRPr>
            </a:lvl4pPr>
            <a:lvl5pPr marL="2057400" indent="-228600" eaLnBrk="0" hangingPunct="0">
              <a:defRPr b="1">
                <a:latin typeface="Arial" charset="0"/>
                <a:ea typeface="ＭＳ Ｐゴシック" charset="-128"/>
              </a:defRPr>
            </a:lvl5pPr>
            <a:lvl6pPr marL="2514600" indent="-228600" eaLnBrk="0" fontAlgn="base" hangingPunct="0">
              <a:spcBef>
                <a:spcPct val="0"/>
              </a:spcBef>
              <a:spcAft>
                <a:spcPct val="0"/>
              </a:spcAft>
              <a:defRPr b="1">
                <a:latin typeface="Arial" charset="0"/>
                <a:ea typeface="ＭＳ Ｐゴシック" charset="-128"/>
              </a:defRPr>
            </a:lvl6pPr>
            <a:lvl7pPr marL="2971800" indent="-228600" eaLnBrk="0" fontAlgn="base" hangingPunct="0">
              <a:spcBef>
                <a:spcPct val="0"/>
              </a:spcBef>
              <a:spcAft>
                <a:spcPct val="0"/>
              </a:spcAft>
              <a:defRPr b="1">
                <a:latin typeface="Arial" charset="0"/>
                <a:ea typeface="ＭＳ Ｐゴシック" charset="-128"/>
              </a:defRPr>
            </a:lvl7pPr>
            <a:lvl8pPr marL="3429000" indent="-228600" eaLnBrk="0" fontAlgn="base" hangingPunct="0">
              <a:spcBef>
                <a:spcPct val="0"/>
              </a:spcBef>
              <a:spcAft>
                <a:spcPct val="0"/>
              </a:spcAft>
              <a:defRPr b="1">
                <a:latin typeface="Arial" charset="0"/>
                <a:ea typeface="ＭＳ Ｐゴシック" charset="-128"/>
              </a:defRPr>
            </a:lvl8pPr>
            <a:lvl9pPr marL="3886200" indent="-228600" eaLnBrk="0" fontAlgn="base" hangingPunct="0">
              <a:spcBef>
                <a:spcPct val="0"/>
              </a:spcBef>
              <a:spcAft>
                <a:spcPct val="0"/>
              </a:spcAft>
              <a:defRPr b="1">
                <a:latin typeface="Arial" charset="0"/>
                <a:ea typeface="ＭＳ Ｐゴシック" charset="-128"/>
              </a:defRPr>
            </a:lvl9pPr>
          </a:lstStyle>
          <a:p>
            <a:r>
              <a:rPr lang="en-US" altLang="ja-JP" dirty="0"/>
              <a:t>UQ</a:t>
            </a:r>
            <a:r>
              <a:rPr lang="ja-JP" altLang="en-US" dirty="0" smtClean="0"/>
              <a:t>コミュニケーションズ様</a:t>
            </a:r>
            <a:endParaRPr lang="ja-JP" altLang="en-US" dirty="0"/>
          </a:p>
          <a:p>
            <a:r>
              <a:rPr lang="ja-JP" altLang="en-US" sz="900" b="0" dirty="0" smtClean="0">
                <a:solidFill>
                  <a:prstClr val="black"/>
                </a:solidFill>
              </a:rPr>
              <a:t>“</a:t>
            </a:r>
            <a:r>
              <a:rPr lang="en-US" altLang="ja-JP" sz="900" b="0" dirty="0">
                <a:solidFill>
                  <a:prstClr val="black"/>
                </a:solidFill>
              </a:rPr>
              <a:t>WiMAX</a:t>
            </a:r>
            <a:r>
              <a:rPr lang="ja-JP" altLang="en-US" sz="900" b="0" dirty="0" err="1">
                <a:solidFill>
                  <a:prstClr val="black"/>
                </a:solidFill>
              </a:rPr>
              <a:t>が就</a:t>
            </a:r>
            <a:r>
              <a:rPr lang="ja-JP" altLang="en-US" sz="900" b="0" dirty="0">
                <a:solidFill>
                  <a:prstClr val="black"/>
                </a:solidFill>
              </a:rPr>
              <a:t>活で活躍する理由”を、</a:t>
            </a:r>
          </a:p>
          <a:p>
            <a:r>
              <a:rPr lang="ja-JP" altLang="en-US" sz="900" b="0" dirty="0">
                <a:solidFill>
                  <a:prstClr val="black"/>
                </a:solidFill>
              </a:rPr>
              <a:t>学生アンケートを用いて紹介する</a:t>
            </a:r>
          </a:p>
          <a:p>
            <a:r>
              <a:rPr lang="en-US" altLang="ja-JP" sz="900" b="0" dirty="0">
                <a:solidFill>
                  <a:prstClr val="black"/>
                </a:solidFill>
              </a:rPr>
              <a:t>8</a:t>
            </a:r>
            <a:r>
              <a:rPr lang="ja-JP" altLang="en-US" sz="900" b="0" dirty="0">
                <a:solidFill>
                  <a:prstClr val="black"/>
                </a:solidFill>
              </a:rPr>
              <a:t>ページのブックレット</a:t>
            </a:r>
          </a:p>
        </p:txBody>
      </p:sp>
      <p:cxnSp>
        <p:nvCxnSpPr>
          <p:cNvPr id="38" name="直線コネクタ 37"/>
          <p:cNvCxnSpPr/>
          <p:nvPr/>
        </p:nvCxnSpPr>
        <p:spPr>
          <a:xfrm>
            <a:off x="462980" y="4988446"/>
            <a:ext cx="8928992" cy="0"/>
          </a:xfrm>
          <a:prstGeom prst="line">
            <a:avLst/>
          </a:prstGeom>
          <a:noFill/>
          <a:ln w="952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954622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マイナビ広報宣伝・大学への</a:t>
            </a:r>
            <a:r>
              <a:rPr lang="ja-JP" altLang="en-US" dirty="0" smtClean="0"/>
              <a:t>施策</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7" name="Rectangle 33"/>
          <p:cNvSpPr>
            <a:spLocks noChangeArrowheads="1"/>
          </p:cNvSpPr>
          <p:nvPr/>
        </p:nvSpPr>
        <p:spPr bwMode="auto">
          <a:xfrm>
            <a:off x="842119" y="864834"/>
            <a:ext cx="8621861"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3" tIns="45716" rIns="91433" bIns="45716">
            <a:spAutoFit/>
          </a:bodyPr>
          <a:lstStyle/>
          <a:p>
            <a:r>
              <a:rPr lang="ja-JP" altLang="en-US" sz="1400" dirty="0" smtClean="0">
                <a:solidFill>
                  <a:srgbClr val="000000"/>
                </a:solidFill>
                <a:cs typeface="メイリオ" pitchFamily="50" charset="-128"/>
              </a:rPr>
              <a:t>毎年パワーアップする“</a:t>
            </a:r>
            <a:r>
              <a:rPr lang="ja-JP" altLang="en-US" sz="1400" dirty="0">
                <a:solidFill>
                  <a:srgbClr val="000000"/>
                </a:solidFill>
                <a:cs typeface="メイリオ" pitchFamily="50" charset="-128"/>
              </a:rPr>
              <a:t>マイナビ“</a:t>
            </a:r>
            <a:r>
              <a:rPr lang="ja-JP" altLang="en-US" sz="1400" dirty="0" smtClean="0">
                <a:solidFill>
                  <a:srgbClr val="000000"/>
                </a:solidFill>
                <a:cs typeface="メイリオ" pitchFamily="50" charset="-128"/>
              </a:rPr>
              <a:t>は本年度</a:t>
            </a:r>
            <a:r>
              <a:rPr lang="ja-JP" altLang="en-US" sz="1400" dirty="0">
                <a:solidFill>
                  <a:srgbClr val="000000"/>
                </a:solidFill>
                <a:cs typeface="メイリオ" pitchFamily="50" charset="-128"/>
              </a:rPr>
              <a:t>も</a:t>
            </a:r>
            <a:r>
              <a:rPr lang="ja-JP" altLang="en-US" sz="1400" dirty="0" smtClean="0">
                <a:solidFill>
                  <a:srgbClr val="000000"/>
                </a:solidFill>
                <a:cs typeface="メイリオ" pitchFamily="50" charset="-128"/>
              </a:rPr>
              <a:t>マスメディア露出等</a:t>
            </a:r>
            <a:r>
              <a:rPr lang="ja-JP" altLang="en-US" sz="1400" dirty="0">
                <a:solidFill>
                  <a:srgbClr val="000000"/>
                </a:solidFill>
                <a:cs typeface="メイリオ" pitchFamily="50" charset="-128"/>
              </a:rPr>
              <a:t>に加え全国の大学・短大・専門学校</a:t>
            </a:r>
            <a:r>
              <a:rPr lang="ja-JP" altLang="en-US" sz="1400" dirty="0" smtClean="0">
                <a:solidFill>
                  <a:srgbClr val="000000"/>
                </a:solidFill>
                <a:cs typeface="メイリオ" pitchFamily="50" charset="-128"/>
              </a:rPr>
              <a:t>に</a:t>
            </a:r>
            <a:endParaRPr lang="en-US" altLang="ja-JP" sz="1400" dirty="0" smtClean="0">
              <a:solidFill>
                <a:srgbClr val="000000"/>
              </a:solidFill>
              <a:cs typeface="メイリオ" pitchFamily="50" charset="-128"/>
            </a:endParaRPr>
          </a:p>
          <a:p>
            <a:r>
              <a:rPr lang="ja-JP" altLang="en-US" sz="1400" dirty="0" smtClean="0">
                <a:solidFill>
                  <a:srgbClr val="000000"/>
                </a:solidFill>
                <a:cs typeface="メイリオ" pitchFamily="50" charset="-128"/>
              </a:rPr>
              <a:t>ポスター</a:t>
            </a:r>
            <a:r>
              <a:rPr lang="ja-JP" altLang="en-US" sz="1400" dirty="0">
                <a:solidFill>
                  <a:srgbClr val="000000"/>
                </a:solidFill>
                <a:cs typeface="メイリオ" pitchFamily="50" charset="-128"/>
              </a:rPr>
              <a:t>・</a:t>
            </a:r>
            <a:r>
              <a:rPr lang="ja-JP" altLang="en-US" sz="1400" dirty="0" smtClean="0">
                <a:solidFill>
                  <a:srgbClr val="000000"/>
                </a:solidFill>
                <a:cs typeface="メイリオ" pitchFamily="50" charset="-128"/>
              </a:rPr>
              <a:t>チラシを掲出・配布するなど、採用</a:t>
            </a:r>
            <a:r>
              <a:rPr lang="ja-JP" altLang="en-US" sz="1400" dirty="0">
                <a:solidFill>
                  <a:srgbClr val="000000"/>
                </a:solidFill>
                <a:cs typeface="メイリオ" pitchFamily="50" charset="-128"/>
              </a:rPr>
              <a:t>戦線の時期に</a:t>
            </a:r>
            <a:r>
              <a:rPr lang="ja-JP" altLang="en-US" sz="1400" dirty="0" smtClean="0">
                <a:solidFill>
                  <a:srgbClr val="000000"/>
                </a:solidFill>
                <a:cs typeface="メイリオ" pitchFamily="50" charset="-128"/>
              </a:rPr>
              <a:t>向けて宣伝</a:t>
            </a:r>
            <a:r>
              <a:rPr lang="ja-JP" altLang="en-US" sz="1400" dirty="0">
                <a:solidFill>
                  <a:srgbClr val="000000"/>
                </a:solidFill>
                <a:cs typeface="メイリオ" pitchFamily="50" charset="-128"/>
              </a:rPr>
              <a:t>ＰＲを積極的に行って</a:t>
            </a:r>
            <a:r>
              <a:rPr lang="ja-JP" altLang="en-US" sz="1400" dirty="0" smtClean="0">
                <a:solidFill>
                  <a:srgbClr val="000000"/>
                </a:solidFill>
                <a:cs typeface="メイリオ" pitchFamily="50" charset="-128"/>
              </a:rPr>
              <a:t>いきます。</a:t>
            </a:r>
            <a:endParaRPr lang="ja-JP" altLang="en-US" sz="1400" dirty="0">
              <a:solidFill>
                <a:srgbClr val="000000"/>
              </a:solidFill>
              <a:cs typeface="メイリオ" pitchFamily="50" charset="-128"/>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199" y="1607557"/>
            <a:ext cx="3897283" cy="257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3604" y="1607557"/>
            <a:ext cx="3592344" cy="254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図 2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323338" y="4575965"/>
            <a:ext cx="1857783" cy="207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6910" y="4571845"/>
            <a:ext cx="3036874" cy="2076596"/>
          </a:xfrm>
          <a:prstGeom prst="rect">
            <a:avLst/>
          </a:prstGeom>
        </p:spPr>
      </p:pic>
      <p:pic>
        <p:nvPicPr>
          <p:cNvPr id="15" name="Picture 3" descr="C:\USERS\S1140045\APPDATA\LOCAL\TEMP\~EXTMP00\394_マイナビ編集長講演（東京会場）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7118" y="4571845"/>
            <a:ext cx="2780237" cy="207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475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マイナビ就職</a:t>
            </a:r>
            <a:r>
              <a:rPr lang="en-US" altLang="ja-JP" dirty="0"/>
              <a:t>EXPO</a:t>
            </a:r>
            <a:r>
              <a:rPr lang="ja-JP" altLang="en-US" dirty="0"/>
              <a:t>　</a:t>
            </a:r>
            <a:r>
              <a:rPr lang="en-US" altLang="ja-JP" dirty="0"/>
              <a:t>2017</a:t>
            </a:r>
            <a:r>
              <a:rPr lang="ja-JP" altLang="en-US" dirty="0"/>
              <a:t>卒対象実績一覧（</a:t>
            </a:r>
            <a:r>
              <a:rPr lang="en-US" altLang="ja-JP" dirty="0"/>
              <a:t>2016</a:t>
            </a:r>
            <a:r>
              <a:rPr lang="ja-JP" altLang="en-US" dirty="0"/>
              <a:t>年開催実績）</a:t>
            </a:r>
          </a:p>
        </p:txBody>
      </p:sp>
      <p:sp>
        <p:nvSpPr>
          <p:cNvPr id="4" name="スライド番号プレースホルダー 3"/>
          <p:cNvSpPr>
            <a:spLocks noGrp="1"/>
          </p:cNvSpPr>
          <p:nvPr>
            <p:ph type="sldNum" sz="quarter" idx="12"/>
          </p:nvPr>
        </p:nvSpPr>
        <p:spPr>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40</a:t>
            </a:fld>
            <a:endParaRPr lang="ja-JP" altLang="en-US" dirty="0">
              <a:solidFill>
                <a:prstClr val="black">
                  <a:tint val="75000"/>
                </a:prstClr>
              </a:solidFill>
            </a:endParaRP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670" y="595958"/>
            <a:ext cx="6408712" cy="65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7128382" y="2324150"/>
            <a:ext cx="2647127" cy="1824761"/>
            <a:chOff x="3567375" y="2451831"/>
            <a:chExt cx="1427483" cy="984016"/>
          </a:xfrm>
        </p:grpSpPr>
        <p:sp>
          <p:nvSpPr>
            <p:cNvPr id="6" name="Oval 23"/>
            <p:cNvSpPr>
              <a:spLocks noChangeArrowheads="1"/>
            </p:cNvSpPr>
            <p:nvPr/>
          </p:nvSpPr>
          <p:spPr bwMode="auto">
            <a:xfrm>
              <a:off x="3785940" y="2451831"/>
              <a:ext cx="990354" cy="984016"/>
            </a:xfrm>
            <a:prstGeom prst="ellipse">
              <a:avLst/>
            </a:prstGeom>
            <a:solidFill>
              <a:srgbClr val="FFCC66"/>
            </a:solidFill>
            <a:ln w="9525">
              <a:noFill/>
              <a:round/>
              <a:headEnd/>
              <a:tailEnd/>
            </a:ln>
          </p:spPr>
          <p:txBody>
            <a:bodyPr wrap="none" lIns="100145" tIns="50073" rIns="100145" bIns="50073" anchor="ctr"/>
            <a:lstStyle/>
            <a:p>
              <a:pPr algn="ctr" defTabSz="1001713"/>
              <a:endParaRPr lang="en-US" altLang="ja-JP" b="1" dirty="0" smtClean="0">
                <a:solidFill>
                  <a:prstClr val="white"/>
                </a:solidFill>
                <a:cs typeface="メイリオ" pitchFamily="50" charset="-128"/>
              </a:endParaRPr>
            </a:p>
            <a:p>
              <a:pPr algn="ctr" defTabSz="1001713"/>
              <a:endParaRPr lang="ja-JP" altLang="en-US" sz="1100" dirty="0">
                <a:solidFill>
                  <a:prstClr val="white"/>
                </a:solidFill>
                <a:cs typeface="メイリオ" pitchFamily="50" charset="-128"/>
              </a:endParaRPr>
            </a:p>
          </p:txBody>
        </p:sp>
        <p:sp>
          <p:nvSpPr>
            <p:cNvPr id="7" name="正方形/長方形 6"/>
            <p:cNvSpPr/>
            <p:nvPr/>
          </p:nvSpPr>
          <p:spPr>
            <a:xfrm>
              <a:off x="3567375" y="2624345"/>
              <a:ext cx="1427483" cy="638988"/>
            </a:xfrm>
            <a:prstGeom prst="rect">
              <a:avLst/>
            </a:prstGeom>
          </p:spPr>
          <p:txBody>
            <a:bodyPr wrap="square">
              <a:spAutoFit/>
            </a:bodyPr>
            <a:lstStyle/>
            <a:p>
              <a:pPr algn="ctr" defTabSz="1001713"/>
              <a:r>
                <a:rPr lang="ja-JP" altLang="en-US" sz="1800" b="1" dirty="0" smtClean="0">
                  <a:solidFill>
                    <a:prstClr val="white"/>
                  </a:solidFill>
                  <a:effectLst>
                    <a:outerShdw blurRad="38100" dist="38100" dir="2700000" algn="tl">
                      <a:srgbClr val="000000">
                        <a:alpha val="43137"/>
                      </a:srgbClr>
                    </a:outerShdw>
                  </a:effectLst>
                  <a:cs typeface="メイリオ" pitchFamily="50" charset="-128"/>
                </a:rPr>
                <a:t>総動員数</a:t>
              </a:r>
              <a:endParaRPr lang="ja-JP" altLang="en-US" sz="1800" b="1" dirty="0">
                <a:solidFill>
                  <a:prstClr val="white"/>
                </a:solidFill>
                <a:effectLst>
                  <a:outerShdw blurRad="38100" dist="38100" dir="2700000" algn="tl">
                    <a:srgbClr val="000000">
                      <a:alpha val="43137"/>
                    </a:srgbClr>
                  </a:outerShdw>
                </a:effectLst>
                <a:cs typeface="メイリオ" pitchFamily="50" charset="-128"/>
              </a:endParaRPr>
            </a:p>
            <a:p>
              <a:pPr algn="ctr" defTabSz="1001713"/>
              <a:r>
                <a:rPr lang="ja-JP" altLang="en-US" sz="1600" dirty="0" smtClean="0">
                  <a:solidFill>
                    <a:prstClr val="white"/>
                  </a:solidFill>
                  <a:effectLst>
                    <a:outerShdw blurRad="38100" dist="38100" dir="2700000" algn="tl">
                      <a:srgbClr val="000000">
                        <a:alpha val="43137"/>
                      </a:srgbClr>
                    </a:outerShdw>
                  </a:effectLst>
                  <a:cs typeface="メイリオ" pitchFamily="50" charset="-128"/>
                </a:rPr>
                <a:t>約</a:t>
              </a:r>
              <a:r>
                <a:rPr lang="en-US" altLang="ja-JP" sz="2800" b="1" dirty="0">
                  <a:solidFill>
                    <a:prstClr val="white"/>
                  </a:solidFill>
                  <a:effectLst>
                    <a:outerShdw blurRad="38100" dist="38100" dir="2700000" algn="tl">
                      <a:srgbClr val="000000">
                        <a:alpha val="43137"/>
                      </a:srgbClr>
                    </a:outerShdw>
                  </a:effectLst>
                  <a:cs typeface="メイリオ" pitchFamily="50" charset="-128"/>
                </a:rPr>
                <a:t>23.5</a:t>
              </a:r>
              <a:r>
                <a:rPr lang="ja-JP" altLang="en-US" sz="1600" b="1" dirty="0" smtClean="0">
                  <a:solidFill>
                    <a:prstClr val="white"/>
                  </a:solidFill>
                  <a:effectLst>
                    <a:outerShdw blurRad="38100" dist="38100" dir="2700000" algn="tl">
                      <a:srgbClr val="000000">
                        <a:alpha val="43137"/>
                      </a:srgbClr>
                    </a:outerShdw>
                  </a:effectLst>
                  <a:cs typeface="メイリオ" pitchFamily="50" charset="-128"/>
                </a:rPr>
                <a:t>万人</a:t>
              </a:r>
              <a:endParaRPr lang="en-US" altLang="ja-JP" sz="1800" b="1" dirty="0" smtClean="0">
                <a:solidFill>
                  <a:prstClr val="white"/>
                </a:solidFill>
                <a:effectLst>
                  <a:outerShdw blurRad="38100" dist="38100" dir="2700000" algn="tl">
                    <a:srgbClr val="000000">
                      <a:alpha val="43137"/>
                    </a:srgbClr>
                  </a:outerShdw>
                </a:effectLst>
                <a:cs typeface="メイリオ" pitchFamily="50" charset="-128"/>
              </a:endParaRPr>
            </a:p>
            <a:p>
              <a:pPr algn="ctr">
                <a:spcBef>
                  <a:spcPct val="50000"/>
                </a:spcBef>
                <a:defRPr/>
              </a:pPr>
              <a:r>
                <a:rPr lang="en-US" altLang="ja-JP" sz="1000" b="1" dirty="0">
                  <a:solidFill>
                    <a:prstClr val="black"/>
                  </a:solidFill>
                </a:rPr>
                <a:t>2017</a:t>
              </a:r>
              <a:r>
                <a:rPr lang="ja-JP" altLang="en-US" sz="1000" b="1" dirty="0">
                  <a:solidFill>
                    <a:prstClr val="black"/>
                  </a:solidFill>
                </a:rPr>
                <a:t>年卒</a:t>
              </a:r>
              <a:r>
                <a:rPr lang="ja-JP" altLang="en-US" sz="1000" b="1" dirty="0" smtClean="0">
                  <a:solidFill>
                    <a:prstClr val="black"/>
                  </a:solidFill>
                </a:rPr>
                <a:t>向け全国</a:t>
              </a:r>
              <a:r>
                <a:rPr lang="en-US" altLang="ja-JP" sz="1000" b="1" dirty="0" smtClean="0">
                  <a:solidFill>
                    <a:prstClr val="black"/>
                  </a:solidFill>
                </a:rPr>
                <a:t>EXPO</a:t>
              </a:r>
            </a:p>
            <a:p>
              <a:pPr algn="ctr">
                <a:defRPr/>
              </a:pPr>
              <a:r>
                <a:rPr lang="ja-JP" altLang="en-US" sz="1000" b="1" dirty="0" smtClean="0">
                  <a:solidFill>
                    <a:prstClr val="black"/>
                  </a:solidFill>
                </a:rPr>
                <a:t>３</a:t>
              </a:r>
              <a:r>
                <a:rPr lang="en-US" altLang="ja-JP" sz="1000" b="1" dirty="0" smtClean="0">
                  <a:solidFill>
                    <a:prstClr val="black"/>
                  </a:solidFill>
                </a:rPr>
                <a:t>/1</a:t>
              </a:r>
              <a:r>
                <a:rPr lang="ja-JP" altLang="en-US" sz="1000" b="1" dirty="0" smtClean="0">
                  <a:solidFill>
                    <a:prstClr val="black"/>
                  </a:solidFill>
                </a:rPr>
                <a:t>～</a:t>
              </a:r>
              <a:r>
                <a:rPr lang="en-US" altLang="ja-JP" sz="1000" b="1" dirty="0">
                  <a:solidFill>
                    <a:prstClr val="black"/>
                  </a:solidFill>
                </a:rPr>
                <a:t>6/13</a:t>
              </a:r>
              <a:r>
                <a:rPr lang="ja-JP" altLang="en-US" sz="1000" b="1" dirty="0">
                  <a:solidFill>
                    <a:prstClr val="black"/>
                  </a:solidFill>
                </a:rPr>
                <a:t>開催実績</a:t>
              </a:r>
              <a:endParaRPr lang="en-US" altLang="ja-JP" sz="1000" b="1" dirty="0">
                <a:solidFill>
                  <a:prstClr val="white"/>
                </a:solidFill>
                <a:effectLst>
                  <a:outerShdw blurRad="38100" dist="38100" dir="2700000" algn="tl">
                    <a:srgbClr val="000000">
                      <a:alpha val="43137"/>
                    </a:srgbClr>
                  </a:outerShdw>
                </a:effectLst>
                <a:cs typeface="メイリオ" pitchFamily="50" charset="-128"/>
              </a:endParaRPr>
            </a:p>
          </p:txBody>
        </p:sp>
      </p:grpSp>
    </p:spTree>
    <p:extLst>
      <p:ext uri="{BB962C8B-B14F-4D97-AF65-F5344CB8AC3E}">
        <p14:creationId xmlns:p14="http://schemas.microsoft.com/office/powerpoint/2010/main" val="2279997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マイナビ就職</a:t>
            </a:r>
            <a:r>
              <a:rPr lang="en-US" altLang="ja-JP" dirty="0">
                <a:latin typeface="+mn-ea"/>
                <a:ea typeface="+mn-ea"/>
              </a:rPr>
              <a:t>EXPO</a:t>
            </a:r>
            <a:r>
              <a:rPr lang="ja-JP" altLang="en-US" dirty="0">
                <a:latin typeface="+mn-ea"/>
                <a:ea typeface="+mn-ea"/>
              </a:rPr>
              <a:t>　開催日程一覧　（</a:t>
            </a:r>
            <a:r>
              <a:rPr lang="en-US" altLang="ja-JP" dirty="0">
                <a:latin typeface="+mn-ea"/>
                <a:ea typeface="+mn-ea"/>
              </a:rPr>
              <a:t>2018</a:t>
            </a:r>
            <a:r>
              <a:rPr lang="ja-JP" altLang="en-US" dirty="0">
                <a:latin typeface="+mn-ea"/>
                <a:ea typeface="+mn-ea"/>
              </a:rPr>
              <a:t>年卒サービス）</a:t>
            </a:r>
            <a:endParaRPr kumimoji="1" lang="ja-JP" altLang="en-US" dirty="0">
              <a:latin typeface="+mn-ea"/>
              <a:ea typeface="+mn-ea"/>
            </a:endParaRPr>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latin typeface="メイリオ"/>
                <a:ea typeface="メイリオ"/>
              </a:rPr>
              <a:pPr/>
              <a:t>41</a:t>
            </a:fld>
            <a:endParaRPr lang="ja-JP" altLang="en-US">
              <a:solidFill>
                <a:prstClr val="black">
                  <a:tint val="75000"/>
                </a:prstClr>
              </a:solidFill>
              <a:latin typeface="メイリオ"/>
              <a:ea typeface="メイリオ"/>
            </a:endParaRPr>
          </a:p>
        </p:txBody>
      </p:sp>
      <p:pic>
        <p:nvPicPr>
          <p:cNvPr id="35"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1838"/>
          <a:stretch/>
        </p:blipFill>
        <p:spPr bwMode="auto">
          <a:xfrm>
            <a:off x="5554399" y="1525764"/>
            <a:ext cx="4413637" cy="375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11"/>
          <p:cNvSpPr txBox="1">
            <a:spLocks noChangeArrowheads="1"/>
          </p:cNvSpPr>
          <p:nvPr/>
        </p:nvSpPr>
        <p:spPr bwMode="auto">
          <a:xfrm>
            <a:off x="6511650" y="2376663"/>
            <a:ext cx="28483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defTabSz="914400" eaLnBrk="1" fontAlgn="base" hangingPunct="1">
              <a:spcBef>
                <a:spcPct val="0"/>
              </a:spcBef>
              <a:spcAft>
                <a:spcPct val="0"/>
              </a:spcAft>
            </a:pPr>
            <a:r>
              <a:rPr lang="ja-JP" altLang="en-US" sz="700" dirty="0" smtClean="0">
                <a:solidFill>
                  <a:srgbClr val="000000"/>
                </a:solidFill>
                <a:latin typeface="メイリオ"/>
                <a:ea typeface="メイリオ"/>
                <a:cs typeface="Meiryo UI" pitchFamily="50" charset="-128"/>
              </a:rPr>
              <a:t>理系学生に特化した</a:t>
            </a:r>
            <a:r>
              <a:rPr lang="en-US" altLang="ja-JP" sz="700" dirty="0" smtClean="0">
                <a:solidFill>
                  <a:srgbClr val="000000"/>
                </a:solidFill>
                <a:latin typeface="メイリオ"/>
                <a:ea typeface="メイリオ"/>
                <a:cs typeface="Meiryo UI" pitchFamily="50" charset="-128"/>
              </a:rPr>
              <a:t>EXPO</a:t>
            </a:r>
            <a:r>
              <a:rPr lang="ja-JP" altLang="en-US" sz="700" dirty="0" smtClean="0">
                <a:solidFill>
                  <a:srgbClr val="000000"/>
                </a:solidFill>
                <a:latin typeface="メイリオ"/>
                <a:ea typeface="メイリオ"/>
                <a:cs typeface="Meiryo UI" pitchFamily="50" charset="-128"/>
              </a:rPr>
              <a:t>で、理系心をくすぐる製品展示も多く対象限定のため、比較的落ち着いた雰囲気の中でじっくり話せます</a:t>
            </a:r>
            <a:endParaRPr lang="en-US" altLang="ja-JP" sz="700" dirty="0" smtClean="0">
              <a:solidFill>
                <a:srgbClr val="000000"/>
              </a:solidFill>
              <a:latin typeface="メイリオ"/>
              <a:ea typeface="メイリオ"/>
              <a:cs typeface="Meiryo UI" pitchFamily="50" charset="-128"/>
            </a:endParaRPr>
          </a:p>
        </p:txBody>
      </p:sp>
      <p:sp>
        <p:nvSpPr>
          <p:cNvPr id="37" name="Text Box 11"/>
          <p:cNvSpPr txBox="1">
            <a:spLocks noChangeArrowheads="1"/>
          </p:cNvSpPr>
          <p:nvPr/>
        </p:nvSpPr>
        <p:spPr bwMode="auto">
          <a:xfrm>
            <a:off x="6511650" y="4165369"/>
            <a:ext cx="295233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defTabSz="914400" eaLnBrk="1" fontAlgn="base" hangingPunct="1">
              <a:spcBef>
                <a:spcPct val="0"/>
              </a:spcBef>
              <a:spcAft>
                <a:spcPct val="0"/>
              </a:spcAft>
            </a:pPr>
            <a:r>
              <a:rPr lang="ja-JP" altLang="en-US" sz="700" dirty="0" smtClean="0">
                <a:solidFill>
                  <a:srgbClr val="000000"/>
                </a:solidFill>
                <a:latin typeface="メイリオ"/>
                <a:ea typeface="メイリオ"/>
                <a:cs typeface="Meiryo UI" pitchFamily="50" charset="-128"/>
              </a:rPr>
              <a:t>建築･土木系学生に特化した</a:t>
            </a:r>
            <a:r>
              <a:rPr lang="en-US" altLang="ja-JP" sz="700" dirty="0" smtClean="0">
                <a:solidFill>
                  <a:srgbClr val="000000"/>
                </a:solidFill>
                <a:latin typeface="メイリオ"/>
                <a:ea typeface="メイリオ"/>
                <a:cs typeface="Meiryo UI" pitchFamily="50" charset="-128"/>
              </a:rPr>
              <a:t>EXPO</a:t>
            </a:r>
            <a:r>
              <a:rPr lang="ja-JP" altLang="en-US" sz="700" dirty="0" smtClean="0">
                <a:solidFill>
                  <a:srgbClr val="000000"/>
                </a:solidFill>
                <a:latin typeface="メイリオ"/>
                <a:ea typeface="メイリオ"/>
                <a:cs typeface="Meiryo UI" pitchFamily="50" charset="-128"/>
              </a:rPr>
              <a:t>で効率よく、対象学生と接触することが</a:t>
            </a:r>
            <a:endParaRPr lang="en-US" altLang="ja-JP" sz="700" dirty="0" smtClean="0">
              <a:solidFill>
                <a:srgbClr val="000000"/>
              </a:solidFill>
              <a:latin typeface="メイリオ"/>
              <a:ea typeface="メイリオ"/>
              <a:cs typeface="Meiryo UI" pitchFamily="50" charset="-128"/>
            </a:endParaRPr>
          </a:p>
          <a:p>
            <a:pPr defTabSz="914400" eaLnBrk="1" fontAlgn="base" hangingPunct="1">
              <a:spcBef>
                <a:spcPct val="0"/>
              </a:spcBef>
              <a:spcAft>
                <a:spcPct val="0"/>
              </a:spcAft>
            </a:pPr>
            <a:r>
              <a:rPr lang="ja-JP" altLang="en-US" sz="700" dirty="0" smtClean="0">
                <a:solidFill>
                  <a:srgbClr val="000000"/>
                </a:solidFill>
                <a:latin typeface="メイリオ"/>
                <a:ea typeface="メイリオ"/>
                <a:cs typeface="Meiryo UI" pitchFamily="50" charset="-128"/>
              </a:rPr>
              <a:t>できます</a:t>
            </a:r>
            <a:endParaRPr lang="en-US" altLang="ja-JP" sz="700" dirty="0" smtClean="0">
              <a:solidFill>
                <a:srgbClr val="000000"/>
              </a:solidFill>
              <a:latin typeface="メイリオ"/>
              <a:ea typeface="メイリオ"/>
              <a:cs typeface="Meiryo UI" pitchFamily="50" charset="-128"/>
            </a:endParaRPr>
          </a:p>
        </p:txBody>
      </p:sp>
      <p:sp>
        <p:nvSpPr>
          <p:cNvPr id="38" name="テキスト ボックス 37"/>
          <p:cNvSpPr txBox="1"/>
          <p:nvPr/>
        </p:nvSpPr>
        <p:spPr>
          <a:xfrm>
            <a:off x="6619287" y="839670"/>
            <a:ext cx="3126824" cy="430887"/>
          </a:xfrm>
          <a:prstGeom prst="rect">
            <a:avLst/>
          </a:prstGeom>
          <a:noFill/>
        </p:spPr>
        <p:txBody>
          <a:bodyPr wrap="square" rtlCol="0">
            <a:spAutoFit/>
          </a:bodyPr>
          <a:lstStyle/>
          <a:p>
            <a:pPr defTabSz="914400" fontAlgn="base">
              <a:spcBef>
                <a:spcPct val="0"/>
              </a:spcBef>
              <a:spcAft>
                <a:spcPct val="0"/>
              </a:spcAft>
            </a:pPr>
            <a:r>
              <a:rPr lang="ja-JP" altLang="en-US" sz="1100" b="1" dirty="0" smtClean="0">
                <a:solidFill>
                  <a:srgbClr val="000000"/>
                </a:solidFill>
                <a:cs typeface="Meiryo UI" pitchFamily="50" charset="-128"/>
              </a:rPr>
              <a:t>全国の</a:t>
            </a:r>
            <a:r>
              <a:rPr lang="ja-JP" altLang="en-US" sz="1100" b="1" dirty="0">
                <a:solidFill>
                  <a:srgbClr val="000000"/>
                </a:solidFill>
                <a:cs typeface="Meiryo UI" pitchFamily="50" charset="-128"/>
              </a:rPr>
              <a:t>学生を対象とした</a:t>
            </a:r>
            <a:r>
              <a:rPr lang="ja-JP" altLang="en-US" sz="1100" b="1" dirty="0" smtClean="0">
                <a:solidFill>
                  <a:srgbClr val="000000"/>
                </a:solidFill>
                <a:cs typeface="Meiryo UI" pitchFamily="50" charset="-128"/>
              </a:rPr>
              <a:t>マイナビ最大</a:t>
            </a:r>
            <a:r>
              <a:rPr lang="ja-JP" altLang="en-US" sz="1100" b="1" dirty="0">
                <a:solidFill>
                  <a:srgbClr val="000000"/>
                </a:solidFill>
                <a:cs typeface="Meiryo UI" pitchFamily="50" charset="-128"/>
              </a:rPr>
              <a:t>の就職</a:t>
            </a:r>
            <a:r>
              <a:rPr lang="en-US" altLang="ja-JP" sz="1100" b="1" dirty="0" smtClean="0">
                <a:solidFill>
                  <a:srgbClr val="000000"/>
                </a:solidFill>
                <a:cs typeface="Meiryo UI" pitchFamily="50" charset="-128"/>
              </a:rPr>
              <a:t>EXPO</a:t>
            </a:r>
            <a:endParaRPr lang="en-US" altLang="ja-JP" sz="1100" b="1" dirty="0">
              <a:solidFill>
                <a:srgbClr val="000000"/>
              </a:solidFill>
              <a:cs typeface="Meiryo UI" pitchFamily="50" charset="-128"/>
            </a:endParaRPr>
          </a:p>
        </p:txBody>
      </p:sp>
      <p:sp>
        <p:nvSpPr>
          <p:cNvPr id="39" name="Text Box 11"/>
          <p:cNvSpPr txBox="1">
            <a:spLocks noChangeArrowheads="1"/>
          </p:cNvSpPr>
          <p:nvPr/>
        </p:nvSpPr>
        <p:spPr bwMode="auto">
          <a:xfrm>
            <a:off x="5504483" y="1252972"/>
            <a:ext cx="42562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defTabSz="914400" eaLnBrk="1" fontAlgn="base" hangingPunct="1">
              <a:spcBef>
                <a:spcPct val="0"/>
              </a:spcBef>
              <a:spcAft>
                <a:spcPct val="0"/>
              </a:spcAft>
            </a:pPr>
            <a:r>
              <a:rPr lang="ja-JP" altLang="en-US" sz="600" dirty="0">
                <a:solidFill>
                  <a:srgbClr val="000000"/>
                </a:solidFill>
                <a:latin typeface="メイリオ"/>
                <a:ea typeface="メイリオ"/>
                <a:cs typeface="Meiryo UI" pitchFamily="50" charset="-128"/>
              </a:rPr>
              <a:t>就職</a:t>
            </a:r>
            <a:r>
              <a:rPr lang="en-US" altLang="ja-JP" sz="600" dirty="0" smtClean="0">
                <a:solidFill>
                  <a:srgbClr val="000000"/>
                </a:solidFill>
                <a:latin typeface="メイリオ"/>
                <a:ea typeface="メイリオ"/>
                <a:cs typeface="Meiryo UI" pitchFamily="50" charset="-128"/>
              </a:rPr>
              <a:t>EXPO</a:t>
            </a:r>
            <a:r>
              <a:rPr lang="ja-JP" altLang="en-US" sz="600" dirty="0" smtClean="0">
                <a:solidFill>
                  <a:srgbClr val="000000"/>
                </a:solidFill>
                <a:latin typeface="メイリオ"/>
                <a:ea typeface="メイリオ"/>
                <a:cs typeface="Meiryo UI" pitchFamily="50" charset="-128"/>
              </a:rPr>
              <a:t>に加え、理系</a:t>
            </a:r>
            <a:r>
              <a:rPr lang="en-US" altLang="ja-JP" sz="600" dirty="0" smtClean="0">
                <a:solidFill>
                  <a:srgbClr val="000000"/>
                </a:solidFill>
                <a:latin typeface="メイリオ"/>
                <a:ea typeface="メイリオ"/>
                <a:cs typeface="Meiryo UI" pitchFamily="50" charset="-128"/>
              </a:rPr>
              <a:t>EXPO</a:t>
            </a:r>
            <a:r>
              <a:rPr lang="ja-JP" altLang="en-US" sz="600" dirty="0" err="1" smtClean="0">
                <a:solidFill>
                  <a:srgbClr val="000000"/>
                </a:solidFill>
                <a:latin typeface="メイリオ"/>
                <a:ea typeface="メイリオ"/>
                <a:cs typeface="Meiryo UI" pitchFamily="50" charset="-128"/>
              </a:rPr>
              <a:t>、</a:t>
            </a:r>
            <a:r>
              <a:rPr lang="ja-JP" altLang="en-US" sz="600" dirty="0" smtClean="0">
                <a:solidFill>
                  <a:srgbClr val="000000"/>
                </a:solidFill>
                <a:latin typeface="メイリオ"/>
                <a:ea typeface="メイリオ"/>
                <a:cs typeface="Meiryo UI" pitchFamily="50" charset="-128"/>
              </a:rPr>
              <a:t>建築土木系</a:t>
            </a:r>
            <a:r>
              <a:rPr lang="en-US" altLang="ja-JP" sz="600" dirty="0" smtClean="0">
                <a:solidFill>
                  <a:srgbClr val="000000"/>
                </a:solidFill>
                <a:latin typeface="メイリオ"/>
                <a:ea typeface="メイリオ"/>
                <a:cs typeface="Meiryo UI" pitchFamily="50" charset="-128"/>
              </a:rPr>
              <a:t>EXPO</a:t>
            </a:r>
            <a:r>
              <a:rPr lang="ja-JP" altLang="en-US" sz="600" dirty="0" smtClean="0">
                <a:solidFill>
                  <a:srgbClr val="000000"/>
                </a:solidFill>
                <a:latin typeface="メイリオ"/>
                <a:ea typeface="メイリオ"/>
                <a:cs typeface="Meiryo UI" pitchFamily="50" charset="-128"/>
              </a:rPr>
              <a:t>（東京のみ</a:t>
            </a:r>
            <a:r>
              <a:rPr lang="ja-JP" altLang="en-US" sz="600" dirty="0">
                <a:solidFill>
                  <a:srgbClr val="000000"/>
                </a:solidFill>
                <a:latin typeface="メイリオ"/>
                <a:ea typeface="メイリオ"/>
                <a:cs typeface="Meiryo UI" pitchFamily="50" charset="-128"/>
              </a:rPr>
              <a:t>）</a:t>
            </a:r>
            <a:r>
              <a:rPr lang="ja-JP" altLang="en-US" sz="600" dirty="0" smtClean="0">
                <a:solidFill>
                  <a:srgbClr val="000000"/>
                </a:solidFill>
                <a:latin typeface="メイリオ"/>
                <a:ea typeface="メイリオ"/>
                <a:cs typeface="Meiryo UI" pitchFamily="50" charset="-128"/>
              </a:rPr>
              <a:t>を同時開催し、就職活動に関わるすべてのコンテンツを網羅した</a:t>
            </a:r>
            <a:r>
              <a:rPr lang="en-US" altLang="ja-JP" sz="600" dirty="0" smtClean="0">
                <a:solidFill>
                  <a:srgbClr val="000000"/>
                </a:solidFill>
                <a:latin typeface="メイリオ"/>
                <a:ea typeface="メイリオ"/>
                <a:cs typeface="Meiryo UI" pitchFamily="50" charset="-128"/>
              </a:rPr>
              <a:t>EXPO</a:t>
            </a:r>
            <a:r>
              <a:rPr lang="ja-JP" altLang="en-US" sz="600" dirty="0" smtClean="0">
                <a:solidFill>
                  <a:srgbClr val="000000"/>
                </a:solidFill>
                <a:latin typeface="メイリオ"/>
                <a:ea typeface="メイリオ"/>
                <a:cs typeface="Meiryo UI" pitchFamily="50" charset="-128"/>
              </a:rPr>
              <a:t>シリーズ最大のイベントです</a:t>
            </a:r>
            <a:endParaRPr lang="en-US" altLang="ja-JP" sz="600" dirty="0" smtClean="0">
              <a:solidFill>
                <a:srgbClr val="000000"/>
              </a:solidFill>
              <a:latin typeface="メイリオ"/>
              <a:ea typeface="メイリオ"/>
              <a:cs typeface="Meiryo UI" pitchFamily="50" charset="-128"/>
            </a:endParaRPr>
          </a:p>
        </p:txBody>
      </p:sp>
      <p:sp>
        <p:nvSpPr>
          <p:cNvPr id="40" name="正方形/長方形 39"/>
          <p:cNvSpPr/>
          <p:nvPr/>
        </p:nvSpPr>
        <p:spPr>
          <a:xfrm>
            <a:off x="5372084" y="733675"/>
            <a:ext cx="4374027" cy="1488529"/>
          </a:xfrm>
          <a:prstGeom prst="rect">
            <a:avLst/>
          </a:prstGeom>
          <a:noFill/>
          <a:ln w="25400" cap="flat" cmpd="sng" algn="ctr">
            <a:solidFill>
              <a:srgbClr val="FF7C80"/>
            </a:solidFill>
            <a:prstDash val="sysDot"/>
          </a:ln>
          <a:effectLst/>
        </p:spPr>
        <p:txBody>
          <a:bodyPr rtlCol="0" anchor="ctr"/>
          <a:lstStyle/>
          <a:p>
            <a:pPr algn="ctr" defTabSz="914400" fontAlgn="base">
              <a:spcBef>
                <a:spcPct val="0"/>
              </a:spcBef>
              <a:spcAft>
                <a:spcPct val="0"/>
              </a:spcAft>
              <a:defRPr/>
            </a:pPr>
            <a:endParaRPr kumimoji="0" lang="ja-JP" altLang="en-US" sz="1000" kern="0" smtClean="0">
              <a:solidFill>
                <a:srgbClr val="FFFFFF"/>
              </a:solidFill>
            </a:endParaRPr>
          </a:p>
        </p:txBody>
      </p:sp>
      <p:pic>
        <p:nvPicPr>
          <p:cNvPr id="43" name="図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4399" y="855966"/>
            <a:ext cx="1044880" cy="402091"/>
          </a:xfrm>
          <a:prstGeom prst="rect">
            <a:avLst/>
          </a:prstGeom>
        </p:spPr>
      </p:pic>
      <p:pic>
        <p:nvPicPr>
          <p:cNvPr id="44" name="図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3742" y="2311421"/>
            <a:ext cx="873418" cy="378909"/>
          </a:xfrm>
          <a:prstGeom prst="rect">
            <a:avLst/>
          </a:prstGeom>
        </p:spPr>
      </p:pic>
      <p:pic>
        <p:nvPicPr>
          <p:cNvPr id="45" name="図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3742" y="4118052"/>
            <a:ext cx="875023" cy="380515"/>
          </a:xfrm>
          <a:prstGeom prst="rect">
            <a:avLst/>
          </a:prstGeom>
        </p:spPr>
      </p:pic>
      <p:sp>
        <p:nvSpPr>
          <p:cNvPr id="48" name="正方形/長方形 47"/>
          <p:cNvSpPr/>
          <p:nvPr/>
        </p:nvSpPr>
        <p:spPr>
          <a:xfrm>
            <a:off x="5130745" y="6554957"/>
            <a:ext cx="4615366" cy="307777"/>
          </a:xfrm>
          <a:prstGeom prst="rect">
            <a:avLst/>
          </a:prstGeom>
        </p:spPr>
        <p:txBody>
          <a:bodyPr wrap="none">
            <a:spAutoFit/>
          </a:bodyPr>
          <a:lstStyle/>
          <a:p>
            <a:pPr algn="r" defTabSz="914400" fontAlgn="base">
              <a:spcBef>
                <a:spcPct val="0"/>
              </a:spcBef>
              <a:spcAft>
                <a:spcPct val="0"/>
              </a:spcAft>
            </a:pPr>
            <a:r>
              <a:rPr lang="en-US" altLang="ja-JP" sz="700" dirty="0" smtClean="0">
                <a:solidFill>
                  <a:srgbClr val="000000"/>
                </a:solidFill>
                <a:cs typeface="Meiryo UI" panose="020B0604030504040204" pitchFamily="50" charset="-128"/>
              </a:rPr>
              <a:t>※</a:t>
            </a:r>
            <a:r>
              <a:rPr lang="ja-JP" altLang="en-US" sz="700" dirty="0" smtClean="0">
                <a:solidFill>
                  <a:srgbClr val="000000"/>
                </a:solidFill>
                <a:cs typeface="Meiryo UI" panose="020B0604030504040204" pitchFamily="50" charset="-128"/>
              </a:rPr>
              <a:t>１：マイナビ</a:t>
            </a:r>
            <a:r>
              <a:rPr lang="ja-JP" altLang="en-US" sz="700" dirty="0">
                <a:solidFill>
                  <a:srgbClr val="000000"/>
                </a:solidFill>
                <a:cs typeface="Meiryo UI" panose="020B0604030504040204" pitchFamily="50" charset="-128"/>
              </a:rPr>
              <a:t>就職</a:t>
            </a:r>
            <a:r>
              <a:rPr lang="en-US" altLang="ja-JP" sz="700" dirty="0">
                <a:solidFill>
                  <a:srgbClr val="000000"/>
                </a:solidFill>
                <a:cs typeface="Meiryo UI" panose="020B0604030504040204" pitchFamily="50" charset="-128"/>
              </a:rPr>
              <a:t>MEGA </a:t>
            </a:r>
            <a:r>
              <a:rPr lang="en-US" altLang="ja-JP" sz="700" dirty="0" smtClean="0">
                <a:solidFill>
                  <a:srgbClr val="000000"/>
                </a:solidFill>
                <a:cs typeface="Meiryo UI" panose="020B0604030504040204" pitchFamily="50" charset="-128"/>
              </a:rPr>
              <a:t>EXPO</a:t>
            </a:r>
            <a:r>
              <a:rPr lang="ja-JP" altLang="en-US" sz="700" dirty="0" smtClean="0">
                <a:solidFill>
                  <a:srgbClr val="000000"/>
                </a:solidFill>
                <a:cs typeface="Meiryo UI" panose="020B0604030504040204" pitchFamily="50" charset="-128"/>
              </a:rPr>
              <a:t>　　　　　</a:t>
            </a:r>
            <a:r>
              <a:rPr lang="en-US" altLang="ja-JP" sz="700" dirty="0" smtClean="0">
                <a:solidFill>
                  <a:srgbClr val="000000"/>
                </a:solidFill>
                <a:cs typeface="Meiryo UI" panose="020B0604030504040204" pitchFamily="50" charset="-128"/>
              </a:rPr>
              <a:t>※</a:t>
            </a:r>
            <a:r>
              <a:rPr lang="ja-JP" altLang="en-US" sz="700" dirty="0" smtClean="0">
                <a:solidFill>
                  <a:srgbClr val="000000"/>
                </a:solidFill>
                <a:cs typeface="Meiryo UI" panose="020B0604030504040204" pitchFamily="50" charset="-128"/>
              </a:rPr>
              <a:t>２：東京以外の地域は、建築･土木系セミナーを開催いたします</a:t>
            </a:r>
            <a:endParaRPr lang="en-US" altLang="ja-JP" sz="700" dirty="0" smtClean="0">
              <a:solidFill>
                <a:srgbClr val="000000"/>
              </a:solidFill>
              <a:cs typeface="Meiryo UI" panose="020B0604030504040204" pitchFamily="50" charset="-128"/>
            </a:endParaRPr>
          </a:p>
          <a:p>
            <a:pPr algn="r" defTabSz="914400" fontAlgn="base">
              <a:spcBef>
                <a:spcPct val="0"/>
              </a:spcBef>
              <a:spcAft>
                <a:spcPct val="0"/>
              </a:spcAft>
            </a:pPr>
            <a:r>
              <a:rPr lang="ja-JP" altLang="en-US" sz="700" dirty="0">
                <a:solidFill>
                  <a:srgbClr val="000000"/>
                </a:solidFill>
                <a:cs typeface="Meiryo UI" pitchFamily="50" charset="-128"/>
              </a:rPr>
              <a:t>＜日程・会場は諸般の事情により変更となる場合がございますので、予めご了承ください</a:t>
            </a:r>
            <a:r>
              <a:rPr lang="ja-JP" altLang="en-US" sz="700" dirty="0" smtClean="0">
                <a:solidFill>
                  <a:srgbClr val="000000"/>
                </a:solidFill>
                <a:cs typeface="Meiryo UI" pitchFamily="50" charset="-128"/>
              </a:rPr>
              <a:t>＞</a:t>
            </a:r>
            <a:endParaRPr lang="ja-JP" altLang="en-US" sz="700" dirty="0">
              <a:solidFill>
                <a:srgbClr val="000000"/>
              </a:solidFill>
              <a:cs typeface="Meiryo UI" pitchFamily="50" charset="-128"/>
            </a:endParaRPr>
          </a:p>
        </p:txBody>
      </p:sp>
      <p:pic>
        <p:nvPicPr>
          <p:cNvPr id="49"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0040" y="779312"/>
            <a:ext cx="4563459" cy="6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828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マイナビ就職</a:t>
            </a:r>
            <a:r>
              <a:rPr kumimoji="1" lang="en-US" altLang="ja-JP" dirty="0" smtClean="0"/>
              <a:t>EXPO</a:t>
            </a:r>
            <a:r>
              <a:rPr kumimoji="1" lang="ja-JP" altLang="en-US" dirty="0" smtClean="0"/>
              <a:t>メニュー概要・価格表</a:t>
            </a:r>
            <a:endParaRPr kumimoji="1" lang="ja-JP" altLang="en-US" dirty="0"/>
          </a:p>
        </p:txBody>
      </p:sp>
      <p:sp>
        <p:nvSpPr>
          <p:cNvPr id="4" name="スライド番号プレースホルダー 3"/>
          <p:cNvSpPr>
            <a:spLocks noGrp="1"/>
          </p:cNvSpPr>
          <p:nvPr>
            <p:ph type="sldNum" sz="quarter" idx="12"/>
          </p:nvPr>
        </p:nvSpPr>
        <p:spPr>
          <a:xfrm>
            <a:off x="9402407" y="6809476"/>
            <a:ext cx="872346" cy="385494"/>
          </a:xfrm>
        </p:spPr>
        <p:txBody>
          <a:bodyPr/>
          <a:lstStyle/>
          <a:p>
            <a:fld id="{A973E8E9-0D98-4807-ADE1-ADB6DDF3FE8B}" type="slidenum">
              <a:rPr lang="ja-JP" altLang="en-US" smtClean="0">
                <a:solidFill>
                  <a:prstClr val="black">
                    <a:tint val="75000"/>
                  </a:prstClr>
                </a:solidFill>
              </a:rPr>
              <a:pPr/>
              <a:t>42</a:t>
            </a:fld>
            <a:endParaRPr lang="ja-JP" altLang="en-US" dirty="0">
              <a:solidFill>
                <a:prstClr val="black">
                  <a:tint val="75000"/>
                </a:prstClr>
              </a:solidFill>
            </a:endParaRPr>
          </a:p>
        </p:txBody>
      </p:sp>
      <p:graphicFrame>
        <p:nvGraphicFramePr>
          <p:cNvPr id="9" name="表 8"/>
          <p:cNvGraphicFramePr>
            <a:graphicFrameLocks noGrp="1"/>
          </p:cNvGraphicFramePr>
          <p:nvPr>
            <p:extLst>
              <p:ext uri="{D42A27DB-BD31-4B8C-83A1-F6EECF244321}">
                <p14:modId xmlns:p14="http://schemas.microsoft.com/office/powerpoint/2010/main" val="1322868197"/>
              </p:ext>
            </p:extLst>
          </p:nvPr>
        </p:nvGraphicFramePr>
        <p:xfrm>
          <a:off x="102940" y="595958"/>
          <a:ext cx="10153128" cy="5688652"/>
        </p:xfrm>
        <a:graphic>
          <a:graphicData uri="http://schemas.openxmlformats.org/drawingml/2006/table">
            <a:tbl>
              <a:tblPr/>
              <a:tblGrid>
                <a:gridCol w="496392"/>
                <a:gridCol w="496392"/>
                <a:gridCol w="686953"/>
                <a:gridCol w="686953"/>
                <a:gridCol w="1397733"/>
                <a:gridCol w="867466"/>
                <a:gridCol w="968315"/>
                <a:gridCol w="964065"/>
                <a:gridCol w="1037516"/>
                <a:gridCol w="1037516"/>
                <a:gridCol w="494759"/>
                <a:gridCol w="1019068"/>
              </a:tblGrid>
              <a:tr h="140006">
                <a:tc rowSpan="2">
                  <a:txBody>
                    <a:bodyPr/>
                    <a:lstStyle/>
                    <a:p>
                      <a:pPr algn="ctr" fontAlgn="ctr"/>
                      <a:r>
                        <a:rPr lang="ja-JP" altLang="en-US" sz="800" b="1" i="0" u="none" strike="noStrike" dirty="0">
                          <a:solidFill>
                            <a:srgbClr val="FFFFFF"/>
                          </a:solidFill>
                          <a:effectLst/>
                          <a:latin typeface="メイリオ"/>
                        </a:rPr>
                        <a:t>エリア</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rowSpan="2">
                  <a:txBody>
                    <a:bodyPr/>
                    <a:lstStyle/>
                    <a:p>
                      <a:pPr algn="ctr" fontAlgn="ctr"/>
                      <a:r>
                        <a:rPr lang="en-US" sz="800" b="1" i="0" u="none" strike="noStrike" dirty="0" smtClean="0">
                          <a:solidFill>
                            <a:srgbClr val="FFFFFF"/>
                          </a:solidFill>
                          <a:effectLst/>
                          <a:latin typeface="メイリオ"/>
                        </a:rPr>
                        <a:t>EXPO</a:t>
                      </a:r>
                    </a:p>
                    <a:p>
                      <a:pPr algn="ctr" fontAlgn="ctr"/>
                      <a:r>
                        <a:rPr lang="ja-JP" altLang="en-US" sz="800" b="1" i="0" u="none" strike="noStrike" dirty="0" smtClean="0">
                          <a:solidFill>
                            <a:srgbClr val="FFFFFF"/>
                          </a:solidFill>
                          <a:effectLst/>
                          <a:latin typeface="メイリオ"/>
                        </a:rPr>
                        <a:t>分類</a:t>
                      </a:r>
                      <a:endParaRPr lang="ja-JP" altLang="en-US" sz="800" b="1" i="0" u="none" strike="noStrike" dirty="0">
                        <a:solidFill>
                          <a:srgbClr val="FFFFFF"/>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gridSpan="2">
                  <a:txBody>
                    <a:bodyPr/>
                    <a:lstStyle/>
                    <a:p>
                      <a:pPr algn="ctr" fontAlgn="ctr"/>
                      <a:r>
                        <a:rPr lang="ja-JP" altLang="en-US" sz="800" b="1" i="0" u="none" strike="noStrike" dirty="0">
                          <a:solidFill>
                            <a:srgbClr val="FFFFFF"/>
                          </a:solidFill>
                          <a:effectLst/>
                          <a:latin typeface="メイリオ"/>
                        </a:rPr>
                        <a:t>日程</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rowSpan="2">
                  <a:txBody>
                    <a:bodyPr/>
                    <a:lstStyle/>
                    <a:p>
                      <a:pPr algn="ctr" fontAlgn="ctr"/>
                      <a:r>
                        <a:rPr lang="ja-JP" altLang="en-US" sz="800" b="1" i="0" u="none" strike="noStrike" dirty="0">
                          <a:solidFill>
                            <a:srgbClr val="FFFFFF"/>
                          </a:solidFill>
                          <a:effectLst/>
                          <a:latin typeface="メイリオ"/>
                        </a:rPr>
                        <a:t>会場名</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gridSpan="3">
                  <a:txBody>
                    <a:bodyPr/>
                    <a:lstStyle/>
                    <a:p>
                      <a:pPr algn="ctr" fontAlgn="ctr"/>
                      <a:r>
                        <a:rPr lang="ja-JP" altLang="en-US" sz="800" b="1" i="0" u="none" strike="noStrike" dirty="0">
                          <a:solidFill>
                            <a:srgbClr val="FFFFFF"/>
                          </a:solidFill>
                          <a:effectLst/>
                          <a:latin typeface="メイリオ"/>
                        </a:rPr>
                        <a:t>販促ブース</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800" b="1" i="0" u="none" strike="noStrike" dirty="0">
                          <a:solidFill>
                            <a:srgbClr val="FFFFFF"/>
                          </a:solidFill>
                          <a:effectLst/>
                          <a:latin typeface="メイリオ"/>
                        </a:rPr>
                        <a:t>サンプリングブース</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hMerge="1">
                  <a:txBody>
                    <a:bodyPr/>
                    <a:lstStyle/>
                    <a:p>
                      <a:endParaRPr kumimoji="1" lang="ja-JP" altLang="en-US"/>
                    </a:p>
                  </a:txBody>
                  <a:tcPr/>
                </a:tc>
                <a:tc gridSpan="2">
                  <a:txBody>
                    <a:bodyPr/>
                    <a:lstStyle/>
                    <a:p>
                      <a:pPr algn="ctr" fontAlgn="ctr"/>
                      <a:r>
                        <a:rPr lang="ja-JP" altLang="en-US" sz="800" b="1" i="0" u="none" strike="noStrike" dirty="0" smtClean="0">
                          <a:solidFill>
                            <a:srgbClr val="FFFFFF"/>
                          </a:solidFill>
                          <a:effectLst/>
                          <a:latin typeface="メイリオ"/>
                        </a:rPr>
                        <a:t>ツール同梱</a:t>
                      </a:r>
                      <a:endParaRPr lang="ja-JP" altLang="en-US" sz="800" b="1" i="0" u="none" strike="noStrike" dirty="0">
                        <a:solidFill>
                          <a:srgbClr val="FFFFFF"/>
                        </a:solidFill>
                        <a:effectLst/>
                        <a:latin typeface="メイリオ"/>
                      </a:endParaRP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hMerge="1">
                  <a:txBody>
                    <a:bodyPr/>
                    <a:lstStyle/>
                    <a:p>
                      <a:endParaRPr kumimoji="1" lang="ja-JP" altLang="en-US"/>
                    </a:p>
                  </a:txBody>
                  <a:tcPr/>
                </a:tc>
              </a:tr>
              <a:tr h="2593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1" i="0" u="none" strike="noStrike" dirty="0">
                          <a:solidFill>
                            <a:srgbClr val="FFFFFF"/>
                          </a:solidFill>
                          <a:effectLst/>
                          <a:latin typeface="メイリオ"/>
                        </a:rPr>
                        <a:t>1</a:t>
                      </a:r>
                      <a:r>
                        <a:rPr lang="ja-JP" altLang="en-US" sz="800" b="1" i="0" u="none" strike="noStrike" dirty="0">
                          <a:solidFill>
                            <a:srgbClr val="FFFFFF"/>
                          </a:solidFill>
                          <a:effectLst/>
                          <a:latin typeface="メイリオ"/>
                        </a:rPr>
                        <a:t>日目</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800" b="1" i="0" u="none" strike="noStrike">
                          <a:solidFill>
                            <a:srgbClr val="FFFFFF"/>
                          </a:solidFill>
                          <a:effectLst/>
                          <a:latin typeface="メイリオ"/>
                        </a:rPr>
                        <a:t>2</a:t>
                      </a:r>
                      <a:r>
                        <a:rPr lang="ja-JP" altLang="en-US" sz="800" b="1" i="0" u="none" strike="noStrike">
                          <a:solidFill>
                            <a:srgbClr val="FFFFFF"/>
                          </a:solidFill>
                          <a:effectLst/>
                          <a:latin typeface="メイリオ"/>
                        </a:rPr>
                        <a:t>日目</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vMerge="1">
                  <a:txBody>
                    <a:bodyPr/>
                    <a:lstStyle/>
                    <a:p>
                      <a:endParaRPr kumimoji="1" lang="ja-JP" altLang="en-US"/>
                    </a:p>
                  </a:txBody>
                  <a:tcPr/>
                </a:tc>
                <a:tc>
                  <a:txBody>
                    <a:bodyPr/>
                    <a:lstStyle/>
                    <a:p>
                      <a:pPr algn="ctr" fontAlgn="ctr"/>
                      <a:r>
                        <a:rPr lang="ja-JP" altLang="en-US" sz="800" b="1" i="0" u="none" strike="noStrike" dirty="0" smtClean="0">
                          <a:solidFill>
                            <a:srgbClr val="FFFFFF"/>
                          </a:solidFill>
                          <a:effectLst/>
                          <a:latin typeface="メイリオ"/>
                        </a:rPr>
                        <a:t>ブースサイズ</a:t>
                      </a:r>
                      <a:endParaRPr lang="en-US" altLang="ja-JP" sz="600" b="1" i="0" u="none" strike="noStrike" dirty="0" smtClean="0">
                        <a:solidFill>
                          <a:srgbClr val="FFFFFF"/>
                        </a:solidFill>
                        <a:effectLst/>
                        <a:latin typeface="メイリオ"/>
                      </a:endParaRPr>
                    </a:p>
                    <a:p>
                      <a:pPr algn="ctr" fontAlgn="ctr"/>
                      <a:r>
                        <a:rPr lang="ja-JP" altLang="en-US" sz="600" b="1" i="0" u="none" strike="noStrike" dirty="0" smtClean="0">
                          <a:solidFill>
                            <a:srgbClr val="FFFFFF"/>
                          </a:solidFill>
                          <a:effectLst/>
                          <a:latin typeface="メイリオ"/>
                        </a:rPr>
                        <a:t>（</a:t>
                      </a:r>
                      <a:r>
                        <a:rPr lang="ja-JP" altLang="en-US" sz="600" b="1" i="0" u="none" strike="noStrike" dirty="0">
                          <a:solidFill>
                            <a:srgbClr val="FFFFFF"/>
                          </a:solidFill>
                          <a:effectLst/>
                          <a:latin typeface="メイリオ"/>
                        </a:rPr>
                        <a:t>幅</a:t>
                      </a:r>
                      <a:r>
                        <a:rPr lang="en-US" altLang="ja-JP" sz="600" b="1" i="0" u="none" strike="noStrike" dirty="0">
                          <a:solidFill>
                            <a:srgbClr val="FFFFFF"/>
                          </a:solidFill>
                          <a:effectLst/>
                          <a:latin typeface="メイリオ"/>
                        </a:rPr>
                        <a:t>×</a:t>
                      </a:r>
                      <a:r>
                        <a:rPr lang="ja-JP" altLang="en-US" sz="600" b="1" i="0" u="none" strike="noStrike" dirty="0">
                          <a:solidFill>
                            <a:srgbClr val="FFFFFF"/>
                          </a:solidFill>
                          <a:effectLst/>
                          <a:latin typeface="メイリオ"/>
                        </a:rPr>
                        <a:t>奥行</a:t>
                      </a:r>
                      <a:r>
                        <a:rPr lang="en-US" altLang="ja-JP" sz="600" b="1" i="0" u="none" strike="noStrike" dirty="0">
                          <a:solidFill>
                            <a:srgbClr val="FFFFFF"/>
                          </a:solidFill>
                          <a:effectLst/>
                          <a:latin typeface="メイリオ"/>
                        </a:rPr>
                        <a:t>×</a:t>
                      </a:r>
                      <a:r>
                        <a:rPr lang="ja-JP" altLang="en-US" sz="600" b="1" i="0" u="none" strike="noStrike" dirty="0">
                          <a:solidFill>
                            <a:srgbClr val="FFFFFF"/>
                          </a:solidFill>
                          <a:effectLst/>
                          <a:latin typeface="メイリオ"/>
                        </a:rPr>
                        <a:t>高さ</a:t>
                      </a:r>
                      <a:r>
                        <a:rPr lang="en-US" altLang="ja-JP" sz="600" b="1" i="0" u="none" strike="noStrike" dirty="0">
                          <a:solidFill>
                            <a:srgbClr val="FFFFFF"/>
                          </a:solidFill>
                          <a:effectLst/>
                          <a:latin typeface="メイリオ"/>
                        </a:rPr>
                        <a:t>mm</a:t>
                      </a:r>
                      <a:r>
                        <a:rPr lang="ja-JP" altLang="en-US" sz="600" b="1" i="0" u="none" strike="noStrike" dirty="0">
                          <a:solidFill>
                            <a:srgbClr val="FFFFFF"/>
                          </a:solidFill>
                          <a:effectLst/>
                          <a:latin typeface="メイリオ"/>
                        </a:rPr>
                        <a:t>）</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altLang="ja-JP" sz="800" b="1" i="0" u="none" strike="noStrike" dirty="0" smtClean="0">
                          <a:solidFill>
                            <a:srgbClr val="FFFFFF"/>
                          </a:solidFill>
                          <a:effectLst/>
                          <a:latin typeface="メイリオ"/>
                        </a:rPr>
                        <a:t>1</a:t>
                      </a:r>
                      <a:r>
                        <a:rPr lang="ja-JP" altLang="en-US" sz="800" b="1" i="0" u="none" strike="noStrike" dirty="0" smtClean="0">
                          <a:solidFill>
                            <a:srgbClr val="FFFFFF"/>
                          </a:solidFill>
                          <a:effectLst/>
                          <a:latin typeface="メイリオ"/>
                        </a:rPr>
                        <a:t>日</a:t>
                      </a:r>
                      <a:endParaRPr lang="en-US" altLang="ja-JP" sz="800" b="1" i="0" u="none" strike="noStrike" dirty="0" smtClean="0">
                        <a:solidFill>
                          <a:srgbClr val="FFFFFF"/>
                        </a:solidFill>
                        <a:effectLst/>
                        <a:latin typeface="メイリオ"/>
                      </a:endParaRPr>
                    </a:p>
                    <a:p>
                      <a:pPr algn="ctr" fontAlgn="ctr"/>
                      <a:r>
                        <a:rPr lang="ja-JP" altLang="en-US" sz="800" b="1" i="0" u="none" strike="noStrike" dirty="0" smtClean="0">
                          <a:solidFill>
                            <a:srgbClr val="FFFFFF"/>
                          </a:solidFill>
                          <a:effectLst/>
                          <a:latin typeface="メイリオ"/>
                        </a:rPr>
                        <a:t>出展</a:t>
                      </a:r>
                      <a:r>
                        <a:rPr lang="ja-JP" altLang="en-US" sz="800" b="1" i="0" u="none" strike="noStrike" dirty="0">
                          <a:solidFill>
                            <a:srgbClr val="FFFFFF"/>
                          </a:solidFill>
                          <a:effectLst/>
                          <a:latin typeface="メイリオ"/>
                        </a:rPr>
                        <a:t>価格</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altLang="zh-TW" sz="800" b="1" i="0" u="none" strike="noStrike" dirty="0" smtClean="0">
                          <a:solidFill>
                            <a:srgbClr val="FFFFFF"/>
                          </a:solidFill>
                          <a:effectLst/>
                          <a:latin typeface="メイリオ"/>
                        </a:rPr>
                        <a:t>2</a:t>
                      </a:r>
                      <a:r>
                        <a:rPr lang="zh-TW" altLang="en-US" sz="800" b="1" i="0" u="none" strike="noStrike" dirty="0" smtClean="0">
                          <a:solidFill>
                            <a:srgbClr val="FFFFFF"/>
                          </a:solidFill>
                          <a:effectLst/>
                          <a:latin typeface="メイリオ"/>
                        </a:rPr>
                        <a:t>日間</a:t>
                      </a:r>
                      <a:endParaRPr lang="en-US" altLang="zh-TW" sz="800" b="1" i="0" u="none" strike="noStrike" dirty="0" smtClean="0">
                        <a:solidFill>
                          <a:srgbClr val="FFFFFF"/>
                        </a:solidFill>
                        <a:effectLst/>
                        <a:latin typeface="メイリオ"/>
                      </a:endParaRPr>
                    </a:p>
                    <a:p>
                      <a:pPr algn="ctr" fontAlgn="ctr"/>
                      <a:r>
                        <a:rPr lang="zh-TW" altLang="en-US" sz="800" b="1" i="0" u="none" strike="noStrike" dirty="0" smtClean="0">
                          <a:solidFill>
                            <a:srgbClr val="FFFFFF"/>
                          </a:solidFill>
                          <a:effectLst/>
                          <a:latin typeface="メイリオ"/>
                        </a:rPr>
                        <a:t>出展</a:t>
                      </a:r>
                      <a:r>
                        <a:rPr lang="zh-TW" altLang="en-US" sz="800" b="1" i="0" u="none" strike="noStrike" dirty="0">
                          <a:solidFill>
                            <a:srgbClr val="FFFFFF"/>
                          </a:solidFill>
                          <a:effectLst/>
                          <a:latin typeface="メイリオ"/>
                        </a:rPr>
                        <a:t>価格</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altLang="ja-JP" sz="800" b="1" i="0" u="none" strike="noStrike" dirty="0" smtClean="0">
                          <a:solidFill>
                            <a:srgbClr val="FFFFFF"/>
                          </a:solidFill>
                          <a:effectLst/>
                          <a:latin typeface="メイリオ"/>
                        </a:rPr>
                        <a:t>1</a:t>
                      </a:r>
                      <a:r>
                        <a:rPr lang="ja-JP" altLang="en-US" sz="800" b="1" i="0" u="none" strike="noStrike" dirty="0" smtClean="0">
                          <a:solidFill>
                            <a:srgbClr val="FFFFFF"/>
                          </a:solidFill>
                          <a:effectLst/>
                          <a:latin typeface="メイリオ"/>
                        </a:rPr>
                        <a:t>日</a:t>
                      </a:r>
                      <a:endParaRPr lang="en-US" altLang="ja-JP" sz="800" b="1" i="0" u="none" strike="noStrike" dirty="0" smtClean="0">
                        <a:solidFill>
                          <a:srgbClr val="FFFFFF"/>
                        </a:solidFill>
                        <a:effectLst/>
                        <a:latin typeface="メイリオ"/>
                      </a:endParaRPr>
                    </a:p>
                    <a:p>
                      <a:pPr algn="ctr" fontAlgn="ctr"/>
                      <a:r>
                        <a:rPr lang="ja-JP" altLang="en-US" sz="800" b="1" i="0" u="none" strike="noStrike" dirty="0" smtClean="0">
                          <a:solidFill>
                            <a:srgbClr val="FFFFFF"/>
                          </a:solidFill>
                          <a:effectLst/>
                          <a:latin typeface="メイリオ"/>
                        </a:rPr>
                        <a:t>出展</a:t>
                      </a:r>
                      <a:r>
                        <a:rPr lang="ja-JP" altLang="en-US" sz="800" b="1" i="0" u="none" strike="noStrike" dirty="0">
                          <a:solidFill>
                            <a:srgbClr val="FFFFFF"/>
                          </a:solidFill>
                          <a:effectLst/>
                          <a:latin typeface="メイリオ"/>
                        </a:rPr>
                        <a:t>価格</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ctr" fontAlgn="ctr"/>
                      <a:r>
                        <a:rPr lang="en-US" altLang="zh-TW" sz="800" b="1" i="0" u="none" strike="noStrike" dirty="0" smtClean="0">
                          <a:solidFill>
                            <a:srgbClr val="FFFFFF"/>
                          </a:solidFill>
                          <a:effectLst/>
                          <a:latin typeface="メイリオ"/>
                        </a:rPr>
                        <a:t>2</a:t>
                      </a:r>
                      <a:r>
                        <a:rPr lang="zh-TW" altLang="en-US" sz="800" b="1" i="0" u="none" strike="noStrike" dirty="0" smtClean="0">
                          <a:solidFill>
                            <a:srgbClr val="FFFFFF"/>
                          </a:solidFill>
                          <a:effectLst/>
                          <a:latin typeface="メイリオ"/>
                        </a:rPr>
                        <a:t>日間</a:t>
                      </a:r>
                      <a:endParaRPr lang="en-US" altLang="zh-TW" sz="800" b="1" i="0" u="none" strike="noStrike" dirty="0" smtClean="0">
                        <a:solidFill>
                          <a:srgbClr val="FFFFFF"/>
                        </a:solidFill>
                        <a:effectLst/>
                        <a:latin typeface="メイリオ"/>
                      </a:endParaRPr>
                    </a:p>
                    <a:p>
                      <a:pPr algn="ctr" fontAlgn="ctr"/>
                      <a:r>
                        <a:rPr lang="zh-TW" altLang="en-US" sz="800" b="1" i="0" u="none" strike="noStrike" dirty="0" smtClean="0">
                          <a:solidFill>
                            <a:srgbClr val="FFFFFF"/>
                          </a:solidFill>
                          <a:effectLst/>
                          <a:latin typeface="メイリオ"/>
                        </a:rPr>
                        <a:t>出展</a:t>
                      </a:r>
                      <a:r>
                        <a:rPr lang="zh-TW" altLang="en-US" sz="800" b="1" i="0" u="none" strike="noStrike" dirty="0">
                          <a:solidFill>
                            <a:srgbClr val="FFFFFF"/>
                          </a:solidFill>
                          <a:effectLst/>
                          <a:latin typeface="メイリオ"/>
                        </a:rPr>
                        <a:t>価格</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ctr" fontAlgn="ctr"/>
                      <a:r>
                        <a:rPr lang="zh-CN" altLang="en-US" sz="800" b="1" i="0" u="none" strike="noStrike" dirty="0" smtClean="0">
                          <a:solidFill>
                            <a:srgbClr val="FFFFFF"/>
                          </a:solidFill>
                          <a:effectLst/>
                          <a:latin typeface="メイリオ"/>
                        </a:rPr>
                        <a:t>配布</a:t>
                      </a:r>
                      <a:endParaRPr lang="en-US" altLang="zh-CN" sz="800" b="1" i="0" u="none" strike="noStrike" dirty="0" smtClean="0">
                        <a:solidFill>
                          <a:srgbClr val="FFFFFF"/>
                        </a:solidFill>
                        <a:effectLst/>
                        <a:latin typeface="メイリオ"/>
                      </a:endParaRPr>
                    </a:p>
                    <a:p>
                      <a:pPr algn="ctr" fontAlgn="ctr"/>
                      <a:r>
                        <a:rPr lang="zh-CN" altLang="en-US" sz="800" b="1" i="0" u="none" strike="noStrike" dirty="0" smtClean="0">
                          <a:solidFill>
                            <a:srgbClr val="FFFFFF"/>
                          </a:solidFill>
                          <a:effectLst/>
                          <a:latin typeface="メイリオ"/>
                        </a:rPr>
                        <a:t>可能数</a:t>
                      </a:r>
                      <a:endParaRPr lang="zh-CN" altLang="en-US" sz="800" b="1" i="0" u="none" strike="noStrike" dirty="0">
                        <a:solidFill>
                          <a:srgbClr val="FFFFFF"/>
                        </a:solidFill>
                        <a:effectLst/>
                        <a:latin typeface="メイリオ"/>
                      </a:endParaRP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ctr"/>
                      <a:r>
                        <a:rPr lang="ja-JP" altLang="en-US" sz="800" b="1" i="0" u="none" strike="noStrike" dirty="0">
                          <a:solidFill>
                            <a:srgbClr val="FFFFFF"/>
                          </a:solidFill>
                          <a:effectLst/>
                          <a:latin typeface="メイリオ"/>
                        </a:rPr>
                        <a:t>価格</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257607">
                <a:tc rowSpan="6">
                  <a:txBody>
                    <a:bodyPr/>
                    <a:lstStyle/>
                    <a:p>
                      <a:pPr algn="ctr" fontAlgn="ctr"/>
                      <a:r>
                        <a:rPr lang="ja-JP" altLang="en-US" sz="700" b="1" i="0" u="none" strike="noStrike" dirty="0">
                          <a:solidFill>
                            <a:srgbClr val="595959"/>
                          </a:solidFill>
                          <a:effectLst/>
                          <a:latin typeface="メイリオ"/>
                        </a:rPr>
                        <a:t>東京</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600" b="0" i="0" u="none" strike="noStrike" dirty="0">
                          <a:solidFill>
                            <a:srgbClr val="000000"/>
                          </a:solidFill>
                          <a:effectLst/>
                          <a:latin typeface="メイリオ"/>
                        </a:rPr>
                        <a:t>建築･土木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2</a:t>
                      </a:r>
                      <a:r>
                        <a:rPr lang="ja-JP" altLang="en-US" sz="700" b="0" i="0" u="none" strike="noStrike" dirty="0">
                          <a:solidFill>
                            <a:srgbClr val="000000"/>
                          </a:solidFill>
                          <a:effectLst/>
                          <a:latin typeface="メイリオ"/>
                        </a:rPr>
                        <a:t>日（木）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11</a:t>
                      </a:r>
                      <a:r>
                        <a:rPr lang="ja-JP" altLang="en-US" sz="700" b="0" i="0" u="none" strike="noStrike" dirty="0">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2</a:t>
                      </a:r>
                      <a:r>
                        <a:rPr lang="ja-JP" altLang="en-US" sz="700" b="0" i="0" u="none" strike="noStrike" dirty="0">
                          <a:solidFill>
                            <a:srgbClr val="000000"/>
                          </a:solidFill>
                          <a:effectLst/>
                          <a:latin typeface="メイリオ"/>
                        </a:rPr>
                        <a:t>日：ベルサール渋谷ガーデン</a:t>
                      </a:r>
                      <a:br>
                        <a:rPr lang="ja-JP" altLang="en-US" sz="700" b="0" i="0" u="none" strike="noStrike" dirty="0">
                          <a:solidFill>
                            <a:srgbClr val="000000"/>
                          </a:solidFill>
                          <a:effectLst/>
                          <a:latin typeface="メイリオ"/>
                        </a:rPr>
                      </a:br>
                      <a:r>
                        <a:rPr lang="ja-JP" altLang="en-US" sz="700" b="0" i="0" u="none" strike="noStrike" dirty="0">
                          <a:solidFill>
                            <a:srgbClr val="000000"/>
                          </a:solidFill>
                          <a:effectLst/>
                          <a:latin typeface="メイリオ"/>
                        </a:rPr>
                        <a:t> </a:t>
                      </a:r>
                      <a:r>
                        <a:rPr lang="en-US" altLang="ja-JP" sz="700" b="0" i="0" u="none" strike="noStrike" dirty="0">
                          <a:solidFill>
                            <a:srgbClr val="000000"/>
                          </a:solidFill>
                          <a:effectLst/>
                          <a:latin typeface="メイリオ"/>
                        </a:rPr>
                        <a:t>11</a:t>
                      </a:r>
                      <a:r>
                        <a:rPr lang="ja-JP" altLang="en-US" sz="700" b="0" i="0" u="none" strike="noStrike" dirty="0">
                          <a:solidFill>
                            <a:srgbClr val="000000"/>
                          </a:solidFill>
                          <a:effectLst/>
                          <a:latin typeface="メイリオ"/>
                        </a:rPr>
                        <a:t>日：東京ビッグサイト</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220</a:t>
                      </a:r>
                      <a:r>
                        <a:rPr lang="ja-JP" altLang="en-US" sz="700" b="0" i="0" u="none" strike="noStrike" dirty="0">
                          <a:solidFill>
                            <a:srgbClr val="000000"/>
                          </a:solidFill>
                          <a:effectLst/>
                          <a:latin typeface="メイリオ"/>
                        </a:rPr>
                        <a:t>万円（</a:t>
                      </a:r>
                      <a:r>
                        <a:rPr lang="en-US" altLang="ja-JP" sz="700" b="0" i="0" u="none" strike="noStrike" dirty="0">
                          <a:solidFill>
                            <a:srgbClr val="000000"/>
                          </a:solidFill>
                          <a:effectLst/>
                          <a:latin typeface="メイリオ"/>
                        </a:rPr>
                        <a:t>3/11</a:t>
                      </a:r>
                      <a:r>
                        <a:rPr lang="ja-JP" altLang="en-US" sz="700" b="0" i="0" u="none" strike="noStrike" dirty="0">
                          <a:solidFill>
                            <a:srgbClr val="000000"/>
                          </a:solidFill>
                          <a:effectLst/>
                          <a:latin typeface="メイリオ"/>
                        </a:rPr>
                        <a:t>）</a:t>
                      </a:r>
                      <a:br>
                        <a:rPr lang="ja-JP" altLang="en-US" sz="700" b="0" i="0" u="none" strike="noStrike" dirty="0">
                          <a:solidFill>
                            <a:srgbClr val="000000"/>
                          </a:solidFill>
                          <a:effectLst/>
                          <a:latin typeface="メイリオ"/>
                        </a:rPr>
                      </a:br>
                      <a:r>
                        <a:rPr lang="en-US" altLang="ja-JP" sz="600" b="0" i="0" u="none" strike="noStrike" dirty="0">
                          <a:solidFill>
                            <a:srgbClr val="000000"/>
                          </a:solidFill>
                          <a:effectLst/>
                          <a:latin typeface="メイリオ"/>
                        </a:rPr>
                        <a:t>※3/2</a:t>
                      </a:r>
                      <a:r>
                        <a:rPr lang="ja-JP" altLang="en-US" sz="600" b="0" i="0" u="none" strike="noStrike" dirty="0">
                          <a:solidFill>
                            <a:srgbClr val="000000"/>
                          </a:solidFill>
                          <a:effectLst/>
                          <a:latin typeface="メイリオ"/>
                        </a:rPr>
                        <a:t>出展不可</a:t>
                      </a:r>
                      <a:endParaRPr lang="ja-JP" altLang="en-US" sz="700" b="0" i="0" u="none" strike="noStrike" dirty="0">
                        <a:solidFill>
                          <a:srgbClr val="000000"/>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出展不可</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r>
                        <a:rPr lang="en-US" altLang="ja-JP" sz="700" b="0" i="0" u="none" strike="noStrike" dirty="0">
                          <a:solidFill>
                            <a:srgbClr val="000000"/>
                          </a:solidFill>
                          <a:effectLst/>
                          <a:latin typeface="メイリオ"/>
                        </a:rPr>
                        <a:t>3/11</a:t>
                      </a:r>
                      <a:r>
                        <a:rPr lang="ja-JP" altLang="en-US" sz="700" b="0" i="0" u="none" strike="noStrike" dirty="0">
                          <a:solidFill>
                            <a:srgbClr val="000000"/>
                          </a:solidFill>
                          <a:effectLst/>
                          <a:latin typeface="メイリオ"/>
                        </a:rPr>
                        <a:t>）</a:t>
                      </a:r>
                      <a:br>
                        <a:rPr lang="ja-JP" altLang="en-US" sz="700" b="0" i="0" u="none" strike="noStrike" dirty="0">
                          <a:solidFill>
                            <a:srgbClr val="000000"/>
                          </a:solidFill>
                          <a:effectLst/>
                          <a:latin typeface="メイリオ"/>
                        </a:rPr>
                      </a:br>
                      <a:r>
                        <a:rPr lang="en-US" altLang="ja-JP" sz="600" b="0" i="0" u="none" strike="noStrike" dirty="0">
                          <a:solidFill>
                            <a:srgbClr val="000000"/>
                          </a:solidFill>
                          <a:effectLst/>
                          <a:latin typeface="メイリオ"/>
                        </a:rPr>
                        <a:t>※3/2</a:t>
                      </a:r>
                      <a:r>
                        <a:rPr lang="ja-JP" altLang="en-US" sz="600" b="0" i="0" u="none" strike="noStrike" dirty="0">
                          <a:solidFill>
                            <a:srgbClr val="000000"/>
                          </a:solidFill>
                          <a:effectLst/>
                          <a:latin typeface="メイリオ"/>
                        </a:rPr>
                        <a:t>出展不可</a:t>
                      </a:r>
                      <a:endParaRPr lang="ja-JP" altLang="en-US" sz="700" b="0" i="0" u="none" strike="noStrike" dirty="0">
                        <a:solidFill>
                          <a:srgbClr val="000000"/>
                        </a:solidFill>
                        <a:effectLst/>
                        <a:latin typeface="メイリオ"/>
                      </a:endParaRP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出展不可</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4">
                  <a:txBody>
                    <a:bodyPr/>
                    <a:lstStyle/>
                    <a:p>
                      <a:pPr algn="ctr" fontAlgn="ctr"/>
                      <a:r>
                        <a:rPr lang="en-US" altLang="ja-JP" sz="700" b="0" i="0" u="none" strike="noStrike" dirty="0">
                          <a:solidFill>
                            <a:srgbClr val="000000"/>
                          </a:solidFill>
                          <a:effectLst/>
                          <a:latin typeface="メイリオ"/>
                        </a:rPr>
                        <a:t>50,000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2">
                  <a:txBody>
                    <a:bodyPr/>
                    <a:lstStyle/>
                    <a:p>
                      <a:pPr algn="ctr" fontAlgn="ctr"/>
                      <a:r>
                        <a:rPr lang="ja-JP" altLang="en-US" sz="800" b="1" i="0" u="none" strike="noStrike" dirty="0">
                          <a:solidFill>
                            <a:srgbClr val="000000"/>
                          </a:solidFill>
                          <a:effectLst/>
                          <a:latin typeface="メイリオ"/>
                        </a:rPr>
                        <a:t>リーフレット </a:t>
                      </a:r>
                      <a:r>
                        <a:rPr lang="en-US" altLang="ja-JP" sz="800" b="1" i="0" u="none" strike="noStrike" dirty="0">
                          <a:solidFill>
                            <a:srgbClr val="000000"/>
                          </a:solidFill>
                          <a:effectLst/>
                          <a:latin typeface="メイリオ"/>
                        </a:rPr>
                        <a:t>@40</a:t>
                      </a:r>
                      <a:r>
                        <a:rPr lang="en-US" altLang="ja-JP" sz="800" b="0" i="0" u="none" strike="noStrike" dirty="0">
                          <a:solidFill>
                            <a:srgbClr val="000000"/>
                          </a:solidFill>
                          <a:effectLst/>
                          <a:latin typeface="メイリオ"/>
                        </a:rPr>
                        <a:t/>
                      </a:r>
                      <a:br>
                        <a:rPr lang="en-US" altLang="ja-JP" sz="800" b="0" i="0" u="none" strike="noStrike" dirty="0">
                          <a:solidFill>
                            <a:srgbClr val="000000"/>
                          </a:solidFill>
                          <a:effectLst/>
                          <a:latin typeface="メイリオ"/>
                        </a:rPr>
                      </a:br>
                      <a:r>
                        <a:rPr lang="ja-JP" altLang="en-US" sz="800" b="1" i="0" u="none" strike="noStrike" dirty="0">
                          <a:solidFill>
                            <a:srgbClr val="000000"/>
                          </a:solidFill>
                          <a:effectLst/>
                          <a:latin typeface="メイリオ"/>
                        </a:rPr>
                        <a:t>ブックレット ＠</a:t>
                      </a:r>
                      <a:r>
                        <a:rPr lang="en-US" altLang="ja-JP" sz="800" b="1" i="0" u="none" strike="noStrike" dirty="0">
                          <a:solidFill>
                            <a:srgbClr val="000000"/>
                          </a:solidFill>
                          <a:effectLst/>
                          <a:latin typeface="メイリオ"/>
                        </a:rPr>
                        <a:t>60</a:t>
                      </a:r>
                      <a:r>
                        <a:rPr lang="en-US" altLang="ja-JP" sz="700" b="0" i="0" u="none" strike="noStrike" dirty="0">
                          <a:solidFill>
                            <a:srgbClr val="000000"/>
                          </a:solidFill>
                          <a:effectLst/>
                          <a:latin typeface="メイリオ"/>
                        </a:rPr>
                        <a:t/>
                      </a:r>
                      <a:br>
                        <a:rPr lang="en-US" altLang="ja-JP" sz="700" b="0" i="0" u="none" strike="noStrike" dirty="0">
                          <a:solidFill>
                            <a:srgbClr val="000000"/>
                          </a:solidFill>
                          <a:effectLst/>
                          <a:latin typeface="メイリオ"/>
                        </a:rPr>
                      </a:br>
                      <a:endParaRPr lang="en-US" altLang="ja-JP" sz="700" b="0" i="0" u="none" strike="noStrike" dirty="0" smtClean="0">
                        <a:solidFill>
                          <a:srgbClr val="000000"/>
                        </a:solidFill>
                        <a:effectLst/>
                        <a:latin typeface="メイリオ"/>
                      </a:endParaRPr>
                    </a:p>
                    <a:p>
                      <a:pPr algn="ctr" fontAlgn="ctr"/>
                      <a:r>
                        <a:rPr lang="ja-JP" altLang="en-US" sz="600" b="0" i="0" u="none" strike="noStrike" dirty="0" smtClean="0">
                          <a:solidFill>
                            <a:srgbClr val="000000"/>
                          </a:solidFill>
                          <a:effectLst/>
                          <a:latin typeface="メイリオ"/>
                        </a:rPr>
                        <a:t>サンプル</a:t>
                      </a:r>
                      <a:r>
                        <a:rPr lang="ja-JP" altLang="en-US" sz="600" b="0" i="0" u="none" strike="noStrike" dirty="0">
                          <a:solidFill>
                            <a:srgbClr val="000000"/>
                          </a:solidFill>
                          <a:effectLst/>
                          <a:latin typeface="メイリオ"/>
                        </a:rPr>
                        <a:t>同梱につきまして</a:t>
                      </a:r>
                      <a:r>
                        <a:rPr lang="ja-JP" altLang="en-US" sz="600" b="0" i="0" u="none" strike="noStrike" dirty="0" smtClean="0">
                          <a:solidFill>
                            <a:srgbClr val="000000"/>
                          </a:solidFill>
                          <a:effectLst/>
                          <a:latin typeface="メイリオ"/>
                        </a:rPr>
                        <a:t>は別途相</a:t>
                      </a:r>
                      <a:r>
                        <a:rPr lang="ja-JP" altLang="en-US" sz="600" b="0" i="0" u="none" strike="noStrike" dirty="0">
                          <a:solidFill>
                            <a:srgbClr val="000000"/>
                          </a:solidFill>
                          <a:effectLst/>
                          <a:latin typeface="メイリオ"/>
                        </a:rPr>
                        <a:t>談下さいませ</a:t>
                      </a:r>
                      <a:r>
                        <a:rPr lang="ja-JP" altLang="en-US" sz="400" b="0" i="0" u="none" strike="noStrike" dirty="0">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08">
                <a:tc vMerge="1">
                  <a:txBody>
                    <a:bodyPr/>
                    <a:lstStyle/>
                    <a:p>
                      <a:endParaRPr kumimoji="1" lang="ja-JP" altLang="en-US"/>
                    </a:p>
                  </a:txBody>
                  <a:tcPr/>
                </a:tc>
                <a:tc>
                  <a:txBody>
                    <a:bodyPr/>
                    <a:lstStyle/>
                    <a:p>
                      <a:pPr algn="ctr" fontAlgn="ctr"/>
                      <a:r>
                        <a:rPr lang="ja-JP" altLang="en-US" sz="600" b="0" i="0" u="none" strike="noStrike">
                          <a:solidFill>
                            <a:srgbClr val="000000"/>
                          </a:solidFill>
                          <a:effectLst/>
                          <a:latin typeface="メイリオ"/>
                        </a:rPr>
                        <a:t>理系</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11</a:t>
                      </a:r>
                      <a:r>
                        <a:rPr lang="ja-JP" altLang="en-US" sz="700" b="0" i="0" u="none" strike="noStrike">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19</a:t>
                      </a:r>
                      <a:r>
                        <a:rPr lang="ja-JP" altLang="en-US" sz="700" b="0" i="0" u="none" strike="noStrike" dirty="0">
                          <a:solidFill>
                            <a:srgbClr val="000000"/>
                          </a:solidFill>
                          <a:effectLst/>
                          <a:latin typeface="メイリオ"/>
                        </a:rPr>
                        <a:t>日（日）</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東京ビッグサイト</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5,400×3,600×2,100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220</a:t>
                      </a:r>
                      <a:r>
                        <a:rPr lang="ja-JP" altLang="en-US" sz="700" b="0" i="0" u="none" strike="noStrike" dirty="0">
                          <a:solidFill>
                            <a:srgbClr val="000000"/>
                          </a:solidFill>
                          <a:effectLst/>
                          <a:latin typeface="メイリオ"/>
                        </a:rPr>
                        <a:t>万円（</a:t>
                      </a:r>
                      <a:r>
                        <a:rPr lang="en-US" altLang="ja-JP" sz="700" b="0" i="0" u="none" strike="noStrike" dirty="0">
                          <a:solidFill>
                            <a:srgbClr val="000000"/>
                          </a:solidFill>
                          <a:effectLst/>
                          <a:latin typeface="メイリオ"/>
                        </a:rPr>
                        <a:t>3/19</a:t>
                      </a:r>
                      <a:r>
                        <a:rPr lang="ja-JP" altLang="en-US" sz="700" b="0" i="0" u="none" strike="noStrike" dirty="0">
                          <a:solidFill>
                            <a:srgbClr val="000000"/>
                          </a:solidFill>
                          <a:effectLst/>
                          <a:latin typeface="メイリオ"/>
                        </a:rPr>
                        <a:t>）</a:t>
                      </a:r>
                      <a:br>
                        <a:rPr lang="ja-JP" altLang="en-US" sz="700" b="0" i="0" u="none" strike="noStrike" dirty="0">
                          <a:solidFill>
                            <a:srgbClr val="000000"/>
                          </a:solidFill>
                          <a:effectLst/>
                          <a:latin typeface="メイリオ"/>
                        </a:rPr>
                      </a:br>
                      <a:r>
                        <a:rPr lang="en-US" altLang="ja-JP" sz="600" b="0" i="0" u="none" strike="noStrike" dirty="0">
                          <a:solidFill>
                            <a:srgbClr val="000000"/>
                          </a:solidFill>
                          <a:effectLst/>
                          <a:latin typeface="メイリオ"/>
                        </a:rPr>
                        <a:t>※3/11</a:t>
                      </a:r>
                      <a:r>
                        <a:rPr lang="ja-JP" altLang="en-US" sz="600" b="0" i="0" u="none" strike="noStrike" dirty="0">
                          <a:solidFill>
                            <a:srgbClr val="000000"/>
                          </a:solidFill>
                          <a:effectLst/>
                          <a:latin typeface="メイリオ"/>
                        </a:rPr>
                        <a:t>出展不可</a:t>
                      </a:r>
                      <a:endParaRPr lang="ja-JP" altLang="en-US" sz="700" b="0" i="0" u="none" strike="noStrike" dirty="0">
                        <a:solidFill>
                          <a:srgbClr val="000000"/>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出展不可</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r>
                        <a:rPr lang="en-US" altLang="ja-JP" sz="700" b="0" i="0" u="none" strike="noStrike" dirty="0" smtClean="0">
                          <a:solidFill>
                            <a:srgbClr val="000000"/>
                          </a:solidFill>
                          <a:effectLst/>
                          <a:latin typeface="メイリオ"/>
                        </a:rPr>
                        <a:t>3/11</a:t>
                      </a:r>
                      <a:r>
                        <a:rPr lang="ja-JP" altLang="en-US" sz="700" b="0" i="0" u="none" strike="noStrike" dirty="0" smtClean="0">
                          <a:solidFill>
                            <a:srgbClr val="000000"/>
                          </a:solidFill>
                          <a:effectLst/>
                          <a:latin typeface="メイリオ"/>
                        </a:rPr>
                        <a:t>）</a:t>
                      </a:r>
                      <a:r>
                        <a:rPr lang="ja-JP" altLang="en-US" sz="700" b="0" i="0" u="none" strike="noStrike" dirty="0">
                          <a:solidFill>
                            <a:srgbClr val="000000"/>
                          </a:solidFill>
                          <a:effectLst/>
                          <a:latin typeface="メイリオ"/>
                        </a:rPr>
                        <a:t/>
                      </a:r>
                      <a:br>
                        <a:rPr lang="ja-JP" altLang="en-US" sz="700" b="0" i="0" u="none" strike="noStrike" dirty="0">
                          <a:solidFill>
                            <a:srgbClr val="000000"/>
                          </a:solidFill>
                          <a:effectLst/>
                          <a:latin typeface="メイリオ"/>
                        </a:rPr>
                      </a:br>
                      <a:r>
                        <a:rPr lang="en-US" altLang="ja-JP" sz="600" b="0" i="0" u="none" strike="noStrike" dirty="0">
                          <a:solidFill>
                            <a:srgbClr val="000000"/>
                          </a:solidFill>
                          <a:effectLst/>
                          <a:latin typeface="メイリオ"/>
                        </a:rPr>
                        <a:t>※3/19</a:t>
                      </a:r>
                      <a:r>
                        <a:rPr lang="ja-JP" altLang="en-US" sz="600" b="0" i="0" u="none" strike="noStrike" dirty="0">
                          <a:solidFill>
                            <a:srgbClr val="000000"/>
                          </a:solidFill>
                          <a:effectLst/>
                          <a:latin typeface="メイリオ"/>
                        </a:rPr>
                        <a:t>出展不可</a:t>
                      </a:r>
                      <a:endParaRPr lang="ja-JP" altLang="en-US" sz="700" b="0" i="0" u="none" strike="noStrike" dirty="0">
                        <a:solidFill>
                          <a:srgbClr val="000000"/>
                        </a:solidFill>
                        <a:effectLst/>
                        <a:latin typeface="メイリオ"/>
                      </a:endParaRP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出展不可</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MEGA</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11</a:t>
                      </a:r>
                      <a:r>
                        <a:rPr lang="ja-JP" altLang="en-US" sz="700" b="0" i="0" u="none" strike="noStrike">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　</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東京ビッグサイト</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5,400×3,600×2,100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280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smtClean="0">
                          <a:solidFill>
                            <a:srgbClr val="000000"/>
                          </a:solidFill>
                          <a:effectLst/>
                          <a:latin typeface="メイリオ"/>
                        </a:rPr>
                        <a:t>180</a:t>
                      </a:r>
                      <a:r>
                        <a:rPr lang="ja-JP" altLang="en-US" sz="700" b="0" i="0" u="none" strike="noStrike" dirty="0">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en-US" sz="600" b="0" i="0" u="none" strike="noStrike">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19</a:t>
                      </a:r>
                      <a:r>
                        <a:rPr lang="ja-JP" altLang="en-US" sz="700" b="0" i="0" u="none" strike="noStrike">
                          <a:solidFill>
                            <a:srgbClr val="000000"/>
                          </a:solidFill>
                          <a:effectLst/>
                          <a:latin typeface="メイリオ"/>
                        </a:rPr>
                        <a:t>日（日）</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　</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東京ビッグサイト</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a:solidFill>
                            <a:srgbClr val="000000"/>
                          </a:solidFill>
                          <a:effectLst/>
                          <a:latin typeface="メイリオ"/>
                        </a:rPr>
                        <a:t>5,400×3,600×2,100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220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a:t>
                      </a:r>
                      <a:r>
                        <a:rPr lang="ja-JP" altLang="en-US" sz="700" b="0" i="0" u="none" strike="noStrike">
                          <a:solidFill>
                            <a:srgbClr val="000000"/>
                          </a:solidFill>
                          <a:effectLst/>
                          <a:latin typeface="メイリオ"/>
                        </a:rPr>
                        <a:t>日（日）</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ー</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東京ビッグサイト</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150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100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3,000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1456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5</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20</a:t>
                      </a:r>
                      <a:r>
                        <a:rPr lang="ja-JP" altLang="en-US" sz="700" b="0" i="0" u="none" strike="noStrike">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5</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21</a:t>
                      </a:r>
                      <a:r>
                        <a:rPr lang="ja-JP" altLang="en-US" sz="700" b="0" i="0" u="none" strike="noStrike">
                          <a:solidFill>
                            <a:srgbClr val="000000"/>
                          </a:solidFill>
                          <a:effectLst/>
                          <a:latin typeface="メイリオ"/>
                        </a:rPr>
                        <a:t>日（日）</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東京ビッグサイト</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150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240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100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160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2,500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40006">
                <a:tc rowSpan="2">
                  <a:txBody>
                    <a:bodyPr/>
                    <a:lstStyle/>
                    <a:p>
                      <a:pPr algn="ctr" fontAlgn="ctr"/>
                      <a:r>
                        <a:rPr lang="ja-JP" altLang="en-US" sz="700" b="1" i="0" u="none" strike="noStrike">
                          <a:solidFill>
                            <a:srgbClr val="595959"/>
                          </a:solidFill>
                          <a:effectLst/>
                          <a:latin typeface="メイリオ"/>
                        </a:rPr>
                        <a:t>北海道</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dirty="0" smtClean="0">
                          <a:solidFill>
                            <a:srgbClr val="000000"/>
                          </a:solidFill>
                          <a:effectLst/>
                          <a:latin typeface="メイリオ"/>
                        </a:rPr>
                        <a:t>3</a:t>
                      </a:r>
                      <a:r>
                        <a:rPr lang="ja-JP" altLang="en-US" sz="700" b="0" i="0" u="none" strike="noStrike" dirty="0" smtClean="0">
                          <a:solidFill>
                            <a:srgbClr val="000000"/>
                          </a:solidFill>
                          <a:effectLst/>
                          <a:latin typeface="メイリオ"/>
                        </a:rPr>
                        <a:t>月</a:t>
                      </a:r>
                      <a:r>
                        <a:rPr lang="en-US" altLang="ja-JP" sz="700" b="0" i="0" u="none" strike="noStrike" dirty="0">
                          <a:solidFill>
                            <a:srgbClr val="000000"/>
                          </a:solidFill>
                          <a:effectLst/>
                          <a:latin typeface="メイリオ"/>
                        </a:rPr>
                        <a:t>7</a:t>
                      </a:r>
                      <a:r>
                        <a:rPr lang="ja-JP" altLang="en-US" sz="700" b="0" i="0" u="none" strike="noStrike" dirty="0" smtClean="0">
                          <a:solidFill>
                            <a:srgbClr val="000000"/>
                          </a:solidFill>
                          <a:effectLst/>
                          <a:latin typeface="メイリオ"/>
                        </a:rPr>
                        <a:t>日</a:t>
                      </a:r>
                      <a:r>
                        <a:rPr lang="ja-JP" altLang="en-US" sz="700" b="0" i="0" u="none" strike="noStrike" dirty="0">
                          <a:solidFill>
                            <a:srgbClr val="000000"/>
                          </a:solidFill>
                          <a:effectLst/>
                          <a:latin typeface="メイリオ"/>
                        </a:rPr>
                        <a:t>（火）</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smtClean="0">
                          <a:solidFill>
                            <a:srgbClr val="000000"/>
                          </a:solidFill>
                          <a:effectLst/>
                          <a:latin typeface="メイリオ"/>
                        </a:rPr>
                        <a:t>3</a:t>
                      </a:r>
                      <a:r>
                        <a:rPr lang="ja-JP" altLang="en-US" sz="700" b="0" i="0" u="none" strike="noStrike" dirty="0" smtClean="0">
                          <a:solidFill>
                            <a:srgbClr val="000000"/>
                          </a:solidFill>
                          <a:effectLst/>
                          <a:latin typeface="メイリオ"/>
                        </a:rPr>
                        <a:t>月</a:t>
                      </a:r>
                      <a:r>
                        <a:rPr lang="en-US" altLang="ja-JP" sz="700" b="0" i="0" u="none" strike="noStrike" dirty="0">
                          <a:solidFill>
                            <a:srgbClr val="000000"/>
                          </a:solidFill>
                          <a:effectLst/>
                          <a:latin typeface="メイリオ"/>
                        </a:rPr>
                        <a:t>8</a:t>
                      </a:r>
                      <a:r>
                        <a:rPr lang="ja-JP" altLang="en-US" sz="700" b="0" i="0" u="none" strike="noStrike" dirty="0" smtClean="0">
                          <a:solidFill>
                            <a:srgbClr val="000000"/>
                          </a:solidFill>
                          <a:effectLst/>
                          <a:latin typeface="メイリオ"/>
                        </a:rPr>
                        <a:t>日</a:t>
                      </a:r>
                      <a:r>
                        <a:rPr lang="ja-JP" altLang="en-US" sz="700" b="0" i="0" u="none" strike="noStrike" dirty="0">
                          <a:solidFill>
                            <a:srgbClr val="000000"/>
                          </a:solidFill>
                          <a:effectLst/>
                          <a:latin typeface="メイリオ"/>
                        </a:rPr>
                        <a:t>（水）</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札幌ドーム</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a:solidFill>
                            <a:srgbClr val="000000"/>
                          </a:solidFill>
                          <a:effectLst/>
                          <a:latin typeface="メイリオ"/>
                        </a:rPr>
                        <a:t>6,000×2,000×2,100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230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90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150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9,000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1456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日（月）</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日（火）</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北海きたえー</a:t>
                      </a:r>
                      <a:r>
                        <a:rPr lang="ja-JP" altLang="en-US" sz="700" b="0" i="0" u="none" strike="noStrike" dirty="0" err="1">
                          <a:solidFill>
                            <a:srgbClr val="000000"/>
                          </a:solidFill>
                          <a:effectLst/>
                          <a:latin typeface="メイリオ"/>
                        </a:rPr>
                        <a:t>る</a:t>
                      </a:r>
                      <a:endParaRPr lang="ja-JP" altLang="en-US" sz="700" b="0" i="0" u="none" strike="noStrike" dirty="0">
                        <a:solidFill>
                          <a:srgbClr val="000000"/>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6,000×2,000×2,100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220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80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1,500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40006">
                <a:tc rowSpan="3">
                  <a:txBody>
                    <a:bodyPr/>
                    <a:lstStyle/>
                    <a:p>
                      <a:pPr algn="ctr" fontAlgn="ctr"/>
                      <a:r>
                        <a:rPr lang="ja-JP" altLang="en-US" sz="700" b="1" i="0" u="none" strike="noStrike">
                          <a:solidFill>
                            <a:srgbClr val="595959"/>
                          </a:solidFill>
                          <a:effectLst/>
                          <a:latin typeface="メイリオ"/>
                        </a:rPr>
                        <a:t>東北</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a:t>
                      </a:r>
                      <a:r>
                        <a:rPr lang="ja-JP" altLang="en-US" sz="700" b="0" i="0" u="none" strike="noStrike">
                          <a:solidFill>
                            <a:srgbClr val="000000"/>
                          </a:solidFill>
                          <a:effectLst/>
                          <a:latin typeface="メイリオ"/>
                        </a:rPr>
                        <a:t>日（水）</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2</a:t>
                      </a:r>
                      <a:r>
                        <a:rPr lang="ja-JP" altLang="en-US" sz="700" b="0" i="0" u="none" strike="noStrike" dirty="0">
                          <a:solidFill>
                            <a:srgbClr val="000000"/>
                          </a:solidFill>
                          <a:effectLst/>
                          <a:latin typeface="メイリオ"/>
                        </a:rPr>
                        <a:t>日（木）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グランディ・</a:t>
                      </a:r>
                      <a:r>
                        <a:rPr lang="en-US" altLang="ja-JP" sz="700" b="0" i="0" u="none" strike="noStrike">
                          <a:solidFill>
                            <a:srgbClr val="000000"/>
                          </a:solidFill>
                          <a:effectLst/>
                          <a:latin typeface="メイリオ"/>
                        </a:rPr>
                        <a:t>21</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140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230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90</a:t>
                      </a:r>
                      <a:r>
                        <a:rPr lang="ja-JP" altLang="en-US" sz="700" b="0" i="0" u="none" strike="noStrike" dirty="0">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150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3">
                  <a:txBody>
                    <a:bodyPr/>
                    <a:lstStyle/>
                    <a:p>
                      <a:pPr algn="ctr" fontAlgn="ctr"/>
                      <a:r>
                        <a:rPr lang="en-US" altLang="ja-JP" sz="700" b="0" i="0" u="none" strike="noStrike" dirty="0">
                          <a:solidFill>
                            <a:srgbClr val="000000"/>
                          </a:solidFill>
                          <a:effectLst/>
                          <a:latin typeface="メイリオ"/>
                        </a:rPr>
                        <a:t>15,000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ja-JP" altLang="en-US" sz="600" b="0" i="0" u="none" strike="noStrike">
                          <a:solidFill>
                            <a:srgbClr val="000000"/>
                          </a:solidFill>
                          <a:effectLst/>
                          <a:latin typeface="メイリオ"/>
                        </a:rPr>
                        <a:t>理系</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a:t>
                      </a:r>
                      <a:r>
                        <a:rPr lang="ja-JP" altLang="en-US" sz="700" b="0" i="0" u="none" strike="noStrike">
                          <a:solidFill>
                            <a:srgbClr val="000000"/>
                          </a:solidFill>
                          <a:effectLst/>
                          <a:latin typeface="メイリオ"/>
                        </a:rPr>
                        <a:t>日（水）</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　</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グランディ・</a:t>
                      </a:r>
                      <a:r>
                        <a:rPr lang="en-US" altLang="ja-JP" sz="700" b="0" i="0" u="none" strike="noStrike" dirty="0">
                          <a:solidFill>
                            <a:srgbClr val="000000"/>
                          </a:solidFill>
                          <a:effectLst/>
                          <a:latin typeface="メイリオ"/>
                        </a:rPr>
                        <a:t>21</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US" altLang="ja-JP" sz="700" b="0" i="0" u="none" strike="noStrike" dirty="0">
                          <a:solidFill>
                            <a:srgbClr val="000000"/>
                          </a:solidFill>
                          <a:effectLst/>
                          <a:latin typeface="メイリオ"/>
                        </a:rPr>
                        <a:t>EXPO</a:t>
                      </a:r>
                      <a:r>
                        <a:rPr lang="ja-JP" altLang="en-US" sz="700" b="0" i="0" u="none" strike="noStrike" dirty="0">
                          <a:solidFill>
                            <a:srgbClr val="000000"/>
                          </a:solidFill>
                          <a:effectLst/>
                          <a:latin typeface="メイリオ"/>
                        </a:rPr>
                        <a:t>と同会場で開催のため、ＥＸＰＯ会場での実施</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456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26</a:t>
                      </a:r>
                      <a:r>
                        <a:rPr lang="ja-JP" altLang="en-US" sz="700" b="0" i="0" u="none" strike="noStrike">
                          <a:solidFill>
                            <a:srgbClr val="000000"/>
                          </a:solidFill>
                          <a:effectLst/>
                          <a:latin typeface="メイリオ"/>
                        </a:rPr>
                        <a:t>日（日）</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err="1">
                          <a:solidFill>
                            <a:srgbClr val="000000"/>
                          </a:solidFill>
                          <a:effectLst/>
                          <a:latin typeface="メイリオ"/>
                        </a:rPr>
                        <a:t>ー</a:t>
                      </a:r>
                      <a:endParaRPr lang="ja-JP" altLang="en-US" sz="700" b="0" i="0" u="none" strike="noStrike" dirty="0">
                        <a:solidFill>
                          <a:srgbClr val="000000"/>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夢メッセみやぎ</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80</a:t>
                      </a:r>
                      <a:r>
                        <a:rPr lang="ja-JP" altLang="en-US" sz="700" b="0" i="0" u="none" strike="noStrike" dirty="0">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c vMerge="1">
                  <a:txBody>
                    <a:bodyPr/>
                    <a:lstStyle/>
                    <a:p>
                      <a:endParaRPr kumimoji="1" lang="ja-JP" altLang="en-US"/>
                    </a:p>
                  </a:txBody>
                  <a:tcPr/>
                </a:tc>
              </a:tr>
              <a:tr h="173604">
                <a:tc>
                  <a:txBody>
                    <a:bodyPr/>
                    <a:lstStyle/>
                    <a:p>
                      <a:pPr algn="ctr" fontAlgn="ctr"/>
                      <a:r>
                        <a:rPr lang="ja-JP" altLang="en-US" sz="700" b="1" i="0" u="none" strike="noStrike">
                          <a:solidFill>
                            <a:srgbClr val="595959"/>
                          </a:solidFill>
                          <a:effectLst/>
                          <a:latin typeface="メイリオ"/>
                        </a:rPr>
                        <a:t>新潟</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ー</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朱鷺メッセ</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80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2,500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73604">
                <a:tc>
                  <a:txBody>
                    <a:bodyPr/>
                    <a:lstStyle/>
                    <a:p>
                      <a:pPr algn="ctr" fontAlgn="ctr"/>
                      <a:r>
                        <a:rPr lang="ja-JP" altLang="en-US" sz="700" b="1" i="0" u="none" strike="noStrike">
                          <a:solidFill>
                            <a:srgbClr val="595959"/>
                          </a:solidFill>
                          <a:effectLst/>
                          <a:latin typeface="メイリオ"/>
                        </a:rPr>
                        <a:t>長野</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16</a:t>
                      </a:r>
                      <a:r>
                        <a:rPr lang="ja-JP" altLang="en-US" sz="700" b="0" i="0" u="none" strike="noStrike">
                          <a:solidFill>
                            <a:srgbClr val="000000"/>
                          </a:solidFill>
                          <a:effectLst/>
                          <a:latin typeface="メイリオ"/>
                        </a:rPr>
                        <a:t>日（木）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err="1">
                          <a:solidFill>
                            <a:srgbClr val="000000"/>
                          </a:solidFill>
                          <a:effectLst/>
                          <a:latin typeface="メイリオ"/>
                        </a:rPr>
                        <a:t>ー</a:t>
                      </a:r>
                      <a:endParaRPr lang="ja-JP" altLang="en-US" sz="700" b="0" i="0" u="none" strike="noStrike" dirty="0">
                        <a:solidFill>
                          <a:srgbClr val="000000"/>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ビッグハット</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80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2,000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173604">
                <a:tc>
                  <a:txBody>
                    <a:bodyPr/>
                    <a:lstStyle/>
                    <a:p>
                      <a:pPr algn="ctr" fontAlgn="ctr"/>
                      <a:r>
                        <a:rPr lang="ja-JP" altLang="en-US" sz="700" b="1" i="0" u="none" strike="noStrike">
                          <a:solidFill>
                            <a:srgbClr val="595959"/>
                          </a:solidFill>
                          <a:effectLst/>
                          <a:latin typeface="メイリオ"/>
                        </a:rPr>
                        <a:t>北陸</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日（金）</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4</a:t>
                      </a:r>
                      <a:r>
                        <a:rPr lang="ja-JP" altLang="en-US" sz="700" b="0" i="0" u="none" strike="noStrike" dirty="0">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a:solidFill>
                            <a:srgbClr val="000000"/>
                          </a:solidFill>
                          <a:effectLst/>
                          <a:latin typeface="メイリオ"/>
                        </a:rPr>
                        <a:t>石川県産業展示館</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a:solidFill>
                            <a:srgbClr val="000000"/>
                          </a:solidFill>
                          <a:effectLst/>
                          <a:latin typeface="メイリオ"/>
                        </a:rPr>
                        <a:t>5,940×1,980×2,100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220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80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140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4,000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73604">
                <a:tc>
                  <a:txBody>
                    <a:bodyPr/>
                    <a:lstStyle/>
                    <a:p>
                      <a:pPr algn="ctr" fontAlgn="ctr"/>
                      <a:r>
                        <a:rPr lang="ja-JP" altLang="en-US" sz="700" b="1" i="0" u="none" strike="noStrike">
                          <a:solidFill>
                            <a:srgbClr val="595959"/>
                          </a:solidFill>
                          <a:effectLst/>
                          <a:latin typeface="メイリオ"/>
                        </a:rPr>
                        <a:t>静岡</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8</a:t>
                      </a:r>
                      <a:r>
                        <a:rPr lang="ja-JP" altLang="en-US" sz="700" b="0" i="0" u="none" strike="noStrike">
                          <a:solidFill>
                            <a:srgbClr val="000000"/>
                          </a:solidFill>
                          <a:effectLst/>
                          <a:latin typeface="メイリオ"/>
                        </a:rPr>
                        <a:t>日（水）</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9</a:t>
                      </a:r>
                      <a:r>
                        <a:rPr lang="ja-JP" altLang="en-US" sz="700" b="0" i="0" u="none" strike="noStrike" dirty="0">
                          <a:solidFill>
                            <a:srgbClr val="000000"/>
                          </a:solidFill>
                          <a:effectLst/>
                          <a:latin typeface="メイリオ"/>
                        </a:rPr>
                        <a:t>日（木）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ツインメッセ静岡</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220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fontAlgn="ctr"/>
                      <a:r>
                        <a:rPr lang="ja-JP" altLang="en-US" sz="700" b="0" i="0" u="none" strike="noStrike" dirty="0">
                          <a:solidFill>
                            <a:srgbClr val="000000"/>
                          </a:solidFill>
                          <a:effectLst/>
                          <a:latin typeface="メイリオ"/>
                        </a:rPr>
                        <a:t>出展不可</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メイリオ"/>
                        </a:rPr>
                        <a:t>3,500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140006">
                <a:tc rowSpan="3">
                  <a:txBody>
                    <a:bodyPr/>
                    <a:lstStyle/>
                    <a:p>
                      <a:pPr algn="ctr" fontAlgn="ctr"/>
                      <a:r>
                        <a:rPr lang="ja-JP" altLang="en-US" sz="700" b="1" i="0" u="none" strike="noStrike">
                          <a:solidFill>
                            <a:srgbClr val="595959"/>
                          </a:solidFill>
                          <a:effectLst/>
                          <a:latin typeface="メイリオ"/>
                        </a:rPr>
                        <a:t>名古屋</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日（金）</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4</a:t>
                      </a:r>
                      <a:r>
                        <a:rPr lang="ja-JP" altLang="en-US" sz="700" b="0" i="0" u="none" strike="noStrike" dirty="0">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ポートメッセなごや</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a:solidFill>
                            <a:srgbClr val="000000"/>
                          </a:solidFill>
                          <a:effectLst/>
                          <a:latin typeface="メイリオ"/>
                        </a:rPr>
                        <a:t>5,400×3,600×2,100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180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300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メイリオ"/>
                        </a:rPr>
                        <a:t>出展不可</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en-US" altLang="ja-JP" sz="700" b="0" i="0" u="none" strike="noStrike" dirty="0">
                          <a:solidFill>
                            <a:srgbClr val="000000"/>
                          </a:solidFill>
                          <a:effectLst/>
                          <a:latin typeface="メイリオ"/>
                        </a:rPr>
                        <a:t>15,000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メイリオ"/>
                        </a:rPr>
                        <a:t>理系</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5</a:t>
                      </a:r>
                      <a:r>
                        <a:rPr lang="ja-JP" altLang="en-US" sz="700" b="0" i="0" u="none" strike="noStrike">
                          <a:solidFill>
                            <a:srgbClr val="000000"/>
                          </a:solidFill>
                          <a:effectLst/>
                          <a:latin typeface="メイリオ"/>
                        </a:rPr>
                        <a:t>日（日）</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err="1">
                          <a:solidFill>
                            <a:srgbClr val="000000"/>
                          </a:solidFill>
                          <a:effectLst/>
                          <a:latin typeface="メイリオ"/>
                        </a:rPr>
                        <a:t>ー</a:t>
                      </a:r>
                      <a:endParaRPr lang="ja-JP" altLang="en-US" sz="700" b="0" i="0" u="none" strike="noStrike" dirty="0">
                        <a:solidFill>
                          <a:srgbClr val="000000"/>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ポートメッセなごや</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180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出展不可</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c vMerge="1">
                  <a:txBody>
                    <a:bodyPr/>
                    <a:lstStyle/>
                    <a:p>
                      <a:endParaRPr kumimoji="1" lang="ja-JP" altLang="en-US"/>
                    </a:p>
                  </a:txBody>
                  <a:tcPr/>
                </a:tc>
              </a:tr>
              <a:tr h="1456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8</a:t>
                      </a:r>
                      <a:r>
                        <a:rPr lang="ja-JP" altLang="en-US" sz="700" b="0" i="0" u="none" strike="noStrike">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　</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ポートメッセなごや</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出展不可</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1,500 </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73604">
                <a:tc>
                  <a:txBody>
                    <a:bodyPr/>
                    <a:lstStyle/>
                    <a:p>
                      <a:pPr algn="ctr" fontAlgn="ctr"/>
                      <a:r>
                        <a:rPr lang="ja-JP" altLang="en-US" sz="700" b="1" i="0" u="none" strike="noStrike">
                          <a:solidFill>
                            <a:srgbClr val="595959"/>
                          </a:solidFill>
                          <a:effectLst/>
                          <a:latin typeface="メイリオ"/>
                        </a:rPr>
                        <a:t>京都</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a:t>
                      </a:r>
                      <a:r>
                        <a:rPr lang="ja-JP" altLang="en-US" sz="700" b="0" i="0" u="none" strike="noStrike">
                          <a:solidFill>
                            <a:srgbClr val="000000"/>
                          </a:solidFill>
                          <a:effectLst/>
                          <a:latin typeface="メイリオ"/>
                        </a:rPr>
                        <a:t>日（水）</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　</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みや</a:t>
                      </a:r>
                      <a:r>
                        <a:rPr lang="ja-JP" altLang="en-US" sz="700" b="0" i="0" u="none" strike="noStrike" dirty="0" err="1">
                          <a:solidFill>
                            <a:srgbClr val="000000"/>
                          </a:solidFill>
                          <a:effectLst/>
                          <a:latin typeface="メイリオ"/>
                        </a:rPr>
                        <a:t>こめっせ</a:t>
                      </a:r>
                      <a:endParaRPr lang="ja-JP" altLang="en-US" sz="700" b="0" i="0" u="none" strike="noStrike" dirty="0">
                        <a:solidFill>
                          <a:srgbClr val="000000"/>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80</a:t>
                      </a:r>
                      <a:r>
                        <a:rPr lang="ja-JP" altLang="en-US" sz="700" b="0" i="0" u="none" strike="noStrike" dirty="0">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2,500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140006">
                <a:tc rowSpan="5">
                  <a:txBody>
                    <a:bodyPr/>
                    <a:lstStyle/>
                    <a:p>
                      <a:pPr algn="ctr" fontAlgn="ctr"/>
                      <a:r>
                        <a:rPr lang="ja-JP" altLang="en-US" sz="700" b="1" i="0" u="none" strike="noStrike">
                          <a:solidFill>
                            <a:srgbClr val="595959"/>
                          </a:solidFill>
                          <a:effectLst/>
                          <a:latin typeface="メイリオ"/>
                        </a:rPr>
                        <a:t>大阪</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MEGA</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6</a:t>
                      </a:r>
                      <a:r>
                        <a:rPr lang="ja-JP" altLang="en-US" sz="700" b="0" i="0" u="none" strike="noStrike">
                          <a:solidFill>
                            <a:srgbClr val="000000"/>
                          </a:solidFill>
                          <a:effectLst/>
                          <a:latin typeface="メイリオ"/>
                        </a:rPr>
                        <a:t>日（月）</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7</a:t>
                      </a:r>
                      <a:r>
                        <a:rPr lang="ja-JP" altLang="en-US" sz="700" b="0" i="0" u="none" strike="noStrike" dirty="0">
                          <a:solidFill>
                            <a:srgbClr val="000000"/>
                          </a:solidFill>
                          <a:effectLst/>
                          <a:latin typeface="メイリオ"/>
                        </a:rPr>
                        <a:t>日（火）</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インテックス大阪</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a:solidFill>
                            <a:srgbClr val="000000"/>
                          </a:solidFill>
                          <a:effectLst/>
                          <a:latin typeface="メイリオ"/>
                        </a:rPr>
                        <a:t>5,400×3,600×2,100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200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330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210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700" b="0" i="0" u="none" strike="noStrike">
                          <a:solidFill>
                            <a:srgbClr val="000000"/>
                          </a:solidFill>
                          <a:effectLst/>
                          <a:latin typeface="メイリオ"/>
                        </a:rPr>
                        <a:t>45,000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メイリオ"/>
                        </a:rPr>
                        <a:t>理系</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6</a:t>
                      </a:r>
                      <a:r>
                        <a:rPr lang="ja-JP" altLang="en-US" sz="700" b="0" i="0" u="none" strike="noStrike">
                          <a:solidFill>
                            <a:srgbClr val="000000"/>
                          </a:solidFill>
                          <a:effectLst/>
                          <a:latin typeface="メイリオ"/>
                        </a:rPr>
                        <a:t>日（月）</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err="1">
                          <a:solidFill>
                            <a:srgbClr val="000000"/>
                          </a:solidFill>
                          <a:effectLst/>
                          <a:latin typeface="メイリオ"/>
                        </a:rPr>
                        <a:t>ー</a:t>
                      </a:r>
                      <a:endParaRPr lang="ja-JP" altLang="en-US" sz="700" b="0" i="0" u="none" strike="noStrike" dirty="0">
                        <a:solidFill>
                          <a:srgbClr val="000000"/>
                        </a:solidFill>
                        <a:effectLst/>
                        <a:latin typeface="メイリオ"/>
                      </a:endParaRP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インテックス大阪</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5,400×3,600×2,100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200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出展不可</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16</a:t>
                      </a:r>
                      <a:r>
                        <a:rPr lang="ja-JP" altLang="en-US" sz="700" b="0" i="0" u="none" strike="noStrike">
                          <a:solidFill>
                            <a:srgbClr val="000000"/>
                          </a:solidFill>
                          <a:effectLst/>
                          <a:latin typeface="メイリオ"/>
                        </a:rPr>
                        <a:t>日（木）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3</a:t>
                      </a:r>
                      <a:r>
                        <a:rPr lang="ja-JP" altLang="en-US" sz="700" b="0" i="0" u="none" strike="noStrike" dirty="0">
                          <a:solidFill>
                            <a:srgbClr val="000000"/>
                          </a:solidFill>
                          <a:effectLst/>
                          <a:latin typeface="メイリオ"/>
                        </a:rPr>
                        <a:t>月</a:t>
                      </a:r>
                      <a:r>
                        <a:rPr lang="en-US" altLang="ja-JP" sz="700" b="0" i="0" u="none" strike="noStrike" dirty="0">
                          <a:solidFill>
                            <a:srgbClr val="000000"/>
                          </a:solidFill>
                          <a:effectLst/>
                          <a:latin typeface="メイリオ"/>
                        </a:rPr>
                        <a:t>17</a:t>
                      </a:r>
                      <a:r>
                        <a:rPr lang="ja-JP" altLang="en-US" sz="700" b="0" i="0" u="none" strike="noStrike" dirty="0">
                          <a:solidFill>
                            <a:srgbClr val="000000"/>
                          </a:solidFill>
                          <a:effectLst/>
                          <a:latin typeface="メイリオ"/>
                        </a:rPr>
                        <a:t>日（金）</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インテックス大阪</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5,400×3,600×2,100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200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330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130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210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27491">
                <a:tc vMerge="1">
                  <a:txBody>
                    <a:bodyPr/>
                    <a:lstStyle/>
                    <a:p>
                      <a:endParaRPr kumimoji="1" lang="ja-JP" altLang="en-US"/>
                    </a:p>
                  </a:txBody>
                  <a:tcPr/>
                </a:tc>
                <a:tc>
                  <a:txBody>
                    <a:bodyPr/>
                    <a:lstStyle/>
                    <a:p>
                      <a:pPr algn="ctr" fontAlgn="ctr"/>
                      <a:r>
                        <a:rPr lang="en-US" sz="600" b="0" i="0" u="none" strike="noStrike">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a:t>
                      </a:r>
                      <a:r>
                        <a:rPr lang="ja-JP" altLang="en-US" sz="700" b="0" i="0" u="none" strike="noStrike">
                          <a:solidFill>
                            <a:srgbClr val="000000"/>
                          </a:solidFill>
                          <a:effectLst/>
                          <a:latin typeface="メイリオ"/>
                        </a:rPr>
                        <a:t>日（日）</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ー</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dirty="0">
                          <a:solidFill>
                            <a:srgbClr val="000000"/>
                          </a:solidFill>
                          <a:effectLst/>
                          <a:latin typeface="メイリオ"/>
                        </a:rPr>
                        <a:t>大阪国際</a:t>
                      </a:r>
                      <a:r>
                        <a:rPr lang="ja-JP" altLang="en-US" sz="700" b="0" i="0" u="none" strike="noStrike" dirty="0" smtClean="0">
                          <a:solidFill>
                            <a:srgbClr val="000000"/>
                          </a:solidFill>
                          <a:effectLst/>
                          <a:latin typeface="メイリオ"/>
                        </a:rPr>
                        <a:t>会議場</a:t>
                      </a:r>
                      <a:endParaRPr lang="en-US" altLang="ja-JP" sz="700" b="0" i="0" u="none" strike="noStrike" dirty="0" smtClean="0">
                        <a:solidFill>
                          <a:srgbClr val="000000"/>
                        </a:solidFill>
                        <a:effectLst/>
                        <a:latin typeface="メイリオ"/>
                      </a:endParaRPr>
                    </a:p>
                    <a:p>
                      <a:pPr algn="ctr" fontAlgn="ctr"/>
                      <a:r>
                        <a:rPr lang="ja-JP" altLang="en-US" sz="700" b="0" i="0" u="none" strike="noStrike" dirty="0" smtClean="0">
                          <a:solidFill>
                            <a:srgbClr val="000000"/>
                          </a:solidFill>
                          <a:effectLst/>
                          <a:latin typeface="メイリオ"/>
                        </a:rPr>
                        <a:t>（</a:t>
                      </a:r>
                      <a:r>
                        <a:rPr lang="ja-JP" altLang="en-US" sz="700" b="0" i="0" u="none" strike="noStrike" dirty="0">
                          <a:solidFill>
                            <a:srgbClr val="000000"/>
                          </a:solidFill>
                          <a:effectLst/>
                          <a:latin typeface="メイリオ"/>
                        </a:rPr>
                        <a:t>グランキューブ大阪）</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140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出展不可</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1,500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227491">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5</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22</a:t>
                      </a:r>
                      <a:r>
                        <a:rPr lang="ja-JP" altLang="en-US" sz="700" b="0" i="0" u="none" strike="noStrike">
                          <a:solidFill>
                            <a:srgbClr val="000000"/>
                          </a:solidFill>
                          <a:effectLst/>
                          <a:latin typeface="メイリオ"/>
                        </a:rPr>
                        <a:t>日（月）</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ー</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大阪国際</a:t>
                      </a:r>
                      <a:r>
                        <a:rPr lang="ja-JP" altLang="en-US" sz="700" b="0" i="0" u="none" strike="noStrike" dirty="0" smtClean="0">
                          <a:solidFill>
                            <a:srgbClr val="000000"/>
                          </a:solidFill>
                          <a:effectLst/>
                          <a:latin typeface="メイリオ"/>
                        </a:rPr>
                        <a:t>会議場</a:t>
                      </a:r>
                      <a:endParaRPr lang="en-US" altLang="ja-JP" sz="700" b="0" i="0" u="none" strike="noStrike" dirty="0" smtClean="0">
                        <a:solidFill>
                          <a:srgbClr val="000000"/>
                        </a:solidFill>
                        <a:effectLst/>
                        <a:latin typeface="メイリオ"/>
                      </a:endParaRPr>
                    </a:p>
                    <a:p>
                      <a:pPr algn="ctr" fontAlgn="ctr"/>
                      <a:r>
                        <a:rPr lang="ja-JP" altLang="en-US" sz="700" b="0" i="0" u="none" strike="noStrike" dirty="0" smtClean="0">
                          <a:solidFill>
                            <a:srgbClr val="000000"/>
                          </a:solidFill>
                          <a:effectLst/>
                          <a:latin typeface="メイリオ"/>
                        </a:rPr>
                        <a:t>（</a:t>
                      </a:r>
                      <a:r>
                        <a:rPr lang="ja-JP" altLang="en-US" sz="700" b="0" i="0" u="none" strike="noStrike" dirty="0">
                          <a:solidFill>
                            <a:srgbClr val="000000"/>
                          </a:solidFill>
                          <a:effectLst/>
                          <a:latin typeface="メイリオ"/>
                        </a:rPr>
                        <a:t>グランキューブ大阪）</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メイリオ"/>
                        </a:rPr>
                        <a:t>出展不可</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1,000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73604">
                <a:tc>
                  <a:txBody>
                    <a:bodyPr/>
                    <a:lstStyle/>
                    <a:p>
                      <a:pPr algn="ctr" fontAlgn="ctr"/>
                      <a:r>
                        <a:rPr lang="ja-JP" altLang="en-US" sz="700" b="1" i="0" u="none" strike="noStrike">
                          <a:solidFill>
                            <a:srgbClr val="595959"/>
                          </a:solidFill>
                          <a:effectLst/>
                          <a:latin typeface="メイリオ"/>
                        </a:rPr>
                        <a:t>岡山</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a:t>
                      </a:r>
                      <a:r>
                        <a:rPr lang="ja-JP" altLang="en-US" sz="700" b="0" i="0" u="none" strike="noStrike">
                          <a:solidFill>
                            <a:srgbClr val="000000"/>
                          </a:solidFill>
                          <a:effectLst/>
                          <a:latin typeface="メイリオ"/>
                        </a:rPr>
                        <a:t>日（木）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日（金）</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ジップアリーナ岡山</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220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80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140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4,000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227491">
                <a:tc rowSpan="2">
                  <a:txBody>
                    <a:bodyPr/>
                    <a:lstStyle/>
                    <a:p>
                      <a:pPr algn="ctr" fontAlgn="ctr"/>
                      <a:r>
                        <a:rPr lang="ja-JP" altLang="en-US" sz="700" b="1" i="0" u="none" strike="noStrike">
                          <a:solidFill>
                            <a:srgbClr val="595959"/>
                          </a:solidFill>
                          <a:effectLst/>
                          <a:latin typeface="メイリオ"/>
                        </a:rPr>
                        <a:t>広島</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a:t>
                      </a:r>
                      <a:r>
                        <a:rPr lang="ja-JP" altLang="en-US" sz="700" b="0" i="0" u="none" strike="noStrike">
                          <a:solidFill>
                            <a:srgbClr val="000000"/>
                          </a:solidFill>
                          <a:effectLst/>
                          <a:latin typeface="メイリオ"/>
                        </a:rPr>
                        <a:t>日（水）</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a:t>
                      </a:r>
                      <a:r>
                        <a:rPr lang="ja-JP" altLang="en-US" sz="700" b="0" i="0" u="none" strike="noStrike">
                          <a:solidFill>
                            <a:srgbClr val="000000"/>
                          </a:solidFill>
                          <a:effectLst/>
                          <a:latin typeface="メイリオ"/>
                        </a:rPr>
                        <a:t>日（木）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広島サンプラザ</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230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smtClean="0">
                          <a:solidFill>
                            <a:srgbClr val="000000"/>
                          </a:solidFill>
                          <a:effectLst/>
                          <a:latin typeface="メイリオ"/>
                        </a:rPr>
                        <a:t>70</a:t>
                      </a:r>
                      <a:r>
                        <a:rPr lang="ja-JP" altLang="en-US" sz="700" b="0" i="0" u="none" strike="noStrike" dirty="0" smtClean="0">
                          <a:solidFill>
                            <a:srgbClr val="000000"/>
                          </a:solidFill>
                          <a:effectLst/>
                          <a:latin typeface="メイリオ"/>
                        </a:rPr>
                        <a:t>万円</a:t>
                      </a:r>
                      <a:endParaRPr lang="en-US" altLang="ja-JP" sz="700" b="0" i="0" u="none" strike="noStrike" dirty="0" smtClean="0">
                        <a:solidFill>
                          <a:srgbClr val="000000"/>
                        </a:solidFill>
                        <a:effectLst/>
                        <a:latin typeface="メイリオ"/>
                      </a:endParaRPr>
                    </a:p>
                    <a:p>
                      <a:pPr algn="ctr" fontAlgn="ctr"/>
                      <a:r>
                        <a:rPr lang="ja-JP" altLang="en-US" sz="700" b="0" i="0" u="none" strike="noStrike" dirty="0" smtClean="0">
                          <a:solidFill>
                            <a:srgbClr val="000000"/>
                          </a:solidFill>
                          <a:effectLst/>
                          <a:latin typeface="メイリオ"/>
                        </a:rPr>
                        <a:t>ブース</a:t>
                      </a:r>
                      <a:r>
                        <a:rPr lang="ja-JP" altLang="en-US" sz="700" b="0" i="0" u="none" strike="noStrike" dirty="0">
                          <a:solidFill>
                            <a:srgbClr val="000000"/>
                          </a:solidFill>
                          <a:effectLst/>
                          <a:latin typeface="メイリオ"/>
                        </a:rPr>
                        <a:t>会場外（ロビー）</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smtClean="0">
                          <a:solidFill>
                            <a:srgbClr val="000000"/>
                          </a:solidFill>
                          <a:effectLst/>
                          <a:latin typeface="メイリオ"/>
                        </a:rPr>
                        <a:t>140</a:t>
                      </a:r>
                      <a:r>
                        <a:rPr lang="ja-JP" altLang="en-US" sz="700" b="0" i="0" u="none" strike="noStrike" dirty="0" smtClean="0">
                          <a:solidFill>
                            <a:srgbClr val="000000"/>
                          </a:solidFill>
                          <a:effectLst/>
                          <a:latin typeface="メイリオ"/>
                        </a:rPr>
                        <a:t>万円</a:t>
                      </a:r>
                      <a:endParaRPr lang="en-US" altLang="ja-JP" sz="700" b="0" i="0" u="none" strike="noStrike" dirty="0" smtClean="0">
                        <a:solidFill>
                          <a:srgbClr val="000000"/>
                        </a:solidFill>
                        <a:effectLst/>
                        <a:latin typeface="メイリオ"/>
                      </a:endParaRPr>
                    </a:p>
                    <a:p>
                      <a:pPr algn="ctr" fontAlgn="ctr"/>
                      <a:r>
                        <a:rPr lang="ja-JP" altLang="en-US" sz="700" b="0" i="0" u="none" strike="noStrike" dirty="0" smtClean="0">
                          <a:solidFill>
                            <a:srgbClr val="000000"/>
                          </a:solidFill>
                          <a:effectLst/>
                          <a:latin typeface="メイリオ"/>
                        </a:rPr>
                        <a:t>ブース会場外（</a:t>
                      </a:r>
                      <a:r>
                        <a:rPr lang="ja-JP" altLang="en-US" sz="700" b="0" i="0" u="none" strike="noStrike" dirty="0">
                          <a:solidFill>
                            <a:srgbClr val="000000"/>
                          </a:solidFill>
                          <a:effectLst/>
                          <a:latin typeface="メイリオ"/>
                        </a:rPr>
                        <a:t>ロビー）</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700" b="0" i="0" u="none" strike="noStrike" dirty="0">
                          <a:solidFill>
                            <a:srgbClr val="000000"/>
                          </a:solidFill>
                          <a:effectLst/>
                          <a:latin typeface="メイリオ"/>
                        </a:rPr>
                        <a:t>12,000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45606">
                <a:tc vMerge="1">
                  <a:txBody>
                    <a:bodyPr/>
                    <a:lstStyle/>
                    <a:p>
                      <a:endParaRPr kumimoji="1" lang="ja-JP" altLang="en-US"/>
                    </a:p>
                  </a:txBody>
                  <a:tcPr/>
                </a:tc>
                <a:tc>
                  <a:txBody>
                    <a:bodyPr/>
                    <a:lstStyle/>
                    <a:p>
                      <a:pPr algn="ctr" fontAlgn="ctr"/>
                      <a:r>
                        <a:rPr lang="en-US" sz="600" b="0" i="0" u="none" strike="noStrike">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23</a:t>
                      </a:r>
                      <a:r>
                        <a:rPr lang="ja-JP" altLang="en-US" sz="700" b="0" i="0" u="none" strike="noStrike">
                          <a:solidFill>
                            <a:srgbClr val="000000"/>
                          </a:solidFill>
                          <a:effectLst/>
                          <a:latin typeface="メイリオ"/>
                        </a:rPr>
                        <a:t>日（木）</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24</a:t>
                      </a:r>
                      <a:r>
                        <a:rPr lang="ja-JP" altLang="en-US" sz="700" b="0" i="0" u="none" strike="noStrike">
                          <a:solidFill>
                            <a:srgbClr val="000000"/>
                          </a:solidFill>
                          <a:effectLst/>
                          <a:latin typeface="メイリオ"/>
                        </a:rPr>
                        <a:t>日（金）</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広島サンプラザ</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220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80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140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c vMerge="1">
                  <a:txBody>
                    <a:bodyPr/>
                    <a:lstStyle/>
                    <a:p>
                      <a:endParaRPr kumimoji="1" lang="ja-JP" altLang="en-US"/>
                    </a:p>
                  </a:txBody>
                  <a:tcPr/>
                </a:tc>
              </a:tr>
              <a:tr h="227491">
                <a:tc>
                  <a:txBody>
                    <a:bodyPr/>
                    <a:lstStyle/>
                    <a:p>
                      <a:pPr algn="ctr" fontAlgn="ctr"/>
                      <a:r>
                        <a:rPr lang="ja-JP" altLang="en-US" sz="700" b="1" i="0" u="none" strike="noStrike">
                          <a:solidFill>
                            <a:srgbClr val="595959"/>
                          </a:solidFill>
                          <a:effectLst/>
                          <a:latin typeface="メイリオ"/>
                        </a:rPr>
                        <a:t>四国</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22</a:t>
                      </a:r>
                      <a:r>
                        <a:rPr lang="ja-JP" altLang="en-US" sz="700" b="0" i="0" u="none" strike="noStrike">
                          <a:solidFill>
                            <a:srgbClr val="000000"/>
                          </a:solidFill>
                          <a:effectLst/>
                          <a:latin typeface="メイリオ"/>
                        </a:rPr>
                        <a:t>日（水）</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ー</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サンメッセ香川</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5,400×1,800×2,400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smtClean="0">
                          <a:solidFill>
                            <a:srgbClr val="000000"/>
                          </a:solidFill>
                          <a:effectLst/>
                          <a:latin typeface="メイリオ"/>
                        </a:rPr>
                        <a:t>60</a:t>
                      </a:r>
                      <a:r>
                        <a:rPr lang="ja-JP" altLang="en-US" sz="700" b="0" i="0" u="none" strike="noStrike" dirty="0" smtClean="0">
                          <a:solidFill>
                            <a:srgbClr val="000000"/>
                          </a:solidFill>
                          <a:effectLst/>
                          <a:latin typeface="メイリオ"/>
                        </a:rPr>
                        <a:t>万円</a:t>
                      </a:r>
                      <a:endParaRPr lang="en-US" altLang="ja-JP" sz="700" b="0" i="0" u="none" strike="noStrike" dirty="0" smtClean="0">
                        <a:solidFill>
                          <a:srgbClr val="000000"/>
                        </a:solidFill>
                        <a:effectLst/>
                        <a:latin typeface="メイリオ"/>
                      </a:endParaRPr>
                    </a:p>
                    <a:p>
                      <a:pPr algn="ctr" fontAlgn="ctr"/>
                      <a:r>
                        <a:rPr lang="ja-JP" altLang="en-US" sz="700" b="0" i="0" u="none" strike="noStrike" dirty="0" smtClean="0">
                          <a:solidFill>
                            <a:srgbClr val="000000"/>
                          </a:solidFill>
                          <a:effectLst/>
                          <a:latin typeface="メイリオ"/>
                        </a:rPr>
                        <a:t>ブース</a:t>
                      </a:r>
                      <a:r>
                        <a:rPr lang="ja-JP" altLang="en-US" sz="700" b="0" i="0" u="none" strike="noStrike" dirty="0">
                          <a:solidFill>
                            <a:srgbClr val="000000"/>
                          </a:solidFill>
                          <a:effectLst/>
                          <a:latin typeface="メイリオ"/>
                        </a:rPr>
                        <a:t>会場外（ロビー）</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1,300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40006">
                <a:tc rowSpan="4">
                  <a:txBody>
                    <a:bodyPr/>
                    <a:lstStyle/>
                    <a:p>
                      <a:pPr algn="ctr" fontAlgn="ctr"/>
                      <a:r>
                        <a:rPr lang="ja-JP" altLang="en-US" sz="700" b="1" i="0" u="none" strike="noStrike">
                          <a:solidFill>
                            <a:srgbClr val="595959"/>
                          </a:solidFill>
                          <a:effectLst/>
                          <a:latin typeface="メイリオ"/>
                        </a:rPr>
                        <a:t>九州</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600" b="0" i="0" u="none" strike="noStrike" dirty="0">
                          <a:solidFill>
                            <a:srgbClr val="000000"/>
                          </a:solidFill>
                          <a:effectLst/>
                          <a:latin typeface="メイリオ"/>
                        </a:rPr>
                        <a:t>理系</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日（金）</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ー</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福岡 ヤフオク</a:t>
                      </a:r>
                      <a:r>
                        <a:rPr lang="en-US" altLang="ja-JP" sz="700" b="0" i="0" u="none" strike="noStrike">
                          <a:solidFill>
                            <a:srgbClr val="000000"/>
                          </a:solidFill>
                          <a:effectLst/>
                          <a:latin typeface="メイリオ"/>
                        </a:rPr>
                        <a:t>!</a:t>
                      </a:r>
                      <a:r>
                        <a:rPr lang="ja-JP" altLang="en-US" sz="700" b="0" i="0" u="none" strike="noStrike">
                          <a:solidFill>
                            <a:srgbClr val="000000"/>
                          </a:solidFill>
                          <a:effectLst/>
                          <a:latin typeface="メイリオ"/>
                        </a:rPr>
                        <a:t>ドーム</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120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80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3">
                  <a:txBody>
                    <a:bodyPr/>
                    <a:lstStyle/>
                    <a:p>
                      <a:pPr algn="ctr" fontAlgn="ctr"/>
                      <a:r>
                        <a:rPr lang="en-US" altLang="ja-JP" sz="700" b="0" i="0" u="none" strike="noStrike" dirty="0">
                          <a:solidFill>
                            <a:srgbClr val="000000"/>
                          </a:solidFill>
                          <a:effectLst/>
                          <a:latin typeface="メイリオ"/>
                        </a:rPr>
                        <a:t>38,000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en-US" sz="600" b="0" i="0" u="none" strike="noStrike">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日（土）</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5</a:t>
                      </a:r>
                      <a:r>
                        <a:rPr lang="ja-JP" altLang="en-US" sz="700" b="0" i="0" u="none" strike="noStrike">
                          <a:solidFill>
                            <a:srgbClr val="000000"/>
                          </a:solidFill>
                          <a:effectLst/>
                          <a:latin typeface="メイリオ"/>
                        </a:rPr>
                        <a:t>日（日）</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福岡 ヤフオク</a:t>
                      </a:r>
                      <a:r>
                        <a:rPr lang="en-US" altLang="ja-JP" sz="700" b="0" i="0" u="none" strike="noStrike">
                          <a:solidFill>
                            <a:srgbClr val="000000"/>
                          </a:solidFill>
                          <a:effectLst/>
                          <a:latin typeface="メイリオ"/>
                        </a:rPr>
                        <a:t>!</a:t>
                      </a:r>
                      <a:r>
                        <a:rPr lang="ja-JP" altLang="en-US" sz="700" b="0" i="0" u="none" strike="noStrike">
                          <a:solidFill>
                            <a:srgbClr val="000000"/>
                          </a:solidFill>
                          <a:effectLst/>
                          <a:latin typeface="メイリオ"/>
                        </a:rPr>
                        <a:t>ドーム</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5,400×3,600×2,400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180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300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100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180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400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28</a:t>
                      </a:r>
                      <a:r>
                        <a:rPr lang="ja-JP" altLang="en-US" sz="700" b="0" i="0" u="none" strike="noStrike">
                          <a:solidFill>
                            <a:srgbClr val="000000"/>
                          </a:solidFill>
                          <a:effectLst/>
                          <a:latin typeface="メイリオ"/>
                        </a:rPr>
                        <a:t>日（火）</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3</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29</a:t>
                      </a:r>
                      <a:r>
                        <a:rPr lang="ja-JP" altLang="en-US" sz="700" b="0" i="0" u="none" strike="noStrike">
                          <a:solidFill>
                            <a:srgbClr val="000000"/>
                          </a:solidFill>
                          <a:effectLst/>
                          <a:latin typeface="メイリオ"/>
                        </a:rPr>
                        <a:t>日（水）</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700" b="0" i="0" u="none" strike="noStrike">
                          <a:solidFill>
                            <a:srgbClr val="000000"/>
                          </a:solidFill>
                          <a:effectLst/>
                          <a:latin typeface="メイリオ"/>
                        </a:rPr>
                        <a:t>福岡国際センター</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220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a:solidFill>
                            <a:srgbClr val="000000"/>
                          </a:solidFill>
                          <a:effectLst/>
                          <a:latin typeface="メイリオ"/>
                        </a:rPr>
                        <a:t>80</a:t>
                      </a:r>
                      <a:r>
                        <a:rPr lang="ja-JP" altLang="en-US" sz="700" b="0" i="0" u="none" strike="noStrike">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c vMerge="1">
                  <a:txBody>
                    <a:bodyPr/>
                    <a:lstStyle/>
                    <a:p>
                      <a:endParaRPr kumimoji="1" lang="ja-JP" altLang="en-US"/>
                    </a:p>
                  </a:txBody>
                  <a:tcPr/>
                </a:tc>
              </a:tr>
              <a:tr h="145606">
                <a:tc vMerge="1">
                  <a:txBody>
                    <a:bodyPr/>
                    <a:lstStyle/>
                    <a:p>
                      <a:endParaRPr kumimoji="1" lang="ja-JP" altLang="en-US"/>
                    </a:p>
                  </a:txBody>
                  <a:tcPr/>
                </a:tc>
                <a:tc>
                  <a:txBody>
                    <a:bodyPr/>
                    <a:lstStyle/>
                    <a:p>
                      <a:pPr algn="ctr" fontAlgn="ctr"/>
                      <a:r>
                        <a:rPr lang="en-US" sz="600" b="0" i="0" u="none" strike="noStrike" dirty="0">
                          <a:solidFill>
                            <a:srgbClr val="000000"/>
                          </a:solidFill>
                          <a:effectLst/>
                          <a:latin typeface="メイリオ"/>
                        </a:rPr>
                        <a:t>EXPO</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17</a:t>
                      </a:r>
                      <a:r>
                        <a:rPr lang="ja-JP" altLang="en-US" sz="700" b="0" i="0" u="none" strike="noStrike">
                          <a:solidFill>
                            <a:srgbClr val="000000"/>
                          </a:solidFill>
                          <a:effectLst/>
                          <a:latin typeface="メイリオ"/>
                        </a:rPr>
                        <a:t>日（月）</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4</a:t>
                      </a:r>
                      <a:r>
                        <a:rPr lang="ja-JP" altLang="en-US" sz="700" b="0" i="0" u="none" strike="noStrike">
                          <a:solidFill>
                            <a:srgbClr val="000000"/>
                          </a:solidFill>
                          <a:effectLst/>
                          <a:latin typeface="メイリオ"/>
                        </a:rPr>
                        <a:t>月</a:t>
                      </a:r>
                      <a:r>
                        <a:rPr lang="en-US" altLang="ja-JP" sz="700" b="0" i="0" u="none" strike="noStrike">
                          <a:solidFill>
                            <a:srgbClr val="000000"/>
                          </a:solidFill>
                          <a:effectLst/>
                          <a:latin typeface="メイリオ"/>
                        </a:rPr>
                        <a:t>18</a:t>
                      </a:r>
                      <a:r>
                        <a:rPr lang="ja-JP" altLang="en-US" sz="700" b="0" i="0" u="none" strike="noStrike">
                          <a:solidFill>
                            <a:srgbClr val="000000"/>
                          </a:solidFill>
                          <a:effectLst/>
                          <a:latin typeface="メイリオ"/>
                        </a:rPr>
                        <a:t>日（火）</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メイリオ"/>
                        </a:rPr>
                        <a:t>福岡国際センター</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550" b="0" i="0" u="none" strike="noStrike" dirty="0">
                          <a:solidFill>
                            <a:srgbClr val="000000"/>
                          </a:solidFill>
                          <a:effectLst/>
                          <a:latin typeface="メイリオ"/>
                        </a:rPr>
                        <a:t>5,400×1,800×2,100</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130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メイリオ"/>
                        </a:rPr>
                        <a:t>220</a:t>
                      </a:r>
                      <a:r>
                        <a:rPr lang="ja-JP" altLang="en-US" sz="700" b="0" i="0" u="none" strike="noStrike">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80</a:t>
                      </a:r>
                      <a:r>
                        <a:rPr lang="ja-JP" altLang="en-US" sz="700" b="0" i="0" u="none" strike="noStrike" dirty="0">
                          <a:solidFill>
                            <a:srgbClr val="000000"/>
                          </a:solidFill>
                          <a:effectLst/>
                          <a:latin typeface="メイリオ"/>
                        </a:rPr>
                        <a:t>万円</a:t>
                      </a:r>
                    </a:p>
                  </a:txBody>
                  <a:tcPr marL="4468" marR="4468" marT="44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140</a:t>
                      </a:r>
                      <a:r>
                        <a:rPr lang="ja-JP" altLang="en-US" sz="700" b="0" i="0" u="none" strike="noStrike" dirty="0">
                          <a:solidFill>
                            <a:srgbClr val="000000"/>
                          </a:solidFill>
                          <a:effectLst/>
                          <a:latin typeface="メイリオ"/>
                        </a:rPr>
                        <a:t>万円</a:t>
                      </a:r>
                    </a:p>
                  </a:txBody>
                  <a:tcPr marL="4468" marR="4468" marT="44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メイリオ"/>
                        </a:rPr>
                        <a:t>2,500 </a:t>
                      </a:r>
                    </a:p>
                  </a:txBody>
                  <a:tcPr marL="4468" marR="4468" marT="44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bl>
          </a:graphicData>
        </a:graphic>
      </p:graphicFrame>
      <p:sp>
        <p:nvSpPr>
          <p:cNvPr id="13" name="Text Box 1043"/>
          <p:cNvSpPr txBox="1">
            <a:spLocks noChangeArrowheads="1"/>
          </p:cNvSpPr>
          <p:nvPr/>
        </p:nvSpPr>
        <p:spPr bwMode="auto">
          <a:xfrm>
            <a:off x="107624" y="6398264"/>
            <a:ext cx="6175056" cy="534398"/>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8" tIns="51255" rIns="98568" bIns="51255">
            <a:spAutoFit/>
          </a:bodyPr>
          <a:lstStyle>
            <a:lvl1pPr eaLnBrk="0" hangingPunct="0">
              <a:defRPr kumimoji="1" sz="1200">
                <a:solidFill>
                  <a:schemeClr val="tx1"/>
                </a:solidFill>
                <a:latin typeface="Times New Roman" pitchFamily="18" charset="0"/>
                <a:ea typeface="ＭＳ ゴシック" pitchFamily="49" charset="-128"/>
              </a:defRPr>
            </a:lvl1pPr>
            <a:lvl2pPr marL="742950" indent="-285750" eaLnBrk="0" hangingPunct="0">
              <a:defRPr kumimoji="1" sz="1200">
                <a:solidFill>
                  <a:schemeClr val="tx1"/>
                </a:solidFill>
                <a:latin typeface="Times New Roman" pitchFamily="18" charset="0"/>
                <a:ea typeface="ＭＳ ゴシック" pitchFamily="49" charset="-128"/>
              </a:defRPr>
            </a:lvl2pPr>
            <a:lvl3pPr marL="1143000" indent="-228600" eaLnBrk="0" hangingPunct="0">
              <a:defRPr kumimoji="1" sz="1200">
                <a:solidFill>
                  <a:schemeClr val="tx1"/>
                </a:solidFill>
                <a:latin typeface="Times New Roman" pitchFamily="18" charset="0"/>
                <a:ea typeface="ＭＳ ゴシック" pitchFamily="49" charset="-128"/>
              </a:defRPr>
            </a:lvl3pPr>
            <a:lvl4pPr marL="1600200" indent="-228600" eaLnBrk="0" hangingPunct="0">
              <a:defRPr kumimoji="1" sz="1200">
                <a:solidFill>
                  <a:schemeClr val="tx1"/>
                </a:solidFill>
                <a:latin typeface="Times New Roman" pitchFamily="18" charset="0"/>
                <a:ea typeface="ＭＳ ゴシック" pitchFamily="49" charset="-128"/>
              </a:defRPr>
            </a:lvl4pPr>
            <a:lvl5pPr marL="2057400" indent="-228600" eaLnBrk="0" hangingPunct="0">
              <a:defRPr kumimoji="1" sz="1200">
                <a:solidFill>
                  <a:schemeClr val="tx1"/>
                </a:solidFill>
                <a:latin typeface="Times New Roman" pitchFamily="18" charset="0"/>
                <a:ea typeface="ＭＳ ゴシック" pitchFamily="49" charset="-128"/>
              </a:defRPr>
            </a:lvl5pPr>
            <a:lvl6pPr marL="25146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6pPr>
            <a:lvl7pPr marL="29718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7pPr>
            <a:lvl8pPr marL="34290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8pPr>
            <a:lvl9pPr marL="3886200" indent="-228600" algn="ctr" eaLnBrk="0" fontAlgn="base" hangingPunct="0">
              <a:spcBef>
                <a:spcPct val="0"/>
              </a:spcBef>
              <a:spcAft>
                <a:spcPct val="0"/>
              </a:spcAft>
              <a:defRPr kumimoji="1" sz="1200">
                <a:solidFill>
                  <a:schemeClr val="tx1"/>
                </a:solidFill>
                <a:latin typeface="Times New Roman" pitchFamily="18" charset="0"/>
                <a:ea typeface="ＭＳ ゴシック" pitchFamily="49" charset="-128"/>
              </a:defRPr>
            </a:lvl9pPr>
          </a:lstStyle>
          <a:p>
            <a:pPr eaLnBrk="1" hangingPunct="1"/>
            <a:r>
              <a:rPr lang="ja-JP" altLang="en-US" sz="1400" b="1" dirty="0" smtClean="0">
                <a:solidFill>
                  <a:srgbClr val="FF7C80"/>
                </a:solidFill>
                <a:latin typeface="メイリオ" pitchFamily="50" charset="-128"/>
                <a:ea typeface="メイリオ" pitchFamily="50" charset="-128"/>
                <a:cs typeface="メイリオ" pitchFamily="50" charset="-128"/>
              </a:rPr>
              <a:t>◆販促・サンプリングブース申し込み締め切り</a:t>
            </a:r>
            <a:r>
              <a:rPr lang="ja-JP" altLang="en-US" b="1" dirty="0" smtClean="0">
                <a:solidFill>
                  <a:srgbClr val="FF7C80"/>
                </a:solidFill>
                <a:latin typeface="メイリオ" pitchFamily="50" charset="-128"/>
                <a:ea typeface="メイリオ" pitchFamily="50" charset="-128"/>
                <a:cs typeface="メイリオ" pitchFamily="50" charset="-128"/>
              </a:rPr>
              <a:t>　</a:t>
            </a:r>
            <a:r>
              <a:rPr lang="en-US" altLang="ja-JP" sz="1400" b="1" dirty="0" smtClean="0">
                <a:solidFill>
                  <a:srgbClr val="FF7C80"/>
                </a:solidFill>
                <a:latin typeface="メイリオ" pitchFamily="50" charset="-128"/>
                <a:ea typeface="メイリオ" pitchFamily="50" charset="-128"/>
                <a:cs typeface="メイリオ" pitchFamily="50" charset="-128"/>
              </a:rPr>
              <a:t>2016</a:t>
            </a:r>
            <a:r>
              <a:rPr lang="ja-JP" altLang="en-US" sz="1400" b="1" dirty="0" smtClean="0">
                <a:solidFill>
                  <a:srgbClr val="FF7C80"/>
                </a:solidFill>
                <a:latin typeface="メイリオ" pitchFamily="50" charset="-128"/>
                <a:ea typeface="メイリオ" pitchFamily="50" charset="-128"/>
                <a:cs typeface="メイリオ" pitchFamily="50" charset="-128"/>
              </a:rPr>
              <a:t>年</a:t>
            </a:r>
            <a:r>
              <a:rPr lang="en-US" altLang="ja-JP" sz="1400" b="1" dirty="0" smtClean="0">
                <a:solidFill>
                  <a:srgbClr val="FF7C80"/>
                </a:solidFill>
                <a:latin typeface="メイリオ" pitchFamily="50" charset="-128"/>
                <a:ea typeface="メイリオ" pitchFamily="50" charset="-128"/>
                <a:cs typeface="メイリオ" pitchFamily="50" charset="-128"/>
              </a:rPr>
              <a:t>11</a:t>
            </a:r>
            <a:r>
              <a:rPr lang="ja-JP" altLang="en-US" sz="1400" b="1" dirty="0" smtClean="0">
                <a:solidFill>
                  <a:srgbClr val="FF7C80"/>
                </a:solidFill>
                <a:latin typeface="メイリオ" pitchFamily="50" charset="-128"/>
                <a:ea typeface="メイリオ" pitchFamily="50" charset="-128"/>
                <a:cs typeface="メイリオ" pitchFamily="50" charset="-128"/>
              </a:rPr>
              <a:t>月</a:t>
            </a:r>
            <a:r>
              <a:rPr lang="en-US" altLang="ja-JP" sz="1400" b="1" dirty="0" smtClean="0">
                <a:solidFill>
                  <a:srgbClr val="FF7C80"/>
                </a:solidFill>
                <a:latin typeface="メイリオ" pitchFamily="50" charset="-128"/>
                <a:ea typeface="メイリオ" pitchFamily="50" charset="-128"/>
                <a:cs typeface="メイリオ" pitchFamily="50" charset="-128"/>
              </a:rPr>
              <a:t>25</a:t>
            </a:r>
            <a:r>
              <a:rPr lang="ja-JP" altLang="en-US" sz="1400" b="1" dirty="0" smtClean="0">
                <a:solidFill>
                  <a:srgbClr val="FF7C80"/>
                </a:solidFill>
                <a:latin typeface="メイリオ" pitchFamily="50" charset="-128"/>
                <a:ea typeface="メイリオ" pitchFamily="50" charset="-128"/>
                <a:cs typeface="メイリオ" pitchFamily="50" charset="-128"/>
              </a:rPr>
              <a:t>日（金）</a:t>
            </a:r>
            <a:endParaRPr lang="en-US" altLang="ja-JP" sz="1400" b="1" dirty="0" smtClean="0">
              <a:solidFill>
                <a:srgbClr val="FF7C80"/>
              </a:solidFill>
              <a:latin typeface="メイリオ" pitchFamily="50" charset="-128"/>
              <a:ea typeface="メイリオ" pitchFamily="50" charset="-128"/>
              <a:cs typeface="メイリオ" pitchFamily="50" charset="-128"/>
            </a:endParaRPr>
          </a:p>
          <a:p>
            <a:pPr eaLnBrk="1" hangingPunct="1"/>
            <a:r>
              <a:rPr lang="ja-JP" altLang="en-US" sz="1400" b="1" dirty="0" smtClean="0">
                <a:solidFill>
                  <a:srgbClr val="FF7C80"/>
                </a:solidFill>
                <a:latin typeface="メイリオ" pitchFamily="50" charset="-128"/>
                <a:ea typeface="メイリオ" pitchFamily="50" charset="-128"/>
                <a:cs typeface="メイリオ" pitchFamily="50" charset="-128"/>
              </a:rPr>
              <a:t>◆ツール同梱申し込み締め切り</a:t>
            </a:r>
            <a:r>
              <a:rPr lang="ja-JP" altLang="en-US" b="1" dirty="0" smtClean="0">
                <a:solidFill>
                  <a:srgbClr val="FF7C80"/>
                </a:solidFill>
                <a:latin typeface="メイリオ" pitchFamily="50" charset="-128"/>
                <a:ea typeface="メイリオ" pitchFamily="50" charset="-128"/>
                <a:cs typeface="メイリオ" pitchFamily="50" charset="-128"/>
              </a:rPr>
              <a:t>　　　　　　　　　</a:t>
            </a:r>
            <a:r>
              <a:rPr lang="ja-JP" altLang="en-US" b="1" dirty="0">
                <a:solidFill>
                  <a:srgbClr val="FF7C80"/>
                </a:solidFill>
                <a:latin typeface="メイリオ" pitchFamily="50" charset="-128"/>
                <a:ea typeface="メイリオ" pitchFamily="50" charset="-128"/>
                <a:cs typeface="メイリオ" pitchFamily="50" charset="-128"/>
              </a:rPr>
              <a:t> </a:t>
            </a:r>
            <a:r>
              <a:rPr lang="en-US" altLang="ja-JP" sz="1400" b="1" dirty="0" smtClean="0">
                <a:solidFill>
                  <a:srgbClr val="FF7C80"/>
                </a:solidFill>
                <a:latin typeface="メイリオ" pitchFamily="50" charset="-128"/>
                <a:ea typeface="メイリオ" pitchFamily="50" charset="-128"/>
                <a:cs typeface="メイリオ" pitchFamily="50" charset="-128"/>
              </a:rPr>
              <a:t>60</a:t>
            </a:r>
            <a:r>
              <a:rPr lang="ja-JP" altLang="en-US" sz="1400" b="1" dirty="0" smtClean="0">
                <a:solidFill>
                  <a:srgbClr val="FF7C80"/>
                </a:solidFill>
                <a:latin typeface="メイリオ" pitchFamily="50" charset="-128"/>
                <a:ea typeface="メイリオ" pitchFamily="50" charset="-128"/>
                <a:cs typeface="メイリオ" pitchFamily="50" charset="-128"/>
              </a:rPr>
              <a:t>営業日前</a:t>
            </a:r>
            <a:endParaRPr lang="ja-JP" altLang="en-US" sz="1400" b="1" dirty="0">
              <a:solidFill>
                <a:srgbClr val="FF7C80"/>
              </a:solidFill>
              <a:latin typeface="メイリオ" pitchFamily="50" charset="-128"/>
              <a:ea typeface="メイリオ" pitchFamily="50" charset="-128"/>
              <a:cs typeface="メイリオ" pitchFamily="50" charset="-128"/>
            </a:endParaRPr>
          </a:p>
        </p:txBody>
      </p:sp>
      <p:sp>
        <p:nvSpPr>
          <p:cNvPr id="18" name="正方形/長方形 17"/>
          <p:cNvSpPr/>
          <p:nvPr/>
        </p:nvSpPr>
        <p:spPr>
          <a:xfrm>
            <a:off x="6151612" y="6356598"/>
            <a:ext cx="3794458" cy="846386"/>
          </a:xfrm>
          <a:prstGeom prst="rect">
            <a:avLst/>
          </a:prstGeom>
          <a:ln>
            <a:solidFill>
              <a:schemeClr val="tx1">
                <a:lumMod val="75000"/>
                <a:lumOff val="25000"/>
              </a:schemeClr>
            </a:solidFill>
          </a:ln>
        </p:spPr>
        <p:txBody>
          <a:bodyPr wrap="square">
            <a:spAutoFit/>
          </a:bodyPr>
          <a:lstStyle/>
          <a:p>
            <a:r>
              <a:rPr lang="ja-JP" altLang="en-US" sz="700" dirty="0">
                <a:solidFill>
                  <a:prstClr val="black"/>
                </a:solidFill>
              </a:rPr>
              <a:t>■注意事項</a:t>
            </a:r>
          </a:p>
          <a:p>
            <a:r>
              <a:rPr lang="en-US" altLang="ja-JP" sz="700" dirty="0">
                <a:solidFill>
                  <a:prstClr val="black"/>
                </a:solidFill>
              </a:rPr>
              <a:t>※</a:t>
            </a:r>
            <a:r>
              <a:rPr lang="ja-JP" altLang="en-US" sz="700" dirty="0">
                <a:solidFill>
                  <a:prstClr val="black"/>
                </a:solidFill>
              </a:rPr>
              <a:t>ブース位置は指定できませんのでご了承ください。</a:t>
            </a:r>
          </a:p>
          <a:p>
            <a:r>
              <a:rPr lang="en-US" altLang="ja-JP" sz="700" dirty="0">
                <a:solidFill>
                  <a:prstClr val="black"/>
                </a:solidFill>
              </a:rPr>
              <a:t>※</a:t>
            </a:r>
            <a:r>
              <a:rPr lang="ja-JP" altLang="en-US" sz="700" dirty="0">
                <a:solidFill>
                  <a:prstClr val="black"/>
                </a:solidFill>
              </a:rPr>
              <a:t>商品・サービスの販売や個人情報の授受はできません。</a:t>
            </a:r>
          </a:p>
          <a:p>
            <a:r>
              <a:rPr lang="en-US" altLang="ja-JP" sz="700" dirty="0">
                <a:solidFill>
                  <a:prstClr val="black"/>
                </a:solidFill>
              </a:rPr>
              <a:t>※</a:t>
            </a:r>
            <a:r>
              <a:rPr lang="ja-JP" altLang="en-US" sz="700" dirty="0">
                <a:solidFill>
                  <a:prstClr val="black"/>
                </a:solidFill>
              </a:rPr>
              <a:t>就職イベントにそぐわない商品・サービスの場合はお断りする場合</a:t>
            </a:r>
            <a:r>
              <a:rPr lang="ja-JP" altLang="en-US" sz="700" dirty="0" smtClean="0">
                <a:solidFill>
                  <a:prstClr val="black"/>
                </a:solidFill>
              </a:rPr>
              <a:t>がございます</a:t>
            </a:r>
            <a:r>
              <a:rPr lang="ja-JP" altLang="en-US" sz="700" dirty="0">
                <a:solidFill>
                  <a:prstClr val="black"/>
                </a:solidFill>
              </a:rPr>
              <a:t>。</a:t>
            </a:r>
          </a:p>
          <a:p>
            <a:r>
              <a:rPr lang="en-US" altLang="ja-JP" sz="700" dirty="0">
                <a:solidFill>
                  <a:prstClr val="black"/>
                </a:solidFill>
              </a:rPr>
              <a:t>※</a:t>
            </a:r>
            <a:r>
              <a:rPr lang="ja-JP" altLang="en-US" sz="700" dirty="0">
                <a:solidFill>
                  <a:prstClr val="black"/>
                </a:solidFill>
              </a:rPr>
              <a:t>飲食物をサンプリングする場合は事前にご相談ください。会場</a:t>
            </a:r>
            <a:r>
              <a:rPr lang="ja-JP" altLang="en-US" sz="700" dirty="0" smtClean="0">
                <a:solidFill>
                  <a:prstClr val="black"/>
                </a:solidFill>
              </a:rPr>
              <a:t>やサンプリング</a:t>
            </a:r>
            <a:r>
              <a:rPr lang="ja-JP" altLang="en-US" sz="700" dirty="0">
                <a:solidFill>
                  <a:prstClr val="black"/>
                </a:solidFill>
              </a:rPr>
              <a:t>方法により</a:t>
            </a:r>
            <a:r>
              <a:rPr lang="ja-JP" altLang="en-US" sz="700" dirty="0" smtClean="0">
                <a:solidFill>
                  <a:prstClr val="black"/>
                </a:solidFill>
              </a:rPr>
              <a:t>配布</a:t>
            </a:r>
            <a:r>
              <a:rPr lang="en-US" altLang="ja-JP" sz="700" dirty="0" smtClean="0">
                <a:solidFill>
                  <a:prstClr val="black"/>
                </a:solidFill>
              </a:rPr>
              <a:t>NG</a:t>
            </a:r>
            <a:r>
              <a:rPr lang="ja-JP" altLang="en-US" sz="700" dirty="0">
                <a:solidFill>
                  <a:prstClr val="black"/>
                </a:solidFill>
              </a:rPr>
              <a:t>となります</a:t>
            </a:r>
            <a:r>
              <a:rPr lang="ja-JP" altLang="en-US" sz="700" dirty="0" smtClean="0">
                <a:solidFill>
                  <a:prstClr val="black"/>
                </a:solidFill>
              </a:rPr>
              <a:t>。</a:t>
            </a:r>
            <a:r>
              <a:rPr lang="ja-JP" altLang="en-US" sz="700" dirty="0">
                <a:solidFill>
                  <a:prstClr val="black"/>
                </a:solidFill>
              </a:rPr>
              <a:t>（</a:t>
            </a:r>
            <a:r>
              <a:rPr lang="ja-JP" altLang="en-US" sz="700" dirty="0" smtClean="0">
                <a:solidFill>
                  <a:prstClr val="black"/>
                </a:solidFill>
              </a:rPr>
              <a:t>薬品サンプリングは薬剤師立会いでも配布できかねます。）</a:t>
            </a:r>
            <a:endParaRPr lang="en-US" altLang="ja-JP" sz="700" dirty="0" smtClean="0">
              <a:solidFill>
                <a:prstClr val="black"/>
              </a:solidFill>
            </a:endParaRPr>
          </a:p>
          <a:p>
            <a:r>
              <a:rPr lang="en-US" altLang="ja-JP" sz="700" dirty="0" smtClean="0">
                <a:solidFill>
                  <a:prstClr val="black"/>
                </a:solidFill>
              </a:rPr>
              <a:t>※</a:t>
            </a:r>
            <a:r>
              <a:rPr lang="ja-JP" altLang="en-US" sz="700" dirty="0" smtClean="0">
                <a:solidFill>
                  <a:prstClr val="black"/>
                </a:solidFill>
              </a:rPr>
              <a:t>価格</a:t>
            </a:r>
            <a:r>
              <a:rPr lang="ja-JP" altLang="en-US" sz="700" dirty="0">
                <a:solidFill>
                  <a:prstClr val="black"/>
                </a:solidFill>
              </a:rPr>
              <a:t>はすべて税抜き表示です</a:t>
            </a:r>
            <a:r>
              <a:rPr lang="ja-JP" altLang="en-US" sz="700" dirty="0" smtClean="0">
                <a:solidFill>
                  <a:prstClr val="black"/>
                </a:solidFill>
              </a:rPr>
              <a:t>。</a:t>
            </a:r>
            <a:endParaRPr lang="ja-JP" altLang="en-US" sz="700" dirty="0">
              <a:solidFill>
                <a:prstClr val="black"/>
              </a:solidFill>
            </a:endParaRPr>
          </a:p>
        </p:txBody>
      </p:sp>
    </p:spTree>
    <p:extLst>
      <p:ext uri="{BB962C8B-B14F-4D97-AF65-F5344CB8AC3E}">
        <p14:creationId xmlns:p14="http://schemas.microsoft.com/office/powerpoint/2010/main" val="3726526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a:t>レンタル備品の仕様と料金</a:t>
            </a:r>
            <a:r>
              <a:rPr lang="ja-JP" altLang="en-US" dirty="0" smtClean="0"/>
              <a:t>一覧</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43</a:t>
            </a:fld>
            <a:endParaRPr lang="ja-JP" altLang="en-US" dirty="0">
              <a:solidFill>
                <a:prstClr val="black">
                  <a:tint val="75000"/>
                </a:prstClr>
              </a:solidFill>
            </a:endParaRPr>
          </a:p>
        </p:txBody>
      </p:sp>
      <p:pic>
        <p:nvPicPr>
          <p:cNvPr id="2426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75654" y="1356732"/>
            <a:ext cx="531134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1"/>
          <p:cNvSpPr txBox="1">
            <a:spLocks noChangeArrowheads="1"/>
          </p:cNvSpPr>
          <p:nvPr/>
        </p:nvSpPr>
        <p:spPr bwMode="auto">
          <a:xfrm>
            <a:off x="81727" y="5874486"/>
            <a:ext cx="4812536" cy="55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1000" kern="1200">
                <a:solidFill>
                  <a:schemeClr val="tx1"/>
                </a:solidFill>
                <a:latin typeface="HGP創英角ｺﾞｼｯｸUB" pitchFamily="50" charset="-128"/>
                <a:ea typeface="HGP創英角ｺﾞｼｯｸUB" pitchFamily="50" charset="-128"/>
                <a:cs typeface="+mn-cs"/>
              </a:defRPr>
            </a:lvl1pPr>
            <a:lvl2pPr marL="457200" algn="l" rtl="0" fontAlgn="base">
              <a:spcBef>
                <a:spcPct val="0"/>
              </a:spcBef>
              <a:spcAft>
                <a:spcPct val="0"/>
              </a:spcAft>
              <a:defRPr kumimoji="1" sz="1000" kern="1200">
                <a:solidFill>
                  <a:schemeClr val="tx1"/>
                </a:solidFill>
                <a:latin typeface="HGP創英角ｺﾞｼｯｸUB" pitchFamily="50" charset="-128"/>
                <a:ea typeface="HGP創英角ｺﾞｼｯｸUB" pitchFamily="50" charset="-128"/>
                <a:cs typeface="+mn-cs"/>
              </a:defRPr>
            </a:lvl2pPr>
            <a:lvl3pPr marL="914400" algn="l" rtl="0" fontAlgn="base">
              <a:spcBef>
                <a:spcPct val="0"/>
              </a:spcBef>
              <a:spcAft>
                <a:spcPct val="0"/>
              </a:spcAft>
              <a:defRPr kumimoji="1" sz="1000" kern="1200">
                <a:solidFill>
                  <a:schemeClr val="tx1"/>
                </a:solidFill>
                <a:latin typeface="HGP創英角ｺﾞｼｯｸUB" pitchFamily="50" charset="-128"/>
                <a:ea typeface="HGP創英角ｺﾞｼｯｸUB" pitchFamily="50" charset="-128"/>
                <a:cs typeface="+mn-cs"/>
              </a:defRPr>
            </a:lvl3pPr>
            <a:lvl4pPr marL="1371600" algn="l" rtl="0" fontAlgn="base">
              <a:spcBef>
                <a:spcPct val="0"/>
              </a:spcBef>
              <a:spcAft>
                <a:spcPct val="0"/>
              </a:spcAft>
              <a:defRPr kumimoji="1" sz="1000" kern="1200">
                <a:solidFill>
                  <a:schemeClr val="tx1"/>
                </a:solidFill>
                <a:latin typeface="HGP創英角ｺﾞｼｯｸUB" pitchFamily="50" charset="-128"/>
                <a:ea typeface="HGP創英角ｺﾞｼｯｸUB" pitchFamily="50" charset="-128"/>
                <a:cs typeface="+mn-cs"/>
              </a:defRPr>
            </a:lvl4pPr>
            <a:lvl5pPr marL="1828800" algn="l" rtl="0" fontAlgn="base">
              <a:spcBef>
                <a:spcPct val="0"/>
              </a:spcBef>
              <a:spcAft>
                <a:spcPct val="0"/>
              </a:spcAft>
              <a:defRPr kumimoji="1" sz="1000" kern="1200">
                <a:solidFill>
                  <a:schemeClr val="tx1"/>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000" kern="1200">
                <a:solidFill>
                  <a:schemeClr val="tx1"/>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000" kern="1200">
                <a:solidFill>
                  <a:schemeClr val="tx1"/>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000" kern="1200">
                <a:solidFill>
                  <a:schemeClr val="tx1"/>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000" kern="1200">
                <a:solidFill>
                  <a:schemeClr val="tx1"/>
                </a:solidFill>
                <a:latin typeface="HGP創英角ｺﾞｼｯｸUB" pitchFamily="50" charset="-128"/>
                <a:ea typeface="HGP創英角ｺﾞｼｯｸUB" pitchFamily="50" charset="-128"/>
                <a:cs typeface="+mn-cs"/>
              </a:defRPr>
            </a:lvl9pPr>
          </a:lstStyle>
          <a:p>
            <a:r>
              <a:rPr lang="en-US" altLang="ja-JP" dirty="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レンタル費用には、機材レンタル費の他、搬入費・撤去費・電力利用料が含まれています。</a:t>
            </a:r>
            <a:endParaRPr lang="en-US" altLang="ja-JP" dirty="0">
              <a:solidFill>
                <a:prstClr val="black"/>
              </a:solidFill>
              <a:latin typeface="Meiryo UI" pitchFamily="50" charset="-128"/>
              <a:ea typeface="Meiryo UI" pitchFamily="50" charset="-128"/>
              <a:cs typeface="Meiryo UI" pitchFamily="50" charset="-128"/>
            </a:endParaRPr>
          </a:p>
          <a:p>
            <a:r>
              <a:rPr lang="en-US" altLang="ja-JP" dirty="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会場により、大きさや仕様が異なる場合があります。</a:t>
            </a:r>
            <a:endParaRPr lang="en-US" altLang="ja-JP" dirty="0">
              <a:solidFill>
                <a:prstClr val="black"/>
              </a:solidFill>
              <a:latin typeface="Meiryo UI" pitchFamily="50" charset="-128"/>
              <a:ea typeface="Meiryo UI" pitchFamily="50" charset="-128"/>
              <a:cs typeface="Meiryo UI" pitchFamily="50" charset="-128"/>
            </a:endParaRPr>
          </a:p>
          <a:p>
            <a:r>
              <a:rPr lang="en-US" altLang="ja-JP" dirty="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レンタル備品内容･金額は変更となる場合がございますので、予めご了承ください。</a:t>
            </a:r>
          </a:p>
        </p:txBody>
      </p:sp>
      <p:sp>
        <p:nvSpPr>
          <p:cNvPr id="4" name="テキスト ボックス 3"/>
          <p:cNvSpPr txBox="1"/>
          <p:nvPr/>
        </p:nvSpPr>
        <p:spPr>
          <a:xfrm>
            <a:off x="134672" y="649382"/>
            <a:ext cx="10152328" cy="738664"/>
          </a:xfrm>
          <a:prstGeom prst="rect">
            <a:avLst/>
          </a:prstGeom>
          <a:noFill/>
        </p:spPr>
        <p:txBody>
          <a:bodyPr wrap="square" rtlCol="0">
            <a:spAutoFit/>
          </a:bodyPr>
          <a:lstStyle/>
          <a:p>
            <a:r>
              <a:rPr lang="ja-JP" altLang="en-US" sz="1400" dirty="0">
                <a:solidFill>
                  <a:prstClr val="black"/>
                </a:solidFill>
                <a:cs typeface="メイリオ" panose="020B0604030504040204" pitchFamily="50" charset="-128"/>
              </a:rPr>
              <a:t>販促ブースの出展料金には、企業用イス</a:t>
            </a:r>
            <a:r>
              <a:rPr lang="en-US" altLang="ja-JP" sz="1400" dirty="0">
                <a:solidFill>
                  <a:prstClr val="black"/>
                </a:solidFill>
                <a:cs typeface="メイリオ" panose="020B0604030504040204" pitchFamily="50" charset="-128"/>
              </a:rPr>
              <a:t>6 / </a:t>
            </a:r>
            <a:r>
              <a:rPr lang="ja-JP" altLang="en-US" sz="1400" dirty="0">
                <a:solidFill>
                  <a:prstClr val="black"/>
                </a:solidFill>
                <a:cs typeface="メイリオ" panose="020B0604030504040204" pitchFamily="50" charset="-128"/>
              </a:rPr>
              <a:t>学生用イス</a:t>
            </a:r>
            <a:r>
              <a:rPr lang="en-US" altLang="ja-JP" sz="1400" dirty="0">
                <a:solidFill>
                  <a:prstClr val="black"/>
                </a:solidFill>
                <a:cs typeface="メイリオ" panose="020B0604030504040204" pitchFamily="50" charset="-128"/>
              </a:rPr>
              <a:t>32 / </a:t>
            </a:r>
            <a:r>
              <a:rPr lang="ja-JP" altLang="en-US" sz="1400" dirty="0">
                <a:solidFill>
                  <a:prstClr val="black"/>
                </a:solidFill>
                <a:cs typeface="メイリオ" panose="020B0604030504040204" pitchFamily="50" charset="-128"/>
              </a:rPr>
              <a:t>机</a:t>
            </a:r>
            <a:r>
              <a:rPr lang="en-US" altLang="ja-JP" sz="1400" dirty="0">
                <a:solidFill>
                  <a:prstClr val="black"/>
                </a:solidFill>
                <a:cs typeface="メイリオ" panose="020B0604030504040204" pitchFamily="50" charset="-128"/>
              </a:rPr>
              <a:t>2</a:t>
            </a:r>
            <a:r>
              <a:rPr lang="ja-JP" altLang="en-US" sz="1400" dirty="0">
                <a:solidFill>
                  <a:prstClr val="black"/>
                </a:solidFill>
                <a:cs typeface="メイリオ" panose="020B0604030504040204" pitchFamily="50" charset="-128"/>
              </a:rPr>
              <a:t>が含まれます。</a:t>
            </a:r>
          </a:p>
          <a:p>
            <a:r>
              <a:rPr lang="en-US" altLang="ja-JP" sz="1400" dirty="0">
                <a:solidFill>
                  <a:prstClr val="black"/>
                </a:solidFill>
                <a:cs typeface="メイリオ" panose="020B0604030504040204" pitchFamily="50" charset="-128"/>
              </a:rPr>
              <a:t>(</a:t>
            </a:r>
            <a:r>
              <a:rPr lang="ja-JP" altLang="en-US" sz="1400" dirty="0">
                <a:solidFill>
                  <a:prstClr val="black"/>
                </a:solidFill>
                <a:cs typeface="メイリオ" panose="020B0604030504040204" pitchFamily="50" charset="-128"/>
              </a:rPr>
              <a:t>北海道・東北・新潟・岡山・広島・四国エリアは学生用イスが</a:t>
            </a:r>
            <a:r>
              <a:rPr lang="en-US" altLang="ja-JP" sz="1400" dirty="0">
                <a:solidFill>
                  <a:prstClr val="black"/>
                </a:solidFill>
                <a:cs typeface="メイリオ" panose="020B0604030504040204" pitchFamily="50" charset="-128"/>
              </a:rPr>
              <a:t>18</a:t>
            </a:r>
            <a:r>
              <a:rPr lang="ja-JP" altLang="en-US" sz="1400" dirty="0">
                <a:solidFill>
                  <a:prstClr val="black"/>
                </a:solidFill>
                <a:cs typeface="メイリオ" panose="020B0604030504040204" pitchFamily="50" charset="-128"/>
              </a:rPr>
              <a:t>と</a:t>
            </a:r>
            <a:r>
              <a:rPr lang="ja-JP" altLang="en-US" sz="1400" dirty="0" smtClean="0">
                <a:solidFill>
                  <a:prstClr val="black"/>
                </a:solidFill>
                <a:cs typeface="メイリオ" panose="020B0604030504040204" pitchFamily="50" charset="-128"/>
              </a:rPr>
              <a:t>なります。</a:t>
            </a:r>
            <a:r>
              <a:rPr lang="en-US" altLang="ja-JP" sz="1400" dirty="0" smtClean="0">
                <a:solidFill>
                  <a:prstClr val="black"/>
                </a:solidFill>
                <a:cs typeface="メイリオ" panose="020B0604030504040204" pitchFamily="50" charset="-128"/>
              </a:rPr>
              <a:t>)</a:t>
            </a:r>
            <a:endParaRPr lang="en-US" altLang="ja-JP" sz="1400" dirty="0">
              <a:solidFill>
                <a:prstClr val="black"/>
              </a:solidFill>
              <a:cs typeface="メイリオ" panose="020B0604030504040204" pitchFamily="50" charset="-128"/>
            </a:endParaRPr>
          </a:p>
          <a:p>
            <a:r>
              <a:rPr lang="ja-JP" altLang="en-US" sz="1400" dirty="0">
                <a:solidFill>
                  <a:prstClr val="black"/>
                </a:solidFill>
                <a:cs typeface="メイリオ" panose="020B0604030504040204" pitchFamily="50" charset="-128"/>
              </a:rPr>
              <a:t>開催会場・日時により備品数が変動する場合がございます、詳細は営業担当までお問い合わせください。</a:t>
            </a:r>
          </a:p>
        </p:txBody>
      </p:sp>
      <p:pic>
        <p:nvPicPr>
          <p:cNvPr id="2467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673" y="1356732"/>
            <a:ext cx="4796270" cy="237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78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672" y="3687625"/>
            <a:ext cx="4796269" cy="216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361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1097604" y="5924550"/>
            <a:ext cx="8186857" cy="1098059"/>
            <a:chOff x="1033629" y="5898676"/>
            <a:chExt cx="8186857" cy="1098059"/>
          </a:xfrm>
        </p:grpSpPr>
        <p:sp>
          <p:nvSpPr>
            <p:cNvPr id="475" name="正方形/長方形 474"/>
            <p:cNvSpPr/>
            <p:nvPr/>
          </p:nvSpPr>
          <p:spPr>
            <a:xfrm>
              <a:off x="1033629" y="5898676"/>
              <a:ext cx="8186857" cy="109217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1131854" y="5910726"/>
              <a:ext cx="7908111" cy="1086009"/>
            </a:xfrm>
            <a:prstGeom prst="rect">
              <a:avLst/>
            </a:prstGeom>
            <a:noFill/>
          </p:spPr>
          <p:txBody>
            <a:bodyPr wrap="square" lIns="100145" tIns="50073" rIns="100145" bIns="50073">
              <a:spAutoFit/>
            </a:bodyPr>
            <a:lstStyle/>
            <a:p>
              <a:pPr>
                <a:defRPr/>
              </a:pPr>
              <a:r>
                <a:rPr lang="ja-JP" altLang="en-US" sz="1400" b="1" dirty="0">
                  <a:solidFill>
                    <a:srgbClr val="6699FF"/>
                  </a:solidFill>
                </a:rPr>
                <a:t>■</a:t>
              </a:r>
              <a:r>
                <a:rPr lang="ja-JP" altLang="en-US" sz="1400" b="1" dirty="0" smtClean="0">
                  <a:solidFill>
                    <a:srgbClr val="6699FF"/>
                  </a:solidFill>
                </a:rPr>
                <a:t>「</a:t>
              </a:r>
              <a:r>
                <a:rPr lang="ja-JP" altLang="en-US" sz="1400" b="1" dirty="0">
                  <a:solidFill>
                    <a:srgbClr val="6699FF"/>
                  </a:solidFill>
                </a:rPr>
                <a:t>マイナビキャリアサポーター」とは</a:t>
              </a:r>
              <a:r>
                <a:rPr lang="ja-JP" altLang="en-US" sz="1400" b="1" dirty="0" smtClean="0">
                  <a:solidFill>
                    <a:srgbClr val="6699FF"/>
                  </a:solidFill>
                </a:rPr>
                <a:t>？</a:t>
              </a:r>
              <a:endParaRPr lang="en-US" altLang="ja-JP" sz="1400" b="1" dirty="0">
                <a:solidFill>
                  <a:srgbClr val="00B0F0"/>
                </a:solidFill>
              </a:endParaRPr>
            </a:p>
            <a:p>
              <a:pPr>
                <a:defRPr/>
              </a:pPr>
              <a:r>
                <a:rPr lang="ja-JP" altLang="en-US" sz="1000" dirty="0">
                  <a:solidFill>
                    <a:prstClr val="black"/>
                  </a:solidFill>
                </a:rPr>
                <a:t>就職情報サイト「マイナビ」の広報部隊であり、全国各支社・営業所</a:t>
              </a:r>
              <a:r>
                <a:rPr lang="en-US" altLang="ja-JP" sz="1000" dirty="0" smtClean="0">
                  <a:solidFill>
                    <a:prstClr val="black"/>
                  </a:solidFill>
                </a:rPr>
                <a:t>42</a:t>
              </a:r>
              <a:r>
                <a:rPr lang="ja-JP" altLang="en-US" sz="1000" dirty="0" smtClean="0">
                  <a:solidFill>
                    <a:prstClr val="black"/>
                  </a:solidFill>
                </a:rPr>
                <a:t>拠点で</a:t>
              </a:r>
              <a:r>
                <a:rPr lang="ja-JP" altLang="en-US" sz="1000" dirty="0">
                  <a:solidFill>
                    <a:prstClr val="black"/>
                  </a:solidFill>
                </a:rPr>
                <a:t>活動し、各大学のキャリアセンターをまわりマイナビを</a:t>
              </a:r>
              <a:endParaRPr lang="en-US" altLang="ja-JP" sz="1000" dirty="0">
                <a:solidFill>
                  <a:prstClr val="black"/>
                </a:solidFill>
              </a:endParaRPr>
            </a:p>
            <a:p>
              <a:pPr>
                <a:defRPr/>
              </a:pPr>
              <a:r>
                <a:rPr lang="ja-JP" altLang="en-US" sz="1000" dirty="0">
                  <a:solidFill>
                    <a:prstClr val="black"/>
                  </a:solidFill>
                </a:rPr>
                <a:t>広げていく活動をしております。（各大学、短期大学、専門学校、高等専門学校など、ほぼすべての大学を網羅しております）</a:t>
              </a:r>
              <a:endParaRPr lang="en-US" altLang="ja-JP" sz="1000" dirty="0">
                <a:solidFill>
                  <a:prstClr val="black"/>
                </a:solidFill>
              </a:endParaRPr>
            </a:p>
            <a:p>
              <a:pPr>
                <a:defRPr/>
              </a:pPr>
              <a:r>
                <a:rPr lang="ja-JP" altLang="en-US" sz="1000" dirty="0">
                  <a:solidFill>
                    <a:prstClr val="black"/>
                  </a:solidFill>
                </a:rPr>
                <a:t>活動は多岐にわたり、各大学のキャリアセンターを始め、体育会連名・サークル代表会・文化祭実行委員会等の学生主導セミナー等、</a:t>
              </a:r>
              <a:endParaRPr lang="en-US" altLang="ja-JP" sz="1000" dirty="0">
                <a:solidFill>
                  <a:prstClr val="black"/>
                </a:solidFill>
              </a:endParaRPr>
            </a:p>
            <a:p>
              <a:pPr>
                <a:defRPr/>
              </a:pPr>
              <a:r>
                <a:rPr lang="ja-JP" altLang="en-US" sz="1000" dirty="0">
                  <a:solidFill>
                    <a:prstClr val="black"/>
                  </a:solidFill>
                </a:rPr>
                <a:t>各大学のニーズに合わせ、マイナビの利用促進・就職活動全般のサポートをしています。</a:t>
              </a:r>
              <a:endParaRPr lang="en-US" altLang="ja-JP" sz="1000" dirty="0">
                <a:solidFill>
                  <a:prstClr val="black"/>
                </a:solidFill>
              </a:endParaRPr>
            </a:p>
            <a:p>
              <a:pPr>
                <a:defRPr/>
              </a:pPr>
              <a:r>
                <a:rPr lang="ja-JP" altLang="en-US" sz="1000" dirty="0">
                  <a:solidFill>
                    <a:prstClr val="black"/>
                  </a:solidFill>
                </a:rPr>
                <a:t>活動の多くは、キャリアガイダンス（または授業）、就活対策講座での講演がございます。</a:t>
              </a:r>
              <a:endParaRPr lang="en-US" altLang="ja-JP" sz="1000" dirty="0">
                <a:solidFill>
                  <a:prstClr val="black"/>
                </a:solidFill>
              </a:endParaRPr>
            </a:p>
          </p:txBody>
        </p:sp>
      </p:grpSp>
      <p:sp>
        <p:nvSpPr>
          <p:cNvPr id="4" name="タイトル 3"/>
          <p:cNvSpPr>
            <a:spLocks noGrp="1"/>
          </p:cNvSpPr>
          <p:nvPr>
            <p:ph type="title"/>
          </p:nvPr>
        </p:nvSpPr>
        <p:spPr/>
        <p:txBody>
          <a:bodyPr>
            <a:normAutofit/>
          </a:bodyPr>
          <a:lstStyle/>
          <a:p>
            <a:r>
              <a:rPr lang="ja-JP" altLang="en-US" dirty="0">
                <a:latin typeface="+mn-ea"/>
                <a:ea typeface="+mn-ea"/>
              </a:rPr>
              <a:t>マイナビ</a:t>
            </a:r>
            <a:r>
              <a:rPr lang="en-US" altLang="ja-JP" dirty="0">
                <a:latin typeface="+mn-ea"/>
                <a:ea typeface="+mn-ea"/>
              </a:rPr>
              <a:t>CS</a:t>
            </a:r>
            <a:r>
              <a:rPr lang="ja-JP" altLang="en-US" dirty="0">
                <a:latin typeface="+mn-ea"/>
                <a:ea typeface="+mn-ea"/>
              </a:rPr>
              <a:t>（キャリアサポーター）コラボシールサンプリング</a:t>
            </a:r>
            <a:r>
              <a:rPr lang="ja-JP" altLang="en-US" dirty="0" smtClean="0">
                <a:latin typeface="+mn-ea"/>
                <a:ea typeface="+mn-ea"/>
              </a:rPr>
              <a:t>企画</a:t>
            </a:r>
            <a:endParaRPr kumimoji="1" lang="ja-JP" altLang="en-US" dirty="0">
              <a:latin typeface="+mn-ea"/>
              <a:ea typeface="+mn-ea"/>
            </a:endParaRPr>
          </a:p>
        </p:txBody>
      </p:sp>
      <p:sp>
        <p:nvSpPr>
          <p:cNvPr id="115" name="スライド番号プレースホルダー 128"/>
          <p:cNvSpPr>
            <a:spLocks noGrp="1"/>
          </p:cNvSpPr>
          <p:nvPr>
            <p:ph type="sldNum" sz="quarter" idx="12"/>
          </p:nvPr>
        </p:nvSpPr>
        <p:spPr>
          <a:xfrm>
            <a:off x="7701520" y="6803047"/>
            <a:ext cx="2400300" cy="385494"/>
          </a:xfrm>
          <a:prstGeom prst="rect">
            <a:avLst/>
          </a:prstGeom>
        </p:spPr>
        <p:txBody>
          <a:bodyPr/>
          <a:lstStyle/>
          <a:p>
            <a:r>
              <a:rPr lang="ja-JP" altLang="en-US" dirty="0" smtClean="0">
                <a:solidFill>
                  <a:prstClr val="black">
                    <a:tint val="75000"/>
                  </a:prstClr>
                </a:solidFill>
              </a:rPr>
              <a:t>　　　　　　　　　　　　　　　　　　　</a:t>
            </a:r>
            <a:fld id="{CC5D38E2-7C81-4561-BB5C-7A8522856A4E}" type="slidenum">
              <a:rPr lang="ja-JP" altLang="en-US" smtClean="0">
                <a:solidFill>
                  <a:prstClr val="black">
                    <a:tint val="75000"/>
                  </a:prstClr>
                </a:solidFill>
              </a:rPr>
              <a:pPr/>
              <a:t>44</a:t>
            </a:fld>
            <a:endParaRPr lang="ja-JP" altLang="en-US" dirty="0">
              <a:solidFill>
                <a:prstClr val="black">
                  <a:tint val="75000"/>
                </a:prstClr>
              </a:solidFill>
            </a:endParaRPr>
          </a:p>
        </p:txBody>
      </p:sp>
      <p:sp>
        <p:nvSpPr>
          <p:cNvPr id="9" name="正方形/長方形 8"/>
          <p:cNvSpPr/>
          <p:nvPr/>
        </p:nvSpPr>
        <p:spPr>
          <a:xfrm>
            <a:off x="1033629" y="660997"/>
            <a:ext cx="8186857" cy="338554"/>
          </a:xfrm>
          <a:prstGeom prst="rect">
            <a:avLst/>
          </a:prstGeom>
        </p:spPr>
        <p:txBody>
          <a:bodyPr wrap="none">
            <a:spAutoFit/>
          </a:bodyPr>
          <a:lstStyle/>
          <a:p>
            <a:pPr algn="ctr">
              <a:defRPr/>
            </a:pPr>
            <a:r>
              <a:rPr lang="ja-JP" altLang="en-US" sz="1600" b="1" dirty="0" smtClean="0">
                <a:solidFill>
                  <a:srgbClr val="6699FF"/>
                </a:solidFill>
              </a:rPr>
              <a:t>マイナビキャリアサポーターによる、全国の就活生へ向けたサンプリングが可能です。</a:t>
            </a:r>
            <a:endParaRPr lang="en-US" altLang="ja-JP" sz="1600" b="1" dirty="0">
              <a:solidFill>
                <a:srgbClr val="6699FF"/>
              </a:solidFill>
            </a:endParaRPr>
          </a:p>
        </p:txBody>
      </p:sp>
      <p:sp>
        <p:nvSpPr>
          <p:cNvPr id="468" name="正方形/長方形 467"/>
          <p:cNvSpPr/>
          <p:nvPr/>
        </p:nvSpPr>
        <p:spPr>
          <a:xfrm>
            <a:off x="1073769" y="996431"/>
            <a:ext cx="1261884" cy="307777"/>
          </a:xfrm>
          <a:prstGeom prst="rect">
            <a:avLst/>
          </a:prstGeom>
        </p:spPr>
        <p:txBody>
          <a:bodyPr wrap="none">
            <a:spAutoFit/>
          </a:bodyPr>
          <a:lstStyle/>
          <a:p>
            <a:pPr>
              <a:defRPr/>
            </a:pPr>
            <a:r>
              <a:rPr lang="ja-JP" altLang="en-US" sz="1400" b="1" dirty="0" smtClean="0">
                <a:solidFill>
                  <a:srgbClr val="6699FF"/>
                </a:solidFill>
              </a:rPr>
              <a:t>■配布可能数</a:t>
            </a:r>
            <a:endParaRPr lang="en-US" altLang="ja-JP" sz="1400" b="1" dirty="0">
              <a:solidFill>
                <a:srgbClr val="6699FF"/>
              </a:solidFill>
            </a:endParaRPr>
          </a:p>
        </p:txBody>
      </p:sp>
      <p:sp>
        <p:nvSpPr>
          <p:cNvPr id="469" name="正方形/長方形 468"/>
          <p:cNvSpPr/>
          <p:nvPr/>
        </p:nvSpPr>
        <p:spPr>
          <a:xfrm>
            <a:off x="1287523" y="1179937"/>
            <a:ext cx="4273927" cy="923330"/>
          </a:xfrm>
          <a:prstGeom prst="rect">
            <a:avLst/>
          </a:prstGeom>
        </p:spPr>
        <p:txBody>
          <a:bodyPr wrap="none">
            <a:spAutoFit/>
          </a:bodyPr>
          <a:lstStyle/>
          <a:p>
            <a:pPr>
              <a:defRPr/>
            </a:pPr>
            <a:r>
              <a:rPr lang="ja-JP" altLang="en-US" sz="1400" b="1" dirty="0" smtClean="0">
                <a:solidFill>
                  <a:prstClr val="black">
                    <a:lumMod val="75000"/>
                    <a:lumOff val="25000"/>
                  </a:prstClr>
                </a:solidFill>
              </a:rPr>
              <a:t>ペンやポストイットなどの文房具：約</a:t>
            </a:r>
            <a:r>
              <a:rPr lang="en-US" altLang="ja-JP" sz="1800" b="1" dirty="0" smtClean="0">
                <a:solidFill>
                  <a:prstClr val="black">
                    <a:lumMod val="75000"/>
                    <a:lumOff val="25000"/>
                  </a:prstClr>
                </a:solidFill>
              </a:rPr>
              <a:t>20,000</a:t>
            </a:r>
            <a:r>
              <a:rPr lang="ja-JP" altLang="en-US" sz="1400" b="1" dirty="0" smtClean="0">
                <a:solidFill>
                  <a:prstClr val="black">
                    <a:lumMod val="75000"/>
                    <a:lumOff val="25000"/>
                  </a:prstClr>
                </a:solidFill>
              </a:rPr>
              <a:t>人</a:t>
            </a:r>
            <a:endParaRPr lang="en-US" altLang="ja-JP" sz="1400" b="1" dirty="0" smtClean="0">
              <a:solidFill>
                <a:prstClr val="black">
                  <a:lumMod val="75000"/>
                  <a:lumOff val="25000"/>
                </a:prstClr>
              </a:solidFill>
            </a:endParaRPr>
          </a:p>
          <a:p>
            <a:pPr>
              <a:defRPr/>
            </a:pPr>
            <a:r>
              <a:rPr lang="ja-JP" altLang="en-US" sz="1400" b="1" dirty="0" smtClean="0">
                <a:solidFill>
                  <a:prstClr val="black">
                    <a:lumMod val="75000"/>
                    <a:lumOff val="25000"/>
                  </a:prstClr>
                </a:solidFill>
              </a:rPr>
              <a:t>消臭スプレーなどの消費財：約</a:t>
            </a:r>
            <a:r>
              <a:rPr lang="en-US" altLang="ja-JP" sz="1800" b="1" dirty="0" smtClean="0">
                <a:solidFill>
                  <a:prstClr val="black">
                    <a:lumMod val="75000"/>
                    <a:lumOff val="25000"/>
                  </a:prstClr>
                </a:solidFill>
              </a:rPr>
              <a:t>26,000</a:t>
            </a:r>
            <a:r>
              <a:rPr lang="ja-JP" altLang="en-US" sz="1400" b="1" dirty="0" smtClean="0">
                <a:solidFill>
                  <a:prstClr val="black">
                    <a:lumMod val="75000"/>
                    <a:lumOff val="25000"/>
                  </a:prstClr>
                </a:solidFill>
              </a:rPr>
              <a:t>人</a:t>
            </a:r>
            <a:endParaRPr lang="en-US" altLang="ja-JP" sz="1400" b="1" dirty="0" smtClean="0">
              <a:solidFill>
                <a:prstClr val="black">
                  <a:lumMod val="75000"/>
                  <a:lumOff val="25000"/>
                </a:prstClr>
              </a:solidFill>
            </a:endParaRPr>
          </a:p>
          <a:p>
            <a:pPr>
              <a:defRPr/>
            </a:pPr>
            <a:r>
              <a:rPr lang="ja-JP" altLang="en-US" sz="1400" b="1" dirty="0" smtClean="0">
                <a:solidFill>
                  <a:prstClr val="black">
                    <a:lumMod val="75000"/>
                    <a:lumOff val="25000"/>
                  </a:prstClr>
                </a:solidFill>
              </a:rPr>
              <a:t>健康食品・ゼリーなどの食品：約</a:t>
            </a:r>
            <a:r>
              <a:rPr lang="en-US" altLang="ja-JP" sz="1800" b="1" dirty="0" smtClean="0">
                <a:solidFill>
                  <a:prstClr val="black">
                    <a:lumMod val="75000"/>
                    <a:lumOff val="25000"/>
                  </a:prstClr>
                </a:solidFill>
              </a:rPr>
              <a:t>24,000</a:t>
            </a:r>
            <a:r>
              <a:rPr lang="ja-JP" altLang="en-US" sz="1400" b="1" dirty="0" smtClean="0">
                <a:solidFill>
                  <a:prstClr val="black">
                    <a:lumMod val="75000"/>
                    <a:lumOff val="25000"/>
                  </a:prstClr>
                </a:solidFill>
              </a:rPr>
              <a:t>人</a:t>
            </a:r>
            <a:endParaRPr lang="en-US" altLang="ja-JP" sz="1400" b="1" dirty="0" smtClean="0">
              <a:solidFill>
                <a:prstClr val="black">
                  <a:lumMod val="75000"/>
                  <a:lumOff val="25000"/>
                </a:prstClr>
              </a:solidFill>
            </a:endParaRPr>
          </a:p>
        </p:txBody>
      </p:sp>
      <p:grpSp>
        <p:nvGrpSpPr>
          <p:cNvPr id="11" name="グループ化 10"/>
          <p:cNvGrpSpPr/>
          <p:nvPr/>
        </p:nvGrpSpPr>
        <p:grpSpPr>
          <a:xfrm>
            <a:off x="6919380" y="1304208"/>
            <a:ext cx="2365082" cy="803338"/>
            <a:chOff x="7250433" y="1018413"/>
            <a:chExt cx="2365082" cy="803338"/>
          </a:xfrm>
        </p:grpSpPr>
        <p:sp>
          <p:nvSpPr>
            <p:cNvPr id="10" name="正方形/長方形 9"/>
            <p:cNvSpPr/>
            <p:nvPr/>
          </p:nvSpPr>
          <p:spPr>
            <a:xfrm>
              <a:off x="7250433" y="1018413"/>
              <a:ext cx="2365082" cy="803338"/>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3" name="正方形/長方形 472"/>
            <p:cNvSpPr/>
            <p:nvPr/>
          </p:nvSpPr>
          <p:spPr>
            <a:xfrm>
              <a:off x="7274753" y="1041276"/>
              <a:ext cx="1261884" cy="276999"/>
            </a:xfrm>
            <a:prstGeom prst="rect">
              <a:avLst/>
            </a:prstGeom>
          </p:spPr>
          <p:txBody>
            <a:bodyPr wrap="none">
              <a:spAutoFit/>
            </a:bodyPr>
            <a:lstStyle/>
            <a:p>
              <a:pPr algn="ctr">
                <a:defRPr/>
              </a:pPr>
              <a:r>
                <a:rPr lang="ja-JP" altLang="en-US" sz="1200" b="1" dirty="0" smtClean="0">
                  <a:solidFill>
                    <a:prstClr val="black">
                      <a:lumMod val="75000"/>
                      <a:lumOff val="25000"/>
                    </a:prstClr>
                  </a:solidFill>
                </a:rPr>
                <a:t>サンプリング費</a:t>
              </a:r>
              <a:endParaRPr lang="en-US" altLang="ja-JP" sz="1200" b="1" dirty="0">
                <a:solidFill>
                  <a:prstClr val="black">
                    <a:lumMod val="75000"/>
                    <a:lumOff val="25000"/>
                  </a:prstClr>
                </a:solidFill>
              </a:endParaRPr>
            </a:p>
          </p:txBody>
        </p:sp>
        <p:sp>
          <p:nvSpPr>
            <p:cNvPr id="474" name="正方形/長方形 473"/>
            <p:cNvSpPr/>
            <p:nvPr/>
          </p:nvSpPr>
          <p:spPr>
            <a:xfrm>
              <a:off x="7807642" y="1273013"/>
              <a:ext cx="1250663" cy="400110"/>
            </a:xfrm>
            <a:prstGeom prst="rect">
              <a:avLst/>
            </a:prstGeom>
          </p:spPr>
          <p:txBody>
            <a:bodyPr wrap="none">
              <a:spAutoFit/>
            </a:bodyPr>
            <a:lstStyle/>
            <a:p>
              <a:pPr algn="ctr">
                <a:defRPr/>
              </a:pPr>
              <a:r>
                <a:rPr lang="en-US" altLang="ja-JP" b="1" dirty="0" smtClean="0">
                  <a:solidFill>
                    <a:srgbClr val="FF7C80"/>
                  </a:solidFill>
                </a:rPr>
                <a:t>@80</a:t>
              </a:r>
              <a:r>
                <a:rPr lang="ja-JP" altLang="en-US" sz="1800" b="1" dirty="0" smtClean="0">
                  <a:solidFill>
                    <a:srgbClr val="FF7C80"/>
                  </a:solidFill>
                </a:rPr>
                <a:t>円～</a:t>
              </a:r>
              <a:endParaRPr lang="en-US" altLang="ja-JP" sz="1050" b="1" dirty="0">
                <a:solidFill>
                  <a:prstClr val="black">
                    <a:lumMod val="75000"/>
                    <a:lumOff val="25000"/>
                  </a:prstClr>
                </a:solidFill>
              </a:endParaRPr>
            </a:p>
          </p:txBody>
        </p:sp>
      </p:grpSp>
      <p:sp>
        <p:nvSpPr>
          <p:cNvPr id="12" name="正方形/長方形 11"/>
          <p:cNvSpPr/>
          <p:nvPr/>
        </p:nvSpPr>
        <p:spPr>
          <a:xfrm>
            <a:off x="1268255" y="2148743"/>
            <a:ext cx="8016206" cy="707886"/>
          </a:xfrm>
          <a:prstGeom prst="rect">
            <a:avLst/>
          </a:prstGeom>
        </p:spPr>
        <p:txBody>
          <a:bodyPr wrap="square">
            <a:spAutoFit/>
          </a:bodyPr>
          <a:lstStyle/>
          <a:p>
            <a:pPr>
              <a:defRPr/>
            </a:pPr>
            <a:r>
              <a:rPr lang="en-US" altLang="ja-JP" sz="800" dirty="0">
                <a:solidFill>
                  <a:prstClr val="black">
                    <a:lumMod val="75000"/>
                    <a:lumOff val="25000"/>
                  </a:prstClr>
                </a:solidFill>
              </a:rPr>
              <a:t>※</a:t>
            </a:r>
            <a:r>
              <a:rPr lang="ja-JP" altLang="en-US" sz="800" dirty="0">
                <a:solidFill>
                  <a:prstClr val="black">
                    <a:lumMod val="75000"/>
                    <a:lumOff val="25000"/>
                  </a:prstClr>
                </a:solidFill>
              </a:rPr>
              <a:t>最低サンプリング数は</a:t>
            </a:r>
            <a:r>
              <a:rPr lang="en-US" altLang="ja-JP" sz="800" dirty="0">
                <a:solidFill>
                  <a:prstClr val="black">
                    <a:lumMod val="75000"/>
                    <a:lumOff val="25000"/>
                  </a:prstClr>
                </a:solidFill>
              </a:rPr>
              <a:t>1</a:t>
            </a:r>
            <a:r>
              <a:rPr lang="ja-JP" altLang="en-US" sz="800" dirty="0">
                <a:solidFill>
                  <a:prstClr val="black">
                    <a:lumMod val="75000"/>
                    <a:lumOff val="25000"/>
                  </a:prstClr>
                </a:solidFill>
              </a:rPr>
              <a:t>万件です。それ以下の場合は別途ご相談ください。</a:t>
            </a:r>
            <a:endParaRPr lang="en-US" altLang="ja-JP" sz="800" dirty="0">
              <a:solidFill>
                <a:prstClr val="black">
                  <a:lumMod val="75000"/>
                  <a:lumOff val="25000"/>
                </a:prstClr>
              </a:solidFill>
            </a:endParaRPr>
          </a:p>
          <a:p>
            <a:pPr>
              <a:defRPr/>
            </a:pPr>
            <a:r>
              <a:rPr lang="en-US" altLang="ja-JP" sz="800" dirty="0">
                <a:solidFill>
                  <a:prstClr val="black">
                    <a:lumMod val="75000"/>
                    <a:lumOff val="25000"/>
                  </a:prstClr>
                </a:solidFill>
              </a:rPr>
              <a:t>※</a:t>
            </a:r>
            <a:r>
              <a:rPr lang="ja-JP" altLang="en-US" sz="800" dirty="0" smtClean="0">
                <a:solidFill>
                  <a:prstClr val="black">
                    <a:lumMod val="75000"/>
                    <a:lumOff val="25000"/>
                  </a:prstClr>
                </a:solidFill>
              </a:rPr>
              <a:t>学校によって</a:t>
            </a:r>
            <a:r>
              <a:rPr lang="ja-JP" altLang="en-US" sz="800" dirty="0">
                <a:solidFill>
                  <a:prstClr val="black">
                    <a:lumMod val="75000"/>
                    <a:lumOff val="25000"/>
                  </a:prstClr>
                </a:solidFill>
              </a:rPr>
              <a:t>「食品は</a:t>
            </a:r>
            <a:r>
              <a:rPr lang="en-US" altLang="ja-JP" sz="800" dirty="0">
                <a:solidFill>
                  <a:prstClr val="black">
                    <a:lumMod val="75000"/>
                    <a:lumOff val="25000"/>
                  </a:prstClr>
                </a:solidFill>
              </a:rPr>
              <a:t>NG</a:t>
            </a:r>
            <a:r>
              <a:rPr lang="ja-JP" altLang="en-US" sz="800" dirty="0">
                <a:solidFill>
                  <a:prstClr val="black">
                    <a:lumMod val="75000"/>
                    <a:lumOff val="25000"/>
                  </a:prstClr>
                </a:solidFill>
              </a:rPr>
              <a:t>」といった規定がある場合がございます。配布に関して、審査がございますことを予めご了承くださいませ。</a:t>
            </a:r>
            <a:endParaRPr lang="en-US" altLang="ja-JP" sz="800" dirty="0">
              <a:solidFill>
                <a:prstClr val="black">
                  <a:lumMod val="75000"/>
                  <a:lumOff val="25000"/>
                </a:prstClr>
              </a:solidFill>
            </a:endParaRPr>
          </a:p>
          <a:p>
            <a:pPr>
              <a:defRPr/>
            </a:pPr>
            <a:r>
              <a:rPr lang="en-US" altLang="ja-JP" sz="800" dirty="0">
                <a:solidFill>
                  <a:prstClr val="black">
                    <a:lumMod val="75000"/>
                    <a:lumOff val="25000"/>
                  </a:prstClr>
                </a:solidFill>
              </a:rPr>
              <a:t>※</a:t>
            </a:r>
            <a:r>
              <a:rPr lang="ja-JP" altLang="en-US" sz="800" dirty="0">
                <a:solidFill>
                  <a:prstClr val="black">
                    <a:lumMod val="75000"/>
                    <a:lumOff val="25000"/>
                  </a:prstClr>
                </a:solidFill>
              </a:rPr>
              <a:t>チラシ・冊子のみの配布は</a:t>
            </a:r>
            <a:r>
              <a:rPr lang="en-US" altLang="ja-JP" sz="800" dirty="0">
                <a:solidFill>
                  <a:prstClr val="black">
                    <a:lumMod val="75000"/>
                    <a:lumOff val="25000"/>
                  </a:prstClr>
                </a:solidFill>
              </a:rPr>
              <a:t>NG</a:t>
            </a:r>
            <a:r>
              <a:rPr lang="ja-JP" altLang="en-US" sz="800" dirty="0">
                <a:solidFill>
                  <a:prstClr val="black">
                    <a:lumMod val="75000"/>
                    <a:lumOff val="25000"/>
                  </a:prstClr>
                </a:solidFill>
              </a:rPr>
              <a:t>となります。サンプルに</a:t>
            </a:r>
            <a:r>
              <a:rPr lang="ja-JP" altLang="en-US" sz="800" dirty="0" smtClean="0">
                <a:solidFill>
                  <a:prstClr val="black">
                    <a:lumMod val="75000"/>
                    <a:lumOff val="25000"/>
                  </a:prstClr>
                </a:solidFill>
              </a:rPr>
              <a:t>チラシ・冊子</a:t>
            </a:r>
            <a:r>
              <a:rPr lang="ja-JP" altLang="en-US" sz="800" dirty="0">
                <a:solidFill>
                  <a:prstClr val="black">
                    <a:lumMod val="75000"/>
                    <a:lumOff val="25000"/>
                  </a:prstClr>
                </a:solidFill>
              </a:rPr>
              <a:t>などを同梱の際は別途お見積りとなります。もしくは予め同梱いただいた上でご納品となります。</a:t>
            </a:r>
            <a:endParaRPr lang="en-US" altLang="ja-JP" sz="800" dirty="0">
              <a:solidFill>
                <a:prstClr val="black">
                  <a:lumMod val="75000"/>
                  <a:lumOff val="25000"/>
                </a:prstClr>
              </a:solidFill>
            </a:endParaRPr>
          </a:p>
          <a:p>
            <a:pPr>
              <a:defRPr/>
            </a:pPr>
            <a:r>
              <a:rPr lang="en-US" altLang="ja-JP" sz="800" dirty="0">
                <a:solidFill>
                  <a:prstClr val="black">
                    <a:lumMod val="75000"/>
                    <a:lumOff val="25000"/>
                  </a:prstClr>
                </a:solidFill>
              </a:rPr>
              <a:t>※4</a:t>
            </a:r>
            <a:r>
              <a:rPr lang="ja-JP" altLang="en-US" sz="800" dirty="0">
                <a:solidFill>
                  <a:prstClr val="black">
                    <a:lumMod val="75000"/>
                    <a:lumOff val="25000"/>
                  </a:prstClr>
                </a:solidFill>
              </a:rPr>
              <a:t>月～</a:t>
            </a:r>
            <a:r>
              <a:rPr lang="en-US" altLang="ja-JP" sz="800" dirty="0">
                <a:solidFill>
                  <a:prstClr val="black">
                    <a:lumMod val="75000"/>
                    <a:lumOff val="25000"/>
                  </a:prstClr>
                </a:solidFill>
              </a:rPr>
              <a:t>12</a:t>
            </a:r>
            <a:r>
              <a:rPr lang="ja-JP" altLang="en-US" sz="800" dirty="0">
                <a:solidFill>
                  <a:prstClr val="black">
                    <a:lumMod val="75000"/>
                    <a:lumOff val="25000"/>
                  </a:prstClr>
                </a:solidFill>
              </a:rPr>
              <a:t>月頃（夏休みを除く）がキャリアサポーターの活動のピークとなります。時期に</a:t>
            </a:r>
            <a:r>
              <a:rPr lang="ja-JP" altLang="en-US" sz="800" dirty="0" smtClean="0">
                <a:solidFill>
                  <a:prstClr val="black">
                    <a:lumMod val="75000"/>
                    <a:lumOff val="25000"/>
                  </a:prstClr>
                </a:solidFill>
              </a:rPr>
              <a:t>よって配布</a:t>
            </a:r>
            <a:r>
              <a:rPr lang="ja-JP" altLang="en-US" sz="800" dirty="0">
                <a:solidFill>
                  <a:prstClr val="black">
                    <a:lumMod val="75000"/>
                    <a:lumOff val="25000"/>
                  </a:prstClr>
                </a:solidFill>
              </a:rPr>
              <a:t>可能数が大きく異なります。予めご了承くださいませ。</a:t>
            </a:r>
            <a:endParaRPr lang="en-US" altLang="ja-JP" sz="800" dirty="0">
              <a:solidFill>
                <a:prstClr val="black">
                  <a:lumMod val="75000"/>
                  <a:lumOff val="25000"/>
                </a:prstClr>
              </a:solidFill>
            </a:endParaRPr>
          </a:p>
          <a:p>
            <a:pPr>
              <a:defRPr/>
            </a:pPr>
            <a:r>
              <a:rPr lang="en-US" altLang="ja-JP" sz="800" dirty="0">
                <a:solidFill>
                  <a:prstClr val="black">
                    <a:lumMod val="75000"/>
                    <a:lumOff val="25000"/>
                  </a:prstClr>
                </a:solidFill>
              </a:rPr>
              <a:t>※</a:t>
            </a:r>
            <a:r>
              <a:rPr lang="ja-JP" altLang="en-US" sz="800" dirty="0">
                <a:solidFill>
                  <a:prstClr val="black">
                    <a:lumMod val="75000"/>
                    <a:lumOff val="25000"/>
                  </a:prstClr>
                </a:solidFill>
              </a:rPr>
              <a:t>就活生以外（</a:t>
            </a:r>
            <a:r>
              <a:rPr lang="en-US" altLang="ja-JP" sz="800" dirty="0">
                <a:solidFill>
                  <a:prstClr val="black">
                    <a:lumMod val="75000"/>
                    <a:lumOff val="25000"/>
                  </a:prstClr>
                </a:solidFill>
              </a:rPr>
              <a:t>2018</a:t>
            </a:r>
            <a:r>
              <a:rPr lang="ja-JP" altLang="en-US" sz="800" dirty="0">
                <a:solidFill>
                  <a:prstClr val="black">
                    <a:lumMod val="75000"/>
                    <a:lumOff val="25000"/>
                  </a:prstClr>
                </a:solidFill>
              </a:rPr>
              <a:t>年度卒以外）の方、就活生の保護者の方にもサンプリング可能です。可能数や時期などは、別途ご相談くださいませ。</a:t>
            </a:r>
            <a:endParaRPr lang="en-US" altLang="ja-JP" sz="800" dirty="0">
              <a:solidFill>
                <a:prstClr val="black">
                  <a:lumMod val="75000"/>
                  <a:lumOff val="25000"/>
                </a:prstClr>
              </a:solidFill>
            </a:endParaRPr>
          </a:p>
        </p:txBody>
      </p:sp>
      <p:grpSp>
        <p:nvGrpSpPr>
          <p:cNvPr id="13" name="グループ化 12"/>
          <p:cNvGrpSpPr/>
          <p:nvPr/>
        </p:nvGrpSpPr>
        <p:grpSpPr>
          <a:xfrm>
            <a:off x="5344047" y="1172064"/>
            <a:ext cx="1661842" cy="1075884"/>
            <a:chOff x="5465720" y="1296160"/>
            <a:chExt cx="1661842" cy="1075884"/>
          </a:xfrm>
        </p:grpSpPr>
        <p:sp>
          <p:nvSpPr>
            <p:cNvPr id="478" name="円形吹き出し 477"/>
            <p:cNvSpPr/>
            <p:nvPr/>
          </p:nvSpPr>
          <p:spPr>
            <a:xfrm rot="3419638">
              <a:off x="5751904" y="1297706"/>
              <a:ext cx="1075884" cy="1072792"/>
            </a:xfrm>
            <a:prstGeom prst="wedgeEllipseCallout">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9" name="正方形/長方形 478"/>
            <p:cNvSpPr/>
            <p:nvPr/>
          </p:nvSpPr>
          <p:spPr>
            <a:xfrm>
              <a:off x="5465720" y="1501776"/>
              <a:ext cx="1661842" cy="646331"/>
            </a:xfrm>
            <a:prstGeom prst="rect">
              <a:avLst/>
            </a:prstGeom>
          </p:spPr>
          <p:txBody>
            <a:bodyPr wrap="square">
              <a:spAutoFit/>
            </a:bodyPr>
            <a:lstStyle/>
            <a:p>
              <a:pPr algn="ctr" defTabSz="914400" fontAlgn="base">
                <a:spcBef>
                  <a:spcPct val="0"/>
                </a:spcBef>
                <a:spcAft>
                  <a:spcPct val="0"/>
                </a:spcAft>
              </a:pPr>
              <a:r>
                <a:rPr lang="ja-JP" altLang="en-US" sz="900" b="1" dirty="0" smtClean="0">
                  <a:solidFill>
                    <a:srgbClr val="FF7C80"/>
                  </a:solidFill>
                  <a:cs typeface="メイリオ" pitchFamily="50" charset="-128"/>
                </a:rPr>
                <a:t>サンプリング</a:t>
              </a:r>
              <a:endParaRPr lang="en-US" altLang="ja-JP" sz="900" b="1" dirty="0" smtClean="0">
                <a:solidFill>
                  <a:srgbClr val="FF7C80"/>
                </a:solidFill>
                <a:cs typeface="メイリオ" pitchFamily="50" charset="-128"/>
              </a:endParaRPr>
            </a:p>
            <a:p>
              <a:pPr algn="ctr" defTabSz="914400" fontAlgn="base">
                <a:spcBef>
                  <a:spcPct val="0"/>
                </a:spcBef>
                <a:spcAft>
                  <a:spcPct val="0"/>
                </a:spcAft>
              </a:pPr>
              <a:r>
                <a:rPr lang="ja-JP" altLang="en-US" sz="900" b="1" dirty="0" smtClean="0">
                  <a:solidFill>
                    <a:srgbClr val="FF7C80"/>
                  </a:solidFill>
                  <a:cs typeface="メイリオ" pitchFamily="50" charset="-128"/>
                </a:rPr>
                <a:t>実施後ご報告書を</a:t>
              </a:r>
              <a:endParaRPr lang="en-US" altLang="ja-JP" sz="900" b="1" dirty="0" smtClean="0">
                <a:solidFill>
                  <a:srgbClr val="FF7C80"/>
                </a:solidFill>
                <a:cs typeface="メイリオ" pitchFamily="50" charset="-128"/>
              </a:endParaRPr>
            </a:p>
            <a:p>
              <a:pPr algn="ctr" defTabSz="914400" fontAlgn="base">
                <a:spcBef>
                  <a:spcPct val="0"/>
                </a:spcBef>
                <a:spcAft>
                  <a:spcPct val="0"/>
                </a:spcAft>
              </a:pPr>
              <a:r>
                <a:rPr lang="ja-JP" altLang="en-US" sz="900" b="1" dirty="0" smtClean="0">
                  <a:solidFill>
                    <a:srgbClr val="FF7C80"/>
                  </a:solidFill>
                  <a:cs typeface="メイリオ" pitchFamily="50" charset="-128"/>
                </a:rPr>
                <a:t>提出させて</a:t>
              </a:r>
              <a:endParaRPr lang="en-US" altLang="ja-JP" sz="900" b="1" dirty="0" smtClean="0">
                <a:solidFill>
                  <a:srgbClr val="FF7C80"/>
                </a:solidFill>
                <a:cs typeface="メイリオ" pitchFamily="50" charset="-128"/>
              </a:endParaRPr>
            </a:p>
            <a:p>
              <a:pPr algn="ctr" defTabSz="914400" fontAlgn="base">
                <a:spcBef>
                  <a:spcPct val="0"/>
                </a:spcBef>
                <a:spcAft>
                  <a:spcPct val="0"/>
                </a:spcAft>
              </a:pPr>
              <a:r>
                <a:rPr lang="ja-JP" altLang="en-US" sz="900" b="1" dirty="0" smtClean="0">
                  <a:solidFill>
                    <a:srgbClr val="FF7C80"/>
                  </a:solidFill>
                  <a:cs typeface="メイリオ" pitchFamily="50" charset="-128"/>
                </a:rPr>
                <a:t>いただきます。</a:t>
              </a:r>
              <a:endParaRPr lang="ja-JP" altLang="en-US" sz="900" b="1" dirty="0">
                <a:solidFill>
                  <a:srgbClr val="FF7C80"/>
                </a:solidFill>
                <a:cs typeface="メイリオ" pitchFamily="50" charset="-128"/>
              </a:endParaRPr>
            </a:p>
          </p:txBody>
        </p:sp>
      </p:grpSp>
      <p:sp>
        <p:nvSpPr>
          <p:cNvPr id="485" name="正方形/長方形 484"/>
          <p:cNvSpPr/>
          <p:nvPr/>
        </p:nvSpPr>
        <p:spPr>
          <a:xfrm>
            <a:off x="1106213" y="2972222"/>
            <a:ext cx="1800493" cy="307777"/>
          </a:xfrm>
          <a:prstGeom prst="rect">
            <a:avLst/>
          </a:prstGeom>
        </p:spPr>
        <p:txBody>
          <a:bodyPr wrap="none">
            <a:spAutoFit/>
          </a:bodyPr>
          <a:lstStyle/>
          <a:p>
            <a:pPr>
              <a:defRPr/>
            </a:pPr>
            <a:r>
              <a:rPr lang="ja-JP" altLang="en-US" sz="1400" b="1" dirty="0" smtClean="0">
                <a:solidFill>
                  <a:srgbClr val="6699FF"/>
                </a:solidFill>
              </a:rPr>
              <a:t>■講演　月別実施数</a:t>
            </a:r>
            <a:endParaRPr lang="en-US" altLang="ja-JP" sz="1400" b="1" dirty="0">
              <a:solidFill>
                <a:srgbClr val="6699FF"/>
              </a:solidFill>
            </a:endParaRPr>
          </a:p>
        </p:txBody>
      </p:sp>
      <p:sp>
        <p:nvSpPr>
          <p:cNvPr id="114" name="テキスト ボックス 113"/>
          <p:cNvSpPr txBox="1"/>
          <p:nvPr/>
        </p:nvSpPr>
        <p:spPr>
          <a:xfrm>
            <a:off x="7591772" y="1892102"/>
            <a:ext cx="1723549" cy="215444"/>
          </a:xfrm>
          <a:prstGeom prst="rect">
            <a:avLst/>
          </a:prstGeom>
          <a:noFill/>
        </p:spPr>
        <p:txBody>
          <a:bodyPr wrap="none" rtlCol="0">
            <a:spAutoFit/>
          </a:bodyPr>
          <a:lstStyle/>
          <a:p>
            <a:r>
              <a:rPr lang="en-US" altLang="ja-JP" sz="800" dirty="0" smtClean="0">
                <a:solidFill>
                  <a:prstClr val="black"/>
                </a:solidFill>
              </a:rPr>
              <a:t>※</a:t>
            </a:r>
            <a:r>
              <a:rPr lang="ja-JP" altLang="en-US" sz="800" dirty="0" smtClean="0">
                <a:solidFill>
                  <a:prstClr val="black"/>
                </a:solidFill>
              </a:rPr>
              <a:t>価格はすべて税抜き表示です。</a:t>
            </a:r>
            <a:endParaRPr lang="ja-JP" altLang="en-US" sz="800" dirty="0">
              <a:solidFill>
                <a:prstClr val="black"/>
              </a:solidFill>
            </a:endParaRPr>
          </a:p>
        </p:txBody>
      </p:sp>
      <p:sp>
        <p:nvSpPr>
          <p:cNvPr id="120" name="正方形/長方形 90"/>
          <p:cNvSpPr>
            <a:spLocks noChangeArrowheads="1"/>
          </p:cNvSpPr>
          <p:nvPr/>
        </p:nvSpPr>
        <p:spPr bwMode="auto">
          <a:xfrm>
            <a:off x="3326352" y="5611079"/>
            <a:ext cx="32625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595B5A"/>
              </a:buClr>
              <a:buFont typeface="Arial" charset="0"/>
              <a:buAutoNum type="arabicPeriod"/>
              <a:defRPr kumimoji="1" sz="4400">
                <a:solidFill>
                  <a:srgbClr val="181818"/>
                </a:solidFill>
                <a:latin typeface="メイリオ" pitchFamily="50" charset="-128"/>
                <a:ea typeface="メイリオ" pitchFamily="50" charset="-128"/>
                <a:cs typeface="メイリオ" pitchFamily="50" charset="-128"/>
              </a:defRPr>
            </a:lvl1pPr>
            <a:lvl2pPr marL="742950" indent="-285750" eaLnBrk="0" hangingPunct="0">
              <a:spcBef>
                <a:spcPct val="20000"/>
              </a:spcBef>
              <a:buClr>
                <a:srgbClr val="595B5A"/>
              </a:buClr>
              <a:buFont typeface="Wingdings" pitchFamily="2" charset="2"/>
              <a:buChar char="n"/>
              <a:defRPr kumimoji="1" sz="3600">
                <a:solidFill>
                  <a:srgbClr val="181818"/>
                </a:solidFill>
                <a:latin typeface="メイリオ" pitchFamily="50" charset="-128"/>
                <a:ea typeface="メイリオ" pitchFamily="50" charset="-128"/>
                <a:cs typeface="メイリオ" pitchFamily="50" charset="-128"/>
              </a:defRPr>
            </a:lvl2pPr>
            <a:lvl3pPr marL="1143000" indent="-228600" eaLnBrk="0" hangingPunct="0">
              <a:spcBef>
                <a:spcPct val="20000"/>
              </a:spcBef>
              <a:buClr>
                <a:srgbClr val="595B5A"/>
              </a:buClr>
              <a:buFont typeface="Times" charset="0"/>
              <a:buChar char="•"/>
              <a:defRPr kumimoji="1" sz="2800">
                <a:solidFill>
                  <a:srgbClr val="181818"/>
                </a:solidFill>
                <a:latin typeface="メイリオ" pitchFamily="50" charset="-128"/>
                <a:ea typeface="メイリオ" pitchFamily="50" charset="-128"/>
                <a:cs typeface="メイリオ" pitchFamily="50" charset="-128"/>
              </a:defRPr>
            </a:lvl3pPr>
            <a:lvl4pPr marL="1600200" indent="-228600" eaLnBrk="0" hangingPunct="0">
              <a:spcBef>
                <a:spcPct val="20000"/>
              </a:spcBef>
              <a:buClr>
                <a:srgbClr val="595B5A"/>
              </a:buClr>
              <a:buChar char="–"/>
              <a:defRPr kumimoji="1" sz="2000">
                <a:solidFill>
                  <a:srgbClr val="181818"/>
                </a:solidFill>
                <a:latin typeface="メイリオ" pitchFamily="50" charset="-128"/>
                <a:ea typeface="メイリオ" pitchFamily="50" charset="-128"/>
                <a:cs typeface="メイリオ" pitchFamily="50" charset="-128"/>
              </a:defRPr>
            </a:lvl4pPr>
            <a:lvl5pPr marL="2057400" indent="-228600" eaLnBrk="0" hangingPunct="0">
              <a:spcBef>
                <a:spcPct val="20000"/>
              </a:spcBef>
              <a:buClr>
                <a:srgbClr val="595B5A"/>
              </a:buClr>
              <a:buChar char="»"/>
              <a:defRPr kumimoji="1" sz="1600">
                <a:solidFill>
                  <a:srgbClr val="181818"/>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lr>
                <a:srgbClr val="595B5A"/>
              </a:buClr>
              <a:buChar char="»"/>
              <a:defRPr kumimoji="1" sz="1600">
                <a:solidFill>
                  <a:srgbClr val="181818"/>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lr>
                <a:srgbClr val="595B5A"/>
              </a:buClr>
              <a:buChar char="»"/>
              <a:defRPr kumimoji="1" sz="1600">
                <a:solidFill>
                  <a:srgbClr val="181818"/>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lr>
                <a:srgbClr val="595B5A"/>
              </a:buClr>
              <a:buChar char="»"/>
              <a:defRPr kumimoji="1" sz="1600">
                <a:solidFill>
                  <a:srgbClr val="181818"/>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lr>
                <a:srgbClr val="595B5A"/>
              </a:buClr>
              <a:buChar char="»"/>
              <a:defRPr kumimoji="1" sz="1600">
                <a:solidFill>
                  <a:srgbClr val="181818"/>
                </a:solidFill>
                <a:latin typeface="メイリオ" pitchFamily="50" charset="-128"/>
                <a:ea typeface="メイリオ" pitchFamily="50" charset="-128"/>
                <a:cs typeface="メイリオ" pitchFamily="50" charset="-128"/>
              </a:defRPr>
            </a:lvl9pPr>
          </a:lstStyle>
          <a:p>
            <a:pPr eaLnBrk="1" hangingPunct="1">
              <a:spcBef>
                <a:spcPct val="0"/>
              </a:spcBef>
              <a:buClrTx/>
              <a:buFontTx/>
              <a:buNone/>
            </a:pPr>
            <a:r>
              <a:rPr lang="en-US" altLang="ja-JP" sz="800">
                <a:solidFill>
                  <a:prstClr val="black"/>
                </a:solidFill>
              </a:rPr>
              <a:t>2015</a:t>
            </a:r>
            <a:r>
              <a:rPr lang="ja-JP" altLang="en-US" sz="800">
                <a:solidFill>
                  <a:prstClr val="black"/>
                </a:solidFill>
              </a:rPr>
              <a:t>年度に全国で行った講演月別実施数です。</a:t>
            </a:r>
            <a:endParaRPr lang="en-US" altLang="ja-JP" sz="800">
              <a:solidFill>
                <a:prstClr val="black"/>
              </a:solidFill>
            </a:endParaRPr>
          </a:p>
        </p:txBody>
      </p:sp>
      <p:grpSp>
        <p:nvGrpSpPr>
          <p:cNvPr id="6" name="グループ化 5"/>
          <p:cNvGrpSpPr/>
          <p:nvPr/>
        </p:nvGrpSpPr>
        <p:grpSpPr>
          <a:xfrm>
            <a:off x="3285332" y="3384913"/>
            <a:ext cx="3894443" cy="2227755"/>
            <a:chOff x="1397000" y="3607428"/>
            <a:chExt cx="2855663" cy="1633537"/>
          </a:xfrm>
        </p:grpSpPr>
        <p:pic>
          <p:nvPicPr>
            <p:cNvPr id="118" name="Picture 9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7000" y="3607428"/>
              <a:ext cx="2716213"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テキスト ボックス 120"/>
            <p:cNvSpPr txBox="1"/>
            <p:nvPr/>
          </p:nvSpPr>
          <p:spPr>
            <a:xfrm>
              <a:off x="1881188" y="3680453"/>
              <a:ext cx="666702" cy="338523"/>
            </a:xfrm>
            <a:prstGeom prst="rect">
              <a:avLst/>
            </a:prstGeom>
            <a:noFill/>
          </p:spPr>
          <p:txBody>
            <a:bodyPr wrap="none">
              <a:spAutoFit/>
            </a:bodyPr>
            <a:lstStyle/>
            <a:p>
              <a:pPr>
                <a:defRPr/>
              </a:pPr>
              <a:r>
                <a:rPr lang="en-US" altLang="ja-JP" sz="800" dirty="0">
                  <a:solidFill>
                    <a:srgbClr val="00B0F0"/>
                  </a:solidFill>
                </a:rPr>
                <a:t>6</a:t>
              </a:r>
              <a:r>
                <a:rPr lang="ja-JP" altLang="en-US" sz="800" dirty="0">
                  <a:solidFill>
                    <a:srgbClr val="00B0F0"/>
                  </a:solidFill>
                </a:rPr>
                <a:t>月</a:t>
              </a:r>
              <a:r>
                <a:rPr lang="en-US" altLang="ja-JP" sz="800" dirty="0">
                  <a:solidFill>
                    <a:srgbClr val="00B0F0"/>
                  </a:solidFill>
                </a:rPr>
                <a:t>1</a:t>
              </a:r>
              <a:r>
                <a:rPr lang="ja-JP" altLang="en-US" sz="800" dirty="0">
                  <a:solidFill>
                    <a:srgbClr val="00B0F0"/>
                  </a:solidFill>
                </a:rPr>
                <a:t>日</a:t>
              </a:r>
              <a:endParaRPr lang="en-US" altLang="ja-JP" sz="800" dirty="0">
                <a:solidFill>
                  <a:srgbClr val="00B0F0"/>
                </a:solidFill>
              </a:endParaRPr>
            </a:p>
            <a:p>
              <a:pPr>
                <a:defRPr/>
              </a:pPr>
              <a:r>
                <a:rPr lang="ja-JP" altLang="en-US" sz="800" dirty="0">
                  <a:solidFill>
                    <a:srgbClr val="00B0F0"/>
                  </a:solidFill>
                </a:rPr>
                <a:t>★</a:t>
              </a:r>
              <a:r>
                <a:rPr lang="ja-JP" altLang="en-US" sz="800" dirty="0">
                  <a:solidFill>
                    <a:prstClr val="black"/>
                  </a:solidFill>
                </a:rPr>
                <a:t>マイナビ</a:t>
              </a:r>
              <a:endParaRPr lang="en-US" altLang="ja-JP" sz="800" dirty="0">
                <a:solidFill>
                  <a:prstClr val="black"/>
                </a:solidFill>
              </a:endParaRPr>
            </a:p>
            <a:p>
              <a:pPr>
                <a:defRPr/>
              </a:pPr>
              <a:r>
                <a:rPr lang="ja-JP" altLang="en-US" sz="800" dirty="0">
                  <a:solidFill>
                    <a:prstClr val="black"/>
                  </a:solidFill>
                </a:rPr>
                <a:t>　　 プレ</a:t>
              </a:r>
              <a:r>
                <a:rPr lang="en-US" altLang="ja-JP" sz="800" dirty="0">
                  <a:solidFill>
                    <a:prstClr val="black"/>
                  </a:solidFill>
                </a:rPr>
                <a:t>OPEN</a:t>
              </a:r>
              <a:endParaRPr lang="ja-JP" altLang="en-US" sz="800" dirty="0">
                <a:solidFill>
                  <a:prstClr val="black"/>
                </a:solidFill>
              </a:endParaRPr>
            </a:p>
          </p:txBody>
        </p:sp>
        <p:sp>
          <p:nvSpPr>
            <p:cNvPr id="122" name="テキスト ボックス 121"/>
            <p:cNvSpPr txBox="1"/>
            <p:nvPr/>
          </p:nvSpPr>
          <p:spPr>
            <a:xfrm>
              <a:off x="3386138" y="3672515"/>
              <a:ext cx="866525" cy="338523"/>
            </a:xfrm>
            <a:prstGeom prst="rect">
              <a:avLst/>
            </a:prstGeom>
            <a:noFill/>
          </p:spPr>
          <p:txBody>
            <a:bodyPr wrap="none">
              <a:spAutoFit/>
            </a:bodyPr>
            <a:lstStyle/>
            <a:p>
              <a:pPr>
                <a:defRPr/>
              </a:pPr>
              <a:r>
                <a:rPr lang="en-US" altLang="ja-JP" sz="800" dirty="0">
                  <a:solidFill>
                    <a:srgbClr val="00B0F0"/>
                  </a:solidFill>
                </a:rPr>
                <a:t>3</a:t>
              </a:r>
              <a:r>
                <a:rPr lang="ja-JP" altLang="en-US" sz="800" dirty="0">
                  <a:solidFill>
                    <a:srgbClr val="00B0F0"/>
                  </a:solidFill>
                </a:rPr>
                <a:t>月</a:t>
              </a:r>
              <a:r>
                <a:rPr lang="en-US" altLang="ja-JP" sz="800" dirty="0">
                  <a:solidFill>
                    <a:srgbClr val="00B0F0"/>
                  </a:solidFill>
                </a:rPr>
                <a:t>1</a:t>
              </a:r>
              <a:r>
                <a:rPr lang="ja-JP" altLang="en-US" sz="800" dirty="0">
                  <a:solidFill>
                    <a:srgbClr val="00B0F0"/>
                  </a:solidFill>
                </a:rPr>
                <a:t>日</a:t>
              </a:r>
              <a:endParaRPr lang="en-US" altLang="ja-JP" sz="800" dirty="0">
                <a:solidFill>
                  <a:srgbClr val="00B0F0"/>
                </a:solidFill>
              </a:endParaRPr>
            </a:p>
            <a:p>
              <a:pPr>
                <a:defRPr/>
              </a:pPr>
              <a:r>
                <a:rPr lang="ja-JP" altLang="en-US" sz="800" dirty="0">
                  <a:solidFill>
                    <a:srgbClr val="00B0F0"/>
                  </a:solidFill>
                </a:rPr>
                <a:t>★</a:t>
              </a:r>
              <a:r>
                <a:rPr lang="ja-JP" altLang="en-US" sz="800" dirty="0">
                  <a:solidFill>
                    <a:prstClr val="black"/>
                  </a:solidFill>
                </a:rPr>
                <a:t>マイナビ</a:t>
              </a:r>
              <a:endParaRPr lang="en-US" altLang="ja-JP" sz="800" dirty="0">
                <a:solidFill>
                  <a:prstClr val="black"/>
                </a:solidFill>
              </a:endParaRPr>
            </a:p>
            <a:p>
              <a:pPr>
                <a:defRPr/>
              </a:pPr>
              <a:r>
                <a:rPr lang="ja-JP" altLang="en-US" sz="800" dirty="0">
                  <a:solidFill>
                    <a:prstClr val="black"/>
                  </a:solidFill>
                </a:rPr>
                <a:t>　グランド</a:t>
              </a:r>
              <a:r>
                <a:rPr lang="en-US" altLang="ja-JP" sz="800" dirty="0">
                  <a:solidFill>
                    <a:prstClr val="black"/>
                  </a:solidFill>
                </a:rPr>
                <a:t>OPEN</a:t>
              </a:r>
              <a:r>
                <a:rPr lang="ja-JP" altLang="en-US" sz="800" dirty="0">
                  <a:solidFill>
                    <a:prstClr val="black"/>
                  </a:solidFill>
                </a:rPr>
                <a:t>直前</a:t>
              </a:r>
            </a:p>
          </p:txBody>
        </p:sp>
        <p:sp>
          <p:nvSpPr>
            <p:cNvPr id="123" name="円/楕円 122"/>
            <p:cNvSpPr/>
            <p:nvPr/>
          </p:nvSpPr>
          <p:spPr>
            <a:xfrm>
              <a:off x="2097088" y="3970965"/>
              <a:ext cx="231775" cy="201613"/>
            </a:xfrm>
            <a:prstGeom prst="ellipse">
              <a:avLst/>
            </a:prstGeom>
            <a:noFill/>
            <a:ln w="127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4" name="円/楕円 123"/>
            <p:cNvSpPr/>
            <p:nvPr/>
          </p:nvSpPr>
          <p:spPr>
            <a:xfrm>
              <a:off x="3429000" y="3977315"/>
              <a:ext cx="231775" cy="201613"/>
            </a:xfrm>
            <a:prstGeom prst="ellipse">
              <a:avLst/>
            </a:prstGeom>
            <a:noFill/>
            <a:ln w="127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5" name="円/楕円 124"/>
            <p:cNvSpPr/>
            <p:nvPr/>
          </p:nvSpPr>
          <p:spPr>
            <a:xfrm>
              <a:off x="2754313" y="4040815"/>
              <a:ext cx="631825" cy="201613"/>
            </a:xfrm>
            <a:prstGeom prst="ellipse">
              <a:avLst/>
            </a:prstGeom>
            <a:noFill/>
            <a:ln w="127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6" name="テキスト ボックス 125"/>
            <p:cNvSpPr txBox="1"/>
            <p:nvPr/>
          </p:nvSpPr>
          <p:spPr>
            <a:xfrm>
              <a:off x="2720975" y="3813803"/>
              <a:ext cx="737228" cy="248250"/>
            </a:xfrm>
            <a:prstGeom prst="rect">
              <a:avLst/>
            </a:prstGeom>
            <a:noFill/>
          </p:spPr>
          <p:txBody>
            <a:bodyPr wrap="none">
              <a:spAutoFit/>
            </a:bodyPr>
            <a:lstStyle/>
            <a:p>
              <a:pPr>
                <a:defRPr/>
              </a:pPr>
              <a:r>
                <a:rPr lang="ja-JP" altLang="en-US" sz="800" dirty="0">
                  <a:solidFill>
                    <a:srgbClr val="00B0F0"/>
                  </a:solidFill>
                </a:rPr>
                <a:t>★</a:t>
              </a:r>
              <a:r>
                <a:rPr lang="ja-JP" altLang="en-US" sz="800" dirty="0">
                  <a:solidFill>
                    <a:prstClr val="black"/>
                  </a:solidFill>
                </a:rPr>
                <a:t>後期ガイダンス</a:t>
              </a:r>
              <a:endParaRPr lang="en-US" altLang="ja-JP" sz="800" dirty="0">
                <a:solidFill>
                  <a:prstClr val="black"/>
                </a:solidFill>
              </a:endParaRPr>
            </a:p>
            <a:p>
              <a:pPr>
                <a:defRPr/>
              </a:pPr>
              <a:r>
                <a:rPr lang="ja-JP" altLang="en-US" sz="800" dirty="0">
                  <a:solidFill>
                    <a:prstClr val="black"/>
                  </a:solidFill>
                </a:rPr>
                <a:t>ピーク時期</a:t>
              </a:r>
            </a:p>
          </p:txBody>
        </p:sp>
      </p:grpSp>
      <p:grpSp>
        <p:nvGrpSpPr>
          <p:cNvPr id="14" name="グループ化 13"/>
          <p:cNvGrpSpPr/>
          <p:nvPr/>
        </p:nvGrpSpPr>
        <p:grpSpPr>
          <a:xfrm>
            <a:off x="1621147" y="3176228"/>
            <a:ext cx="1664185" cy="1322562"/>
            <a:chOff x="318964" y="2468166"/>
            <a:chExt cx="1664185" cy="1322562"/>
          </a:xfrm>
        </p:grpSpPr>
        <p:sp>
          <p:nvSpPr>
            <p:cNvPr id="464" name="星 12 463"/>
            <p:cNvSpPr/>
            <p:nvPr/>
          </p:nvSpPr>
          <p:spPr>
            <a:xfrm>
              <a:off x="437100" y="2468166"/>
              <a:ext cx="1322562" cy="1322562"/>
            </a:xfrm>
            <a:prstGeom prst="star12">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5" name="テキスト ボックス 464"/>
            <p:cNvSpPr txBox="1"/>
            <p:nvPr/>
          </p:nvSpPr>
          <p:spPr>
            <a:xfrm>
              <a:off x="318964" y="2786422"/>
              <a:ext cx="1664185" cy="686049"/>
            </a:xfrm>
            <a:prstGeom prst="rect">
              <a:avLst/>
            </a:prstGeom>
            <a:noFill/>
          </p:spPr>
          <p:txBody>
            <a:bodyPr wrap="none" lIns="100145" tIns="50073" rIns="100145" bIns="50073">
              <a:spAutoFit/>
            </a:bodyPr>
            <a:lstStyle/>
            <a:p>
              <a:pPr algn="ctr">
                <a:defRPr/>
              </a:pPr>
              <a:r>
                <a:rPr lang="ja-JP" altLang="en-US" sz="1500" b="1" dirty="0">
                  <a:solidFill>
                    <a:prstClr val="black"/>
                  </a:solidFill>
                </a:rPr>
                <a:t>全国講演数</a:t>
              </a:r>
              <a:endParaRPr lang="en-US" altLang="ja-JP" sz="1500" b="1" dirty="0">
                <a:solidFill>
                  <a:prstClr val="black"/>
                </a:solidFill>
              </a:endParaRPr>
            </a:p>
            <a:p>
              <a:pPr algn="ctr">
                <a:defRPr/>
              </a:pPr>
              <a:r>
                <a:rPr lang="en-US" altLang="ja-JP" sz="1500" b="1" dirty="0" smtClean="0">
                  <a:solidFill>
                    <a:srgbClr val="FF7C80"/>
                  </a:solidFill>
                  <a:effectLst>
                    <a:outerShdw blurRad="38100" dist="38100" dir="2700000" algn="tl">
                      <a:srgbClr val="000000">
                        <a:alpha val="43137"/>
                      </a:srgbClr>
                    </a:outerShdw>
                  </a:effectLst>
                </a:rPr>
                <a:t>4800</a:t>
              </a:r>
              <a:r>
                <a:rPr lang="ja-JP" altLang="en-US" sz="1500" b="1" dirty="0">
                  <a:solidFill>
                    <a:srgbClr val="FF7C80"/>
                  </a:solidFill>
                  <a:effectLst>
                    <a:outerShdw blurRad="38100" dist="38100" dir="2700000" algn="tl">
                      <a:srgbClr val="000000">
                        <a:alpha val="43137"/>
                      </a:srgbClr>
                    </a:outerShdw>
                  </a:effectLst>
                </a:rPr>
                <a:t>回</a:t>
              </a:r>
              <a:r>
                <a:rPr lang="ja-JP" altLang="en-US" sz="1500" b="1" dirty="0">
                  <a:solidFill>
                    <a:prstClr val="black"/>
                  </a:solidFill>
                </a:rPr>
                <a:t>以上</a:t>
              </a:r>
              <a:endParaRPr lang="en-US" altLang="ja-JP" sz="1500" b="1" dirty="0">
                <a:solidFill>
                  <a:prstClr val="black"/>
                </a:solidFill>
              </a:endParaRPr>
            </a:p>
            <a:p>
              <a:pPr algn="ctr">
                <a:defRPr/>
              </a:pPr>
              <a:r>
                <a:rPr lang="en-US" altLang="ja-JP" sz="800" dirty="0" smtClean="0">
                  <a:solidFill>
                    <a:prstClr val="black">
                      <a:lumMod val="65000"/>
                      <a:lumOff val="35000"/>
                    </a:prstClr>
                  </a:solidFill>
                </a:rPr>
                <a:t>※2014</a:t>
              </a:r>
              <a:r>
                <a:rPr lang="ja-JP" altLang="en-US" sz="800" dirty="0" smtClean="0">
                  <a:solidFill>
                    <a:prstClr val="black">
                      <a:lumMod val="65000"/>
                      <a:lumOff val="35000"/>
                    </a:prstClr>
                  </a:solidFill>
                </a:rPr>
                <a:t>年</a:t>
              </a:r>
              <a:r>
                <a:rPr lang="en-US" altLang="ja-JP" sz="800" dirty="0" smtClean="0">
                  <a:solidFill>
                    <a:prstClr val="black">
                      <a:lumMod val="65000"/>
                      <a:lumOff val="35000"/>
                    </a:prstClr>
                  </a:solidFill>
                </a:rPr>
                <a:t>3</a:t>
              </a:r>
              <a:r>
                <a:rPr lang="ja-JP" altLang="en-US" sz="800" dirty="0" smtClean="0">
                  <a:solidFill>
                    <a:prstClr val="black">
                      <a:lumMod val="65000"/>
                      <a:lumOff val="35000"/>
                    </a:prstClr>
                  </a:solidFill>
                </a:rPr>
                <a:t>月～</a:t>
              </a:r>
              <a:r>
                <a:rPr lang="en-US" altLang="ja-JP" sz="800" dirty="0" smtClean="0">
                  <a:solidFill>
                    <a:prstClr val="black">
                      <a:lumMod val="65000"/>
                      <a:lumOff val="35000"/>
                    </a:prstClr>
                  </a:solidFill>
                </a:rPr>
                <a:t>2015</a:t>
              </a:r>
              <a:r>
                <a:rPr lang="ja-JP" altLang="en-US" sz="800" dirty="0" smtClean="0">
                  <a:solidFill>
                    <a:prstClr val="black">
                      <a:lumMod val="65000"/>
                      <a:lumOff val="35000"/>
                    </a:prstClr>
                  </a:solidFill>
                </a:rPr>
                <a:t>年</a:t>
              </a:r>
              <a:r>
                <a:rPr lang="en-US" altLang="ja-JP" sz="800" dirty="0" smtClean="0">
                  <a:solidFill>
                    <a:prstClr val="black">
                      <a:lumMod val="65000"/>
                      <a:lumOff val="35000"/>
                    </a:prstClr>
                  </a:solidFill>
                </a:rPr>
                <a:t>2</a:t>
              </a:r>
              <a:r>
                <a:rPr lang="ja-JP" altLang="en-US" sz="800" dirty="0" smtClean="0">
                  <a:solidFill>
                    <a:prstClr val="black">
                      <a:lumMod val="65000"/>
                      <a:lumOff val="35000"/>
                    </a:prstClr>
                  </a:solidFill>
                </a:rPr>
                <a:t>月実績</a:t>
              </a:r>
              <a:endParaRPr lang="ja-JP" altLang="en-US" sz="800" dirty="0">
                <a:solidFill>
                  <a:prstClr val="black">
                    <a:lumMod val="65000"/>
                    <a:lumOff val="35000"/>
                  </a:prstClr>
                </a:solidFill>
              </a:endParaRPr>
            </a:p>
          </p:txBody>
        </p:sp>
      </p:grpSp>
      <p:pic>
        <p:nvPicPr>
          <p:cNvPr id="3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8052" y="4193974"/>
            <a:ext cx="1707000" cy="137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085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5413" y="4438872"/>
            <a:ext cx="3414000" cy="226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5894" y="1372761"/>
            <a:ext cx="1824038" cy="121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2481" y="1334748"/>
            <a:ext cx="2381337" cy="158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25841" y="4456521"/>
            <a:ext cx="3409858" cy="226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0336" y="4040411"/>
            <a:ext cx="1824038" cy="121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5894" y="2706586"/>
            <a:ext cx="1824038" cy="121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6523" y="5374236"/>
            <a:ext cx="1824038" cy="13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bwMode="auto">
          <a:xfrm>
            <a:off x="5021497" y="1334750"/>
            <a:ext cx="2708763" cy="30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9"/>
          <p:cNvSpPr>
            <a:spLocks noGrp="1"/>
          </p:cNvSpPr>
          <p:nvPr>
            <p:ph type="title"/>
          </p:nvPr>
        </p:nvSpPr>
        <p:spPr/>
        <p:txBody>
          <a:bodyPr>
            <a:normAutofit/>
          </a:bodyPr>
          <a:lstStyle/>
          <a:p>
            <a:r>
              <a:rPr lang="ja-JP" altLang="en-US" dirty="0"/>
              <a:t>「マイナビキャリアサポーター」</a:t>
            </a:r>
            <a:r>
              <a:rPr lang="ja-JP" altLang="en-US" dirty="0" smtClean="0"/>
              <a:t>実績</a:t>
            </a:r>
            <a:endParaRPr kumimoji="1" lang="ja-JP" altLang="en-US" dirty="0"/>
          </a:p>
        </p:txBody>
      </p:sp>
      <p:sp>
        <p:nvSpPr>
          <p:cNvPr id="11" name="スライド番号プレースホルダー 10"/>
          <p:cNvSpPr>
            <a:spLocks noGrp="1"/>
          </p:cNvSpPr>
          <p:nvPr>
            <p:ph type="sldNum" sz="quarter" idx="12"/>
          </p:nvPr>
        </p:nvSpPr>
        <p:spPr>
          <a:prstGeom prst="rect">
            <a:avLst/>
          </a:prstGeom>
        </p:spPr>
        <p:txBody>
          <a:bodyPr/>
          <a:lstStyle/>
          <a:p>
            <a:r>
              <a:rPr lang="ja-JP" altLang="en-US" smtClean="0">
                <a:solidFill>
                  <a:prstClr val="black">
                    <a:tint val="75000"/>
                  </a:prstClr>
                </a:solidFill>
              </a:rPr>
              <a:t>　　　　　　　　　　　　　　　　　　　</a:t>
            </a:r>
            <a:fld id="{CC5D38E2-7C81-4561-BB5C-7A8522856A4E}" type="slidenum">
              <a:rPr lang="ja-JP" altLang="en-US" smtClean="0">
                <a:solidFill>
                  <a:prstClr val="black">
                    <a:tint val="75000"/>
                  </a:prstClr>
                </a:solidFill>
              </a:rPr>
              <a:pPr/>
              <a:t>45</a:t>
            </a:fld>
            <a:endParaRPr lang="ja-JP" altLang="en-US" dirty="0">
              <a:solidFill>
                <a:prstClr val="black">
                  <a:tint val="75000"/>
                </a:prstClr>
              </a:solidFill>
            </a:endParaRPr>
          </a:p>
        </p:txBody>
      </p:sp>
      <p:sp>
        <p:nvSpPr>
          <p:cNvPr id="14" name="正方形/長方形 23"/>
          <p:cNvSpPr>
            <a:spLocks noChangeArrowheads="1"/>
          </p:cNvSpPr>
          <p:nvPr/>
        </p:nvSpPr>
        <p:spPr bwMode="auto">
          <a:xfrm>
            <a:off x="630995" y="818134"/>
            <a:ext cx="2877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008063">
              <a:spcBef>
                <a:spcPct val="20000"/>
              </a:spcBef>
            </a:pPr>
            <a:r>
              <a:rPr lang="ja-JP" altLang="en-US" sz="1400" b="1" dirty="0">
                <a:solidFill>
                  <a:srgbClr val="6699FF"/>
                </a:solidFill>
                <a:cs typeface="メイリオ" pitchFamily="50" charset="-128"/>
              </a:rPr>
              <a:t>■</a:t>
            </a:r>
            <a:r>
              <a:rPr lang="ja-JP" altLang="en-US" sz="1400" b="1" dirty="0" smtClean="0">
                <a:solidFill>
                  <a:srgbClr val="6699FF"/>
                </a:solidFill>
                <a:cs typeface="メイリオ" pitchFamily="50" charset="-128"/>
              </a:rPr>
              <a:t>配布写真（</a:t>
            </a:r>
            <a:r>
              <a:rPr lang="ja-JP" altLang="en-US" sz="1400" b="1" dirty="0">
                <a:solidFill>
                  <a:srgbClr val="6699FF"/>
                </a:solidFill>
                <a:cs typeface="メイリオ" pitchFamily="50" charset="-128"/>
              </a:rPr>
              <a:t>消費財</a:t>
            </a:r>
            <a:r>
              <a:rPr lang="ja-JP" altLang="en-US" sz="1400" b="1" dirty="0" smtClean="0">
                <a:solidFill>
                  <a:srgbClr val="6699FF"/>
                </a:solidFill>
                <a:cs typeface="メイリオ" pitchFamily="50" charset="-128"/>
              </a:rPr>
              <a:t>メーカー</a:t>
            </a:r>
            <a:r>
              <a:rPr lang="ja-JP" altLang="en-US" sz="1400" b="1" dirty="0">
                <a:solidFill>
                  <a:srgbClr val="6699FF"/>
                </a:solidFill>
                <a:cs typeface="メイリオ" pitchFamily="50" charset="-128"/>
              </a:rPr>
              <a:t>様</a:t>
            </a:r>
            <a:r>
              <a:rPr lang="ja-JP" altLang="en-US" sz="1400" b="1" dirty="0" smtClean="0">
                <a:solidFill>
                  <a:srgbClr val="6699FF"/>
                </a:solidFill>
                <a:cs typeface="メイリオ" pitchFamily="50" charset="-128"/>
              </a:rPr>
              <a:t>）</a:t>
            </a:r>
            <a:endParaRPr lang="ja-JP" altLang="en-US" sz="1400" b="1" dirty="0">
              <a:solidFill>
                <a:srgbClr val="6699FF"/>
              </a:solidFill>
              <a:cs typeface="メイリオ" pitchFamily="50" charset="-128"/>
            </a:endParaRPr>
          </a:p>
        </p:txBody>
      </p:sp>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42414" y="2982345"/>
            <a:ext cx="1707000" cy="137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12480" y="3016278"/>
            <a:ext cx="2360990" cy="134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グループ化 14"/>
          <p:cNvGrpSpPr/>
          <p:nvPr/>
        </p:nvGrpSpPr>
        <p:grpSpPr>
          <a:xfrm>
            <a:off x="6419307" y="1172022"/>
            <a:ext cx="3620737" cy="1810323"/>
            <a:chOff x="6570375" y="1405173"/>
            <a:chExt cx="3620737" cy="1810323"/>
          </a:xfrm>
        </p:grpSpPr>
        <p:sp>
          <p:nvSpPr>
            <p:cNvPr id="18" name="角丸四角形吹き出し 17"/>
            <p:cNvSpPr/>
            <p:nvPr/>
          </p:nvSpPr>
          <p:spPr>
            <a:xfrm>
              <a:off x="6570375" y="1405173"/>
              <a:ext cx="3620737" cy="1810323"/>
            </a:xfrm>
            <a:custGeom>
              <a:avLst/>
              <a:gdLst>
                <a:gd name="connsiteX0" fmla="*/ 0 w 3620737"/>
                <a:gd name="connsiteY0" fmla="*/ 222190 h 1333116"/>
                <a:gd name="connsiteX1" fmla="*/ 222190 w 3620737"/>
                <a:gd name="connsiteY1" fmla="*/ 0 h 1333116"/>
                <a:gd name="connsiteX2" fmla="*/ 2112097 w 3620737"/>
                <a:gd name="connsiteY2" fmla="*/ 0 h 1333116"/>
                <a:gd name="connsiteX3" fmla="*/ 2112097 w 3620737"/>
                <a:gd name="connsiteY3" fmla="*/ 0 h 1333116"/>
                <a:gd name="connsiteX4" fmla="*/ 3017281 w 3620737"/>
                <a:gd name="connsiteY4" fmla="*/ 0 h 1333116"/>
                <a:gd name="connsiteX5" fmla="*/ 3398547 w 3620737"/>
                <a:gd name="connsiteY5" fmla="*/ 0 h 1333116"/>
                <a:gd name="connsiteX6" fmla="*/ 3620737 w 3620737"/>
                <a:gd name="connsiteY6" fmla="*/ 222190 h 1333116"/>
                <a:gd name="connsiteX7" fmla="*/ 3620737 w 3620737"/>
                <a:gd name="connsiteY7" fmla="*/ 777651 h 1333116"/>
                <a:gd name="connsiteX8" fmla="*/ 3620737 w 3620737"/>
                <a:gd name="connsiteY8" fmla="*/ 777651 h 1333116"/>
                <a:gd name="connsiteX9" fmla="*/ 3620737 w 3620737"/>
                <a:gd name="connsiteY9" fmla="*/ 1110930 h 1333116"/>
                <a:gd name="connsiteX10" fmla="*/ 3620737 w 3620737"/>
                <a:gd name="connsiteY10" fmla="*/ 1110926 h 1333116"/>
                <a:gd name="connsiteX11" fmla="*/ 3398547 w 3620737"/>
                <a:gd name="connsiteY11" fmla="*/ 1333116 h 1333116"/>
                <a:gd name="connsiteX12" fmla="*/ 3017281 w 3620737"/>
                <a:gd name="connsiteY12" fmla="*/ 1333116 h 1333116"/>
                <a:gd name="connsiteX13" fmla="*/ 2525174 w 3620737"/>
                <a:gd name="connsiteY13" fmla="*/ 2178458 h 1333116"/>
                <a:gd name="connsiteX14" fmla="*/ 2112097 w 3620737"/>
                <a:gd name="connsiteY14" fmla="*/ 1333116 h 1333116"/>
                <a:gd name="connsiteX15" fmla="*/ 222190 w 3620737"/>
                <a:gd name="connsiteY15" fmla="*/ 1333116 h 1333116"/>
                <a:gd name="connsiteX16" fmla="*/ 0 w 3620737"/>
                <a:gd name="connsiteY16" fmla="*/ 1110926 h 1333116"/>
                <a:gd name="connsiteX17" fmla="*/ 0 w 3620737"/>
                <a:gd name="connsiteY17" fmla="*/ 1110930 h 1333116"/>
                <a:gd name="connsiteX18" fmla="*/ 0 w 3620737"/>
                <a:gd name="connsiteY18" fmla="*/ 777651 h 1333116"/>
                <a:gd name="connsiteX19" fmla="*/ 0 w 3620737"/>
                <a:gd name="connsiteY19" fmla="*/ 777651 h 1333116"/>
                <a:gd name="connsiteX20" fmla="*/ 0 w 3620737"/>
                <a:gd name="connsiteY20" fmla="*/ 222190 h 1333116"/>
                <a:gd name="connsiteX0" fmla="*/ 0 w 3620737"/>
                <a:gd name="connsiteY0" fmla="*/ 222190 h 2178458"/>
                <a:gd name="connsiteX1" fmla="*/ 222190 w 3620737"/>
                <a:gd name="connsiteY1" fmla="*/ 0 h 2178458"/>
                <a:gd name="connsiteX2" fmla="*/ 2112097 w 3620737"/>
                <a:gd name="connsiteY2" fmla="*/ 0 h 2178458"/>
                <a:gd name="connsiteX3" fmla="*/ 2112097 w 3620737"/>
                <a:gd name="connsiteY3" fmla="*/ 0 h 2178458"/>
                <a:gd name="connsiteX4" fmla="*/ 3017281 w 3620737"/>
                <a:gd name="connsiteY4" fmla="*/ 0 h 2178458"/>
                <a:gd name="connsiteX5" fmla="*/ 3398547 w 3620737"/>
                <a:gd name="connsiteY5" fmla="*/ 0 h 2178458"/>
                <a:gd name="connsiteX6" fmla="*/ 3620737 w 3620737"/>
                <a:gd name="connsiteY6" fmla="*/ 222190 h 2178458"/>
                <a:gd name="connsiteX7" fmla="*/ 3620737 w 3620737"/>
                <a:gd name="connsiteY7" fmla="*/ 777651 h 2178458"/>
                <a:gd name="connsiteX8" fmla="*/ 3620737 w 3620737"/>
                <a:gd name="connsiteY8" fmla="*/ 777651 h 2178458"/>
                <a:gd name="connsiteX9" fmla="*/ 3620737 w 3620737"/>
                <a:gd name="connsiteY9" fmla="*/ 1110930 h 2178458"/>
                <a:gd name="connsiteX10" fmla="*/ 3620737 w 3620737"/>
                <a:gd name="connsiteY10" fmla="*/ 1110926 h 2178458"/>
                <a:gd name="connsiteX11" fmla="*/ 3398547 w 3620737"/>
                <a:gd name="connsiteY11" fmla="*/ 1333116 h 2178458"/>
                <a:gd name="connsiteX12" fmla="*/ 3017281 w 3620737"/>
                <a:gd name="connsiteY12" fmla="*/ 1333116 h 2178458"/>
                <a:gd name="connsiteX13" fmla="*/ 2525174 w 3620737"/>
                <a:gd name="connsiteY13" fmla="*/ 2178458 h 2178458"/>
                <a:gd name="connsiteX14" fmla="*/ 2658362 w 3620737"/>
                <a:gd name="connsiteY14" fmla="*/ 1333116 h 2178458"/>
                <a:gd name="connsiteX15" fmla="*/ 222190 w 3620737"/>
                <a:gd name="connsiteY15" fmla="*/ 1333116 h 2178458"/>
                <a:gd name="connsiteX16" fmla="*/ 0 w 3620737"/>
                <a:gd name="connsiteY16" fmla="*/ 1110926 h 2178458"/>
                <a:gd name="connsiteX17" fmla="*/ 0 w 3620737"/>
                <a:gd name="connsiteY17" fmla="*/ 1110930 h 2178458"/>
                <a:gd name="connsiteX18" fmla="*/ 0 w 3620737"/>
                <a:gd name="connsiteY18" fmla="*/ 777651 h 2178458"/>
                <a:gd name="connsiteX19" fmla="*/ 0 w 3620737"/>
                <a:gd name="connsiteY19" fmla="*/ 777651 h 2178458"/>
                <a:gd name="connsiteX20" fmla="*/ 0 w 3620737"/>
                <a:gd name="connsiteY20" fmla="*/ 222190 h 2178458"/>
                <a:gd name="connsiteX0" fmla="*/ 0 w 3620737"/>
                <a:gd name="connsiteY0" fmla="*/ 222190 h 1810323"/>
                <a:gd name="connsiteX1" fmla="*/ 222190 w 3620737"/>
                <a:gd name="connsiteY1" fmla="*/ 0 h 1810323"/>
                <a:gd name="connsiteX2" fmla="*/ 2112097 w 3620737"/>
                <a:gd name="connsiteY2" fmla="*/ 0 h 1810323"/>
                <a:gd name="connsiteX3" fmla="*/ 2112097 w 3620737"/>
                <a:gd name="connsiteY3" fmla="*/ 0 h 1810323"/>
                <a:gd name="connsiteX4" fmla="*/ 3017281 w 3620737"/>
                <a:gd name="connsiteY4" fmla="*/ 0 h 1810323"/>
                <a:gd name="connsiteX5" fmla="*/ 3398547 w 3620737"/>
                <a:gd name="connsiteY5" fmla="*/ 0 h 1810323"/>
                <a:gd name="connsiteX6" fmla="*/ 3620737 w 3620737"/>
                <a:gd name="connsiteY6" fmla="*/ 222190 h 1810323"/>
                <a:gd name="connsiteX7" fmla="*/ 3620737 w 3620737"/>
                <a:gd name="connsiteY7" fmla="*/ 777651 h 1810323"/>
                <a:gd name="connsiteX8" fmla="*/ 3620737 w 3620737"/>
                <a:gd name="connsiteY8" fmla="*/ 777651 h 1810323"/>
                <a:gd name="connsiteX9" fmla="*/ 3620737 w 3620737"/>
                <a:gd name="connsiteY9" fmla="*/ 1110930 h 1810323"/>
                <a:gd name="connsiteX10" fmla="*/ 3620737 w 3620737"/>
                <a:gd name="connsiteY10" fmla="*/ 1110926 h 1810323"/>
                <a:gd name="connsiteX11" fmla="*/ 3398547 w 3620737"/>
                <a:gd name="connsiteY11" fmla="*/ 1333116 h 1810323"/>
                <a:gd name="connsiteX12" fmla="*/ 3017281 w 3620737"/>
                <a:gd name="connsiteY12" fmla="*/ 1333116 h 1810323"/>
                <a:gd name="connsiteX13" fmla="*/ 2667678 w 3620737"/>
                <a:gd name="connsiteY13" fmla="*/ 1810323 h 1810323"/>
                <a:gd name="connsiteX14" fmla="*/ 2658362 w 3620737"/>
                <a:gd name="connsiteY14" fmla="*/ 1333116 h 1810323"/>
                <a:gd name="connsiteX15" fmla="*/ 222190 w 3620737"/>
                <a:gd name="connsiteY15" fmla="*/ 1333116 h 1810323"/>
                <a:gd name="connsiteX16" fmla="*/ 0 w 3620737"/>
                <a:gd name="connsiteY16" fmla="*/ 1110926 h 1810323"/>
                <a:gd name="connsiteX17" fmla="*/ 0 w 3620737"/>
                <a:gd name="connsiteY17" fmla="*/ 1110930 h 1810323"/>
                <a:gd name="connsiteX18" fmla="*/ 0 w 3620737"/>
                <a:gd name="connsiteY18" fmla="*/ 777651 h 1810323"/>
                <a:gd name="connsiteX19" fmla="*/ 0 w 3620737"/>
                <a:gd name="connsiteY19" fmla="*/ 777651 h 1810323"/>
                <a:gd name="connsiteX20" fmla="*/ 0 w 3620737"/>
                <a:gd name="connsiteY20" fmla="*/ 222190 h 181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0737" h="1810323">
                  <a:moveTo>
                    <a:pt x="0" y="222190"/>
                  </a:moveTo>
                  <a:cubicBezTo>
                    <a:pt x="0" y="99478"/>
                    <a:pt x="99478" y="0"/>
                    <a:pt x="222190" y="0"/>
                  </a:cubicBezTo>
                  <a:lnTo>
                    <a:pt x="2112097" y="0"/>
                  </a:lnTo>
                  <a:lnTo>
                    <a:pt x="2112097" y="0"/>
                  </a:lnTo>
                  <a:lnTo>
                    <a:pt x="3017281" y="0"/>
                  </a:lnTo>
                  <a:lnTo>
                    <a:pt x="3398547" y="0"/>
                  </a:lnTo>
                  <a:cubicBezTo>
                    <a:pt x="3521259" y="0"/>
                    <a:pt x="3620737" y="99478"/>
                    <a:pt x="3620737" y="222190"/>
                  </a:cubicBezTo>
                  <a:lnTo>
                    <a:pt x="3620737" y="777651"/>
                  </a:lnTo>
                  <a:lnTo>
                    <a:pt x="3620737" y="777651"/>
                  </a:lnTo>
                  <a:lnTo>
                    <a:pt x="3620737" y="1110930"/>
                  </a:lnTo>
                  <a:lnTo>
                    <a:pt x="3620737" y="1110926"/>
                  </a:lnTo>
                  <a:cubicBezTo>
                    <a:pt x="3620737" y="1233638"/>
                    <a:pt x="3521259" y="1333116"/>
                    <a:pt x="3398547" y="1333116"/>
                  </a:cubicBezTo>
                  <a:lnTo>
                    <a:pt x="3017281" y="1333116"/>
                  </a:lnTo>
                  <a:lnTo>
                    <a:pt x="2667678" y="1810323"/>
                  </a:lnTo>
                  <a:lnTo>
                    <a:pt x="2658362" y="1333116"/>
                  </a:lnTo>
                  <a:lnTo>
                    <a:pt x="222190" y="1333116"/>
                  </a:lnTo>
                  <a:cubicBezTo>
                    <a:pt x="99478" y="1333116"/>
                    <a:pt x="0" y="1233638"/>
                    <a:pt x="0" y="1110926"/>
                  </a:cubicBezTo>
                  <a:lnTo>
                    <a:pt x="0" y="1110930"/>
                  </a:lnTo>
                  <a:lnTo>
                    <a:pt x="0" y="777651"/>
                  </a:lnTo>
                  <a:lnTo>
                    <a:pt x="0" y="777651"/>
                  </a:lnTo>
                  <a:lnTo>
                    <a:pt x="0" y="22219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145" tIns="50073" rIns="100145" bIns="50073" rtlCol="0" anchor="ctr"/>
            <a:lstStyle/>
            <a:p>
              <a:pPr algn="ctr"/>
              <a:endParaRPr lang="ja-JP" altLang="en-US">
                <a:solidFill>
                  <a:prstClr val="white"/>
                </a:solidFill>
              </a:endParaRPr>
            </a:p>
          </p:txBody>
        </p:sp>
        <p:sp>
          <p:nvSpPr>
            <p:cNvPr id="19" name="テキスト ボックス 18"/>
            <p:cNvSpPr txBox="1"/>
            <p:nvPr/>
          </p:nvSpPr>
          <p:spPr>
            <a:xfrm>
              <a:off x="7886978" y="1469605"/>
              <a:ext cx="2185007" cy="1178342"/>
            </a:xfrm>
            <a:prstGeom prst="rect">
              <a:avLst/>
            </a:prstGeom>
            <a:noFill/>
          </p:spPr>
          <p:txBody>
            <a:bodyPr wrap="square" lIns="100145" tIns="50073" rIns="100145" bIns="50073" rtlCol="0">
              <a:spAutoFit/>
            </a:bodyPr>
            <a:lstStyle/>
            <a:p>
              <a:r>
                <a:rPr lang="ja-JP" altLang="en-US" sz="1000" dirty="0" smtClean="0">
                  <a:solidFill>
                    <a:prstClr val="black">
                      <a:lumMod val="75000"/>
                      <a:lumOff val="25000"/>
                    </a:prstClr>
                  </a:solidFill>
                  <a:cs typeface="メイリオ" pitchFamily="50" charset="-128"/>
                </a:rPr>
                <a:t>必ずマイナビコラボシール</a:t>
              </a:r>
              <a:r>
                <a:rPr lang="ja-JP" altLang="en-US" sz="1000" dirty="0">
                  <a:solidFill>
                    <a:prstClr val="black">
                      <a:lumMod val="75000"/>
                      <a:lumOff val="25000"/>
                    </a:prstClr>
                  </a:solidFill>
                  <a:cs typeface="メイリオ" pitchFamily="50" charset="-128"/>
                </a:rPr>
                <a:t>を貼って</a:t>
              </a:r>
              <a:r>
                <a:rPr lang="ja-JP" altLang="en-US" sz="1000" dirty="0" smtClean="0">
                  <a:solidFill>
                    <a:prstClr val="black">
                      <a:lumMod val="75000"/>
                      <a:lumOff val="25000"/>
                    </a:prstClr>
                  </a:solidFill>
                  <a:cs typeface="メイリオ" pitchFamily="50" charset="-128"/>
                </a:rPr>
                <a:t>、貴社</a:t>
              </a:r>
              <a:r>
                <a:rPr lang="ja-JP" altLang="en-US" sz="1000" dirty="0">
                  <a:solidFill>
                    <a:prstClr val="black">
                      <a:lumMod val="75000"/>
                      <a:lumOff val="25000"/>
                    </a:prstClr>
                  </a:solidFill>
                  <a:cs typeface="メイリオ" pitchFamily="50" charset="-128"/>
                </a:rPr>
                <a:t>製品をサンプリング致します。</a:t>
              </a:r>
              <a:endParaRPr lang="en-US" altLang="ja-JP" sz="1000" dirty="0">
                <a:solidFill>
                  <a:prstClr val="black">
                    <a:lumMod val="75000"/>
                    <a:lumOff val="25000"/>
                  </a:prstClr>
                </a:solidFill>
                <a:cs typeface="メイリオ" pitchFamily="50" charset="-128"/>
              </a:endParaRPr>
            </a:p>
            <a:p>
              <a:r>
                <a:rPr lang="ja-JP" altLang="en-US" sz="1000" dirty="0">
                  <a:solidFill>
                    <a:prstClr val="black">
                      <a:lumMod val="75000"/>
                      <a:lumOff val="25000"/>
                    </a:prstClr>
                  </a:solidFill>
                  <a:cs typeface="メイリオ" pitchFamily="50" charset="-128"/>
                </a:rPr>
                <a:t>マイナビシールを付けることで、貴社製品が「就活に役立つものだ」として意識付けすることが出来ます。</a:t>
              </a:r>
            </a:p>
          </p:txBody>
        </p:sp>
        <p:grpSp>
          <p:nvGrpSpPr>
            <p:cNvPr id="20" name="グループ化 19"/>
            <p:cNvGrpSpPr/>
            <p:nvPr/>
          </p:nvGrpSpPr>
          <p:grpSpPr>
            <a:xfrm>
              <a:off x="6732214" y="1520046"/>
              <a:ext cx="1066405" cy="1064581"/>
              <a:chOff x="9677795" y="1115771"/>
              <a:chExt cx="1428570" cy="1384905"/>
            </a:xfrm>
          </p:grpSpPr>
          <p:grpSp>
            <p:nvGrpSpPr>
              <p:cNvPr id="21" name="グループ化 20"/>
              <p:cNvGrpSpPr/>
              <p:nvPr/>
            </p:nvGrpSpPr>
            <p:grpSpPr>
              <a:xfrm>
                <a:off x="9677795" y="1115771"/>
                <a:ext cx="1428570" cy="1384905"/>
                <a:chOff x="5837861" y="2556968"/>
                <a:chExt cx="1269840" cy="1312015"/>
              </a:xfrm>
            </p:grpSpPr>
            <p:pic>
              <p:nvPicPr>
                <p:cNvPr id="23"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16200000">
                  <a:off x="5816773" y="2578056"/>
                  <a:ext cx="1312015" cy="12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正方形/長方形 23"/>
                <p:cNvSpPr/>
                <p:nvPr/>
              </p:nvSpPr>
              <p:spPr>
                <a:xfrm>
                  <a:off x="6024453" y="3031684"/>
                  <a:ext cx="896655" cy="18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22" name="Picture 2" descr="C:\Users\s7g4004695\Desktop\★2017媒体資料\MYNAVI_SERVICE_2017_YOKO_COLOR.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887711" y="1590996"/>
                <a:ext cx="976668" cy="22560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955357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en-US" altLang="ja-JP" dirty="0"/>
              <a:t>【</a:t>
            </a:r>
            <a:r>
              <a:rPr lang="ja-JP" altLang="en-US" dirty="0"/>
              <a:t>イベント</a:t>
            </a:r>
            <a:r>
              <a:rPr lang="en-US" altLang="ja-JP" dirty="0"/>
              <a:t>】</a:t>
            </a:r>
            <a:r>
              <a:rPr lang="ja-JP" altLang="en-US" dirty="0"/>
              <a:t>概要と</a:t>
            </a:r>
            <a:r>
              <a:rPr lang="ja-JP" altLang="en-US" dirty="0" smtClean="0"/>
              <a:t>料金</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46</a:t>
            </a:fld>
            <a:endParaRPr lang="ja-JP" altLang="en-US">
              <a:solidFill>
                <a:prstClr val="black">
                  <a:tint val="75000"/>
                </a:prstClr>
              </a:solidFill>
            </a:endParaRPr>
          </a:p>
        </p:txBody>
      </p:sp>
      <p:sp>
        <p:nvSpPr>
          <p:cNvPr id="27" name="Rectangle 9"/>
          <p:cNvSpPr>
            <a:spLocks noChangeArrowheads="1"/>
          </p:cNvSpPr>
          <p:nvPr/>
        </p:nvSpPr>
        <p:spPr bwMode="auto">
          <a:xfrm>
            <a:off x="468313" y="1704975"/>
            <a:ext cx="79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ja-JP" altLang="en-US" sz="1200">
                <a:solidFill>
                  <a:srgbClr val="000000"/>
                </a:solidFill>
                <a:cs typeface="メイリオ" pitchFamily="50" charset="-128"/>
              </a:rPr>
              <a:t>定価料金</a:t>
            </a:r>
          </a:p>
        </p:txBody>
      </p:sp>
      <p:sp>
        <p:nvSpPr>
          <p:cNvPr id="28" name="Rectangle 10"/>
          <p:cNvSpPr>
            <a:spLocks noChangeArrowheads="1"/>
          </p:cNvSpPr>
          <p:nvPr/>
        </p:nvSpPr>
        <p:spPr bwMode="auto">
          <a:xfrm>
            <a:off x="395288" y="1989138"/>
            <a:ext cx="22113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en-US" altLang="ja-JP" sz="2400" b="1" dirty="0">
                <a:solidFill>
                  <a:srgbClr val="FF7C80"/>
                </a:solidFill>
                <a:cs typeface="メイリオ" pitchFamily="50" charset="-128"/>
              </a:rPr>
              <a:t>\1,500,000-</a:t>
            </a:r>
          </a:p>
        </p:txBody>
      </p:sp>
      <p:sp>
        <p:nvSpPr>
          <p:cNvPr id="29" name="Rectangle 11"/>
          <p:cNvSpPr>
            <a:spLocks noChangeArrowheads="1"/>
          </p:cNvSpPr>
          <p:nvPr/>
        </p:nvSpPr>
        <p:spPr bwMode="auto">
          <a:xfrm>
            <a:off x="395288" y="2492375"/>
            <a:ext cx="3816350" cy="2415558"/>
          </a:xfrm>
          <a:prstGeom prst="rect">
            <a:avLst/>
          </a:prstGeom>
          <a:solidFill>
            <a:srgbClr val="F8F8F8"/>
          </a:solidFill>
          <a:ln w="9525">
            <a:solidFill>
              <a:srgbClr val="EAEAE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ja-JP" altLang="en-US" sz="1200">
              <a:solidFill>
                <a:srgbClr val="000000"/>
              </a:solidFill>
              <a:cs typeface="メイリオ" pitchFamily="50" charset="-128"/>
            </a:endParaRPr>
          </a:p>
        </p:txBody>
      </p:sp>
      <p:sp>
        <p:nvSpPr>
          <p:cNvPr id="30" name="Rectangle 12"/>
          <p:cNvSpPr>
            <a:spLocks noChangeArrowheads="1"/>
          </p:cNvSpPr>
          <p:nvPr/>
        </p:nvSpPr>
        <p:spPr bwMode="auto">
          <a:xfrm>
            <a:off x="468313" y="2563813"/>
            <a:ext cx="3877985" cy="231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lnSpc>
                <a:spcPct val="120000"/>
              </a:lnSpc>
              <a:spcBef>
                <a:spcPct val="0"/>
              </a:spcBef>
              <a:spcAft>
                <a:spcPct val="0"/>
              </a:spcAft>
            </a:pPr>
            <a:r>
              <a:rPr lang="en-US" altLang="ja-JP" sz="900" dirty="0">
                <a:solidFill>
                  <a:srgbClr val="000000"/>
                </a:solidFill>
                <a:cs typeface="メイリオ" pitchFamily="50" charset="-128"/>
              </a:rPr>
              <a:t>【</a:t>
            </a:r>
            <a:r>
              <a:rPr lang="ja-JP" altLang="en-US" sz="900" dirty="0">
                <a:solidFill>
                  <a:srgbClr val="000000"/>
                </a:solidFill>
                <a:cs typeface="メイリオ" pitchFamily="50" charset="-128"/>
              </a:rPr>
              <a:t>来場者実績</a:t>
            </a:r>
            <a:r>
              <a:rPr lang="en-US" altLang="ja-JP" sz="900" dirty="0">
                <a:solidFill>
                  <a:srgbClr val="000000"/>
                </a:solidFill>
                <a:cs typeface="メイリオ" pitchFamily="50" charset="-128"/>
              </a:rPr>
              <a:t>】20</a:t>
            </a:r>
            <a:r>
              <a:rPr lang="ja-JP" altLang="en-US" sz="900" dirty="0">
                <a:solidFill>
                  <a:srgbClr val="000000"/>
                </a:solidFill>
                <a:cs typeface="メイリオ" pitchFamily="50" charset="-128"/>
              </a:rPr>
              <a:t>～</a:t>
            </a:r>
            <a:r>
              <a:rPr lang="en-US" altLang="ja-JP" sz="900" dirty="0" smtClean="0">
                <a:solidFill>
                  <a:srgbClr val="000000"/>
                </a:solidFill>
                <a:cs typeface="メイリオ" pitchFamily="50" charset="-128"/>
              </a:rPr>
              <a:t>200</a:t>
            </a:r>
            <a:r>
              <a:rPr lang="ja-JP" altLang="en-US" sz="900" dirty="0">
                <a:solidFill>
                  <a:srgbClr val="000000"/>
                </a:solidFill>
                <a:cs typeface="メイリオ" pitchFamily="50" charset="-128"/>
              </a:rPr>
              <a:t>名　</a:t>
            </a:r>
            <a:r>
              <a:rPr lang="en-US" altLang="ja-JP" sz="800" dirty="0">
                <a:solidFill>
                  <a:srgbClr val="000000"/>
                </a:solidFill>
                <a:cs typeface="メイリオ" pitchFamily="50" charset="-128"/>
              </a:rPr>
              <a:t>※</a:t>
            </a:r>
            <a:r>
              <a:rPr lang="ja-JP" altLang="en-US" sz="800" dirty="0">
                <a:solidFill>
                  <a:srgbClr val="000000"/>
                </a:solidFill>
                <a:cs typeface="メイリオ" pitchFamily="50" charset="-128"/>
              </a:rPr>
              <a:t>内容によって異なります。</a:t>
            </a:r>
          </a:p>
          <a:p>
            <a:pPr defTabSz="914400" fontAlgn="base">
              <a:lnSpc>
                <a:spcPct val="120000"/>
              </a:lnSpc>
              <a:spcBef>
                <a:spcPct val="0"/>
              </a:spcBef>
              <a:spcAft>
                <a:spcPct val="0"/>
              </a:spcAft>
            </a:pPr>
            <a:r>
              <a:rPr lang="en-US" altLang="ja-JP" sz="900" dirty="0" smtClean="0">
                <a:solidFill>
                  <a:srgbClr val="000000"/>
                </a:solidFill>
                <a:cs typeface="メイリオ" pitchFamily="50" charset="-128"/>
              </a:rPr>
              <a:t>【</a:t>
            </a:r>
            <a:r>
              <a:rPr lang="ja-JP" altLang="en-US" sz="900" dirty="0">
                <a:solidFill>
                  <a:srgbClr val="000000"/>
                </a:solidFill>
                <a:cs typeface="メイリオ" pitchFamily="50" charset="-128"/>
              </a:rPr>
              <a:t>告知枠</a:t>
            </a:r>
            <a:r>
              <a:rPr lang="en-US" altLang="ja-JP" sz="900" dirty="0" smtClean="0">
                <a:solidFill>
                  <a:srgbClr val="000000"/>
                </a:solidFill>
                <a:cs typeface="メイリオ" pitchFamily="50" charset="-128"/>
              </a:rPr>
              <a:t>】</a:t>
            </a:r>
            <a:endParaRPr lang="en-US" altLang="ja-JP" sz="900" dirty="0">
              <a:solidFill>
                <a:srgbClr val="000000"/>
              </a:solidFill>
              <a:cs typeface="メイリオ" pitchFamily="50" charset="-128"/>
            </a:endParaRPr>
          </a:p>
          <a:p>
            <a:pPr defTabSz="914400" fontAlgn="base">
              <a:spcBef>
                <a:spcPct val="0"/>
              </a:spcBef>
              <a:spcAft>
                <a:spcPct val="0"/>
              </a:spcAft>
            </a:pPr>
            <a:r>
              <a:rPr lang="ja-JP" altLang="en-US" sz="900" dirty="0">
                <a:solidFill>
                  <a:srgbClr val="000000"/>
                </a:solidFill>
                <a:cs typeface="メイリオ" pitchFamily="50" charset="-128"/>
              </a:rPr>
              <a:t>①新着情報（</a:t>
            </a:r>
            <a:r>
              <a:rPr lang="zh-TW" altLang="en-US" sz="900" dirty="0">
                <a:solidFill>
                  <a:srgbClr val="000000"/>
                </a:solidFill>
                <a:cs typeface="メイリオ" pitchFamily="50" charset="-128"/>
              </a:rPr>
              <a:t>掲載開始時）</a:t>
            </a:r>
          </a:p>
          <a:p>
            <a:pPr defTabSz="914400" fontAlgn="base">
              <a:spcBef>
                <a:spcPct val="0"/>
              </a:spcBef>
              <a:spcAft>
                <a:spcPct val="0"/>
              </a:spcAft>
            </a:pPr>
            <a:r>
              <a:rPr lang="en-US" altLang="ja-JP" sz="900" dirty="0">
                <a:solidFill>
                  <a:srgbClr val="000000"/>
                </a:solidFill>
                <a:cs typeface="メイリオ" pitchFamily="50" charset="-128"/>
              </a:rPr>
              <a:t>※</a:t>
            </a:r>
            <a:r>
              <a:rPr lang="ja-JP" altLang="en-US" sz="900" dirty="0">
                <a:solidFill>
                  <a:srgbClr val="000000"/>
                </a:solidFill>
                <a:cs typeface="メイリオ" pitchFamily="50" charset="-128"/>
              </a:rPr>
              <a:t>企画掲載日に掲載いたしますが、サイト更新状況によって掲載期　　</a:t>
            </a:r>
            <a:endParaRPr lang="en-US" altLang="ja-JP" sz="900" dirty="0">
              <a:solidFill>
                <a:srgbClr val="000000"/>
              </a:solidFill>
              <a:cs typeface="メイリオ" pitchFamily="50" charset="-128"/>
            </a:endParaRPr>
          </a:p>
          <a:p>
            <a:pPr defTabSz="914400" fontAlgn="base">
              <a:spcBef>
                <a:spcPct val="0"/>
              </a:spcBef>
              <a:spcAft>
                <a:spcPct val="0"/>
              </a:spcAft>
            </a:pPr>
            <a:r>
              <a:rPr lang="ja-JP" altLang="en-US" sz="900" dirty="0">
                <a:solidFill>
                  <a:srgbClr val="000000"/>
                </a:solidFill>
                <a:cs typeface="メイリオ" pitchFamily="50" charset="-128"/>
              </a:rPr>
              <a:t>　間が前後いたします。</a:t>
            </a:r>
            <a:endParaRPr lang="en-US" altLang="ja-JP" sz="900" dirty="0">
              <a:solidFill>
                <a:srgbClr val="000000"/>
              </a:solidFill>
              <a:cs typeface="メイリオ" pitchFamily="50" charset="-128"/>
            </a:endParaRPr>
          </a:p>
          <a:p>
            <a:pPr defTabSz="914400" fontAlgn="base">
              <a:lnSpc>
                <a:spcPct val="120000"/>
              </a:lnSpc>
              <a:spcBef>
                <a:spcPct val="0"/>
              </a:spcBef>
              <a:spcAft>
                <a:spcPct val="0"/>
              </a:spcAft>
            </a:pPr>
            <a:r>
              <a:rPr lang="ja-JP" altLang="en-US" sz="900" dirty="0">
                <a:solidFill>
                  <a:srgbClr val="000000"/>
                </a:solidFill>
                <a:cs typeface="メイリオ" pitchFamily="50" charset="-128"/>
              </a:rPr>
              <a:t>②カテゴリトップページ誘導枠</a:t>
            </a:r>
            <a:r>
              <a:rPr lang="en-US" altLang="ja-JP" sz="900" dirty="0">
                <a:solidFill>
                  <a:srgbClr val="000000"/>
                </a:solidFill>
                <a:cs typeface="メイリオ" pitchFamily="50" charset="-128"/>
              </a:rPr>
              <a:t>(4</a:t>
            </a:r>
            <a:r>
              <a:rPr lang="ja-JP" altLang="en-US" sz="900" dirty="0">
                <a:solidFill>
                  <a:srgbClr val="000000"/>
                </a:solidFill>
                <a:cs typeface="メイリオ" pitchFamily="50" charset="-128"/>
              </a:rPr>
              <a:t>週間／</a:t>
            </a:r>
            <a:r>
              <a:rPr lang="en-US" altLang="ja-JP" sz="900" dirty="0">
                <a:solidFill>
                  <a:srgbClr val="000000"/>
                </a:solidFill>
                <a:cs typeface="メイリオ" pitchFamily="50" charset="-128"/>
              </a:rPr>
              <a:t>12</a:t>
            </a:r>
            <a:r>
              <a:rPr lang="ja-JP" altLang="en-US" sz="900" dirty="0">
                <a:solidFill>
                  <a:srgbClr val="000000"/>
                </a:solidFill>
                <a:cs typeface="メイリオ" pitchFamily="50" charset="-128"/>
              </a:rPr>
              <a:t>週間</a:t>
            </a:r>
            <a:r>
              <a:rPr lang="en-US" altLang="ja-JP" sz="900" dirty="0">
                <a:solidFill>
                  <a:srgbClr val="000000"/>
                </a:solidFill>
                <a:cs typeface="メイリオ" pitchFamily="50" charset="-128"/>
              </a:rPr>
              <a:t>)</a:t>
            </a:r>
          </a:p>
          <a:p>
            <a:pPr defTabSz="914400" fontAlgn="base">
              <a:lnSpc>
                <a:spcPct val="120000"/>
              </a:lnSpc>
              <a:spcBef>
                <a:spcPct val="0"/>
              </a:spcBef>
              <a:spcAft>
                <a:spcPct val="0"/>
              </a:spcAft>
            </a:pPr>
            <a:r>
              <a:rPr lang="ja-JP" altLang="en-US" sz="900" dirty="0">
                <a:solidFill>
                  <a:srgbClr val="000000"/>
                </a:solidFill>
                <a:cs typeface="メイリオ" pitchFamily="50" charset="-128"/>
              </a:rPr>
              <a:t>③注目の記事　</a:t>
            </a:r>
            <a:r>
              <a:rPr lang="en-US" altLang="ja-JP" sz="900" dirty="0">
                <a:solidFill>
                  <a:srgbClr val="000000"/>
                </a:solidFill>
                <a:cs typeface="メイリオ" pitchFamily="50" charset="-128"/>
              </a:rPr>
              <a:t>(4</a:t>
            </a:r>
            <a:r>
              <a:rPr lang="ja-JP" altLang="en-US" sz="900" dirty="0">
                <a:solidFill>
                  <a:srgbClr val="000000"/>
                </a:solidFill>
                <a:cs typeface="メイリオ" pitchFamily="50" charset="-128"/>
              </a:rPr>
              <a:t>週間／</a:t>
            </a:r>
            <a:r>
              <a:rPr lang="en-US" altLang="ja-JP" sz="900" dirty="0">
                <a:solidFill>
                  <a:srgbClr val="000000"/>
                </a:solidFill>
                <a:cs typeface="メイリオ" pitchFamily="50" charset="-128"/>
              </a:rPr>
              <a:t>12</a:t>
            </a:r>
            <a:r>
              <a:rPr lang="ja-JP" altLang="en-US" sz="900" dirty="0">
                <a:solidFill>
                  <a:srgbClr val="000000"/>
                </a:solidFill>
                <a:cs typeface="メイリオ" pitchFamily="50" charset="-128"/>
              </a:rPr>
              <a:t>週間</a:t>
            </a:r>
            <a:r>
              <a:rPr lang="en-US" altLang="ja-JP" sz="900" dirty="0">
                <a:solidFill>
                  <a:srgbClr val="000000"/>
                </a:solidFill>
                <a:cs typeface="メイリオ" pitchFamily="50" charset="-128"/>
              </a:rPr>
              <a:t>)</a:t>
            </a:r>
          </a:p>
          <a:p>
            <a:pPr defTabSz="914400" fontAlgn="base">
              <a:lnSpc>
                <a:spcPct val="120000"/>
              </a:lnSpc>
              <a:spcBef>
                <a:spcPct val="0"/>
              </a:spcBef>
              <a:spcAft>
                <a:spcPct val="0"/>
              </a:spcAft>
            </a:pPr>
            <a:r>
              <a:rPr lang="ja-JP" altLang="en-US" sz="900" dirty="0">
                <a:solidFill>
                  <a:srgbClr val="000000"/>
                </a:solidFill>
                <a:cs typeface="メイリオ" pitchFamily="50" charset="-128"/>
              </a:rPr>
              <a:t>④ダイレクトリンク（ランダム表示）</a:t>
            </a:r>
            <a:endParaRPr lang="en-US" altLang="ja-JP" sz="900" dirty="0">
              <a:solidFill>
                <a:srgbClr val="000000"/>
              </a:solidFill>
              <a:cs typeface="メイリオ" pitchFamily="50" charset="-128"/>
            </a:endParaRPr>
          </a:p>
          <a:p>
            <a:pPr defTabSz="914400" fontAlgn="base">
              <a:lnSpc>
                <a:spcPct val="120000"/>
              </a:lnSpc>
              <a:spcBef>
                <a:spcPct val="0"/>
              </a:spcBef>
              <a:spcAft>
                <a:spcPct val="0"/>
              </a:spcAft>
            </a:pPr>
            <a:r>
              <a:rPr lang="en-US" altLang="ja-JP" sz="900" dirty="0" smtClean="0">
                <a:solidFill>
                  <a:srgbClr val="000000"/>
                </a:solidFill>
                <a:cs typeface="メイリオ" pitchFamily="50" charset="-128"/>
              </a:rPr>
              <a:t>【</a:t>
            </a:r>
            <a:r>
              <a:rPr lang="ja-JP" altLang="en-US" sz="900" dirty="0">
                <a:solidFill>
                  <a:srgbClr val="000000"/>
                </a:solidFill>
                <a:cs typeface="メイリオ" pitchFamily="50" charset="-128"/>
              </a:rPr>
              <a:t>実施内容</a:t>
            </a:r>
            <a:r>
              <a:rPr lang="en-US" altLang="ja-JP" sz="900" dirty="0">
                <a:solidFill>
                  <a:srgbClr val="000000"/>
                </a:solidFill>
                <a:cs typeface="メイリオ" pitchFamily="50" charset="-128"/>
              </a:rPr>
              <a:t>】</a:t>
            </a:r>
          </a:p>
          <a:p>
            <a:pPr defTabSz="914400" fontAlgn="base">
              <a:lnSpc>
                <a:spcPct val="120000"/>
              </a:lnSpc>
              <a:spcBef>
                <a:spcPct val="0"/>
              </a:spcBef>
              <a:spcAft>
                <a:spcPct val="0"/>
              </a:spcAft>
            </a:pPr>
            <a:r>
              <a:rPr lang="ja-JP" altLang="en-US" sz="900" dirty="0">
                <a:solidFill>
                  <a:srgbClr val="000000"/>
                </a:solidFill>
                <a:cs typeface="メイリオ" pitchFamily="50" charset="-128"/>
              </a:rPr>
              <a:t>●告知・募集ページ制作</a:t>
            </a:r>
          </a:p>
          <a:p>
            <a:pPr defTabSz="914400" fontAlgn="base">
              <a:lnSpc>
                <a:spcPct val="120000"/>
              </a:lnSpc>
              <a:spcBef>
                <a:spcPct val="0"/>
              </a:spcBef>
              <a:spcAft>
                <a:spcPct val="0"/>
              </a:spcAft>
            </a:pPr>
            <a:r>
              <a:rPr lang="ja-JP" altLang="en-US" sz="900" dirty="0">
                <a:solidFill>
                  <a:srgbClr val="000000"/>
                </a:solidFill>
                <a:cs typeface="メイリオ" pitchFamily="50" charset="-128"/>
              </a:rPr>
              <a:t>●募集時のアンケート</a:t>
            </a:r>
            <a:r>
              <a:rPr lang="en-US" altLang="ja-JP" sz="900" dirty="0">
                <a:solidFill>
                  <a:srgbClr val="000000"/>
                </a:solidFill>
                <a:cs typeface="メイリオ" pitchFamily="50" charset="-128"/>
              </a:rPr>
              <a:t>3</a:t>
            </a:r>
            <a:r>
              <a:rPr lang="ja-JP" altLang="en-US" sz="900" dirty="0" smtClean="0">
                <a:solidFill>
                  <a:srgbClr val="000000"/>
                </a:solidFill>
                <a:cs typeface="メイリオ" pitchFamily="50" charset="-128"/>
              </a:rPr>
              <a:t>問</a:t>
            </a:r>
            <a:endParaRPr lang="ja-JP" altLang="en-US" sz="900" dirty="0">
              <a:solidFill>
                <a:srgbClr val="000000"/>
              </a:solidFill>
              <a:cs typeface="メイリオ" pitchFamily="50" charset="-128"/>
            </a:endParaRPr>
          </a:p>
          <a:p>
            <a:pPr defTabSz="914400" fontAlgn="base">
              <a:lnSpc>
                <a:spcPct val="120000"/>
              </a:lnSpc>
              <a:spcBef>
                <a:spcPct val="0"/>
              </a:spcBef>
              <a:spcAft>
                <a:spcPct val="0"/>
              </a:spcAft>
            </a:pPr>
            <a:r>
              <a:rPr lang="ja-JP" altLang="en-US" sz="900" dirty="0">
                <a:solidFill>
                  <a:srgbClr val="000000"/>
                </a:solidFill>
                <a:cs typeface="メイリオ" pitchFamily="50" charset="-128"/>
              </a:rPr>
              <a:t>●企画・運営実施（スタッフ</a:t>
            </a:r>
            <a:r>
              <a:rPr lang="en-US" altLang="ja-JP" sz="900" dirty="0">
                <a:solidFill>
                  <a:srgbClr val="000000"/>
                </a:solidFill>
                <a:cs typeface="メイリオ" pitchFamily="50" charset="-128"/>
              </a:rPr>
              <a:t>3</a:t>
            </a:r>
            <a:r>
              <a:rPr lang="ja-JP" altLang="en-US" sz="900" dirty="0">
                <a:solidFill>
                  <a:srgbClr val="000000"/>
                </a:solidFill>
                <a:cs typeface="メイリオ" pitchFamily="50" charset="-128"/>
              </a:rPr>
              <a:t>名まで）</a:t>
            </a:r>
          </a:p>
          <a:p>
            <a:pPr defTabSz="914400" fontAlgn="base">
              <a:lnSpc>
                <a:spcPct val="120000"/>
              </a:lnSpc>
              <a:spcBef>
                <a:spcPct val="0"/>
              </a:spcBef>
              <a:spcAft>
                <a:spcPct val="0"/>
              </a:spcAft>
            </a:pPr>
            <a:r>
              <a:rPr lang="ja-JP" altLang="en-US" sz="900" dirty="0">
                <a:solidFill>
                  <a:srgbClr val="000000"/>
                </a:solidFill>
                <a:cs typeface="メイリオ" pitchFamily="50" charset="-128"/>
              </a:rPr>
              <a:t>●募集管理（応募受付システム・応募問合せ受付）</a:t>
            </a:r>
          </a:p>
          <a:p>
            <a:pPr defTabSz="914400" fontAlgn="base">
              <a:lnSpc>
                <a:spcPct val="120000"/>
              </a:lnSpc>
              <a:spcBef>
                <a:spcPct val="0"/>
              </a:spcBef>
              <a:spcAft>
                <a:spcPct val="0"/>
              </a:spcAft>
            </a:pPr>
            <a:r>
              <a:rPr lang="en-US" altLang="ja-JP" sz="800" dirty="0">
                <a:solidFill>
                  <a:srgbClr val="000000"/>
                </a:solidFill>
                <a:cs typeface="メイリオ" pitchFamily="50" charset="-128"/>
              </a:rPr>
              <a:t>※</a:t>
            </a:r>
            <a:r>
              <a:rPr lang="ja-JP" altLang="en-US" sz="800" dirty="0">
                <a:solidFill>
                  <a:srgbClr val="000000"/>
                </a:solidFill>
                <a:cs typeface="メイリオ" pitchFamily="50" charset="-128"/>
              </a:rPr>
              <a:t>上記以外については、全てオプション費用をいただきます（次頁ご参照）</a:t>
            </a:r>
            <a:r>
              <a:rPr lang="ja-JP" altLang="en-US" sz="800" dirty="0" smtClean="0">
                <a:solidFill>
                  <a:srgbClr val="000000"/>
                </a:solidFill>
                <a:cs typeface="メイリオ" pitchFamily="50" charset="-128"/>
              </a:rPr>
              <a:t>。</a:t>
            </a:r>
            <a:endParaRPr lang="ja-JP" altLang="en-US" sz="800" dirty="0">
              <a:solidFill>
                <a:srgbClr val="000000"/>
              </a:solidFill>
              <a:cs typeface="メイリオ" pitchFamily="50" charset="-128"/>
            </a:endParaRPr>
          </a:p>
        </p:txBody>
      </p:sp>
      <p:pic>
        <p:nvPicPr>
          <p:cNvPr id="31"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39834" y="5373688"/>
            <a:ext cx="2086331" cy="13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15"/>
          <p:cNvSpPr txBox="1">
            <a:spLocks noChangeArrowheads="1"/>
          </p:cNvSpPr>
          <p:nvPr/>
        </p:nvSpPr>
        <p:spPr bwMode="auto">
          <a:xfrm>
            <a:off x="323849" y="5162550"/>
            <a:ext cx="27908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defTabSz="914400" eaLnBrk="1" fontAlgn="base" hangingPunct="1">
              <a:spcBef>
                <a:spcPct val="0"/>
              </a:spcBef>
              <a:spcAft>
                <a:spcPct val="0"/>
              </a:spcAft>
            </a:pPr>
            <a:r>
              <a:rPr lang="en-US" altLang="ja-JP" sz="900">
                <a:solidFill>
                  <a:srgbClr val="000000"/>
                </a:solidFill>
                <a:latin typeface="メイリオ" pitchFamily="50" charset="-128"/>
                <a:ea typeface="メイリオ" pitchFamily="50" charset="-128"/>
                <a:cs typeface="メイリオ" pitchFamily="50" charset="-128"/>
              </a:rPr>
              <a:t>【</a:t>
            </a:r>
            <a:r>
              <a:rPr lang="ja-JP" altLang="en-US" sz="900">
                <a:solidFill>
                  <a:srgbClr val="000000"/>
                </a:solidFill>
                <a:latin typeface="メイリオ" pitchFamily="50" charset="-128"/>
                <a:ea typeface="メイリオ" pitchFamily="50" charset="-128"/>
                <a:cs typeface="メイリオ" pitchFamily="50" charset="-128"/>
              </a:rPr>
              <a:t>弊社施設「マイナビルーム」</a:t>
            </a:r>
            <a:r>
              <a:rPr lang="en-US" altLang="ja-JP" sz="900">
                <a:solidFill>
                  <a:srgbClr val="000000"/>
                </a:solidFill>
                <a:latin typeface="メイリオ" pitchFamily="50" charset="-128"/>
                <a:ea typeface="メイリオ" pitchFamily="50" charset="-128"/>
                <a:cs typeface="メイリオ" pitchFamily="50" charset="-128"/>
              </a:rPr>
              <a:t>】</a:t>
            </a:r>
          </a:p>
        </p:txBody>
      </p:sp>
      <p:pic>
        <p:nvPicPr>
          <p:cNvPr id="33" name="Picture 46" descr="DSC_003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800" y="5378450"/>
            <a:ext cx="2069905" cy="138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0"/>
          <p:cNvSpPr txBox="1">
            <a:spLocks noChangeArrowheads="1"/>
          </p:cNvSpPr>
          <p:nvPr/>
        </p:nvSpPr>
        <p:spPr bwMode="auto">
          <a:xfrm>
            <a:off x="5665788" y="6545582"/>
            <a:ext cx="27494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defTabSz="914400" eaLnBrk="1" fontAlgn="base" hangingPunct="1">
              <a:spcBef>
                <a:spcPct val="0"/>
              </a:spcBef>
              <a:spcAft>
                <a:spcPct val="0"/>
              </a:spcAft>
            </a:pPr>
            <a:r>
              <a:rPr lang="en-US" altLang="ja-JP" sz="800" dirty="0">
                <a:solidFill>
                  <a:srgbClr val="000000"/>
                </a:solidFill>
                <a:latin typeface="メイリオ" pitchFamily="50" charset="-128"/>
                <a:ea typeface="メイリオ" pitchFamily="50" charset="-128"/>
                <a:cs typeface="メイリオ" pitchFamily="50" charset="-128"/>
              </a:rPr>
              <a:t>【</a:t>
            </a:r>
            <a:r>
              <a:rPr lang="ja-JP" altLang="en-US" sz="800" dirty="0" smtClean="0">
                <a:solidFill>
                  <a:srgbClr val="000000"/>
                </a:solidFill>
                <a:latin typeface="メイリオ" pitchFamily="50" charset="-128"/>
                <a:ea typeface="メイリオ" pitchFamily="50" charset="-128"/>
                <a:cs typeface="メイリオ" pitchFamily="50" charset="-128"/>
              </a:rPr>
              <a:t>化粧用品会社</a:t>
            </a:r>
            <a:r>
              <a:rPr lang="ja-JP" altLang="en-US" sz="800" dirty="0">
                <a:solidFill>
                  <a:srgbClr val="000000"/>
                </a:solidFill>
                <a:latin typeface="メイリオ" pitchFamily="50" charset="-128"/>
                <a:ea typeface="メイリオ" pitchFamily="50" charset="-128"/>
                <a:cs typeface="メイリオ" pitchFamily="50" charset="-128"/>
              </a:rPr>
              <a:t>様タイアップ</a:t>
            </a:r>
            <a:r>
              <a:rPr lang="ja-JP" altLang="en-US" sz="800" dirty="0" smtClean="0">
                <a:solidFill>
                  <a:srgbClr val="000000"/>
                </a:solidFill>
                <a:latin typeface="メイリオ" pitchFamily="50" charset="-128"/>
                <a:ea typeface="メイリオ" pitchFamily="50" charset="-128"/>
                <a:cs typeface="メイリオ" pitchFamily="50" charset="-128"/>
              </a:rPr>
              <a:t>（身だしなみセミナー</a:t>
            </a:r>
            <a:r>
              <a:rPr lang="ja-JP" altLang="en-US" sz="800" dirty="0">
                <a:solidFill>
                  <a:srgbClr val="000000"/>
                </a:solidFill>
                <a:latin typeface="メイリオ" pitchFamily="50" charset="-128"/>
                <a:ea typeface="メイリオ" pitchFamily="50" charset="-128"/>
                <a:cs typeface="メイリオ" pitchFamily="50" charset="-128"/>
              </a:rPr>
              <a:t>）</a:t>
            </a:r>
            <a:r>
              <a:rPr lang="en-US" altLang="ja-JP" sz="800" dirty="0">
                <a:solidFill>
                  <a:srgbClr val="000000"/>
                </a:solidFill>
                <a:latin typeface="メイリオ" pitchFamily="50" charset="-128"/>
                <a:ea typeface="メイリオ" pitchFamily="50" charset="-128"/>
                <a:cs typeface="メイリオ" pitchFamily="50" charset="-128"/>
              </a:rPr>
              <a:t>】</a:t>
            </a:r>
          </a:p>
        </p:txBody>
      </p:sp>
      <p:sp>
        <p:nvSpPr>
          <p:cNvPr id="35" name="Rectangle 51"/>
          <p:cNvSpPr>
            <a:spLocks noChangeArrowheads="1"/>
          </p:cNvSpPr>
          <p:nvPr/>
        </p:nvSpPr>
        <p:spPr bwMode="auto">
          <a:xfrm>
            <a:off x="323850" y="723900"/>
            <a:ext cx="2954655" cy="46166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ja-JP" altLang="en-US" sz="2400" b="1" dirty="0">
                <a:solidFill>
                  <a:srgbClr val="6699FF"/>
                </a:solidFill>
                <a:cs typeface="メイリオ" pitchFamily="50" charset="-128"/>
              </a:rPr>
              <a:t>就</a:t>
            </a:r>
            <a:r>
              <a:rPr lang="ja-JP" altLang="en-US" sz="2400" b="1" dirty="0" smtClean="0">
                <a:solidFill>
                  <a:srgbClr val="6699FF"/>
                </a:solidFill>
                <a:cs typeface="メイリオ" pitchFamily="50" charset="-128"/>
              </a:rPr>
              <a:t>活生向けイベント</a:t>
            </a:r>
            <a:endParaRPr lang="ja-JP" altLang="en-US" sz="2400" b="1" dirty="0">
              <a:solidFill>
                <a:srgbClr val="6699FF"/>
              </a:solidFill>
              <a:cs typeface="メイリオ" pitchFamily="50" charset="-128"/>
            </a:endParaRPr>
          </a:p>
        </p:txBody>
      </p:sp>
      <p:sp>
        <p:nvSpPr>
          <p:cNvPr id="36" name="Text Box 50"/>
          <p:cNvSpPr txBox="1">
            <a:spLocks noChangeArrowheads="1"/>
          </p:cNvSpPr>
          <p:nvPr/>
        </p:nvSpPr>
        <p:spPr bwMode="auto">
          <a:xfrm>
            <a:off x="5588000" y="3403600"/>
            <a:ext cx="23399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defTabSz="914400" eaLnBrk="1" fontAlgn="base" hangingPunct="1">
              <a:spcBef>
                <a:spcPct val="0"/>
              </a:spcBef>
              <a:spcAft>
                <a:spcPct val="0"/>
              </a:spcAft>
            </a:pPr>
            <a:r>
              <a:rPr lang="en-US" altLang="ja-JP" sz="800" dirty="0">
                <a:solidFill>
                  <a:srgbClr val="000000"/>
                </a:solidFill>
                <a:latin typeface="メイリオ" pitchFamily="50" charset="-128"/>
                <a:ea typeface="メイリオ" pitchFamily="50" charset="-128"/>
                <a:cs typeface="メイリオ" pitchFamily="50" charset="-128"/>
              </a:rPr>
              <a:t>【</a:t>
            </a:r>
            <a:r>
              <a:rPr lang="ja-JP" altLang="en-US" sz="800" dirty="0">
                <a:solidFill>
                  <a:srgbClr val="000000"/>
                </a:solidFill>
                <a:latin typeface="メイリオ" pitchFamily="50" charset="-128"/>
                <a:ea typeface="メイリオ" pitchFamily="50" charset="-128"/>
                <a:cs typeface="メイリオ" pitchFamily="50" charset="-128"/>
              </a:rPr>
              <a:t>アパレルメーカー様タイアップ</a:t>
            </a:r>
            <a:endParaRPr lang="en-US" altLang="ja-JP" sz="800" dirty="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pPr>
            <a:r>
              <a:rPr lang="ja-JP" altLang="en-US" sz="800" dirty="0">
                <a:solidFill>
                  <a:srgbClr val="000000"/>
                </a:solidFill>
                <a:latin typeface="メイリオ" pitchFamily="50" charset="-128"/>
                <a:ea typeface="メイリオ" pitchFamily="50" charset="-128"/>
                <a:cs typeface="メイリオ" pitchFamily="50" charset="-128"/>
              </a:rPr>
              <a:t>　　　　　　　　　　（着こなしセミナー）</a:t>
            </a:r>
            <a:r>
              <a:rPr lang="en-US" altLang="ja-JP" sz="800" dirty="0">
                <a:solidFill>
                  <a:srgbClr val="000000"/>
                </a:solidFill>
                <a:latin typeface="メイリオ" pitchFamily="50" charset="-128"/>
                <a:ea typeface="メイリオ" pitchFamily="50" charset="-128"/>
                <a:cs typeface="メイリオ" pitchFamily="50" charset="-128"/>
              </a:rPr>
              <a:t>】</a:t>
            </a:r>
          </a:p>
        </p:txBody>
      </p:sp>
      <p:sp>
        <p:nvSpPr>
          <p:cNvPr id="37" name="テキスト ボックス 36"/>
          <p:cNvSpPr txBox="1"/>
          <p:nvPr/>
        </p:nvSpPr>
        <p:spPr>
          <a:xfrm>
            <a:off x="395288" y="1126780"/>
            <a:ext cx="4171578" cy="415498"/>
          </a:xfrm>
          <a:prstGeom prst="rect">
            <a:avLst/>
          </a:prstGeom>
          <a:noFill/>
        </p:spPr>
        <p:txBody>
          <a:bodyPr wrap="square" rtlCol="0">
            <a:spAutoFit/>
          </a:bodyPr>
          <a:lstStyle/>
          <a:p>
            <a:pPr defTabSz="914400" fontAlgn="base">
              <a:spcBef>
                <a:spcPct val="0"/>
              </a:spcBef>
              <a:spcAft>
                <a:spcPct val="0"/>
              </a:spcAft>
            </a:pPr>
            <a:r>
              <a:rPr lang="ja-JP" altLang="en-US" sz="1050" dirty="0" smtClean="0">
                <a:solidFill>
                  <a:srgbClr val="000000"/>
                </a:solidFill>
                <a:cs typeface="メイリオ" panose="020B0604030504040204" pitchFamily="50" charset="-128"/>
              </a:rPr>
              <a:t>メイクセミナーやスーツの着こなし講座など、就活生に向けた個別イベントの実施が可能です。</a:t>
            </a:r>
            <a:endParaRPr lang="ja-JP" altLang="en-US" sz="1050" dirty="0">
              <a:solidFill>
                <a:srgbClr val="000000"/>
              </a:solidFill>
              <a:cs typeface="メイリオ" panose="020B0604030504040204" pitchFamily="50" charset="-128"/>
            </a:endParaRPr>
          </a:p>
        </p:txBody>
      </p:sp>
      <p:pic>
        <p:nvPicPr>
          <p:cNvPr id="38" name="Picture 49" descr="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1363" y="882099"/>
            <a:ext cx="1741487" cy="2410376"/>
          </a:xfrm>
          <a:prstGeom prst="rect">
            <a:avLst/>
          </a:prstGeom>
          <a:noFill/>
          <a:ln w="9525">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5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39063" y="902345"/>
            <a:ext cx="2016125"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2" descr="IMG_798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5125" y="2300288"/>
            <a:ext cx="2016125" cy="1512887"/>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81506" y="4131923"/>
            <a:ext cx="1210600" cy="233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22"/>
          <p:cNvPicPr>
            <a:picLocks noChangeAspect="1"/>
          </p:cNvPicPr>
          <p:nvPr/>
        </p:nvPicPr>
        <p:blipFill>
          <a:blip r:embed="rId8" cstate="email">
            <a:extLst>
              <a:ext uri="{28A0092B-C50C-407E-A947-70E740481C1C}">
                <a14:useLocalDpi xmlns:a14="http://schemas.microsoft.com/office/drawing/2010/main"/>
              </a:ext>
            </a:extLst>
          </a:blip>
          <a:srcRect l="-869"/>
          <a:stretch>
            <a:fillRect/>
          </a:stretch>
        </p:blipFill>
        <p:spPr bwMode="auto">
          <a:xfrm>
            <a:off x="6539706" y="4586322"/>
            <a:ext cx="1652999" cy="191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15312" y="5120185"/>
            <a:ext cx="1785938" cy="1348565"/>
          </a:xfrm>
          <a:prstGeom prst="rect">
            <a:avLst/>
          </a:prstGeom>
          <a:noFill/>
          <a:ln w="9525">
            <a:solidFill>
              <a:srgbClr val="FFFFFF">
                <a:lumMod val="5000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14518" y="4273727"/>
            <a:ext cx="1290638" cy="1268412"/>
          </a:xfrm>
          <a:prstGeom prst="rect">
            <a:avLst/>
          </a:prstGeom>
          <a:noFill/>
          <a:ln w="9525">
            <a:solidFill>
              <a:srgbClr val="FFFFFF">
                <a:lumMod val="5000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48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a:t>
            </a:r>
            <a:r>
              <a:rPr lang="ja-JP" altLang="en-US" dirty="0"/>
              <a:t>イベント</a:t>
            </a:r>
            <a:r>
              <a:rPr lang="en-US" altLang="ja-JP" dirty="0"/>
              <a:t>】</a:t>
            </a:r>
            <a:r>
              <a:rPr lang="ja-JP" altLang="en-US" dirty="0"/>
              <a:t>オプション</a:t>
            </a:r>
            <a:r>
              <a:rPr lang="ja-JP" altLang="en-US" dirty="0" smtClean="0"/>
              <a:t>一覧</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47</a:t>
            </a:fld>
            <a:endParaRPr lang="ja-JP" altLang="en-US">
              <a:solidFill>
                <a:prstClr val="black">
                  <a:tint val="75000"/>
                </a:prstClr>
              </a:solidFill>
            </a:endParaRPr>
          </a:p>
        </p:txBody>
      </p:sp>
      <p:sp>
        <p:nvSpPr>
          <p:cNvPr id="7" name="テキスト ボックス 1"/>
          <p:cNvSpPr txBox="1">
            <a:spLocks noChangeArrowheads="1"/>
          </p:cNvSpPr>
          <p:nvPr/>
        </p:nvSpPr>
        <p:spPr bwMode="auto">
          <a:xfrm>
            <a:off x="360165" y="4879712"/>
            <a:ext cx="4416559" cy="26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1" rIns="91423" bIns="45711">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r>
              <a:rPr lang="en-US" altLang="ja-JP" sz="11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1100" dirty="0">
                <a:solidFill>
                  <a:prstClr val="black">
                    <a:lumMod val="75000"/>
                    <a:lumOff val="25000"/>
                  </a:prstClr>
                </a:solidFill>
                <a:latin typeface="メイリオ" pitchFamily="50" charset="-128"/>
                <a:ea typeface="メイリオ" pitchFamily="50" charset="-128"/>
                <a:cs typeface="メイリオ" pitchFamily="50" charset="-128"/>
              </a:rPr>
              <a:t>上記以外の作業が発生する場合は、別途お見積もりとなります。</a:t>
            </a:r>
            <a:endParaRPr lang="en-US" altLang="ja-JP" sz="110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8" name="テキスト ボックス 4"/>
          <p:cNvSpPr txBox="1">
            <a:spLocks noChangeArrowheads="1"/>
          </p:cNvSpPr>
          <p:nvPr/>
        </p:nvSpPr>
        <p:spPr bwMode="auto">
          <a:xfrm>
            <a:off x="303609" y="874713"/>
            <a:ext cx="2698140" cy="3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1" rIns="91423" bIns="45711">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r>
              <a:rPr lang="ja-JP" altLang="en-US" b="1" dirty="0">
                <a:solidFill>
                  <a:srgbClr val="6699FF"/>
                </a:solidFill>
                <a:latin typeface="メイリオ" pitchFamily="50" charset="-128"/>
                <a:ea typeface="メイリオ" pitchFamily="50" charset="-128"/>
                <a:cs typeface="メイリオ" pitchFamily="50" charset="-128"/>
              </a:rPr>
              <a:t>イベント　オプション項目一覧</a:t>
            </a:r>
          </a:p>
        </p:txBody>
      </p:sp>
      <p:graphicFrame>
        <p:nvGraphicFramePr>
          <p:cNvPr id="9" name="オブジェクト 5"/>
          <p:cNvGraphicFramePr>
            <a:graphicFrameLocks noChangeAspect="1"/>
          </p:cNvGraphicFramePr>
          <p:nvPr>
            <p:extLst>
              <p:ext uri="{D42A27DB-BD31-4B8C-83A1-F6EECF244321}">
                <p14:modId xmlns:p14="http://schemas.microsoft.com/office/powerpoint/2010/main" val="966003155"/>
              </p:ext>
            </p:extLst>
          </p:nvPr>
        </p:nvGraphicFramePr>
        <p:xfrm>
          <a:off x="412552" y="1209852"/>
          <a:ext cx="9331523" cy="3698258"/>
        </p:xfrm>
        <a:graphic>
          <a:graphicData uri="http://schemas.openxmlformats.org/presentationml/2006/ole">
            <mc:AlternateContent xmlns:mc="http://schemas.openxmlformats.org/markup-compatibility/2006">
              <mc:Choice xmlns:v="urn:schemas-microsoft-com:vml" Requires="v">
                <p:oleObj spid="_x0000_s5165" name="ワークシート" r:id="rId4" imgW="9277485" imgH="3991065" progId="Excel.Sheet.12">
                  <p:embed/>
                </p:oleObj>
              </mc:Choice>
              <mc:Fallback>
                <p:oleObj name="ワークシート" r:id="rId4" imgW="9277485" imgH="3991065" progId="Excel.Sheet.12">
                  <p:embed/>
                  <p:pic>
                    <p:nvPicPr>
                      <p:cNvPr id="0" name=""/>
                      <p:cNvPicPr>
                        <a:picLocks noChangeAspect="1" noChangeArrowheads="1"/>
                      </p:cNvPicPr>
                      <p:nvPr/>
                    </p:nvPicPr>
                    <p:blipFill>
                      <a:blip r:embed="rId5"/>
                      <a:srcRect/>
                      <a:stretch>
                        <a:fillRect/>
                      </a:stretch>
                    </p:blipFill>
                    <p:spPr bwMode="auto">
                      <a:xfrm>
                        <a:off x="412552" y="1209852"/>
                        <a:ext cx="9331523" cy="3698258"/>
                      </a:xfrm>
                      <a:prstGeom prst="rect">
                        <a:avLst/>
                      </a:prstGeom>
                      <a:noFill/>
                      <a:ln>
                        <a:noFill/>
                      </a:ln>
                      <a:extLst/>
                    </p:spPr>
                  </p:pic>
                </p:oleObj>
              </mc:Fallback>
            </mc:AlternateContent>
          </a:graphicData>
        </a:graphic>
      </p:graphicFrame>
      <p:pic>
        <p:nvPicPr>
          <p:cNvPr id="10" name="Picture 7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2574" y="5226492"/>
            <a:ext cx="1010841" cy="138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5954" y="5226492"/>
            <a:ext cx="1003697" cy="138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4"/>
          <p:cNvSpPr>
            <a:spLocks noChangeArrowheads="1"/>
          </p:cNvSpPr>
          <p:nvPr/>
        </p:nvSpPr>
        <p:spPr bwMode="auto">
          <a:xfrm>
            <a:off x="6002537" y="5070651"/>
            <a:ext cx="3012876" cy="1668992"/>
          </a:xfrm>
          <a:prstGeom prst="rect">
            <a:avLst/>
          </a:prstGeom>
          <a:noFill/>
          <a:ln w="19050" algn="ctr">
            <a:solidFill>
              <a:srgbClr val="FF7C80"/>
            </a:solidFill>
            <a:prstDash val="sysDot"/>
            <a:round/>
            <a:headEnd/>
            <a:tailEnd/>
          </a:ln>
          <a:extLst>
            <a:ext uri="{909E8E84-426E-40DD-AFC4-6F175D3DCCD1}">
              <a14:hiddenFill xmlns:a14="http://schemas.microsoft.com/office/drawing/2010/main">
                <a:solidFill>
                  <a:srgbClr val="FFFFFF"/>
                </a:solidFill>
              </a14:hiddenFill>
            </a:ext>
          </a:extLst>
        </p:spPr>
        <p:txBody>
          <a:bodyPr lIns="91423" tIns="45711" rIns="91423" bIns="45711"/>
          <a:lstStyle/>
          <a:p>
            <a:endParaRPr lang="ja-JP" altLang="en-US">
              <a:solidFill>
                <a:prstClr val="black"/>
              </a:solidFill>
            </a:endParaRPr>
          </a:p>
        </p:txBody>
      </p:sp>
      <p:sp>
        <p:nvSpPr>
          <p:cNvPr id="13" name="テキスト ボックス 3"/>
          <p:cNvSpPr txBox="1">
            <a:spLocks noChangeArrowheads="1"/>
          </p:cNvSpPr>
          <p:nvPr/>
        </p:nvSpPr>
        <p:spPr bwMode="auto">
          <a:xfrm>
            <a:off x="6186488" y="4965084"/>
            <a:ext cx="1827015" cy="2462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r>
              <a:rPr lang="ja-JP" altLang="en-US" sz="1000" b="1" dirty="0">
                <a:solidFill>
                  <a:srgbClr val="FF7C80"/>
                </a:solidFill>
                <a:latin typeface="メイリオ" pitchFamily="50" charset="-128"/>
                <a:ea typeface="メイリオ" pitchFamily="50" charset="-128"/>
                <a:cs typeface="メイリオ" pitchFamily="50" charset="-128"/>
              </a:rPr>
              <a:t>★パネル例（</a:t>
            </a:r>
            <a:r>
              <a:rPr lang="en-US" altLang="ja-JP" sz="1000" b="1" dirty="0">
                <a:solidFill>
                  <a:srgbClr val="FF7C80"/>
                </a:solidFill>
                <a:latin typeface="メイリオ" pitchFamily="50" charset="-128"/>
                <a:ea typeface="メイリオ" pitchFamily="50" charset="-128"/>
                <a:cs typeface="メイリオ" pitchFamily="50" charset="-128"/>
              </a:rPr>
              <a:t>A</a:t>
            </a:r>
            <a:r>
              <a:rPr lang="ja-JP" altLang="en-US" sz="1000" b="1" dirty="0">
                <a:solidFill>
                  <a:srgbClr val="FF7C80"/>
                </a:solidFill>
                <a:latin typeface="メイリオ" pitchFamily="50" charset="-128"/>
                <a:ea typeface="メイリオ" pitchFamily="50" charset="-128"/>
                <a:cs typeface="メイリオ" pitchFamily="50" charset="-128"/>
              </a:rPr>
              <a:t>１サイズ）</a:t>
            </a:r>
          </a:p>
        </p:txBody>
      </p:sp>
    </p:spTree>
    <p:extLst>
      <p:ext uri="{BB962C8B-B14F-4D97-AF65-F5344CB8AC3E}">
        <p14:creationId xmlns:p14="http://schemas.microsoft.com/office/powerpoint/2010/main" val="3055889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参考資料</a:t>
            </a:r>
            <a:r>
              <a:rPr lang="en-US" altLang="ja-JP" dirty="0"/>
              <a:t>】</a:t>
            </a:r>
            <a:r>
              <a:rPr lang="ja-JP" altLang="en-US" dirty="0"/>
              <a:t>表現の</a:t>
            </a:r>
            <a:r>
              <a:rPr lang="ja-JP" altLang="en-US" dirty="0" smtClean="0"/>
              <a:t>ガイドライン</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48</a:t>
            </a:fld>
            <a:endParaRPr lang="ja-JP" altLang="en-US">
              <a:solidFill>
                <a:prstClr val="black">
                  <a:tint val="75000"/>
                </a:prstClr>
              </a:solidFill>
            </a:endParaRPr>
          </a:p>
        </p:txBody>
      </p:sp>
      <p:sp>
        <p:nvSpPr>
          <p:cNvPr id="5" name="Rectangle 4"/>
          <p:cNvSpPr>
            <a:spLocks noChangeArrowheads="1"/>
          </p:cNvSpPr>
          <p:nvPr/>
        </p:nvSpPr>
        <p:spPr bwMode="auto">
          <a:xfrm>
            <a:off x="635817" y="791364"/>
            <a:ext cx="8867775"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b="1" dirty="0">
                <a:solidFill>
                  <a:prstClr val="black"/>
                </a:solidFill>
                <a:latin typeface="メイリオ"/>
                <a:ea typeface="メイリオ"/>
              </a:rPr>
              <a:t>【</a:t>
            </a:r>
            <a:r>
              <a:rPr lang="ja-JP" altLang="en-US" sz="1200" b="1" dirty="0">
                <a:solidFill>
                  <a:prstClr val="black"/>
                </a:solidFill>
                <a:latin typeface="メイリオ"/>
                <a:ea typeface="メイリオ"/>
              </a:rPr>
              <a:t>ガイドライン</a:t>
            </a:r>
            <a:r>
              <a:rPr lang="en-US" altLang="ja-JP" sz="1200" b="1" dirty="0">
                <a:solidFill>
                  <a:prstClr val="black"/>
                </a:solidFill>
                <a:latin typeface="メイリオ"/>
                <a:ea typeface="メイリオ"/>
              </a:rPr>
              <a:t>】</a:t>
            </a:r>
            <a:r>
              <a:rPr lang="en-US" altLang="ja-JP" sz="900" dirty="0">
                <a:solidFill>
                  <a:prstClr val="black"/>
                </a:solidFill>
                <a:latin typeface="メイリオ"/>
                <a:ea typeface="メイリオ"/>
              </a:rPr>
              <a:t/>
            </a:r>
            <a:br>
              <a:rPr lang="en-US" altLang="ja-JP" sz="900" dirty="0">
                <a:solidFill>
                  <a:prstClr val="black"/>
                </a:solidFill>
                <a:latin typeface="メイリオ"/>
                <a:ea typeface="メイリオ"/>
              </a:rPr>
            </a:br>
            <a:r>
              <a:rPr lang="ja-JP" altLang="en-US" sz="1050" dirty="0">
                <a:solidFill>
                  <a:prstClr val="black"/>
                </a:solidFill>
                <a:latin typeface="メイリオ"/>
                <a:ea typeface="メイリオ"/>
              </a:rPr>
              <a:t>就活メディアに関しては、下記に該当する表現を特に厳しく禁止いたしますので、ご注意ください。</a:t>
            </a:r>
          </a:p>
          <a:p>
            <a:pPr eaLnBrk="1" hangingPunct="1">
              <a:spcBef>
                <a:spcPct val="0"/>
              </a:spcBef>
              <a:buFontTx/>
              <a:buNone/>
            </a:pPr>
            <a:endParaRPr lang="ja-JP" altLang="en-US" sz="1050" dirty="0">
              <a:solidFill>
                <a:prstClr val="black"/>
              </a:solidFill>
              <a:latin typeface="メイリオ"/>
              <a:ea typeface="メイリオ"/>
            </a:endParaRPr>
          </a:p>
          <a:p>
            <a:pPr eaLnBrk="1" hangingPunct="1">
              <a:spcBef>
                <a:spcPct val="0"/>
              </a:spcBef>
              <a:buFontTx/>
              <a:buNone/>
            </a:pPr>
            <a:r>
              <a:rPr lang="en-US" altLang="ja-JP" sz="1050" dirty="0">
                <a:solidFill>
                  <a:prstClr val="black"/>
                </a:solidFill>
                <a:latin typeface="メイリオ"/>
                <a:ea typeface="メイリオ"/>
              </a:rPr>
              <a:t>1.</a:t>
            </a:r>
            <a:r>
              <a:rPr lang="ja-JP" altLang="en-US" sz="1050" dirty="0">
                <a:solidFill>
                  <a:prstClr val="black"/>
                </a:solidFill>
                <a:latin typeface="メイリオ"/>
                <a:ea typeface="メイリオ"/>
              </a:rPr>
              <a:t>男女雇用機会均等法に抵触する表現（就職に不利な女性の～）</a:t>
            </a:r>
          </a:p>
          <a:p>
            <a:pPr eaLnBrk="1" hangingPunct="1">
              <a:spcBef>
                <a:spcPct val="0"/>
              </a:spcBef>
              <a:buFontTx/>
              <a:buNone/>
            </a:pPr>
            <a:r>
              <a:rPr lang="en-US" altLang="ja-JP" sz="1050" dirty="0">
                <a:solidFill>
                  <a:prstClr val="black"/>
                </a:solidFill>
                <a:latin typeface="メイリオ"/>
                <a:ea typeface="メイリオ"/>
              </a:rPr>
              <a:t>2.</a:t>
            </a:r>
            <a:r>
              <a:rPr lang="ja-JP" altLang="en-US" sz="1050" dirty="0">
                <a:solidFill>
                  <a:prstClr val="black"/>
                </a:solidFill>
                <a:latin typeface="メイリオ"/>
                <a:ea typeface="メイリオ"/>
              </a:rPr>
              <a:t>差別的用語を使った表現（貧乏人のための～など）</a:t>
            </a:r>
          </a:p>
          <a:p>
            <a:pPr eaLnBrk="1" hangingPunct="1">
              <a:spcBef>
                <a:spcPct val="0"/>
              </a:spcBef>
              <a:buFontTx/>
              <a:buNone/>
            </a:pPr>
            <a:r>
              <a:rPr lang="en-US" altLang="ja-JP" sz="1050" dirty="0">
                <a:solidFill>
                  <a:prstClr val="black"/>
                </a:solidFill>
                <a:latin typeface="メイリオ"/>
                <a:ea typeface="メイリオ"/>
              </a:rPr>
              <a:t>3.</a:t>
            </a:r>
            <a:r>
              <a:rPr lang="ja-JP" altLang="en-US" sz="1050" dirty="0">
                <a:solidFill>
                  <a:prstClr val="black"/>
                </a:solidFill>
                <a:latin typeface="メイリオ"/>
                <a:ea typeface="メイリオ"/>
              </a:rPr>
              <a:t>根拠のない数値データ（内定率</a:t>
            </a:r>
            <a:r>
              <a:rPr lang="en-US" altLang="ja-JP" sz="1050" dirty="0">
                <a:solidFill>
                  <a:prstClr val="black"/>
                </a:solidFill>
                <a:latin typeface="メイリオ"/>
                <a:ea typeface="メイリオ"/>
              </a:rPr>
              <a:t>xx</a:t>
            </a:r>
            <a:r>
              <a:rPr lang="ja-JP" altLang="en-US" sz="1050" dirty="0">
                <a:solidFill>
                  <a:prstClr val="black"/>
                </a:solidFill>
                <a:latin typeface="メイリオ"/>
                <a:ea typeface="メイリオ"/>
              </a:rPr>
              <a:t>％など）</a:t>
            </a:r>
          </a:p>
          <a:p>
            <a:pPr eaLnBrk="1" hangingPunct="1">
              <a:spcBef>
                <a:spcPct val="0"/>
              </a:spcBef>
              <a:buFontTx/>
              <a:buNone/>
            </a:pPr>
            <a:r>
              <a:rPr lang="en-US" altLang="ja-JP" sz="1050" dirty="0">
                <a:solidFill>
                  <a:prstClr val="black"/>
                </a:solidFill>
                <a:latin typeface="メイリオ"/>
                <a:ea typeface="メイリオ"/>
              </a:rPr>
              <a:t>4.</a:t>
            </a:r>
            <a:r>
              <a:rPr lang="ja-JP" altLang="en-US" sz="1050" dirty="0">
                <a:solidFill>
                  <a:prstClr val="black"/>
                </a:solidFill>
                <a:latin typeface="メイリオ"/>
                <a:ea typeface="メイリオ"/>
              </a:rPr>
              <a:t>確約を明示するような表現（絶対内定が出る～）</a:t>
            </a:r>
          </a:p>
          <a:p>
            <a:pPr eaLnBrk="1" hangingPunct="1">
              <a:spcBef>
                <a:spcPct val="0"/>
              </a:spcBef>
              <a:buFontTx/>
              <a:buNone/>
            </a:pPr>
            <a:r>
              <a:rPr lang="en-US" altLang="ja-JP" sz="1050" dirty="0">
                <a:solidFill>
                  <a:prstClr val="black"/>
                </a:solidFill>
                <a:latin typeface="メイリオ"/>
                <a:ea typeface="メイリオ"/>
              </a:rPr>
              <a:t>5.</a:t>
            </a:r>
            <a:r>
              <a:rPr lang="ja-JP" altLang="en-US" sz="1050" dirty="0">
                <a:solidFill>
                  <a:prstClr val="black"/>
                </a:solidFill>
                <a:latin typeface="メイリオ"/>
                <a:ea typeface="メイリオ"/>
              </a:rPr>
              <a:t>著しい不安・恐怖を与えるような表現（内定取り消しになるかもしれないなど）</a:t>
            </a:r>
          </a:p>
          <a:p>
            <a:pPr eaLnBrk="1" hangingPunct="1">
              <a:spcBef>
                <a:spcPct val="0"/>
              </a:spcBef>
              <a:buFontTx/>
              <a:buNone/>
            </a:pPr>
            <a:r>
              <a:rPr lang="en-US" altLang="ja-JP" sz="1050" dirty="0">
                <a:solidFill>
                  <a:prstClr val="black"/>
                </a:solidFill>
                <a:latin typeface="メイリオ"/>
                <a:ea typeface="メイリオ"/>
              </a:rPr>
              <a:t>6.</a:t>
            </a:r>
            <a:r>
              <a:rPr lang="ja-JP" altLang="en-US" sz="1050" dirty="0">
                <a:solidFill>
                  <a:prstClr val="black"/>
                </a:solidFill>
                <a:latin typeface="メイリオ"/>
                <a:ea typeface="メイリオ"/>
              </a:rPr>
              <a:t>個人情報保護法、プライバシーマークに抵触するような表現（個人情報の取り扱いに関する記述がないなど）</a:t>
            </a:r>
          </a:p>
          <a:p>
            <a:pPr eaLnBrk="1" hangingPunct="1">
              <a:spcBef>
                <a:spcPct val="0"/>
              </a:spcBef>
              <a:buFontTx/>
              <a:buNone/>
            </a:pPr>
            <a:r>
              <a:rPr lang="en-US" altLang="ja-JP" sz="1050" dirty="0">
                <a:solidFill>
                  <a:prstClr val="black"/>
                </a:solidFill>
                <a:latin typeface="メイリオ"/>
                <a:ea typeface="メイリオ"/>
              </a:rPr>
              <a:t>7.</a:t>
            </a:r>
            <a:r>
              <a:rPr lang="ja-JP" altLang="en-US" sz="1050" dirty="0">
                <a:solidFill>
                  <a:prstClr val="black"/>
                </a:solidFill>
                <a:latin typeface="メイリオ"/>
                <a:ea typeface="メイリオ"/>
              </a:rPr>
              <a:t>景品表示法に抵触する表現</a:t>
            </a:r>
          </a:p>
          <a:p>
            <a:pPr eaLnBrk="1" hangingPunct="1">
              <a:spcBef>
                <a:spcPct val="0"/>
              </a:spcBef>
              <a:buFontTx/>
              <a:buNone/>
            </a:pPr>
            <a:r>
              <a:rPr lang="en-US" altLang="ja-JP" sz="1050" dirty="0">
                <a:solidFill>
                  <a:prstClr val="black"/>
                </a:solidFill>
                <a:latin typeface="メイリオ"/>
                <a:ea typeface="メイリオ"/>
              </a:rPr>
              <a:t>8.</a:t>
            </a:r>
            <a:r>
              <a:rPr lang="ja-JP" altLang="en-US" sz="1050" dirty="0">
                <a:solidFill>
                  <a:prstClr val="black"/>
                </a:solidFill>
                <a:latin typeface="メイリオ"/>
                <a:ea typeface="メイリオ"/>
              </a:rPr>
              <a:t>薬事法に抵触する表現</a:t>
            </a:r>
          </a:p>
        </p:txBody>
      </p:sp>
      <p:sp>
        <p:nvSpPr>
          <p:cNvPr id="6" name="Rectangle 5"/>
          <p:cNvSpPr>
            <a:spLocks noChangeArrowheads="1"/>
          </p:cNvSpPr>
          <p:nvPr/>
        </p:nvSpPr>
        <p:spPr bwMode="auto">
          <a:xfrm>
            <a:off x="635818" y="2851906"/>
            <a:ext cx="80360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b="1" dirty="0">
                <a:solidFill>
                  <a:prstClr val="black"/>
                </a:solidFill>
                <a:latin typeface="メイリオ"/>
                <a:ea typeface="メイリオ"/>
              </a:rPr>
              <a:t>【</a:t>
            </a:r>
            <a:r>
              <a:rPr lang="ja-JP" altLang="en-US" sz="1200" b="1" dirty="0">
                <a:solidFill>
                  <a:prstClr val="black"/>
                </a:solidFill>
                <a:latin typeface="メイリオ"/>
                <a:ea typeface="メイリオ"/>
              </a:rPr>
              <a:t>具体的事例</a:t>
            </a:r>
            <a:r>
              <a:rPr lang="en-US" altLang="ja-JP" sz="1200" b="1" dirty="0">
                <a:solidFill>
                  <a:prstClr val="black"/>
                </a:solidFill>
                <a:latin typeface="メイリオ"/>
                <a:ea typeface="メイリオ"/>
              </a:rPr>
              <a:t>】</a:t>
            </a:r>
            <a:r>
              <a:rPr lang="en-US" altLang="ja-JP" sz="900" dirty="0">
                <a:solidFill>
                  <a:prstClr val="black"/>
                </a:solidFill>
                <a:latin typeface="メイリオ"/>
                <a:ea typeface="メイリオ"/>
              </a:rPr>
              <a:t/>
            </a:r>
            <a:br>
              <a:rPr lang="en-US" altLang="ja-JP" sz="900" dirty="0">
                <a:solidFill>
                  <a:prstClr val="black"/>
                </a:solidFill>
                <a:latin typeface="メイリオ"/>
                <a:ea typeface="メイリオ"/>
              </a:rPr>
            </a:br>
            <a:r>
              <a:rPr lang="ja-JP" altLang="en-US" sz="1000" dirty="0">
                <a:solidFill>
                  <a:prstClr val="black"/>
                </a:solidFill>
                <a:latin typeface="メイリオ"/>
                <a:ea typeface="メイリオ"/>
              </a:rPr>
              <a:t>掲載不可の具体的事例は下記のようなものであります。</a:t>
            </a:r>
          </a:p>
          <a:p>
            <a:pPr eaLnBrk="1" hangingPunct="1">
              <a:spcBef>
                <a:spcPct val="0"/>
              </a:spcBef>
              <a:buFontTx/>
              <a:buNone/>
            </a:pPr>
            <a:endParaRPr lang="ja-JP" altLang="en-US" sz="1000" dirty="0">
              <a:solidFill>
                <a:prstClr val="black"/>
              </a:solidFill>
              <a:latin typeface="メイリオ"/>
              <a:ea typeface="メイリオ"/>
            </a:endParaRPr>
          </a:p>
        </p:txBody>
      </p:sp>
      <p:graphicFrame>
        <p:nvGraphicFramePr>
          <p:cNvPr id="7" name="表 6"/>
          <p:cNvGraphicFramePr>
            <a:graphicFrameLocks noGrp="1"/>
          </p:cNvGraphicFramePr>
          <p:nvPr>
            <p:extLst>
              <p:ext uri="{D42A27DB-BD31-4B8C-83A1-F6EECF244321}">
                <p14:modId xmlns:p14="http://schemas.microsoft.com/office/powerpoint/2010/main" val="4942643"/>
              </p:ext>
            </p:extLst>
          </p:nvPr>
        </p:nvGraphicFramePr>
        <p:xfrm>
          <a:off x="837431" y="3343193"/>
          <a:ext cx="4136106" cy="3741117"/>
        </p:xfrm>
        <a:graphic>
          <a:graphicData uri="http://schemas.openxmlformats.org/drawingml/2006/table">
            <a:tbl>
              <a:tblPr firstRow="1" bandRow="1">
                <a:tableStyleId>{2D5ABB26-0587-4C30-8999-92F81FD0307C}</a:tableStyleId>
              </a:tblPr>
              <a:tblGrid>
                <a:gridCol w="1368152"/>
                <a:gridCol w="2767954"/>
              </a:tblGrid>
              <a:tr h="249985">
                <a:tc>
                  <a:txBody>
                    <a:bodyPr/>
                    <a:lstStyle/>
                    <a:p>
                      <a:pPr algn="ctr"/>
                      <a:r>
                        <a:rPr lang="en-US" altLang="ja-JP" sz="1000" b="1" dirty="0" smtClean="0">
                          <a:solidFill>
                            <a:schemeClr val="bg1"/>
                          </a:solidFill>
                          <a:latin typeface="+mn-ea"/>
                          <a:ea typeface="+mn-ea"/>
                        </a:rPr>
                        <a:t>NG</a:t>
                      </a:r>
                      <a:r>
                        <a:rPr lang="ja-JP" altLang="en-US" sz="1000" b="1" dirty="0" smtClean="0">
                          <a:solidFill>
                            <a:schemeClr val="bg1"/>
                          </a:solidFill>
                          <a:latin typeface="+mn-ea"/>
                          <a:ea typeface="+mn-ea"/>
                        </a:rPr>
                        <a:t>例</a:t>
                      </a:r>
                      <a:endParaRPr kumimoji="1" lang="en-US" altLang="ja-JP" sz="1000" b="1" baseline="0" dirty="0" smtClean="0">
                        <a:ln w="3175">
                          <a:solidFill>
                            <a:schemeClr val="bg1">
                              <a:lumMod val="65000"/>
                            </a:schemeClr>
                          </a:solidFill>
                        </a:ln>
                        <a:solidFill>
                          <a:schemeClr val="bg1"/>
                        </a:solidFill>
                      </a:endParaRP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99FF"/>
                    </a:solidFill>
                  </a:tcPr>
                </a:tc>
                <a:tc>
                  <a:txBody>
                    <a:bodyPr/>
                    <a:lstStyle/>
                    <a:p>
                      <a:pPr algn="ctr"/>
                      <a:r>
                        <a:rPr lang="en-US" altLang="ja-JP" sz="1000" b="1" dirty="0" smtClean="0">
                          <a:solidFill>
                            <a:schemeClr val="bg1"/>
                          </a:solidFill>
                          <a:latin typeface="+mn-ea"/>
                          <a:ea typeface="+mn-ea"/>
                        </a:rPr>
                        <a:t>NG</a:t>
                      </a:r>
                      <a:r>
                        <a:rPr lang="ja-JP" altLang="en-US" sz="1000" b="1" dirty="0" smtClean="0">
                          <a:solidFill>
                            <a:schemeClr val="bg1"/>
                          </a:solidFill>
                          <a:latin typeface="+mn-ea"/>
                          <a:ea typeface="+mn-ea"/>
                        </a:rPr>
                        <a:t>の理由・考え方など</a:t>
                      </a:r>
                      <a:endParaRPr kumimoji="1" lang="ja-JP" altLang="en-US" sz="1000" b="1" dirty="0">
                        <a:ln w="3175">
                          <a:solidFill>
                            <a:schemeClr val="bg1">
                              <a:lumMod val="65000"/>
                            </a:schemeClr>
                          </a:solidFill>
                        </a:ln>
                        <a:solidFill>
                          <a:schemeClr val="bg1"/>
                        </a:solidFill>
                      </a:endParaRP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99FF"/>
                    </a:solidFill>
                  </a:tcPr>
                </a:tc>
              </a:tr>
              <a:tr h="223656">
                <a:tc>
                  <a:txBody>
                    <a:bodyPr/>
                    <a:lstStyle/>
                    <a:p>
                      <a:pPr algn="l"/>
                      <a:r>
                        <a:rPr lang="ja-JP" altLang="en-US" sz="1000" dirty="0" smtClean="0">
                          <a:latin typeface="+mn-ea"/>
                          <a:ea typeface="+mn-ea"/>
                        </a:rPr>
                        <a:t>絶対内定</a:t>
                      </a:r>
                      <a:endParaRPr kumimoji="1" lang="ja-JP" altLang="en-US" sz="1000" dirty="0">
                        <a:ln w="3175">
                          <a:solidFill>
                            <a:schemeClr val="bg1">
                              <a:lumMod val="65000"/>
                            </a:schemeClr>
                          </a:solidFill>
                        </a:ln>
                        <a:solidFill>
                          <a:schemeClr val="tx1"/>
                        </a:solidFill>
                      </a:endParaRP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7">
                  <a:txBody>
                    <a:bodyPr/>
                    <a:lstStyle/>
                    <a:p>
                      <a:pPr algn="l"/>
                      <a:r>
                        <a:rPr lang="ja-JP" altLang="en-US" sz="1000" dirty="0" smtClean="0">
                          <a:latin typeface="+mn-ea"/>
                          <a:ea typeface="+mn-ea"/>
                        </a:rPr>
                        <a:t>内定を確約することはできないので</a:t>
                      </a:r>
                      <a:endParaRPr kumimoji="1" lang="ja-JP" altLang="en-US" sz="1000" dirty="0">
                        <a:ln w="3175">
                          <a:solidFill>
                            <a:schemeClr val="bg1">
                              <a:lumMod val="65000"/>
                            </a:schemeClr>
                          </a:solidFill>
                        </a:ln>
                        <a:solidFill>
                          <a:schemeClr val="tx1"/>
                        </a:solidFill>
                      </a:endParaRP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ea typeface="+mn-ea"/>
                        </a:rPr>
                        <a:t>内定確実</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ea typeface="+mn-ea"/>
                        </a:rPr>
                        <a:t>内定保証</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ea typeface="+mn-ea"/>
                        </a:rPr>
                        <a:t>内定に有利</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ea typeface="+mn-ea"/>
                        </a:rPr>
                        <a:t>内定の近道</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内定スーツ</a:t>
                      </a: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1000736" rtl="0" eaLnBrk="1" fontAlgn="auto" latinLnBrk="0" hangingPunct="1">
                        <a:lnSpc>
                          <a:spcPct val="100000"/>
                        </a:lnSpc>
                        <a:spcBef>
                          <a:spcPts val="0"/>
                        </a:spcBef>
                        <a:spcAft>
                          <a:spcPts val="0"/>
                        </a:spcAft>
                        <a:buClrTx/>
                        <a:buSzTx/>
                        <a:buFontTx/>
                        <a:buNone/>
                        <a:tabLst/>
                        <a:defRPr/>
                      </a:pPr>
                      <a:endParaRPr kumimoji="1" lang="ja-JP" altLang="en-US" sz="1000" dirty="0" smtClean="0">
                        <a:ln w="3175">
                          <a:solidFill>
                            <a:schemeClr val="bg1">
                              <a:lumMod val="65000"/>
                            </a:schemeClr>
                          </a:solidFill>
                        </a:ln>
                        <a:solidFill>
                          <a:schemeClr val="tx1"/>
                        </a:solidFill>
                      </a:endParaRP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内定顔</a:t>
                      </a: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ea typeface="+mn-ea"/>
                        </a:rPr>
                        <a:t>●●ガイダンス</a:t>
                      </a:r>
                      <a:endParaRPr lang="en-US" altLang="ja-JP" sz="1000" dirty="0" smtClean="0">
                        <a:latin typeface="+mn-ea"/>
                        <a:ea typeface="+mn-ea"/>
                      </a:endParaRPr>
                    </a:p>
                    <a:p>
                      <a:pPr algn="l"/>
                      <a:r>
                        <a:rPr lang="ja-JP" altLang="en-US" sz="1000" dirty="0" smtClean="0">
                          <a:latin typeface="+mn-ea"/>
                          <a:ea typeface="+mn-ea"/>
                        </a:rPr>
                        <a:t>●●セミナー</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プレナビ期間はガイダンス、説明会、セミナーは</a:t>
                      </a:r>
                      <a:r>
                        <a:rPr lang="en-US" altLang="ja-JP" sz="1000" dirty="0" smtClean="0">
                          <a:latin typeface="+mn-ea"/>
                          <a:ea typeface="+mn-ea"/>
                        </a:rPr>
                        <a:t>NG</a:t>
                      </a:r>
                      <a:r>
                        <a:rPr lang="ja-JP" altLang="en-US" sz="1000" dirty="0" err="1" smtClean="0">
                          <a:latin typeface="+mn-ea"/>
                          <a:ea typeface="+mn-ea"/>
                        </a:rPr>
                        <a:t>。</a:t>
                      </a:r>
                      <a:r>
                        <a:rPr lang="ja-JP" altLang="en-US" sz="1000" dirty="0" smtClean="0">
                          <a:latin typeface="+mn-ea"/>
                          <a:ea typeface="+mn-ea"/>
                        </a:rPr>
                        <a:t>言い換えて●●フェアは</a:t>
                      </a:r>
                      <a:r>
                        <a:rPr lang="en-US" altLang="ja-JP" sz="1000" dirty="0" smtClean="0">
                          <a:latin typeface="+mn-ea"/>
                          <a:ea typeface="+mn-ea"/>
                        </a:rPr>
                        <a:t>OK</a:t>
                      </a: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ea typeface="+mn-ea"/>
                        </a:rPr>
                        <a:t>就活塾、内定塾</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表現および業種</a:t>
                      </a:r>
                      <a:r>
                        <a:rPr lang="en-US" altLang="ja-JP" sz="1000" dirty="0" smtClean="0">
                          <a:latin typeface="+mn-ea"/>
                          <a:ea typeface="+mn-ea"/>
                        </a:rPr>
                        <a:t>NG</a:t>
                      </a:r>
                      <a:r>
                        <a:rPr lang="ja-JP" altLang="en-US" sz="1000" dirty="0" err="1" smtClean="0">
                          <a:latin typeface="+mn-ea"/>
                          <a:ea typeface="+mn-ea"/>
                        </a:rPr>
                        <a:t>、</a:t>
                      </a:r>
                      <a:r>
                        <a:rPr lang="ja-JP" altLang="en-US" sz="1000" dirty="0" smtClean="0">
                          <a:latin typeface="+mn-ea"/>
                          <a:ea typeface="+mn-ea"/>
                        </a:rPr>
                        <a:t>内定を確約できないので</a:t>
                      </a: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修整</a:t>
                      </a: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6">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加工・修正・補正など本来あるべき姿を、別のものにするという意味合いのものは全て掲載不可となります。</a:t>
                      </a: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フォト修正</a:t>
                      </a: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コンピュータ修正</a:t>
                      </a: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美肌修正</a:t>
                      </a: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レタッチ</a:t>
                      </a: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美肌加工</a:t>
                      </a: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1000736" rtl="0" eaLnBrk="1" fontAlgn="auto" latinLnBrk="0" hangingPunct="1">
                        <a:lnSpc>
                          <a:spcPct val="100000"/>
                        </a:lnSpc>
                        <a:spcBef>
                          <a:spcPts val="0"/>
                        </a:spcBef>
                        <a:spcAft>
                          <a:spcPts val="0"/>
                        </a:spcAft>
                        <a:buClrTx/>
                        <a:buSzTx/>
                        <a:buFontTx/>
                        <a:buNone/>
                        <a:tabLst/>
                        <a:defRPr/>
                      </a:pPr>
                      <a:endParaRPr lang="ja-JP" altLang="en-US" sz="1000" dirty="0" smtClean="0">
                        <a:latin typeface="+mn-ea"/>
                        <a:ea typeface="+mn-ea"/>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正方形/長方形 9"/>
          <p:cNvSpPr/>
          <p:nvPr/>
        </p:nvSpPr>
        <p:spPr>
          <a:xfrm>
            <a:off x="5359522" y="5492502"/>
            <a:ext cx="3960439" cy="553998"/>
          </a:xfrm>
          <a:prstGeom prst="rect">
            <a:avLst/>
          </a:prstGeom>
        </p:spPr>
        <p:txBody>
          <a:bodyPr wrap="square">
            <a:spAutoFit/>
          </a:bodyPr>
          <a:lstStyle/>
          <a:p>
            <a:pPr>
              <a:spcBef>
                <a:spcPct val="0"/>
              </a:spcBef>
            </a:pPr>
            <a:r>
              <a:rPr lang="en-US" altLang="ja-JP" sz="1000" dirty="0" smtClean="0">
                <a:solidFill>
                  <a:prstClr val="black"/>
                </a:solidFill>
              </a:rPr>
              <a:t>※</a:t>
            </a:r>
            <a:r>
              <a:rPr lang="ja-JP" altLang="en-US" sz="1000" dirty="0" smtClean="0">
                <a:solidFill>
                  <a:prstClr val="black"/>
                </a:solidFill>
              </a:rPr>
              <a:t>「</a:t>
            </a:r>
            <a:r>
              <a:rPr lang="ja-JP" altLang="en-US" sz="1000" dirty="0">
                <a:solidFill>
                  <a:prstClr val="black"/>
                </a:solidFill>
              </a:rPr>
              <a:t>写真画像を処理する」という行為（</a:t>
            </a:r>
            <a:r>
              <a:rPr lang="ja-JP" altLang="en-US" sz="1000" dirty="0" smtClean="0">
                <a:solidFill>
                  <a:prstClr val="black"/>
                </a:solidFill>
              </a:rPr>
              <a:t>色味を</a:t>
            </a:r>
            <a:r>
              <a:rPr lang="ja-JP" altLang="en-US" sz="1000" dirty="0">
                <a:solidFill>
                  <a:prstClr val="black"/>
                </a:solidFill>
              </a:rPr>
              <a:t>明るくするなど）は一般的に行なう</a:t>
            </a:r>
            <a:r>
              <a:rPr lang="ja-JP" altLang="en-US" sz="1000" dirty="0" smtClean="0">
                <a:solidFill>
                  <a:prstClr val="black"/>
                </a:solidFill>
              </a:rPr>
              <a:t>行為</a:t>
            </a:r>
            <a:r>
              <a:rPr lang="ja-JP" altLang="en-US" sz="1000" dirty="0">
                <a:solidFill>
                  <a:prstClr val="black"/>
                </a:solidFill>
              </a:rPr>
              <a:t>のため</a:t>
            </a:r>
            <a:r>
              <a:rPr lang="ja-JP" altLang="en-US" sz="1000" dirty="0" smtClean="0">
                <a:solidFill>
                  <a:prstClr val="black"/>
                </a:solidFill>
              </a:rPr>
              <a:t>、</a:t>
            </a:r>
            <a:r>
              <a:rPr lang="ja-JP" altLang="en-US" sz="1000" dirty="0">
                <a:solidFill>
                  <a:prstClr val="black"/>
                </a:solidFill>
              </a:rPr>
              <a:t>「画像処理」「処理技術」「画像調整」「調整技術」は</a:t>
            </a:r>
            <a:r>
              <a:rPr lang="ja-JP" altLang="en-US" sz="1000" dirty="0" smtClean="0">
                <a:solidFill>
                  <a:prstClr val="black"/>
                </a:solidFill>
              </a:rPr>
              <a:t>掲載可</a:t>
            </a:r>
            <a:r>
              <a:rPr lang="ja-JP" altLang="en-US" sz="1000" dirty="0">
                <a:solidFill>
                  <a:prstClr val="black"/>
                </a:solidFill>
              </a:rPr>
              <a:t>。</a:t>
            </a:r>
          </a:p>
        </p:txBody>
      </p:sp>
      <p:graphicFrame>
        <p:nvGraphicFramePr>
          <p:cNvPr id="12" name="表 11"/>
          <p:cNvGraphicFramePr>
            <a:graphicFrameLocks noGrp="1"/>
          </p:cNvGraphicFramePr>
          <p:nvPr>
            <p:extLst>
              <p:ext uri="{D42A27DB-BD31-4B8C-83A1-F6EECF244321}">
                <p14:modId xmlns:p14="http://schemas.microsoft.com/office/powerpoint/2010/main" val="469414037"/>
              </p:ext>
            </p:extLst>
          </p:nvPr>
        </p:nvGraphicFramePr>
        <p:xfrm>
          <a:off x="5359525" y="3343193"/>
          <a:ext cx="3960440" cy="2039233"/>
        </p:xfrm>
        <a:graphic>
          <a:graphicData uri="http://schemas.openxmlformats.org/drawingml/2006/table">
            <a:tbl>
              <a:tblPr firstRow="1" bandRow="1">
                <a:tableStyleId>{2D5ABB26-0587-4C30-8999-92F81FD0307C}</a:tableStyleId>
              </a:tblPr>
              <a:tblGrid>
                <a:gridCol w="3960440"/>
              </a:tblGrid>
              <a:tr h="249985">
                <a:tc>
                  <a:txBody>
                    <a:bodyPr/>
                    <a:lstStyle/>
                    <a:p>
                      <a:pPr algn="ctr"/>
                      <a:r>
                        <a:rPr lang="en-US" altLang="ja-JP" sz="1000" b="1" dirty="0" smtClean="0">
                          <a:solidFill>
                            <a:schemeClr val="bg1"/>
                          </a:solidFill>
                          <a:latin typeface="+mn-ea"/>
                          <a:ea typeface="+mn-ea"/>
                        </a:rPr>
                        <a:t>OK</a:t>
                      </a:r>
                      <a:r>
                        <a:rPr lang="ja-JP" altLang="en-US" sz="1000" b="1" dirty="0" smtClean="0">
                          <a:solidFill>
                            <a:schemeClr val="bg1"/>
                          </a:solidFill>
                          <a:latin typeface="+mn-ea"/>
                          <a:ea typeface="+mn-ea"/>
                        </a:rPr>
                        <a:t>例</a:t>
                      </a:r>
                      <a:endParaRPr kumimoji="1" lang="en-US" altLang="ja-JP" sz="1000" b="1" baseline="0" dirty="0" smtClean="0">
                        <a:ln w="3175">
                          <a:solidFill>
                            <a:schemeClr val="bg1">
                              <a:lumMod val="65000"/>
                            </a:schemeClr>
                          </a:solidFill>
                        </a:ln>
                        <a:solidFill>
                          <a:schemeClr val="bg1"/>
                        </a:solidFill>
                      </a:endParaRP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7C80"/>
                    </a:solidFill>
                  </a:tcPr>
                </a:tc>
              </a:tr>
              <a:tr h="223656">
                <a:tc>
                  <a:txBody>
                    <a:bodyPr/>
                    <a:lstStyle/>
                    <a:p>
                      <a:pPr algn="l"/>
                      <a:r>
                        <a:rPr lang="ja-JP" altLang="en-US" sz="1000" dirty="0" smtClean="0">
                          <a:latin typeface="+mn-ea"/>
                        </a:rPr>
                        <a:t>好印象仕上げ</a:t>
                      </a:r>
                      <a:endParaRPr kumimoji="1" lang="ja-JP" altLang="en-US" sz="1000" dirty="0">
                        <a:ln w="3175">
                          <a:solidFill>
                            <a:schemeClr val="bg1">
                              <a:lumMod val="65000"/>
                            </a:schemeClr>
                          </a:solidFill>
                        </a:ln>
                        <a:solidFill>
                          <a:schemeClr val="tx1"/>
                        </a:solidFill>
                      </a:endParaRPr>
                    </a:p>
                  </a:txBody>
                  <a:tcPr marL="55148" marR="55148" marT="27574" marB="2757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rPr>
                        <a:t>高度画像調整プラン</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rPr>
                        <a:t>高級画像処理プラン</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spcBef>
                          <a:spcPct val="0"/>
                        </a:spcBef>
                      </a:pPr>
                      <a:r>
                        <a:rPr lang="ja-JP" altLang="en-US" sz="1000" dirty="0" smtClean="0">
                          <a:latin typeface="+mn-ea"/>
                        </a:rPr>
                        <a:t>超高画質仕上がりプラン</a:t>
                      </a:r>
                      <a:endParaRPr lang="ja-JP" altLang="en-US" sz="1000" dirty="0">
                        <a:latin typeface="+mn-ea"/>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rPr>
                        <a:t>専門家による画像調整プラン</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spcBef>
                          <a:spcPct val="0"/>
                        </a:spcBef>
                      </a:pPr>
                      <a:r>
                        <a:rPr lang="ja-JP" altLang="en-US" sz="1000" dirty="0" smtClean="0">
                          <a:latin typeface="+mn-ea"/>
                        </a:rPr>
                        <a:t>顔色いきいきプラン</a:t>
                      </a:r>
                      <a:endParaRPr lang="ja-JP" altLang="en-US" sz="1000" dirty="0">
                        <a:latin typeface="+mn-ea"/>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marL="0" marR="0" indent="0" algn="l" defTabSz="1000736" rtl="0" eaLnBrk="1" fontAlgn="auto" latinLnBrk="0" hangingPunct="1">
                        <a:lnSpc>
                          <a:spcPct val="100000"/>
                        </a:lnSpc>
                        <a:spcBef>
                          <a:spcPts val="0"/>
                        </a:spcBef>
                        <a:spcAft>
                          <a:spcPts val="0"/>
                        </a:spcAft>
                        <a:buClrTx/>
                        <a:buSzTx/>
                        <a:buFontTx/>
                        <a:buNone/>
                        <a:tabLst/>
                        <a:defRPr/>
                      </a:pPr>
                      <a:r>
                        <a:rPr lang="ja-JP" altLang="en-US" sz="1000" dirty="0" smtClean="0">
                          <a:latin typeface="+mn-ea"/>
                        </a:rPr>
                        <a:t>プロ向け画像処理プラン</a:t>
                      </a:r>
                      <a:endParaRPr lang="ja-JP" altLang="en-US" sz="1000" dirty="0" smtClean="0">
                        <a:latin typeface="+mn-ea"/>
                        <a:ea typeface="+mn-ea"/>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23656">
                <a:tc>
                  <a:txBody>
                    <a:bodyPr/>
                    <a:lstStyle/>
                    <a:p>
                      <a:pPr algn="l"/>
                      <a:r>
                        <a:rPr lang="ja-JP" altLang="en-US" sz="1000" dirty="0" smtClean="0">
                          <a:latin typeface="+mn-ea"/>
                        </a:rPr>
                        <a:t>達人プラン</a:t>
                      </a:r>
                      <a:endParaRPr kumimoji="1" lang="ja-JP" altLang="en-US" sz="1000" dirty="0">
                        <a:ln w="3175">
                          <a:solidFill>
                            <a:schemeClr val="bg1">
                              <a:lumMod val="65000"/>
                            </a:schemeClr>
                          </a:solidFill>
                        </a:ln>
                        <a:solidFill>
                          <a:schemeClr val="tx1"/>
                        </a:solidFill>
                      </a:endParaRPr>
                    </a:p>
                  </a:txBody>
                  <a:tcPr marL="55148" marR="55148" marT="27574" marB="2757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76034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免責事項 </a:t>
            </a:r>
            <a:r>
              <a:rPr lang="en-US" altLang="ja-JP" dirty="0"/>
              <a:t>/ </a:t>
            </a:r>
            <a:r>
              <a:rPr lang="ja-JP" altLang="en-US" dirty="0"/>
              <a:t>注意事項に</a:t>
            </a:r>
            <a:r>
              <a:rPr lang="ja-JP" altLang="en-US" dirty="0" smtClean="0"/>
              <a:t>ついて</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49</a:t>
            </a:fld>
            <a:endParaRPr lang="ja-JP" altLang="en-US">
              <a:solidFill>
                <a:prstClr val="black">
                  <a:tint val="75000"/>
                </a:prstClr>
              </a:solidFill>
            </a:endParaRPr>
          </a:p>
        </p:txBody>
      </p:sp>
      <p:sp>
        <p:nvSpPr>
          <p:cNvPr id="5" name="Rectangle 7"/>
          <p:cNvSpPr>
            <a:spLocks noChangeArrowheads="1"/>
          </p:cNvSpPr>
          <p:nvPr/>
        </p:nvSpPr>
        <p:spPr bwMode="auto">
          <a:xfrm>
            <a:off x="825236" y="1244030"/>
            <a:ext cx="8604956" cy="515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689" tIns="54845" rIns="109689" bIns="54845" numCol="2" spcCol="540000">
            <a:noAutofit/>
          </a:bodyPr>
          <a:lstStyle>
            <a:lvl1pPr algn="l" defTabSz="1096963" eaLnBrk="0" hangingPunct="0">
              <a:spcBef>
                <a:spcPct val="20000"/>
              </a:spcBef>
              <a:buChar char="•"/>
              <a:defRPr kumimoji="1" sz="900">
                <a:solidFill>
                  <a:schemeClr val="tx1"/>
                </a:solidFill>
                <a:latin typeface="Arial" charset="0"/>
                <a:ea typeface="ＭＳ Ｐゴシック" charset="-128"/>
              </a:defRPr>
            </a:lvl1pPr>
            <a:lvl2pPr marL="742950" indent="-285750" algn="l" defTabSz="1096963" eaLnBrk="0" hangingPunct="0">
              <a:spcBef>
                <a:spcPct val="20000"/>
              </a:spcBef>
              <a:buChar char="–"/>
              <a:defRPr kumimoji="1" sz="900">
                <a:solidFill>
                  <a:schemeClr val="tx1"/>
                </a:solidFill>
                <a:latin typeface="Arial" charset="0"/>
                <a:ea typeface="ＭＳ Ｐゴシック" charset="-128"/>
              </a:defRPr>
            </a:lvl2pPr>
            <a:lvl3pPr marL="1143000" indent="-228600" algn="l" defTabSz="1096963" eaLnBrk="0" hangingPunct="0">
              <a:spcBef>
                <a:spcPct val="20000"/>
              </a:spcBef>
              <a:buChar char="•"/>
              <a:defRPr kumimoji="1" sz="900">
                <a:solidFill>
                  <a:schemeClr val="tx1"/>
                </a:solidFill>
                <a:latin typeface="Arial" charset="0"/>
                <a:ea typeface="ＭＳ Ｐゴシック" charset="-128"/>
              </a:defRPr>
            </a:lvl3pPr>
            <a:lvl4pPr marL="1600200" indent="-228600" algn="l" defTabSz="1096963" eaLnBrk="0" hangingPunct="0">
              <a:spcBef>
                <a:spcPct val="20000"/>
              </a:spcBef>
              <a:buChar char="–"/>
              <a:defRPr kumimoji="1" sz="900">
                <a:solidFill>
                  <a:schemeClr val="tx1"/>
                </a:solidFill>
                <a:latin typeface="Arial" charset="0"/>
                <a:ea typeface="ＭＳ Ｐゴシック" charset="-128"/>
              </a:defRPr>
            </a:lvl4pPr>
            <a:lvl5pPr marL="2057400" indent="-228600" algn="l" defTabSz="1096963" eaLnBrk="0" hangingPunct="0">
              <a:spcBef>
                <a:spcPct val="20000"/>
              </a:spcBef>
              <a:buChar char="»"/>
              <a:defRPr kumimoji="1" sz="900">
                <a:solidFill>
                  <a:schemeClr val="tx1"/>
                </a:solidFill>
                <a:latin typeface="Arial" charset="0"/>
                <a:ea typeface="ＭＳ Ｐゴシック" charset="-128"/>
              </a:defRPr>
            </a:lvl5pPr>
            <a:lvl6pPr marL="2514600" indent="-228600" defTabSz="1096963" eaLnBrk="0" fontAlgn="base" hangingPunct="0">
              <a:spcBef>
                <a:spcPct val="20000"/>
              </a:spcBef>
              <a:spcAft>
                <a:spcPct val="0"/>
              </a:spcAft>
              <a:buChar char="»"/>
              <a:defRPr kumimoji="1" sz="900">
                <a:solidFill>
                  <a:schemeClr val="tx1"/>
                </a:solidFill>
                <a:latin typeface="Arial" charset="0"/>
                <a:ea typeface="ＭＳ Ｐゴシック" charset="-128"/>
              </a:defRPr>
            </a:lvl6pPr>
            <a:lvl7pPr marL="2971800" indent="-228600" defTabSz="1096963" eaLnBrk="0" fontAlgn="base" hangingPunct="0">
              <a:spcBef>
                <a:spcPct val="20000"/>
              </a:spcBef>
              <a:spcAft>
                <a:spcPct val="0"/>
              </a:spcAft>
              <a:buChar char="»"/>
              <a:defRPr kumimoji="1" sz="900">
                <a:solidFill>
                  <a:schemeClr val="tx1"/>
                </a:solidFill>
                <a:latin typeface="Arial" charset="0"/>
                <a:ea typeface="ＭＳ Ｐゴシック" charset="-128"/>
              </a:defRPr>
            </a:lvl7pPr>
            <a:lvl8pPr marL="3429000" indent="-228600" defTabSz="1096963" eaLnBrk="0" fontAlgn="base" hangingPunct="0">
              <a:spcBef>
                <a:spcPct val="20000"/>
              </a:spcBef>
              <a:spcAft>
                <a:spcPct val="0"/>
              </a:spcAft>
              <a:buChar char="»"/>
              <a:defRPr kumimoji="1" sz="900">
                <a:solidFill>
                  <a:schemeClr val="tx1"/>
                </a:solidFill>
                <a:latin typeface="Arial" charset="0"/>
                <a:ea typeface="ＭＳ Ｐゴシック" charset="-128"/>
              </a:defRPr>
            </a:lvl8pPr>
            <a:lvl9pPr marL="3886200" indent="-228600" defTabSz="1096963" eaLnBrk="0" fontAlgn="base" hangingPunct="0">
              <a:spcBef>
                <a:spcPct val="20000"/>
              </a:spcBef>
              <a:spcAft>
                <a:spcPct val="0"/>
              </a:spcAft>
              <a:buChar char="»"/>
              <a:defRPr kumimoji="1" sz="900">
                <a:solidFill>
                  <a:schemeClr val="tx1"/>
                </a:solidFill>
                <a:latin typeface="Arial" charset="0"/>
                <a:ea typeface="ＭＳ Ｐゴシック" charset="-128"/>
              </a:defRPr>
            </a:lvl9pPr>
          </a:lstStyle>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●停電・通信回線の事故・天災等の不可抗力、通信事業者の不履行、インフラその他サーバー等のシステム不具合、緊急メンテナンスの発生など弊社の責に帰す</a:t>
            </a:r>
            <a:r>
              <a:rPr lang="ja-JP" altLang="en-US" sz="1000" dirty="0" smtClean="0">
                <a:solidFill>
                  <a:prstClr val="black"/>
                </a:solidFill>
                <a:latin typeface="メイリオ" pitchFamily="50" charset="-128"/>
                <a:ea typeface="メイリオ" pitchFamily="50" charset="-128"/>
                <a:cs typeface="メイリオ" pitchFamily="50" charset="-128"/>
              </a:rPr>
              <a:t>べき事由</a:t>
            </a:r>
            <a:r>
              <a:rPr lang="ja-JP" altLang="en-US" sz="1000" dirty="0">
                <a:solidFill>
                  <a:prstClr val="black"/>
                </a:solidFill>
                <a:latin typeface="メイリオ" pitchFamily="50" charset="-128"/>
                <a:ea typeface="メイリオ" pitchFamily="50" charset="-128"/>
                <a:cs typeface="メイリオ" pitchFamily="50" charset="-128"/>
              </a:rPr>
              <a:t>以外の原因により広告掲載契約に基づく債務の全部または一部を履行できなかった場合、弊社はその責を問われないものとし、当該履行については</a:t>
            </a:r>
            <a:r>
              <a:rPr lang="ja-JP" altLang="en-US" sz="1000" dirty="0" smtClean="0">
                <a:solidFill>
                  <a:prstClr val="black"/>
                </a:solidFill>
                <a:latin typeface="メイリオ" pitchFamily="50" charset="-128"/>
                <a:ea typeface="メイリオ" pitchFamily="50" charset="-128"/>
                <a:cs typeface="メイリオ" pitchFamily="50" charset="-128"/>
              </a:rPr>
              <a:t>、当該</a:t>
            </a:r>
            <a:r>
              <a:rPr lang="ja-JP" altLang="en-US" sz="1000" dirty="0">
                <a:solidFill>
                  <a:prstClr val="black"/>
                </a:solidFill>
                <a:latin typeface="メイリオ" pitchFamily="50" charset="-128"/>
                <a:ea typeface="メイリオ" pitchFamily="50" charset="-128"/>
                <a:cs typeface="メイリオ" pitchFamily="50" charset="-128"/>
              </a:rPr>
              <a:t>原因の影響とみなされる範囲まで義務を免除されるものとします。</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●広告掲載初日及び広告内容の変更日の午前</a:t>
            </a:r>
            <a:r>
              <a:rPr lang="en-US" altLang="ja-JP" sz="1000" dirty="0">
                <a:solidFill>
                  <a:prstClr val="black"/>
                </a:solidFill>
                <a:latin typeface="メイリオ" pitchFamily="50" charset="-128"/>
                <a:ea typeface="メイリオ" pitchFamily="50" charset="-128"/>
                <a:cs typeface="メイリオ" pitchFamily="50" charset="-128"/>
              </a:rPr>
              <a:t>0</a:t>
            </a:r>
            <a:r>
              <a:rPr lang="ja-JP" altLang="en-US" sz="1000" dirty="0">
                <a:solidFill>
                  <a:prstClr val="black"/>
                </a:solidFill>
                <a:latin typeface="メイリオ" pitchFamily="50" charset="-128"/>
                <a:ea typeface="メイリオ" pitchFamily="50" charset="-128"/>
                <a:cs typeface="メイリオ" pitchFamily="50" charset="-128"/>
              </a:rPr>
              <a:t>時から午前</a:t>
            </a:r>
            <a:r>
              <a:rPr lang="en-US" altLang="ja-JP" sz="1000" dirty="0">
                <a:solidFill>
                  <a:prstClr val="black"/>
                </a:solidFill>
                <a:latin typeface="メイリオ" pitchFamily="50" charset="-128"/>
                <a:ea typeface="メイリオ" pitchFamily="50" charset="-128"/>
                <a:cs typeface="メイリオ" pitchFamily="50" charset="-128"/>
              </a:rPr>
              <a:t>12</a:t>
            </a:r>
            <a:r>
              <a:rPr lang="ja-JP" altLang="en-US" sz="1000" dirty="0">
                <a:solidFill>
                  <a:prstClr val="black"/>
                </a:solidFill>
                <a:latin typeface="メイリオ" pitchFamily="50" charset="-128"/>
                <a:ea typeface="メイリオ" pitchFamily="50" charset="-128"/>
                <a:cs typeface="メイリオ" pitchFamily="50" charset="-128"/>
              </a:rPr>
              <a:t>時までの間は広告掲載試験時間とし、当該試験時間内の不具合について、弊社は免責</a:t>
            </a:r>
            <a:r>
              <a:rPr lang="ja-JP" altLang="en-US" sz="1000" dirty="0" smtClean="0">
                <a:solidFill>
                  <a:prstClr val="black"/>
                </a:solidFill>
                <a:latin typeface="メイリオ" pitchFamily="50" charset="-128"/>
                <a:ea typeface="メイリオ" pitchFamily="50" charset="-128"/>
                <a:cs typeface="メイリオ" pitchFamily="50" charset="-128"/>
              </a:rPr>
              <a:t>されるもの</a:t>
            </a:r>
            <a:r>
              <a:rPr lang="ja-JP" altLang="en-US" sz="1000" dirty="0">
                <a:solidFill>
                  <a:prstClr val="black"/>
                </a:solidFill>
                <a:latin typeface="メイリオ" pitchFamily="50" charset="-128"/>
                <a:ea typeface="メイリオ" pitchFamily="50" charset="-128"/>
                <a:cs typeface="メイリオ" pitchFamily="50" charset="-128"/>
              </a:rPr>
              <a:t>とします</a:t>
            </a:r>
            <a:r>
              <a:rPr lang="ja-JP" altLang="en-US" sz="1000" dirty="0" smtClean="0">
                <a:solidFill>
                  <a:prstClr val="black"/>
                </a:solidFill>
                <a:latin typeface="メイリオ" pitchFamily="50" charset="-128"/>
                <a:ea typeface="メイリオ" pitchFamily="50" charset="-128"/>
                <a:cs typeface="メイリオ" pitchFamily="50" charset="-128"/>
              </a:rPr>
              <a:t>。広告</a:t>
            </a:r>
            <a:r>
              <a:rPr lang="ja-JP" altLang="en-US" sz="1000" dirty="0">
                <a:solidFill>
                  <a:prstClr val="black"/>
                </a:solidFill>
                <a:latin typeface="メイリオ" pitchFamily="50" charset="-128"/>
                <a:ea typeface="メイリオ" pitchFamily="50" charset="-128"/>
                <a:cs typeface="メイリオ" pitchFamily="50" charset="-128"/>
              </a:rPr>
              <a:t>掲載および変更日は営業日とし、休日および祭日の対応はできかねます。</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●リンク先</a:t>
            </a:r>
            <a:r>
              <a:rPr lang="en-US" altLang="ja-JP" sz="1000" dirty="0">
                <a:solidFill>
                  <a:prstClr val="black"/>
                </a:solidFill>
                <a:latin typeface="メイリオ" pitchFamily="50" charset="-128"/>
                <a:ea typeface="メイリオ" pitchFamily="50" charset="-128"/>
                <a:cs typeface="メイリオ" pitchFamily="50" charset="-128"/>
              </a:rPr>
              <a:t>URL</a:t>
            </a:r>
            <a:r>
              <a:rPr lang="ja-JP" altLang="en-US" sz="1000" dirty="0">
                <a:solidFill>
                  <a:prstClr val="black"/>
                </a:solidFill>
                <a:latin typeface="メイリオ" pitchFamily="50" charset="-128"/>
                <a:ea typeface="メイリオ" pitchFamily="50" charset="-128"/>
                <a:cs typeface="メイリオ" pitchFamily="50" charset="-128"/>
              </a:rPr>
              <a:t>に接続できない場合には掲載を開始できかねます。また、掲載中にリンク先</a:t>
            </a:r>
            <a:r>
              <a:rPr lang="en-US" altLang="ja-JP" sz="1000" dirty="0">
                <a:solidFill>
                  <a:prstClr val="black"/>
                </a:solidFill>
                <a:latin typeface="メイリオ" pitchFamily="50" charset="-128"/>
                <a:ea typeface="メイリオ" pitchFamily="50" charset="-128"/>
                <a:cs typeface="メイリオ" pitchFamily="50" charset="-128"/>
              </a:rPr>
              <a:t>URL</a:t>
            </a:r>
            <a:r>
              <a:rPr lang="ja-JP" altLang="en-US" sz="1000" dirty="0">
                <a:solidFill>
                  <a:prstClr val="black"/>
                </a:solidFill>
                <a:latin typeface="メイリオ" pitchFamily="50" charset="-128"/>
                <a:ea typeface="メイリオ" pitchFamily="50" charset="-128"/>
                <a:cs typeface="メイリオ" pitchFamily="50" charset="-128"/>
              </a:rPr>
              <a:t>に接続できない状態になった際には掲載を停止することがあります。</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●ブラウザの仕様などのユーザー環境により想定通り表示されない場合がありますので、あらかじめご了承願います</a:t>
            </a:r>
            <a:r>
              <a:rPr lang="ja-JP" altLang="en-US" sz="1000" dirty="0" smtClean="0">
                <a:solidFill>
                  <a:prstClr val="black"/>
                </a:solidFill>
                <a:latin typeface="メイリオ" pitchFamily="50" charset="-128"/>
                <a:ea typeface="メイリオ" pitchFamily="50" charset="-128"/>
                <a:cs typeface="メイリオ" pitchFamily="50" charset="-128"/>
              </a:rPr>
              <a:t>。</a:t>
            </a:r>
            <a:endParaRPr lang="en-US" altLang="ja-JP" sz="1000" dirty="0" smtClean="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en-US" altLang="ja-JP" sz="1000" dirty="0" smtClean="0">
                <a:solidFill>
                  <a:prstClr val="black"/>
                </a:solidFill>
                <a:latin typeface="メイリオ" pitchFamily="50" charset="-128"/>
                <a:ea typeface="メイリオ" pitchFamily="50" charset="-128"/>
                <a:cs typeface="メイリオ" pitchFamily="50" charset="-128"/>
              </a:rPr>
              <a:t>Internet </a:t>
            </a:r>
            <a:r>
              <a:rPr lang="en-US" altLang="ja-JP" sz="1000" dirty="0">
                <a:solidFill>
                  <a:prstClr val="black"/>
                </a:solidFill>
                <a:latin typeface="メイリオ" pitchFamily="50" charset="-128"/>
                <a:ea typeface="メイリオ" pitchFamily="50" charset="-128"/>
                <a:cs typeface="メイリオ" pitchFamily="50" charset="-128"/>
              </a:rPr>
              <a:t>Explorer 11.0</a:t>
            </a:r>
            <a:r>
              <a:rPr lang="ja-JP" altLang="en-US" sz="1000" dirty="0">
                <a:solidFill>
                  <a:prstClr val="black"/>
                </a:solidFill>
                <a:latin typeface="メイリオ" pitchFamily="50" charset="-128"/>
                <a:ea typeface="メイリオ" pitchFamily="50" charset="-128"/>
                <a:cs typeface="メイリオ" pitchFamily="50" charset="-128"/>
              </a:rPr>
              <a:t>以上、</a:t>
            </a:r>
            <a:r>
              <a:rPr lang="en-US" altLang="ja-JP" sz="1000" dirty="0">
                <a:solidFill>
                  <a:prstClr val="black"/>
                </a:solidFill>
                <a:latin typeface="メイリオ" pitchFamily="50" charset="-128"/>
                <a:ea typeface="メイリオ" pitchFamily="50" charset="-128"/>
                <a:cs typeface="メイリオ" pitchFamily="50" charset="-128"/>
              </a:rPr>
              <a:t>Firefox</a:t>
            </a:r>
            <a:r>
              <a:rPr lang="ja-JP" altLang="en-US" sz="1000" dirty="0">
                <a:solidFill>
                  <a:prstClr val="black"/>
                </a:solidFill>
                <a:latin typeface="メイリオ" pitchFamily="50" charset="-128"/>
                <a:ea typeface="メイリオ" pitchFamily="50" charset="-128"/>
                <a:cs typeface="メイリオ" pitchFamily="50" charset="-128"/>
              </a:rPr>
              <a:t>最新バージョン、</a:t>
            </a:r>
            <a:r>
              <a:rPr lang="en-US" altLang="ja-JP" sz="1000" dirty="0">
                <a:solidFill>
                  <a:prstClr val="black"/>
                </a:solidFill>
                <a:latin typeface="メイリオ" pitchFamily="50" charset="-128"/>
                <a:ea typeface="メイリオ" pitchFamily="50" charset="-128"/>
                <a:cs typeface="メイリオ" pitchFamily="50" charset="-128"/>
              </a:rPr>
              <a:t>Google Chrome</a:t>
            </a:r>
            <a:r>
              <a:rPr lang="ja-JP" altLang="en-US" sz="1000" dirty="0">
                <a:solidFill>
                  <a:prstClr val="black"/>
                </a:solidFill>
                <a:latin typeface="メイリオ" pitchFamily="50" charset="-128"/>
                <a:ea typeface="メイリオ" pitchFamily="50" charset="-128"/>
                <a:cs typeface="メイリオ" pitchFamily="50" charset="-128"/>
              </a:rPr>
              <a:t>最新バージョン</a:t>
            </a:r>
            <a:r>
              <a:rPr lang="ja-JP" altLang="en-US" sz="1000" dirty="0" smtClean="0">
                <a:solidFill>
                  <a:prstClr val="black"/>
                </a:solidFill>
                <a:latin typeface="メイリオ" pitchFamily="50" charset="-128"/>
                <a:ea typeface="メイリオ" pitchFamily="50" charset="-128"/>
                <a:cs typeface="メイリオ" pitchFamily="50" charset="-128"/>
              </a:rPr>
              <a:t>、</a:t>
            </a:r>
            <a:r>
              <a:rPr lang="en-US" altLang="ja-JP" sz="1000" dirty="0" smtClean="0">
                <a:solidFill>
                  <a:prstClr val="black"/>
                </a:solidFill>
                <a:latin typeface="メイリオ" pitchFamily="50" charset="-128"/>
                <a:ea typeface="メイリオ" pitchFamily="50" charset="-128"/>
                <a:cs typeface="メイリオ" pitchFamily="50" charset="-128"/>
              </a:rPr>
              <a:t>iOS</a:t>
            </a:r>
            <a:r>
              <a:rPr lang="ja-JP" altLang="en-US" sz="1000" dirty="0" smtClean="0">
                <a:solidFill>
                  <a:prstClr val="black"/>
                </a:solidFill>
                <a:latin typeface="メイリオ" pitchFamily="50" charset="-128"/>
                <a:ea typeface="メイリオ" pitchFamily="50" charset="-128"/>
                <a:cs typeface="メイリオ" pitchFamily="50" charset="-128"/>
              </a:rPr>
              <a:t>：</a:t>
            </a:r>
            <a:r>
              <a:rPr lang="en-US" altLang="ja-JP" sz="1000" dirty="0" smtClean="0">
                <a:solidFill>
                  <a:prstClr val="black"/>
                </a:solidFill>
                <a:latin typeface="メイリオ" pitchFamily="50" charset="-128"/>
                <a:ea typeface="メイリオ" pitchFamily="50" charset="-128"/>
                <a:cs typeface="メイリオ" pitchFamily="50" charset="-128"/>
              </a:rPr>
              <a:t>Safari for iOS7</a:t>
            </a:r>
            <a:r>
              <a:rPr lang="ja-JP" altLang="en-US" sz="1000" dirty="0" smtClean="0">
                <a:solidFill>
                  <a:prstClr val="black"/>
                </a:solidFill>
                <a:latin typeface="メイリオ" pitchFamily="50" charset="-128"/>
                <a:ea typeface="メイリオ" pitchFamily="50" charset="-128"/>
                <a:cs typeface="メイリオ" pitchFamily="50" charset="-128"/>
              </a:rPr>
              <a:t>以上、</a:t>
            </a:r>
            <a:r>
              <a:rPr lang="en-US" altLang="ja-JP" sz="1000" dirty="0" smtClean="0">
                <a:solidFill>
                  <a:prstClr val="black"/>
                </a:solidFill>
                <a:latin typeface="メイリオ" pitchFamily="50" charset="-128"/>
                <a:ea typeface="メイリオ" pitchFamily="50" charset="-128"/>
                <a:cs typeface="メイリオ" pitchFamily="50" charset="-128"/>
              </a:rPr>
              <a:t>Android</a:t>
            </a:r>
            <a:r>
              <a:rPr lang="ja-JP" altLang="en-US" sz="1000" dirty="0" smtClean="0">
                <a:solidFill>
                  <a:prstClr val="black"/>
                </a:solidFill>
                <a:latin typeface="メイリオ" pitchFamily="50" charset="-128"/>
                <a:ea typeface="メイリオ" pitchFamily="50" charset="-128"/>
                <a:cs typeface="メイリオ" pitchFamily="50" charset="-128"/>
              </a:rPr>
              <a:t>：標準ブラウザ </a:t>
            </a:r>
            <a:r>
              <a:rPr lang="en-US" altLang="ja-JP" sz="1000" dirty="0" smtClean="0">
                <a:solidFill>
                  <a:prstClr val="black"/>
                </a:solidFill>
                <a:latin typeface="メイリオ" pitchFamily="50" charset="-128"/>
                <a:ea typeface="メイリオ" pitchFamily="50" charset="-128"/>
                <a:cs typeface="メイリオ" pitchFamily="50" charset="-128"/>
              </a:rPr>
              <a:t>for Android 4.0</a:t>
            </a:r>
            <a:r>
              <a:rPr lang="ja-JP" altLang="en-US" sz="1000" dirty="0" smtClean="0">
                <a:solidFill>
                  <a:prstClr val="black"/>
                </a:solidFill>
                <a:latin typeface="メイリオ" pitchFamily="50" charset="-128"/>
                <a:ea typeface="メイリオ" pitchFamily="50" charset="-128"/>
                <a:cs typeface="メイリオ" pitchFamily="50" charset="-128"/>
              </a:rPr>
              <a:t>以上以外のブラウザをご利用の場合、一部、正しく動作しない可能性がございます。</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●あらかじめ掲載される内容はチェックさせていただきますが、本広告のご利用における事故・トラブルに関して、弊社では一切の責任を負いかねます。</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smtClean="0">
                <a:solidFill>
                  <a:prstClr val="black"/>
                </a:solidFill>
                <a:latin typeface="メイリオ" pitchFamily="50" charset="-128"/>
                <a:ea typeface="メイリオ" pitchFamily="50" charset="-128"/>
                <a:cs typeface="メイリオ" pitchFamily="50" charset="-128"/>
              </a:rPr>
              <a:t>●競合</a:t>
            </a:r>
            <a:r>
              <a:rPr lang="ja-JP" altLang="en-US" sz="1000" dirty="0">
                <a:solidFill>
                  <a:prstClr val="black"/>
                </a:solidFill>
                <a:latin typeface="メイリオ" pitchFamily="50" charset="-128"/>
                <a:ea typeface="メイリオ" pitchFamily="50" charset="-128"/>
                <a:cs typeface="メイリオ" pitchFamily="50" charset="-128"/>
              </a:rPr>
              <a:t>排除は致しません。</a:t>
            </a:r>
          </a:p>
          <a:p>
            <a:pPr eaLnBrk="1" hangingPunct="1">
              <a:lnSpc>
                <a:spcPct val="120000"/>
              </a:lnSpc>
              <a:spcBef>
                <a:spcPct val="0"/>
              </a:spcBef>
              <a:buFontTx/>
              <a:buNone/>
            </a:pPr>
            <a:r>
              <a:rPr lang="ja-JP" altLang="en-US" sz="1000" dirty="0" smtClean="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期間保証型の広告メニューは露出回数を保証するものではございません。</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掲載の申込方法については、電子メールやファクス等で、必要事項を記入した申込書を送信下さい。受信後、弊社担当者から当申込に関して、受領の連絡をいたします。この受領の連絡をもって、広告掲載の申込完了と致します</a:t>
            </a:r>
            <a:r>
              <a:rPr lang="ja-JP" altLang="en-US" sz="1000" dirty="0" smtClean="0">
                <a:solidFill>
                  <a:prstClr val="black"/>
                </a:solidFill>
                <a:latin typeface="メイリオ" pitchFamily="50" charset="-128"/>
                <a:ea typeface="メイリオ" pitchFamily="50" charset="-128"/>
                <a:cs typeface="メイリオ" pitchFamily="50" charset="-128"/>
              </a:rPr>
              <a:t>。</a:t>
            </a:r>
            <a:endParaRPr lang="en-US" altLang="ja-JP" sz="1000" dirty="0" smtClean="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smtClean="0">
                <a:solidFill>
                  <a:prstClr val="black"/>
                </a:solidFill>
                <a:latin typeface="メイリオ" pitchFamily="50" charset="-128"/>
                <a:ea typeface="メイリオ" pitchFamily="50" charset="-128"/>
                <a:cs typeface="メイリオ" pitchFamily="50" charset="-128"/>
              </a:rPr>
              <a:t>受領</a:t>
            </a:r>
            <a:r>
              <a:rPr lang="ja-JP" altLang="en-US" sz="1000" dirty="0">
                <a:solidFill>
                  <a:prstClr val="black"/>
                </a:solidFill>
                <a:latin typeface="メイリオ" pitchFamily="50" charset="-128"/>
                <a:ea typeface="メイリオ" pitchFamily="50" charset="-128"/>
                <a:cs typeface="メイリオ" pitchFamily="50" charset="-128"/>
              </a:rPr>
              <a:t>の連絡がない場合は、申込は未完了と致します。また、申込者が受領の連絡を受けた時から、申込者は本免責事項の全ての内容を承諾したものとみなします。</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●ご掲載いただいた広告を事例として紹介させていただく場合がございます。</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●掲載申し込みについての解約・申し込み変更においては弊社承諾を得ない限り認められません。解約・取り消しには下記のキャンセル料が発生致します。</a:t>
            </a: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掲載開始日の前日</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当日</a:t>
            </a:r>
            <a:r>
              <a:rPr lang="en-US" altLang="ja-JP" sz="1000" dirty="0">
                <a:solidFill>
                  <a:prstClr val="black"/>
                </a:solidFill>
                <a:latin typeface="メイリオ" pitchFamily="50" charset="-128"/>
                <a:ea typeface="メイリオ" pitchFamily="50" charset="-128"/>
                <a:cs typeface="メイリオ" pitchFamily="50" charset="-128"/>
              </a:rPr>
              <a:t>100</a:t>
            </a:r>
            <a:r>
              <a:rPr lang="ja-JP" altLang="en-US" sz="1000" dirty="0">
                <a:solidFill>
                  <a:prstClr val="black"/>
                </a:solidFill>
                <a:latin typeface="メイリオ" pitchFamily="50" charset="-128"/>
                <a:ea typeface="メイリオ" pitchFamily="50" charset="-128"/>
                <a:cs typeface="メイリオ" pitchFamily="50" charset="-128"/>
              </a:rPr>
              <a:t>％、</a:t>
            </a:r>
            <a:r>
              <a:rPr lang="en-US" altLang="ja-JP" sz="1000" dirty="0">
                <a:solidFill>
                  <a:prstClr val="black"/>
                </a:solidFill>
                <a:latin typeface="メイリオ" pitchFamily="50" charset="-128"/>
                <a:ea typeface="メイリオ" pitchFamily="50" charset="-128"/>
                <a:cs typeface="メイリオ" pitchFamily="50" charset="-128"/>
              </a:rPr>
              <a:t>15</a:t>
            </a:r>
            <a:r>
              <a:rPr lang="ja-JP" altLang="en-US" sz="1000" dirty="0">
                <a:solidFill>
                  <a:prstClr val="black"/>
                </a:solidFill>
                <a:latin typeface="メイリオ" pitchFamily="50" charset="-128"/>
                <a:ea typeface="メイリオ" pitchFamily="50" charset="-128"/>
                <a:cs typeface="メイリオ" pitchFamily="50" charset="-128"/>
              </a:rPr>
              <a:t>日前</a:t>
            </a:r>
            <a:r>
              <a:rPr lang="en-US" altLang="ja-JP" sz="1000" dirty="0">
                <a:solidFill>
                  <a:prstClr val="black"/>
                </a:solidFill>
                <a:latin typeface="メイリオ" pitchFamily="50" charset="-128"/>
                <a:ea typeface="メイリオ" pitchFamily="50" charset="-128"/>
                <a:cs typeface="メイリオ" pitchFamily="50" charset="-128"/>
              </a:rPr>
              <a:t>60</a:t>
            </a:r>
            <a:r>
              <a:rPr lang="ja-JP" altLang="en-US" sz="1000" dirty="0">
                <a:solidFill>
                  <a:prstClr val="black"/>
                </a:solidFill>
                <a:latin typeface="メイリオ" pitchFamily="50" charset="-128"/>
                <a:ea typeface="メイリオ" pitchFamily="50" charset="-128"/>
                <a:cs typeface="メイリオ" pitchFamily="50" charset="-128"/>
              </a:rPr>
              <a:t>％、</a:t>
            </a:r>
            <a:r>
              <a:rPr lang="en-US" altLang="ja-JP" sz="1000" dirty="0">
                <a:solidFill>
                  <a:prstClr val="black"/>
                </a:solidFill>
                <a:latin typeface="メイリオ" pitchFamily="50" charset="-128"/>
                <a:ea typeface="メイリオ" pitchFamily="50" charset="-128"/>
                <a:cs typeface="メイリオ" pitchFamily="50" charset="-128"/>
              </a:rPr>
              <a:t>20</a:t>
            </a:r>
            <a:r>
              <a:rPr lang="ja-JP" altLang="en-US" sz="1000" dirty="0">
                <a:solidFill>
                  <a:prstClr val="black"/>
                </a:solidFill>
                <a:latin typeface="メイリオ" pitchFamily="50" charset="-128"/>
                <a:ea typeface="メイリオ" pitchFamily="50" charset="-128"/>
                <a:cs typeface="メイリオ" pitchFamily="50" charset="-128"/>
              </a:rPr>
              <a:t>日前</a:t>
            </a:r>
            <a:r>
              <a:rPr lang="en-US" altLang="ja-JP" sz="1000" dirty="0">
                <a:solidFill>
                  <a:prstClr val="black"/>
                </a:solidFill>
                <a:latin typeface="メイリオ" pitchFamily="50" charset="-128"/>
                <a:ea typeface="メイリオ" pitchFamily="50" charset="-128"/>
                <a:cs typeface="メイリオ" pitchFamily="50" charset="-128"/>
              </a:rPr>
              <a:t>40</a:t>
            </a:r>
            <a:r>
              <a:rPr lang="ja-JP" altLang="en-US" sz="1000" dirty="0">
                <a:solidFill>
                  <a:prstClr val="black"/>
                </a:solidFill>
                <a:latin typeface="メイリオ" pitchFamily="50" charset="-128"/>
                <a:ea typeface="メイリオ" pitchFamily="50" charset="-128"/>
                <a:cs typeface="メイリオ" pitchFamily="50" charset="-128"/>
              </a:rPr>
              <a:t>％</a:t>
            </a: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またキャンセルについては申し込み者からの解約・取り消しの意思表示が弊社に到達した時点をもって区別します。</a:t>
            </a:r>
          </a:p>
          <a:p>
            <a:pPr eaLnBrk="1" hangingPunct="1">
              <a:lnSpc>
                <a:spcPct val="120000"/>
              </a:lnSpc>
              <a:spcBef>
                <a:spcPct val="0"/>
              </a:spcBef>
              <a:buFontTx/>
              <a:buNone/>
            </a:pP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お申込みの解約・取り消しが土日祝日の場合翌営業日の日時となります。</a:t>
            </a:r>
          </a:p>
          <a:p>
            <a:pPr eaLnBrk="1" hangingPunct="1">
              <a:lnSpc>
                <a:spcPct val="120000"/>
              </a:lnSpc>
              <a:spcBef>
                <a:spcPct val="0"/>
              </a:spcBef>
              <a:buFontTx/>
              <a:buNone/>
            </a:pP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lnSpc>
                <a:spcPct val="120000"/>
              </a:lnSpc>
              <a:spcBef>
                <a:spcPct val="0"/>
              </a:spcBef>
              <a:buFontTx/>
              <a:buNone/>
            </a:pPr>
            <a:r>
              <a:rPr lang="ja-JP" altLang="en-US" sz="1000" dirty="0">
                <a:solidFill>
                  <a:prstClr val="black"/>
                </a:solidFill>
                <a:latin typeface="メイリオ" pitchFamily="50" charset="-128"/>
                <a:ea typeface="メイリオ" pitchFamily="50" charset="-128"/>
                <a:cs typeface="メイリオ" pitchFamily="50" charset="-128"/>
              </a:rPr>
              <a:t>●バナーやメール等の広告クリエイティブ内に「ナンバー</a:t>
            </a:r>
            <a:r>
              <a:rPr lang="en-US" altLang="ja-JP" sz="1000" dirty="0">
                <a:solidFill>
                  <a:prstClr val="black"/>
                </a:solidFill>
                <a:latin typeface="メイリオ" pitchFamily="50" charset="-128"/>
                <a:ea typeface="メイリオ" pitchFamily="50" charset="-128"/>
                <a:cs typeface="メイリオ" pitchFamily="50" charset="-128"/>
              </a:rPr>
              <a:t>1</a:t>
            </a:r>
            <a:r>
              <a:rPr lang="ja-JP" altLang="en-US" sz="1000" dirty="0">
                <a:solidFill>
                  <a:prstClr val="black"/>
                </a:solidFill>
                <a:latin typeface="メイリオ" pitchFamily="50" charset="-128"/>
                <a:ea typeface="メイリオ" pitchFamily="50" charset="-128"/>
                <a:cs typeface="メイリオ" pitchFamily="50" charset="-128"/>
              </a:rPr>
              <a:t>」「世界初」「当社だけ」などの最大級・絶対的表現を使用する際は、表示の根拠となる出典もしくは調査</a:t>
            </a:r>
            <a:r>
              <a:rPr lang="ja-JP" altLang="en-US" sz="1000" dirty="0" smtClean="0">
                <a:solidFill>
                  <a:prstClr val="black"/>
                </a:solidFill>
                <a:latin typeface="メイリオ" pitchFamily="50" charset="-128"/>
                <a:ea typeface="メイリオ" pitchFamily="50" charset="-128"/>
                <a:cs typeface="メイリオ" pitchFamily="50" charset="-128"/>
              </a:rPr>
              <a:t>機関名を</a:t>
            </a:r>
            <a:r>
              <a:rPr lang="ja-JP" altLang="en-US" sz="1000" dirty="0">
                <a:solidFill>
                  <a:prstClr val="black"/>
                </a:solidFill>
                <a:latin typeface="メイリオ" pitchFamily="50" charset="-128"/>
                <a:ea typeface="メイリオ" pitchFamily="50" charset="-128"/>
                <a:cs typeface="メイリオ" pitchFamily="50" charset="-128"/>
              </a:rPr>
              <a:t>当該クリエイティブ・ランディングページへ明記下さい。</a:t>
            </a:r>
          </a:p>
        </p:txBody>
      </p:sp>
    </p:spTree>
    <p:extLst>
      <p:ext uri="{BB962C8B-B14F-4D97-AF65-F5344CB8AC3E}">
        <p14:creationId xmlns:p14="http://schemas.microsoft.com/office/powerpoint/2010/main" val="3971887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涙形 47"/>
          <p:cNvSpPr/>
          <p:nvPr/>
        </p:nvSpPr>
        <p:spPr>
          <a:xfrm>
            <a:off x="5851130" y="2739793"/>
            <a:ext cx="515937" cy="428229"/>
          </a:xfrm>
          <a:prstGeom prst="teardrop">
            <a:avLst>
              <a:gd name="adj" fmla="val 85302"/>
            </a:avLst>
          </a:prstGeom>
          <a:solidFill>
            <a:srgbClr val="6699F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6" name="涙形 45"/>
          <p:cNvSpPr/>
          <p:nvPr/>
        </p:nvSpPr>
        <p:spPr>
          <a:xfrm>
            <a:off x="576932" y="2738549"/>
            <a:ext cx="515937" cy="428229"/>
          </a:xfrm>
          <a:prstGeom prst="teardrop">
            <a:avLst>
              <a:gd name="adj" fmla="val 85302"/>
            </a:avLst>
          </a:prstGeom>
          <a:solidFill>
            <a:srgbClr val="6699F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p:txBody>
          <a:bodyPr>
            <a:normAutofit/>
          </a:bodyPr>
          <a:lstStyle/>
          <a:p>
            <a:r>
              <a:rPr lang="ja-JP" altLang="en-US" dirty="0"/>
              <a:t>マイナビを利用するに</a:t>
            </a:r>
            <a:r>
              <a:rPr lang="ja-JP" altLang="en-US" dirty="0" smtClean="0"/>
              <a:t>は</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16" name="Text Box 30"/>
          <p:cNvSpPr txBox="1">
            <a:spLocks noChangeArrowheads="1"/>
          </p:cNvSpPr>
          <p:nvPr/>
        </p:nvSpPr>
        <p:spPr bwMode="auto">
          <a:xfrm>
            <a:off x="541658" y="1573155"/>
            <a:ext cx="9203684" cy="5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560" tIns="51251" rIns="98560" bIns="5125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400" dirty="0">
                <a:solidFill>
                  <a:prstClr val="black"/>
                </a:solidFill>
                <a:latin typeface="メイリオ" pitchFamily="50" charset="-128"/>
                <a:ea typeface="メイリオ" pitchFamily="50" charset="-128"/>
                <a:cs typeface="メイリオ" pitchFamily="50" charset="-128"/>
              </a:rPr>
              <a:t>マイナビは会員登録制サイト</a:t>
            </a:r>
            <a:r>
              <a:rPr lang="ja-JP" altLang="en-US" sz="1400" dirty="0" smtClean="0">
                <a:solidFill>
                  <a:prstClr val="black"/>
                </a:solidFill>
                <a:latin typeface="メイリオ" pitchFamily="50" charset="-128"/>
                <a:ea typeface="メイリオ" pitchFamily="50" charset="-128"/>
                <a:cs typeface="メイリオ" pitchFamily="50" charset="-128"/>
              </a:rPr>
              <a:t>です。会員</a:t>
            </a:r>
            <a:r>
              <a:rPr lang="ja-JP" altLang="en-US" sz="1400" dirty="0">
                <a:solidFill>
                  <a:prstClr val="black"/>
                </a:solidFill>
                <a:latin typeface="メイリオ" pitchFamily="50" charset="-128"/>
                <a:ea typeface="メイリオ" pitchFamily="50" charset="-128"/>
                <a:cs typeface="メイリオ" pitchFamily="50" charset="-128"/>
              </a:rPr>
              <a:t>登録をするに</a:t>
            </a:r>
            <a:r>
              <a:rPr lang="ja-JP" altLang="en-US" sz="1400" dirty="0" smtClean="0">
                <a:solidFill>
                  <a:prstClr val="black"/>
                </a:solidFill>
                <a:latin typeface="メイリオ" pitchFamily="50" charset="-128"/>
                <a:ea typeface="メイリオ" pitchFamily="50" charset="-128"/>
                <a:cs typeface="メイリオ" pitchFamily="50" charset="-128"/>
              </a:rPr>
              <a:t>は</a:t>
            </a:r>
            <a:r>
              <a:rPr lang="en-US" altLang="ja-JP" sz="1400" dirty="0" smtClean="0">
                <a:solidFill>
                  <a:prstClr val="black"/>
                </a:solidFill>
                <a:latin typeface="メイリオ" pitchFamily="50" charset="-128"/>
                <a:ea typeface="メイリオ" pitchFamily="50" charset="-128"/>
                <a:cs typeface="メイリオ" pitchFamily="50" charset="-128"/>
              </a:rPr>
              <a:t>2</a:t>
            </a:r>
            <a:r>
              <a:rPr lang="ja-JP" altLang="en-US" sz="1400" dirty="0" err="1">
                <a:solidFill>
                  <a:prstClr val="black"/>
                </a:solidFill>
                <a:latin typeface="メイリオ" pitchFamily="50" charset="-128"/>
                <a:ea typeface="メイリオ" pitchFamily="50" charset="-128"/>
                <a:cs typeface="メイリオ" pitchFamily="50" charset="-128"/>
              </a:rPr>
              <a:t>つの</a:t>
            </a:r>
            <a:r>
              <a:rPr lang="ja-JP" altLang="en-US" sz="1400" dirty="0">
                <a:solidFill>
                  <a:prstClr val="black"/>
                </a:solidFill>
                <a:latin typeface="メイリオ" pitchFamily="50" charset="-128"/>
                <a:ea typeface="メイリオ" pitchFamily="50" charset="-128"/>
                <a:cs typeface="メイリオ" pitchFamily="50" charset="-128"/>
              </a:rPr>
              <a:t>パターンが</a:t>
            </a:r>
            <a:r>
              <a:rPr lang="ja-JP" altLang="en-US" sz="1400" dirty="0" smtClean="0">
                <a:solidFill>
                  <a:prstClr val="black"/>
                </a:solidFill>
                <a:latin typeface="メイリオ" pitchFamily="50" charset="-128"/>
                <a:ea typeface="メイリオ" pitchFamily="50" charset="-128"/>
                <a:cs typeface="メイリオ" pitchFamily="50" charset="-128"/>
              </a:rPr>
              <a:t>あります。</a:t>
            </a:r>
            <a:endParaRPr lang="en-US" altLang="ja-JP" sz="1400" dirty="0" smtClean="0">
              <a:solidFill>
                <a:prstClr val="black"/>
              </a:solidFill>
              <a:latin typeface="メイリオ" pitchFamily="50" charset="-128"/>
              <a:ea typeface="メイリオ" pitchFamily="50" charset="-128"/>
              <a:cs typeface="メイリオ" pitchFamily="50" charset="-128"/>
            </a:endParaRPr>
          </a:p>
          <a:p>
            <a:pPr algn="ctr" eaLnBrk="1" hangingPunct="1"/>
            <a:r>
              <a:rPr lang="ja-JP" altLang="en-US" sz="1400" dirty="0" smtClean="0">
                <a:solidFill>
                  <a:prstClr val="black"/>
                </a:solidFill>
                <a:latin typeface="メイリオ" pitchFamily="50" charset="-128"/>
                <a:ea typeface="メイリオ" pitchFamily="50" charset="-128"/>
                <a:cs typeface="メイリオ" pitchFamily="50" charset="-128"/>
              </a:rPr>
              <a:t>いずれの方法でも氏名・大学名・住所・電話・メールアドレスなどを登録していただきます。</a:t>
            </a:r>
            <a:endParaRPr lang="en-US" altLang="ja-JP" sz="1400" dirty="0" smtClean="0">
              <a:solidFill>
                <a:prstClr val="black"/>
              </a:solidFill>
              <a:latin typeface="メイリオ" pitchFamily="50" charset="-128"/>
              <a:ea typeface="メイリオ" pitchFamily="50" charset="-128"/>
              <a:cs typeface="メイリオ" pitchFamily="50" charset="-128"/>
            </a:endParaRPr>
          </a:p>
        </p:txBody>
      </p:sp>
      <p:sp>
        <p:nvSpPr>
          <p:cNvPr id="18" name="正方形/長方形 2"/>
          <p:cNvSpPr>
            <a:spLocks noChangeArrowheads="1"/>
          </p:cNvSpPr>
          <p:nvPr/>
        </p:nvSpPr>
        <p:spPr bwMode="auto">
          <a:xfrm>
            <a:off x="6109099" y="2841977"/>
            <a:ext cx="3426889"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r>
              <a:rPr lang="ja-JP" altLang="en-US" sz="1400" b="1" dirty="0">
                <a:solidFill>
                  <a:prstClr val="black">
                    <a:lumMod val="75000"/>
                    <a:lumOff val="25000"/>
                  </a:prstClr>
                </a:solidFill>
                <a:cs typeface="メイリオ" pitchFamily="50" charset="-128"/>
              </a:rPr>
              <a:t>マイナビのサイトを直接訪れ、登録する</a:t>
            </a:r>
          </a:p>
        </p:txBody>
      </p:sp>
      <p:sp>
        <p:nvSpPr>
          <p:cNvPr id="10" name="正方形/長方形 9"/>
          <p:cNvSpPr/>
          <p:nvPr/>
        </p:nvSpPr>
        <p:spPr>
          <a:xfrm>
            <a:off x="2280119" y="1111490"/>
            <a:ext cx="5740102" cy="461665"/>
          </a:xfrm>
          <a:prstGeom prst="rect">
            <a:avLst/>
          </a:prstGeom>
        </p:spPr>
        <p:txBody>
          <a:bodyPr wrap="square">
            <a:spAutoFit/>
          </a:bodyPr>
          <a:lstStyle/>
          <a:p>
            <a:pPr algn="dist"/>
            <a:r>
              <a:rPr lang="ja-JP" altLang="en-US" sz="2400" b="1" dirty="0">
                <a:solidFill>
                  <a:prstClr val="black"/>
                </a:solidFill>
              </a:rPr>
              <a:t>マイナビは学生の自主登録サイトです</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9099" y="3642571"/>
            <a:ext cx="3312368" cy="220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8488" y="3663244"/>
            <a:ext cx="3281384" cy="218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879664" y="3149745"/>
            <a:ext cx="3570208" cy="346249"/>
          </a:xfrm>
          <a:prstGeom prst="rect">
            <a:avLst/>
          </a:prstGeom>
        </p:spPr>
        <p:txBody>
          <a:bodyPr wrap="none">
            <a:spAutoFit/>
          </a:bodyPr>
          <a:lstStyle/>
          <a:p>
            <a:pPr>
              <a:lnSpc>
                <a:spcPct val="150000"/>
              </a:lnSpc>
            </a:pPr>
            <a:r>
              <a:rPr lang="ja-JP" altLang="en-US" sz="1100" dirty="0">
                <a:solidFill>
                  <a:prstClr val="black">
                    <a:lumMod val="75000"/>
                    <a:lumOff val="25000"/>
                  </a:prstClr>
                </a:solidFill>
                <a:cs typeface="メイリオ" pitchFamily="50" charset="-128"/>
              </a:rPr>
              <a:t>弊社ＣＳ部が全国の大学にて就職ガイダンスでご案内</a:t>
            </a:r>
            <a:endParaRPr lang="en-US" altLang="ja-JP" sz="1100" dirty="0">
              <a:solidFill>
                <a:prstClr val="black">
                  <a:lumMod val="75000"/>
                  <a:lumOff val="25000"/>
                </a:prstClr>
              </a:solidFill>
              <a:cs typeface="メイリオ" pitchFamily="50" charset="-128"/>
            </a:endParaRPr>
          </a:p>
        </p:txBody>
      </p:sp>
      <p:sp>
        <p:nvSpPr>
          <p:cNvPr id="15" name="正方形/長方形 2"/>
          <p:cNvSpPr>
            <a:spLocks noChangeArrowheads="1"/>
          </p:cNvSpPr>
          <p:nvPr/>
        </p:nvSpPr>
        <p:spPr bwMode="auto">
          <a:xfrm>
            <a:off x="834900" y="2841977"/>
            <a:ext cx="399628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r>
              <a:rPr lang="ja-JP" altLang="en-US" sz="1400" b="1" dirty="0">
                <a:solidFill>
                  <a:prstClr val="black">
                    <a:lumMod val="75000"/>
                    <a:lumOff val="25000"/>
                  </a:prstClr>
                </a:solidFill>
                <a:cs typeface="メイリオ" pitchFamily="50" charset="-128"/>
              </a:rPr>
              <a:t>大学の就職ガイダンスで会員登録カードを記入</a:t>
            </a:r>
          </a:p>
        </p:txBody>
      </p:sp>
    </p:spTree>
    <p:extLst>
      <p:ext uri="{BB962C8B-B14F-4D97-AF65-F5344CB8AC3E}">
        <p14:creationId xmlns:p14="http://schemas.microsoft.com/office/powerpoint/2010/main" val="2231305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マイナビの情報について</a:t>
            </a:r>
            <a:endParaRPr kumimoji="1" lang="ja-JP" altLang="en-US" dirty="0"/>
          </a:p>
        </p:txBody>
      </p:sp>
      <p:sp>
        <p:nvSpPr>
          <p:cNvPr id="4" name="スライド番号プレースホルダー 3"/>
          <p:cNvSpPr>
            <a:spLocks noGrp="1"/>
          </p:cNvSpPr>
          <p:nvPr>
            <p:ph type="sldNum" sz="quarter" idx="12"/>
          </p:nvPr>
        </p:nvSpPr>
        <p:spPr/>
        <p:txBody>
          <a:bodyPr/>
          <a:lstStyle/>
          <a:p>
            <a:fld id="{A973E8E9-0D98-4807-ADE1-ADB6DDF3FE8B}"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12" name="テキスト ボックス 11"/>
          <p:cNvSpPr txBox="1"/>
          <p:nvPr/>
        </p:nvSpPr>
        <p:spPr>
          <a:xfrm>
            <a:off x="563290" y="792237"/>
            <a:ext cx="9188722" cy="307777"/>
          </a:xfrm>
          <a:prstGeom prst="rect">
            <a:avLst/>
          </a:prstGeom>
          <a:noFill/>
        </p:spPr>
        <p:txBody>
          <a:bodyPr wrap="square" rtlCol="0">
            <a:spAutoFit/>
          </a:bodyPr>
          <a:lstStyle/>
          <a:p>
            <a:r>
              <a:rPr lang="ja-JP" altLang="en-US" sz="1400" dirty="0" smtClean="0">
                <a:solidFill>
                  <a:prstClr val="black"/>
                </a:solidFill>
              </a:rPr>
              <a:t>マイナビではインターンシップ・就職活動の時期に合わせた情報をお届けしています。</a:t>
            </a:r>
            <a:endParaRPr lang="en-US" altLang="ja-JP" sz="1400" dirty="0" smtClean="0">
              <a:solidFill>
                <a:prstClr val="black"/>
              </a:solidFill>
            </a:endParaRPr>
          </a:p>
        </p:txBody>
      </p:sp>
      <p:grpSp>
        <p:nvGrpSpPr>
          <p:cNvPr id="6" name="グループ化 5"/>
          <p:cNvGrpSpPr/>
          <p:nvPr/>
        </p:nvGrpSpPr>
        <p:grpSpPr>
          <a:xfrm>
            <a:off x="2193101" y="3600549"/>
            <a:ext cx="5900797" cy="3485934"/>
            <a:chOff x="2193101" y="3600549"/>
            <a:chExt cx="5900797" cy="3485934"/>
          </a:xfrm>
        </p:grpSpPr>
        <p:sp>
          <p:nvSpPr>
            <p:cNvPr id="18" name="正方形/長方形 17"/>
            <p:cNvSpPr/>
            <p:nvPr/>
          </p:nvSpPr>
          <p:spPr>
            <a:xfrm>
              <a:off x="2511097" y="3836317"/>
              <a:ext cx="5150128" cy="253916"/>
            </a:xfrm>
            <a:prstGeom prst="rect">
              <a:avLst/>
            </a:prstGeom>
          </p:spPr>
          <p:txBody>
            <a:bodyPr wrap="square">
              <a:spAutoFit/>
            </a:bodyPr>
            <a:lstStyle/>
            <a:p>
              <a:pPr defTabSz="914400" fontAlgn="base">
                <a:spcBef>
                  <a:spcPct val="0"/>
                </a:spcBef>
                <a:spcAft>
                  <a:spcPct val="0"/>
                </a:spcAft>
              </a:pPr>
              <a:r>
                <a:rPr lang="ja-JP" altLang="en-US" sz="1050" dirty="0" smtClean="0">
                  <a:solidFill>
                    <a:srgbClr val="000000"/>
                  </a:solidFill>
                  <a:cs typeface="メイリオ" pitchFamily="50" charset="-128"/>
                </a:rPr>
                <a:t>夏休み</a:t>
              </a:r>
              <a:r>
                <a:rPr lang="ja-JP" altLang="en-US" sz="1050" dirty="0">
                  <a:solidFill>
                    <a:srgbClr val="000000"/>
                  </a:solidFill>
                  <a:cs typeface="メイリオ" pitchFamily="50" charset="-128"/>
                </a:rPr>
                <a:t>の</a:t>
              </a:r>
              <a:r>
                <a:rPr lang="ja-JP" altLang="en-US" sz="1050" b="1" dirty="0">
                  <a:solidFill>
                    <a:srgbClr val="000000"/>
                  </a:solidFill>
                  <a:cs typeface="メイリオ" pitchFamily="50" charset="-128"/>
                </a:rPr>
                <a:t>インターンシップ</a:t>
              </a:r>
              <a:r>
                <a:rPr lang="ja-JP" altLang="en-US" sz="1050" b="1" dirty="0" smtClean="0">
                  <a:solidFill>
                    <a:srgbClr val="000000"/>
                  </a:solidFill>
                  <a:cs typeface="メイリオ" pitchFamily="50" charset="-128"/>
                </a:rPr>
                <a:t>情報、仕事や業種に関する情報を提供</a:t>
              </a:r>
              <a:r>
                <a:rPr lang="ja-JP" altLang="en-US" sz="1050" dirty="0" smtClean="0">
                  <a:solidFill>
                    <a:srgbClr val="000000"/>
                  </a:solidFill>
                  <a:cs typeface="メイリオ" pitchFamily="50" charset="-128"/>
                </a:rPr>
                <a:t>。</a:t>
              </a:r>
              <a:endParaRPr lang="ja-JP" altLang="en-US" sz="1050" dirty="0">
                <a:solidFill>
                  <a:srgbClr val="000000"/>
                </a:solidFill>
                <a:cs typeface="メイリオ" pitchFamily="50" charset="-128"/>
              </a:endParaRPr>
            </a:p>
          </p:txBody>
        </p:sp>
        <p:cxnSp>
          <p:nvCxnSpPr>
            <p:cNvPr id="24" name="直線矢印コネクタ 23"/>
            <p:cNvCxnSpPr/>
            <p:nvPr/>
          </p:nvCxnSpPr>
          <p:spPr>
            <a:xfrm>
              <a:off x="2365461" y="3804696"/>
              <a:ext cx="0" cy="3281787"/>
            </a:xfrm>
            <a:prstGeom prst="straightConnector1">
              <a:avLst/>
            </a:prstGeom>
            <a:ln>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2509166" y="5567839"/>
              <a:ext cx="5226621" cy="433507"/>
            </a:xfrm>
            <a:prstGeom prst="rect">
              <a:avLst/>
            </a:prstGeom>
            <a:solidFill>
              <a:schemeClr val="bg1">
                <a:lumMod val="9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2509167" y="4113207"/>
              <a:ext cx="5226620" cy="433507"/>
            </a:xfrm>
            <a:prstGeom prst="rect">
              <a:avLst/>
            </a:prstGeom>
            <a:solidFill>
              <a:schemeClr val="bg1">
                <a:lumMod val="9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31"/>
            <p:cNvSpPr>
              <a:spLocks noChangeArrowheads="1"/>
            </p:cNvSpPr>
            <p:nvPr/>
          </p:nvSpPr>
          <p:spPr bwMode="auto">
            <a:xfrm>
              <a:off x="2522267" y="4026237"/>
              <a:ext cx="4450531" cy="629772"/>
            </a:xfrm>
            <a:prstGeom prst="rect">
              <a:avLst/>
            </a:prstGeom>
            <a:noFill/>
            <a:ln w="9525">
              <a:noFill/>
              <a:round/>
              <a:headEnd/>
              <a:tailEnd/>
            </a:ln>
            <a:effectLst/>
            <a:extLst/>
          </p:spPr>
          <p:txBody>
            <a:bodyPr wrap="none" lIns="98568" tIns="51255" rIns="98568" bIns="51255" anchor="ctr"/>
            <a:lstStyle/>
            <a:p>
              <a:pPr defTabSz="914400" fontAlgn="base">
                <a:spcBef>
                  <a:spcPct val="0"/>
                </a:spcBef>
                <a:spcAft>
                  <a:spcPct val="0"/>
                </a:spcAft>
              </a:pPr>
              <a:r>
                <a:rPr lang="ja-JP" altLang="en-US" sz="1200" b="1" dirty="0" smtClean="0">
                  <a:solidFill>
                    <a:srgbClr val="000000"/>
                  </a:solidFill>
                  <a:cs typeface="メイリオ" pitchFamily="50" charset="-128"/>
                </a:rPr>
                <a:t>●</a:t>
              </a:r>
              <a:r>
                <a:rPr lang="en-US" altLang="ja-JP" sz="1200" b="1" dirty="0" smtClean="0">
                  <a:solidFill>
                    <a:srgbClr val="000000"/>
                  </a:solidFill>
                  <a:cs typeface="メイリオ" pitchFamily="50" charset="-128"/>
                </a:rPr>
                <a:t>6</a:t>
              </a:r>
              <a:r>
                <a:rPr lang="ja-JP" altLang="en-US" sz="1200" b="1" dirty="0" smtClean="0">
                  <a:solidFill>
                    <a:srgbClr val="000000"/>
                  </a:solidFill>
                  <a:cs typeface="メイリオ" pitchFamily="50" charset="-128"/>
                </a:rPr>
                <a:t>月～</a:t>
              </a:r>
              <a:r>
                <a:rPr lang="en-US" altLang="ja-JP" sz="1200" b="1" dirty="0" smtClean="0">
                  <a:solidFill>
                    <a:srgbClr val="000000"/>
                  </a:solidFill>
                  <a:cs typeface="メイリオ" pitchFamily="50" charset="-128"/>
                </a:rPr>
                <a:t>7</a:t>
              </a:r>
              <a:r>
                <a:rPr lang="ja-JP" altLang="en-US" sz="1200" b="1" dirty="0" smtClean="0">
                  <a:solidFill>
                    <a:srgbClr val="000000"/>
                  </a:solidFill>
                  <a:cs typeface="メイリオ" pitchFamily="50" charset="-128"/>
                </a:rPr>
                <a:t>月</a:t>
              </a:r>
              <a:r>
                <a:rPr lang="ja-JP" altLang="en-US" sz="1200" dirty="0" smtClean="0">
                  <a:solidFill>
                    <a:srgbClr val="000000"/>
                  </a:solidFill>
                  <a:cs typeface="メイリオ" pitchFamily="50" charset="-128"/>
                </a:rPr>
                <a:t>は</a:t>
              </a:r>
              <a:r>
                <a:rPr lang="ja-JP" altLang="en-US" sz="1200" b="1" dirty="0" smtClean="0">
                  <a:solidFill>
                    <a:srgbClr val="FF7C80"/>
                  </a:solidFill>
                  <a:cs typeface="メイリオ" pitchFamily="50" charset="-128"/>
                </a:rPr>
                <a:t>インターンシップに役立つ情報のみ</a:t>
              </a:r>
              <a:r>
                <a:rPr lang="ja-JP" altLang="en-US" sz="1200" dirty="0" smtClean="0">
                  <a:solidFill>
                    <a:prstClr val="black"/>
                  </a:solidFill>
                  <a:cs typeface="メイリオ" pitchFamily="50" charset="-128"/>
                </a:rPr>
                <a:t>掲載が可能です。</a:t>
              </a:r>
              <a:endParaRPr lang="en-US" altLang="ja-JP" sz="1200" dirty="0" smtClean="0">
                <a:solidFill>
                  <a:prstClr val="black"/>
                </a:solidFill>
                <a:cs typeface="メイリオ" pitchFamily="50" charset="-128"/>
              </a:endParaRPr>
            </a:p>
            <a:p>
              <a:pPr defTabSz="914400" fontAlgn="base">
                <a:spcBef>
                  <a:spcPct val="0"/>
                </a:spcBef>
                <a:spcAft>
                  <a:spcPct val="0"/>
                </a:spcAft>
              </a:pPr>
              <a:r>
                <a:rPr lang="ja-JP" altLang="en-US" sz="1200" b="1" dirty="0" smtClean="0">
                  <a:solidFill>
                    <a:srgbClr val="000000"/>
                  </a:solidFill>
                  <a:cs typeface="メイリオ" pitchFamily="50" charset="-128"/>
                </a:rPr>
                <a:t>●</a:t>
              </a:r>
              <a:r>
                <a:rPr lang="en-US" altLang="ja-JP" sz="1200" b="1" dirty="0" smtClean="0">
                  <a:solidFill>
                    <a:srgbClr val="000000"/>
                  </a:solidFill>
                  <a:cs typeface="メイリオ" pitchFamily="50" charset="-128"/>
                </a:rPr>
                <a:t>8</a:t>
              </a:r>
              <a:r>
                <a:rPr lang="ja-JP" altLang="en-US" sz="1200" b="1" dirty="0" smtClean="0">
                  <a:solidFill>
                    <a:srgbClr val="000000"/>
                  </a:solidFill>
                  <a:cs typeface="メイリオ" pitchFamily="50" charset="-128"/>
                </a:rPr>
                <a:t>月～</a:t>
              </a:r>
              <a:r>
                <a:rPr lang="en-US" altLang="ja-JP" sz="1200" b="1" dirty="0" smtClean="0">
                  <a:solidFill>
                    <a:srgbClr val="000000"/>
                  </a:solidFill>
                  <a:cs typeface="メイリオ" pitchFamily="50" charset="-128"/>
                </a:rPr>
                <a:t>9</a:t>
              </a:r>
              <a:r>
                <a:rPr lang="ja-JP" altLang="en-US" sz="1200" b="1" dirty="0" smtClean="0">
                  <a:solidFill>
                    <a:srgbClr val="000000"/>
                  </a:solidFill>
                  <a:cs typeface="メイリオ" pitchFamily="50" charset="-128"/>
                </a:rPr>
                <a:t>月</a:t>
              </a:r>
              <a:r>
                <a:rPr lang="ja-JP" altLang="en-US" sz="1200" dirty="0" smtClean="0">
                  <a:solidFill>
                    <a:srgbClr val="000000"/>
                  </a:solidFill>
                  <a:cs typeface="メイリオ" pitchFamily="50" charset="-128"/>
                </a:rPr>
                <a:t>は</a:t>
              </a:r>
              <a:r>
                <a:rPr lang="ja-JP" altLang="en-US" sz="1200" b="1" dirty="0" smtClean="0">
                  <a:solidFill>
                    <a:srgbClr val="FF7C80"/>
                  </a:solidFill>
                  <a:cs typeface="メイリオ" pitchFamily="50" charset="-128"/>
                </a:rPr>
                <a:t>資格</a:t>
              </a:r>
              <a:r>
                <a:rPr lang="ja-JP" altLang="en-US" sz="1200" dirty="0" smtClean="0">
                  <a:solidFill>
                    <a:prstClr val="black"/>
                  </a:solidFill>
                  <a:cs typeface="メイリオ" pitchFamily="50" charset="-128"/>
                </a:rPr>
                <a:t>の広告掲載が可能です。</a:t>
              </a:r>
              <a:endParaRPr lang="ja-JP" altLang="en-US" sz="1200" dirty="0">
                <a:solidFill>
                  <a:prstClr val="black"/>
                </a:solidFill>
                <a:cs typeface="メイリオ" pitchFamily="50" charset="-128"/>
              </a:endParaRPr>
            </a:p>
          </p:txBody>
        </p:sp>
        <p:sp>
          <p:nvSpPr>
            <p:cNvPr id="15" name="AutoShape 31"/>
            <p:cNvSpPr>
              <a:spLocks noChangeArrowheads="1"/>
            </p:cNvSpPr>
            <p:nvPr/>
          </p:nvSpPr>
          <p:spPr bwMode="auto">
            <a:xfrm>
              <a:off x="2522267" y="5594804"/>
              <a:ext cx="5571631" cy="379575"/>
            </a:xfrm>
            <a:prstGeom prst="rect">
              <a:avLst/>
            </a:prstGeom>
            <a:noFill/>
            <a:ln w="9525">
              <a:noFill/>
              <a:round/>
              <a:headEnd/>
              <a:tailEnd/>
            </a:ln>
            <a:effectLst/>
            <a:extLst>
              <a:ext uri="{909E8E84-426E-40DD-AFC4-6F175D3DCCD1}">
                <a14:hiddenFill xmlns:a14="http://schemas.microsoft.com/office/drawing/2010/main">
                  <a:gradFill rotWithShape="0">
                    <a:gsLst>
                      <a:gs pos="0">
                        <a:srgbClr val="FFFF00"/>
                      </a:gs>
                      <a:gs pos="100000">
                        <a:srgbClr val="FF99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68" tIns="51255" rIns="98568" bIns="51255" anchor="ctr"/>
            <a:lstStyle/>
            <a:p>
              <a:pPr defTabSz="914400" fontAlgn="base">
                <a:spcBef>
                  <a:spcPct val="0"/>
                </a:spcBef>
                <a:spcAft>
                  <a:spcPct val="0"/>
                </a:spcAft>
              </a:pPr>
              <a:r>
                <a:rPr lang="ja-JP" altLang="en-US" sz="1200" b="1" dirty="0" smtClean="0">
                  <a:solidFill>
                    <a:srgbClr val="000000"/>
                  </a:solidFill>
                  <a:cs typeface="メイリオ" pitchFamily="50" charset="-128"/>
                </a:rPr>
                <a:t>●</a:t>
              </a:r>
              <a:r>
                <a:rPr lang="en-US" altLang="ja-JP" sz="1200" b="1" dirty="0" smtClean="0">
                  <a:solidFill>
                    <a:srgbClr val="000000"/>
                  </a:solidFill>
                  <a:cs typeface="メイリオ" pitchFamily="50" charset="-128"/>
                </a:rPr>
                <a:t>10</a:t>
              </a:r>
              <a:r>
                <a:rPr lang="ja-JP" altLang="en-US" sz="1200" b="1" dirty="0" smtClean="0">
                  <a:solidFill>
                    <a:srgbClr val="000000"/>
                  </a:solidFill>
                  <a:cs typeface="メイリオ" pitchFamily="50" charset="-128"/>
                </a:rPr>
                <a:t>月</a:t>
              </a:r>
              <a:r>
                <a:rPr lang="en-US" altLang="ja-JP" sz="1200" b="1" dirty="0" smtClean="0">
                  <a:solidFill>
                    <a:srgbClr val="000000"/>
                  </a:solidFill>
                  <a:cs typeface="メイリオ" pitchFamily="50" charset="-128"/>
                </a:rPr>
                <a:t>3</a:t>
              </a:r>
              <a:r>
                <a:rPr lang="ja-JP" altLang="en-US" sz="1200" b="1" dirty="0" smtClean="0">
                  <a:solidFill>
                    <a:srgbClr val="000000"/>
                  </a:solidFill>
                  <a:cs typeface="メイリオ" pitchFamily="50" charset="-128"/>
                </a:rPr>
                <a:t>日</a:t>
              </a:r>
              <a:r>
                <a:rPr lang="en-US" altLang="ja-JP" sz="1200" b="1" dirty="0" smtClean="0">
                  <a:solidFill>
                    <a:srgbClr val="000000"/>
                  </a:solidFill>
                  <a:cs typeface="メイリオ" pitchFamily="50" charset="-128"/>
                </a:rPr>
                <a:t>(</a:t>
              </a:r>
              <a:r>
                <a:rPr lang="ja-JP" altLang="en-US" sz="1200" b="1" dirty="0" smtClean="0">
                  <a:solidFill>
                    <a:srgbClr val="000000"/>
                  </a:solidFill>
                  <a:cs typeface="メイリオ" pitchFamily="50" charset="-128"/>
                </a:rPr>
                <a:t>月</a:t>
              </a:r>
              <a:r>
                <a:rPr lang="en-US" altLang="ja-JP" sz="1200" b="1" dirty="0" smtClean="0">
                  <a:solidFill>
                    <a:srgbClr val="000000"/>
                  </a:solidFill>
                  <a:cs typeface="メイリオ" pitchFamily="50" charset="-128"/>
                </a:rPr>
                <a:t>)</a:t>
              </a:r>
              <a:r>
                <a:rPr lang="ja-JP" altLang="en-US" sz="1200" b="1" dirty="0" smtClean="0">
                  <a:solidFill>
                    <a:srgbClr val="000000"/>
                  </a:solidFill>
                  <a:cs typeface="メイリオ" pitchFamily="50" charset="-128"/>
                </a:rPr>
                <a:t>～「マイナビ学生の窓口　就</a:t>
              </a:r>
              <a:r>
                <a:rPr lang="ja-JP" altLang="en-US" sz="1200" b="1" dirty="0">
                  <a:solidFill>
                    <a:srgbClr val="000000"/>
                  </a:solidFill>
                  <a:cs typeface="メイリオ" pitchFamily="50" charset="-128"/>
                </a:rPr>
                <a:t>活</a:t>
              </a:r>
              <a:r>
                <a:rPr lang="ja-JP" altLang="en-US" sz="1200" b="1" dirty="0" smtClean="0">
                  <a:solidFill>
                    <a:srgbClr val="000000"/>
                  </a:solidFill>
                  <a:cs typeface="メイリオ" pitchFamily="50" charset="-128"/>
                </a:rPr>
                <a:t>スタイル」</a:t>
              </a:r>
              <a:r>
                <a:rPr lang="ja-JP" altLang="en-US" sz="1200" dirty="0" smtClean="0">
                  <a:solidFill>
                    <a:srgbClr val="000000"/>
                  </a:solidFill>
                  <a:cs typeface="メイリオ" pitchFamily="50" charset="-128"/>
                </a:rPr>
                <a:t>内で</a:t>
              </a:r>
              <a:endParaRPr lang="en-US" altLang="ja-JP" sz="1200" dirty="0" smtClean="0">
                <a:solidFill>
                  <a:srgbClr val="000000"/>
                </a:solidFill>
                <a:cs typeface="メイリオ" pitchFamily="50" charset="-128"/>
              </a:endParaRPr>
            </a:p>
            <a:p>
              <a:pPr defTabSz="914400" fontAlgn="base">
                <a:spcBef>
                  <a:spcPct val="0"/>
                </a:spcBef>
                <a:spcAft>
                  <a:spcPct val="0"/>
                </a:spcAft>
              </a:pPr>
              <a:r>
                <a:rPr lang="ja-JP" altLang="en-US" sz="1200" b="1" dirty="0" smtClean="0">
                  <a:solidFill>
                    <a:srgbClr val="FF7C80"/>
                  </a:solidFill>
                  <a:cs typeface="メイリオ" pitchFamily="50" charset="-128"/>
                </a:rPr>
                <a:t>　スーツ、アイテム、通信キャリア、証明写真</a:t>
              </a:r>
              <a:r>
                <a:rPr lang="ja-JP" altLang="en-US" sz="1200" dirty="0" smtClean="0">
                  <a:solidFill>
                    <a:prstClr val="black"/>
                  </a:solidFill>
                  <a:cs typeface="メイリオ" pitchFamily="50" charset="-128"/>
                </a:rPr>
                <a:t>等の広告</a:t>
              </a:r>
              <a:r>
                <a:rPr lang="ja-JP" altLang="en-US" sz="1200" dirty="0">
                  <a:solidFill>
                    <a:prstClr val="black"/>
                  </a:solidFill>
                  <a:cs typeface="メイリオ" pitchFamily="50" charset="-128"/>
                </a:rPr>
                <a:t>掲載が可能</a:t>
              </a:r>
              <a:r>
                <a:rPr lang="ja-JP" altLang="en-US" sz="1200" dirty="0" smtClean="0">
                  <a:solidFill>
                    <a:prstClr val="black"/>
                  </a:solidFill>
                  <a:cs typeface="メイリオ" pitchFamily="50" charset="-128"/>
                </a:rPr>
                <a:t>です。</a:t>
              </a:r>
              <a:endParaRPr lang="en-US" altLang="ja-JP" sz="1200" dirty="0" smtClean="0">
                <a:solidFill>
                  <a:prstClr val="black"/>
                </a:solidFill>
                <a:cs typeface="メイリオ" pitchFamily="50" charset="-128"/>
              </a:endParaRPr>
            </a:p>
          </p:txBody>
        </p:sp>
        <p:sp>
          <p:nvSpPr>
            <p:cNvPr id="16" name="正方形/長方形 15"/>
            <p:cNvSpPr/>
            <p:nvPr/>
          </p:nvSpPr>
          <p:spPr>
            <a:xfrm>
              <a:off x="2509167" y="6450672"/>
              <a:ext cx="5584731" cy="553998"/>
            </a:xfrm>
            <a:prstGeom prst="rect">
              <a:avLst/>
            </a:prstGeom>
          </p:spPr>
          <p:txBody>
            <a:bodyPr wrap="square">
              <a:spAutoFit/>
            </a:bodyPr>
            <a:lstStyle/>
            <a:p>
              <a:pPr defTabSz="914400" fontAlgn="base">
                <a:spcBef>
                  <a:spcPct val="0"/>
                </a:spcBef>
                <a:spcAft>
                  <a:spcPct val="0"/>
                </a:spcAft>
              </a:pPr>
              <a:r>
                <a:rPr lang="ja-JP" altLang="en-US" sz="1050" dirty="0" smtClean="0">
                  <a:solidFill>
                    <a:srgbClr val="000000"/>
                  </a:solidFill>
                  <a:cs typeface="メイリオ" pitchFamily="50" charset="-128"/>
                </a:rPr>
                <a:t>企業</a:t>
              </a:r>
              <a:r>
                <a:rPr lang="ja-JP" altLang="en-US" sz="1050" dirty="0">
                  <a:solidFill>
                    <a:srgbClr val="000000"/>
                  </a:solidFill>
                  <a:cs typeface="メイリオ" pitchFamily="50" charset="-128"/>
                </a:rPr>
                <a:t>の採用情報がオープンし、説明会申し込みや資料請求など本格的</a:t>
              </a:r>
              <a:r>
                <a:rPr lang="ja-JP" altLang="en-US" sz="1050" dirty="0" smtClean="0">
                  <a:solidFill>
                    <a:srgbClr val="000000"/>
                  </a:solidFill>
                  <a:cs typeface="メイリオ" pitchFamily="50" charset="-128"/>
                </a:rPr>
                <a:t>にサイト</a:t>
              </a:r>
              <a:r>
                <a:rPr lang="ja-JP" altLang="en-US" sz="1050" dirty="0">
                  <a:solidFill>
                    <a:srgbClr val="000000"/>
                  </a:solidFill>
                  <a:cs typeface="メイリオ" pitchFamily="50" charset="-128"/>
                </a:rPr>
                <a:t>を</a:t>
              </a:r>
              <a:r>
                <a:rPr lang="ja-JP" altLang="en-US" sz="1050" dirty="0" smtClean="0">
                  <a:solidFill>
                    <a:srgbClr val="000000"/>
                  </a:solidFill>
                  <a:cs typeface="メイリオ" pitchFamily="50" charset="-128"/>
                </a:rPr>
                <a:t>通じて</a:t>
              </a:r>
              <a:endParaRPr lang="en-US" altLang="ja-JP" sz="1050" dirty="0" smtClean="0">
                <a:solidFill>
                  <a:srgbClr val="000000"/>
                </a:solidFill>
                <a:cs typeface="メイリオ" pitchFamily="50" charset="-128"/>
              </a:endParaRPr>
            </a:p>
            <a:p>
              <a:pPr defTabSz="914400" fontAlgn="base">
                <a:spcBef>
                  <a:spcPct val="0"/>
                </a:spcBef>
                <a:spcAft>
                  <a:spcPct val="0"/>
                </a:spcAft>
              </a:pPr>
              <a:r>
                <a:rPr lang="ja-JP" altLang="en-US" sz="1050" dirty="0" smtClean="0">
                  <a:solidFill>
                    <a:srgbClr val="000000"/>
                  </a:solidFill>
                  <a:cs typeface="メイリオ" pitchFamily="50" charset="-128"/>
                </a:rPr>
                <a:t>就職</a:t>
              </a:r>
              <a:r>
                <a:rPr lang="ja-JP" altLang="en-US" sz="1050" dirty="0">
                  <a:solidFill>
                    <a:srgbClr val="000000"/>
                  </a:solidFill>
                  <a:cs typeface="メイリオ" pitchFamily="50" charset="-128"/>
                </a:rPr>
                <a:t>活動を</a:t>
              </a:r>
              <a:r>
                <a:rPr lang="ja-JP" altLang="en-US" sz="1050" dirty="0" smtClean="0">
                  <a:solidFill>
                    <a:srgbClr val="000000"/>
                  </a:solidFill>
                  <a:cs typeface="メイリオ" pitchFamily="50" charset="-128"/>
                </a:rPr>
                <a:t>行えるよう</a:t>
              </a:r>
              <a:r>
                <a:rPr lang="ja-JP" altLang="en-US" sz="1050" dirty="0">
                  <a:solidFill>
                    <a:srgbClr val="000000"/>
                  </a:solidFill>
                  <a:cs typeface="メイリオ" pitchFamily="50" charset="-128"/>
                </a:rPr>
                <a:t>に</a:t>
              </a:r>
              <a:r>
                <a:rPr lang="ja-JP" altLang="en-US" sz="1050" dirty="0" smtClean="0">
                  <a:solidFill>
                    <a:srgbClr val="000000"/>
                  </a:solidFill>
                  <a:cs typeface="メイリオ" pitchFamily="50" charset="-128"/>
                </a:rPr>
                <a:t>なります。</a:t>
              </a:r>
              <a:endParaRPr lang="ja-JP" altLang="en-US" sz="1050" dirty="0">
                <a:solidFill>
                  <a:srgbClr val="000000"/>
                </a:solidFill>
                <a:cs typeface="メイリオ" pitchFamily="50" charset="-128"/>
              </a:endParaRPr>
            </a:p>
            <a:p>
              <a:pPr defTabSz="914400" fontAlgn="base">
                <a:spcBef>
                  <a:spcPct val="0"/>
                </a:spcBef>
                <a:spcAft>
                  <a:spcPct val="0"/>
                </a:spcAft>
              </a:pPr>
              <a:r>
                <a:rPr lang="en-US" altLang="ja-JP" sz="900" b="1" dirty="0" smtClean="0">
                  <a:solidFill>
                    <a:srgbClr val="000000"/>
                  </a:solidFill>
                  <a:cs typeface="メイリオ" pitchFamily="50" charset="-128"/>
                </a:rPr>
                <a:t>※</a:t>
              </a:r>
              <a:r>
                <a:rPr lang="ja-JP" altLang="en-US" sz="900" b="1" dirty="0">
                  <a:solidFill>
                    <a:srgbClr val="000000"/>
                  </a:solidFill>
                  <a:cs typeface="メイリオ" pitchFamily="50" charset="-128"/>
                </a:rPr>
                <a:t>プレサイトにご登録頂いていた学生は自動的にマイナビが利用</a:t>
              </a:r>
              <a:r>
                <a:rPr lang="ja-JP" altLang="en-US" sz="900" b="1" dirty="0" smtClean="0">
                  <a:solidFill>
                    <a:srgbClr val="000000"/>
                  </a:solidFill>
                  <a:cs typeface="メイリオ" pitchFamily="50" charset="-128"/>
                </a:rPr>
                <a:t>できます。</a:t>
              </a:r>
              <a:endParaRPr lang="ja-JP" altLang="en-US" sz="900" b="1" dirty="0">
                <a:solidFill>
                  <a:srgbClr val="000000"/>
                </a:solidFill>
                <a:cs typeface="メイリオ" pitchFamily="50" charset="-128"/>
              </a:endParaRPr>
            </a:p>
          </p:txBody>
        </p:sp>
        <p:sp>
          <p:nvSpPr>
            <p:cNvPr id="17" name="正方形/長方形 16"/>
            <p:cNvSpPr/>
            <p:nvPr/>
          </p:nvSpPr>
          <p:spPr>
            <a:xfrm>
              <a:off x="2446584" y="5034349"/>
              <a:ext cx="5647314" cy="553998"/>
            </a:xfrm>
            <a:prstGeom prst="rect">
              <a:avLst/>
            </a:prstGeom>
          </p:spPr>
          <p:txBody>
            <a:bodyPr wrap="square">
              <a:spAutoFit/>
            </a:bodyPr>
            <a:lstStyle/>
            <a:p>
              <a:pPr defTabSz="914400" fontAlgn="base">
                <a:spcBef>
                  <a:spcPct val="0"/>
                </a:spcBef>
                <a:spcAft>
                  <a:spcPct val="0"/>
                </a:spcAft>
              </a:pPr>
              <a:r>
                <a:rPr lang="en-US" altLang="ja-JP" sz="1050" dirty="0" smtClean="0">
                  <a:solidFill>
                    <a:srgbClr val="000000"/>
                  </a:solidFill>
                  <a:cs typeface="メイリオ" pitchFamily="50" charset="-128"/>
                </a:rPr>
                <a:t>17</a:t>
              </a:r>
              <a:r>
                <a:rPr lang="ja-JP" altLang="en-US" sz="1050" dirty="0" smtClean="0">
                  <a:solidFill>
                    <a:srgbClr val="000000"/>
                  </a:solidFill>
                  <a:cs typeface="メイリオ" pitchFamily="50" charset="-128"/>
                </a:rPr>
                <a:t>年</a:t>
              </a:r>
              <a:r>
                <a:rPr lang="en-US" altLang="ja-JP" sz="1050" dirty="0" smtClean="0">
                  <a:solidFill>
                    <a:srgbClr val="000000"/>
                  </a:solidFill>
                  <a:cs typeface="メイリオ" pitchFamily="50" charset="-128"/>
                </a:rPr>
                <a:t>3</a:t>
              </a:r>
              <a:r>
                <a:rPr lang="ja-JP" altLang="en-US" sz="1050" dirty="0" smtClean="0">
                  <a:solidFill>
                    <a:srgbClr val="000000"/>
                  </a:solidFill>
                  <a:cs typeface="メイリオ" pitchFamily="50" charset="-128"/>
                </a:rPr>
                <a:t>月</a:t>
              </a:r>
              <a:r>
                <a:rPr lang="ja-JP" altLang="en-US" sz="1050" dirty="0">
                  <a:solidFill>
                    <a:srgbClr val="000000"/>
                  </a:solidFill>
                  <a:cs typeface="メイリオ" pitchFamily="50" charset="-128"/>
                </a:rPr>
                <a:t>から開始する</a:t>
              </a:r>
              <a:r>
                <a:rPr lang="ja-JP" altLang="en-US" sz="1050" b="1" dirty="0">
                  <a:solidFill>
                    <a:srgbClr val="000000"/>
                  </a:solidFill>
                  <a:cs typeface="メイリオ" pitchFamily="50" charset="-128"/>
                </a:rPr>
                <a:t>マイナビの使い方を紹介</a:t>
              </a:r>
              <a:r>
                <a:rPr lang="ja-JP" altLang="en-US" sz="1050" b="1" dirty="0" smtClean="0">
                  <a:solidFill>
                    <a:srgbClr val="000000"/>
                  </a:solidFill>
                  <a:cs typeface="メイリオ" pitchFamily="50" charset="-128"/>
                </a:rPr>
                <a:t>する情報を中心に展開</a:t>
              </a:r>
              <a:r>
                <a:rPr lang="ja-JP" altLang="en-US" sz="1050" dirty="0" smtClean="0">
                  <a:solidFill>
                    <a:srgbClr val="000000"/>
                  </a:solidFill>
                  <a:cs typeface="メイリオ" pitchFamily="50" charset="-128"/>
                </a:rPr>
                <a:t>。</a:t>
              </a:r>
              <a:endParaRPr lang="en-US" altLang="ja-JP" sz="1050" dirty="0" smtClean="0">
                <a:solidFill>
                  <a:srgbClr val="000000"/>
                </a:solidFill>
                <a:cs typeface="メイリオ" pitchFamily="50" charset="-128"/>
              </a:endParaRPr>
            </a:p>
            <a:p>
              <a:pPr defTabSz="914400" fontAlgn="base">
                <a:spcBef>
                  <a:spcPct val="0"/>
                </a:spcBef>
                <a:spcAft>
                  <a:spcPct val="0"/>
                </a:spcAft>
              </a:pPr>
              <a:r>
                <a:rPr lang="en-US" altLang="ja-JP" sz="1050" b="1" dirty="0" smtClean="0">
                  <a:solidFill>
                    <a:srgbClr val="6699FF"/>
                  </a:solidFill>
                  <a:cs typeface="メイリオ" pitchFamily="50" charset="-128"/>
                </a:rPr>
                <a:t>10</a:t>
              </a:r>
              <a:r>
                <a:rPr lang="ja-JP" altLang="en-US" sz="1050" b="1" dirty="0" smtClean="0">
                  <a:solidFill>
                    <a:srgbClr val="6699FF"/>
                  </a:solidFill>
                  <a:cs typeface="メイリオ" pitchFamily="50" charset="-128"/>
                </a:rPr>
                <a:t>月１日（土）</a:t>
              </a:r>
              <a:r>
                <a:rPr lang="ja-JP" altLang="en-US" sz="1050" dirty="0" smtClean="0">
                  <a:solidFill>
                    <a:srgbClr val="000000"/>
                  </a:solidFill>
                  <a:cs typeface="メイリオ" pitchFamily="50" charset="-128"/>
                </a:rPr>
                <a:t>にオープン</a:t>
              </a:r>
              <a:r>
                <a:rPr lang="ja-JP" altLang="en-US" sz="1050" dirty="0">
                  <a:solidFill>
                    <a:srgbClr val="000000"/>
                  </a:solidFill>
                  <a:cs typeface="メイリオ" pitchFamily="50" charset="-128"/>
                </a:rPr>
                <a:t>予定です。</a:t>
              </a:r>
            </a:p>
            <a:p>
              <a:pPr defTabSz="914400" fontAlgn="base">
                <a:spcBef>
                  <a:spcPct val="0"/>
                </a:spcBef>
                <a:spcAft>
                  <a:spcPct val="0"/>
                </a:spcAft>
              </a:pPr>
              <a:r>
                <a:rPr lang="en-US" altLang="ja-JP" sz="900" dirty="0" smtClean="0">
                  <a:solidFill>
                    <a:srgbClr val="000000"/>
                  </a:solidFill>
                  <a:cs typeface="メイリオ" pitchFamily="50" charset="-128"/>
                </a:rPr>
                <a:t>※</a:t>
              </a:r>
              <a:r>
                <a:rPr lang="ja-JP" altLang="en-US" sz="900" dirty="0" smtClean="0">
                  <a:solidFill>
                    <a:srgbClr val="000000"/>
                  </a:solidFill>
                  <a:cs typeface="メイリオ" pitchFamily="50" charset="-128"/>
                </a:rPr>
                <a:t>経団連の「採用選考に関する指針」に則り、企業</a:t>
              </a:r>
              <a:r>
                <a:rPr lang="ja-JP" altLang="en-US" sz="900" dirty="0">
                  <a:solidFill>
                    <a:srgbClr val="000000"/>
                  </a:solidFill>
                  <a:cs typeface="メイリオ" pitchFamily="50" charset="-128"/>
                </a:rPr>
                <a:t>の採用情報</a:t>
              </a:r>
              <a:r>
                <a:rPr lang="ja-JP" altLang="en-US" sz="900" dirty="0" smtClean="0">
                  <a:solidFill>
                    <a:srgbClr val="000000"/>
                  </a:solidFill>
                  <a:cs typeface="メイリオ" pitchFamily="50" charset="-128"/>
                </a:rPr>
                <a:t>は</a:t>
              </a:r>
              <a:r>
                <a:rPr lang="en-US" altLang="ja-JP" sz="900" dirty="0" smtClean="0">
                  <a:solidFill>
                    <a:srgbClr val="000000"/>
                  </a:solidFill>
                  <a:cs typeface="メイリオ" pitchFamily="50" charset="-128"/>
                </a:rPr>
                <a:t>17</a:t>
              </a:r>
              <a:r>
                <a:rPr lang="ja-JP" altLang="en-US" sz="900" dirty="0" smtClean="0">
                  <a:solidFill>
                    <a:srgbClr val="000000"/>
                  </a:solidFill>
                  <a:cs typeface="メイリオ" pitchFamily="50" charset="-128"/>
                </a:rPr>
                <a:t>年</a:t>
              </a:r>
              <a:r>
                <a:rPr lang="en-US" altLang="ja-JP" sz="900" dirty="0" smtClean="0">
                  <a:solidFill>
                    <a:srgbClr val="000000"/>
                  </a:solidFill>
                  <a:cs typeface="メイリオ" pitchFamily="50" charset="-128"/>
                </a:rPr>
                <a:t>3</a:t>
              </a:r>
              <a:r>
                <a:rPr lang="ja-JP" altLang="en-US" sz="900" dirty="0" smtClean="0">
                  <a:solidFill>
                    <a:srgbClr val="000000"/>
                  </a:solidFill>
                  <a:cs typeface="メイリオ" pitchFamily="50" charset="-128"/>
                </a:rPr>
                <a:t>月</a:t>
              </a:r>
              <a:r>
                <a:rPr lang="en-US" altLang="ja-JP" sz="900" dirty="0">
                  <a:solidFill>
                    <a:srgbClr val="000000"/>
                  </a:solidFill>
                  <a:cs typeface="メイリオ" pitchFamily="50" charset="-128"/>
                </a:rPr>
                <a:t>1</a:t>
              </a:r>
              <a:r>
                <a:rPr lang="ja-JP" altLang="en-US" sz="900" dirty="0">
                  <a:solidFill>
                    <a:srgbClr val="000000"/>
                  </a:solidFill>
                  <a:cs typeface="メイリオ" pitchFamily="50" charset="-128"/>
                </a:rPr>
                <a:t>日</a:t>
              </a:r>
              <a:r>
                <a:rPr lang="ja-JP" altLang="en-US" sz="900" dirty="0" smtClean="0">
                  <a:solidFill>
                    <a:srgbClr val="000000"/>
                  </a:solidFill>
                  <a:cs typeface="メイリオ" pitchFamily="50" charset="-128"/>
                </a:rPr>
                <a:t>からの掲載となります。</a:t>
              </a:r>
              <a:endParaRPr lang="ja-JP" altLang="en-US" sz="900" dirty="0">
                <a:solidFill>
                  <a:srgbClr val="000000"/>
                </a:solidFill>
                <a:cs typeface="メイリオ" pitchFamily="50" charset="-128"/>
              </a:endParaRPr>
            </a:p>
          </p:txBody>
        </p:sp>
        <p:sp>
          <p:nvSpPr>
            <p:cNvPr id="25" name="正方形/長方形 24"/>
            <p:cNvSpPr/>
            <p:nvPr/>
          </p:nvSpPr>
          <p:spPr>
            <a:xfrm>
              <a:off x="2201654" y="3600549"/>
              <a:ext cx="4865434" cy="307777"/>
            </a:xfrm>
            <a:prstGeom prst="rect">
              <a:avLst/>
            </a:prstGeom>
          </p:spPr>
          <p:txBody>
            <a:bodyPr wrap="none">
              <a:spAutoFit/>
            </a:bodyPr>
            <a:lstStyle/>
            <a:p>
              <a:r>
                <a:rPr lang="ja-JP" altLang="en-US" sz="1400" b="1" dirty="0">
                  <a:solidFill>
                    <a:srgbClr val="6699FF"/>
                  </a:solidFill>
                  <a:cs typeface="メイリオ" pitchFamily="50" charset="-128"/>
                </a:rPr>
                <a:t>●</a:t>
              </a:r>
              <a:r>
                <a:rPr lang="ja-JP" altLang="en-US" sz="1400" b="1" u="sng" dirty="0" smtClean="0">
                  <a:solidFill>
                    <a:srgbClr val="6699FF"/>
                  </a:solidFill>
                  <a:cs typeface="メイリオ" pitchFamily="50" charset="-128"/>
                </a:rPr>
                <a:t>大学</a:t>
              </a:r>
              <a:r>
                <a:rPr lang="en-US" altLang="ja-JP" sz="1400" b="1" u="sng" dirty="0">
                  <a:solidFill>
                    <a:srgbClr val="6699FF"/>
                  </a:solidFill>
                  <a:cs typeface="メイリオ" pitchFamily="50" charset="-128"/>
                </a:rPr>
                <a:t>3</a:t>
              </a:r>
              <a:r>
                <a:rPr lang="ja-JP" altLang="en-US" sz="1400" b="1" u="sng" dirty="0">
                  <a:solidFill>
                    <a:srgbClr val="6699FF"/>
                  </a:solidFill>
                  <a:cs typeface="メイリオ" pitchFamily="50" charset="-128"/>
                </a:rPr>
                <a:t>年生　</a:t>
              </a:r>
              <a:r>
                <a:rPr lang="en-US" altLang="ja-JP" sz="1400" b="1" u="sng" dirty="0">
                  <a:solidFill>
                    <a:srgbClr val="6699FF"/>
                  </a:solidFill>
                  <a:cs typeface="メイリオ" pitchFamily="50" charset="-128"/>
                </a:rPr>
                <a:t>6</a:t>
              </a:r>
              <a:r>
                <a:rPr lang="ja-JP" altLang="en-US" sz="1400" b="1" u="sng" dirty="0">
                  <a:solidFill>
                    <a:srgbClr val="6699FF"/>
                  </a:solidFill>
                  <a:cs typeface="メイリオ" pitchFamily="50" charset="-128"/>
                </a:rPr>
                <a:t>月</a:t>
              </a:r>
              <a:r>
                <a:rPr lang="en-US" altLang="ja-JP" sz="1400" b="1" u="sng" dirty="0">
                  <a:solidFill>
                    <a:srgbClr val="6699FF"/>
                  </a:solidFill>
                  <a:cs typeface="メイリオ" pitchFamily="50" charset="-128"/>
                </a:rPr>
                <a:t>1</a:t>
              </a:r>
              <a:r>
                <a:rPr lang="ja-JP" altLang="en-US" sz="1400" b="1" u="sng" dirty="0">
                  <a:solidFill>
                    <a:srgbClr val="6699FF"/>
                  </a:solidFill>
                  <a:cs typeface="メイリオ" pitchFamily="50" charset="-128"/>
                </a:rPr>
                <a:t>日～</a:t>
              </a:r>
              <a:r>
                <a:rPr lang="en-US" altLang="ja-JP" sz="1400" b="1" u="sng" dirty="0">
                  <a:solidFill>
                    <a:srgbClr val="6699FF"/>
                  </a:solidFill>
                  <a:cs typeface="メイリオ" pitchFamily="50" charset="-128"/>
                </a:rPr>
                <a:t>9</a:t>
              </a:r>
              <a:r>
                <a:rPr lang="ja-JP" altLang="en-US" sz="1400" b="1" u="sng" dirty="0">
                  <a:solidFill>
                    <a:srgbClr val="6699FF"/>
                  </a:solidFill>
                  <a:cs typeface="メイリオ" pitchFamily="50" charset="-128"/>
                </a:rPr>
                <a:t>月</a:t>
              </a:r>
              <a:r>
                <a:rPr lang="en-US" altLang="ja-JP" sz="1400" b="1" u="sng" dirty="0">
                  <a:solidFill>
                    <a:srgbClr val="6699FF"/>
                  </a:solidFill>
                  <a:cs typeface="メイリオ" pitchFamily="50" charset="-128"/>
                </a:rPr>
                <a:t>30</a:t>
              </a:r>
              <a:r>
                <a:rPr lang="ja-JP" altLang="en-US" sz="1400" b="1" u="sng" dirty="0" smtClean="0">
                  <a:solidFill>
                    <a:srgbClr val="6699FF"/>
                  </a:solidFill>
                  <a:cs typeface="メイリオ" pitchFamily="50" charset="-128"/>
                </a:rPr>
                <a:t>日</a:t>
              </a:r>
              <a:r>
                <a:rPr lang="ja-JP" altLang="en-US" sz="1400" b="1" u="sng" dirty="0">
                  <a:solidFill>
                    <a:srgbClr val="6699FF"/>
                  </a:solidFill>
                  <a:cs typeface="メイリオ" pitchFamily="50" charset="-128"/>
                </a:rPr>
                <a:t>「マイナビプレサイト</a:t>
              </a:r>
              <a:r>
                <a:rPr lang="ja-JP" altLang="en-US" sz="1400" b="1" u="sng" dirty="0" smtClean="0">
                  <a:solidFill>
                    <a:srgbClr val="6699FF"/>
                  </a:solidFill>
                  <a:cs typeface="メイリオ" pitchFamily="50" charset="-128"/>
                </a:rPr>
                <a:t>」</a:t>
              </a:r>
              <a:endParaRPr lang="ja-JP" altLang="en-US" sz="1400" b="1" u="sng" dirty="0">
                <a:solidFill>
                  <a:srgbClr val="6699FF"/>
                </a:solidFill>
                <a:cs typeface="メイリオ" pitchFamily="50" charset="-128"/>
              </a:endParaRPr>
            </a:p>
          </p:txBody>
        </p:sp>
        <p:sp>
          <p:nvSpPr>
            <p:cNvPr id="26" name="正方形/長方形 25"/>
            <p:cNvSpPr/>
            <p:nvPr/>
          </p:nvSpPr>
          <p:spPr>
            <a:xfrm>
              <a:off x="2193101" y="4772422"/>
              <a:ext cx="4269117" cy="307777"/>
            </a:xfrm>
            <a:prstGeom prst="rect">
              <a:avLst/>
            </a:prstGeom>
          </p:spPr>
          <p:txBody>
            <a:bodyPr wrap="none">
              <a:spAutoFit/>
            </a:bodyPr>
            <a:lstStyle/>
            <a:p>
              <a:r>
                <a:rPr lang="ja-JP" altLang="en-US" sz="1400" b="1" dirty="0" smtClean="0">
                  <a:solidFill>
                    <a:srgbClr val="6699FF"/>
                  </a:solidFill>
                  <a:cs typeface="メイリオ" pitchFamily="50" charset="-128"/>
                </a:rPr>
                <a:t>●</a:t>
              </a:r>
              <a:r>
                <a:rPr lang="ja-JP" altLang="en-US" sz="1400" b="1" u="sng" dirty="0" smtClean="0">
                  <a:solidFill>
                    <a:srgbClr val="6699FF"/>
                  </a:solidFill>
                  <a:cs typeface="メイリオ" pitchFamily="50" charset="-128"/>
                </a:rPr>
                <a:t>大学</a:t>
              </a:r>
              <a:r>
                <a:rPr lang="en-US" altLang="ja-JP" sz="1400" b="1" u="sng" dirty="0">
                  <a:solidFill>
                    <a:srgbClr val="6699FF"/>
                  </a:solidFill>
                  <a:cs typeface="メイリオ" pitchFamily="50" charset="-128"/>
                </a:rPr>
                <a:t>3</a:t>
              </a:r>
              <a:r>
                <a:rPr lang="ja-JP" altLang="en-US" sz="1400" b="1" u="sng" dirty="0">
                  <a:solidFill>
                    <a:srgbClr val="6699FF"/>
                  </a:solidFill>
                  <a:cs typeface="メイリオ" pitchFamily="50" charset="-128"/>
                </a:rPr>
                <a:t>年生　</a:t>
              </a:r>
              <a:r>
                <a:rPr lang="en-US" altLang="ja-JP" sz="1400" b="1" u="sng" dirty="0">
                  <a:solidFill>
                    <a:srgbClr val="6699FF"/>
                  </a:solidFill>
                  <a:cs typeface="メイリオ" pitchFamily="50" charset="-128"/>
                </a:rPr>
                <a:t>10</a:t>
              </a:r>
              <a:r>
                <a:rPr lang="ja-JP" altLang="en-US" sz="1400" b="1" u="sng" dirty="0">
                  <a:solidFill>
                    <a:srgbClr val="6699FF"/>
                  </a:solidFill>
                  <a:cs typeface="メイリオ" pitchFamily="50" charset="-128"/>
                </a:rPr>
                <a:t>月</a:t>
              </a:r>
              <a:r>
                <a:rPr lang="en-US" altLang="ja-JP" sz="1400" b="1" u="sng" dirty="0">
                  <a:solidFill>
                    <a:srgbClr val="6699FF"/>
                  </a:solidFill>
                  <a:cs typeface="メイリオ" pitchFamily="50" charset="-128"/>
                </a:rPr>
                <a:t>1</a:t>
              </a:r>
              <a:r>
                <a:rPr lang="ja-JP" altLang="en-US" sz="1400" b="1" u="sng" dirty="0">
                  <a:solidFill>
                    <a:srgbClr val="6699FF"/>
                  </a:solidFill>
                  <a:cs typeface="メイリオ" pitchFamily="50" charset="-128"/>
                </a:rPr>
                <a:t>日～</a:t>
              </a:r>
              <a:r>
                <a:rPr lang="en-US" altLang="ja-JP" sz="1400" b="1" u="sng" dirty="0">
                  <a:solidFill>
                    <a:srgbClr val="6699FF"/>
                  </a:solidFill>
                  <a:cs typeface="メイリオ" pitchFamily="50" charset="-128"/>
                </a:rPr>
                <a:t>2</a:t>
              </a:r>
              <a:r>
                <a:rPr lang="ja-JP" altLang="en-US" sz="1400" b="1" u="sng" dirty="0">
                  <a:solidFill>
                    <a:srgbClr val="6699FF"/>
                  </a:solidFill>
                  <a:cs typeface="メイリオ" pitchFamily="50" charset="-128"/>
                </a:rPr>
                <a:t>月</a:t>
              </a:r>
              <a:r>
                <a:rPr lang="en-US" altLang="ja-JP" sz="1400" b="1" u="sng" dirty="0" smtClean="0">
                  <a:solidFill>
                    <a:srgbClr val="6699FF"/>
                  </a:solidFill>
                  <a:cs typeface="メイリオ" pitchFamily="50" charset="-128"/>
                </a:rPr>
                <a:t>28</a:t>
              </a:r>
              <a:r>
                <a:rPr lang="ja-JP" altLang="en-US" sz="1400" b="1" u="sng" dirty="0" smtClean="0">
                  <a:solidFill>
                    <a:srgbClr val="6699FF"/>
                  </a:solidFill>
                  <a:cs typeface="メイリオ" pitchFamily="50" charset="-128"/>
                </a:rPr>
                <a:t>日</a:t>
              </a:r>
              <a:r>
                <a:rPr lang="ja-JP" altLang="en-US" sz="1400" b="1" u="sng" dirty="0">
                  <a:solidFill>
                    <a:srgbClr val="6699FF"/>
                  </a:solidFill>
                  <a:cs typeface="メイリオ" pitchFamily="50" charset="-128"/>
                </a:rPr>
                <a:t>「プレ本ナビ</a:t>
              </a:r>
              <a:r>
                <a:rPr lang="ja-JP" altLang="en-US" sz="1400" b="1" u="sng" dirty="0" smtClean="0">
                  <a:solidFill>
                    <a:srgbClr val="6699FF"/>
                  </a:solidFill>
                  <a:cs typeface="メイリオ" pitchFamily="50" charset="-128"/>
                </a:rPr>
                <a:t>」</a:t>
              </a:r>
            </a:p>
          </p:txBody>
        </p:sp>
        <p:sp>
          <p:nvSpPr>
            <p:cNvPr id="28" name="正方形/長方形 27"/>
            <p:cNvSpPr/>
            <p:nvPr/>
          </p:nvSpPr>
          <p:spPr>
            <a:xfrm>
              <a:off x="2193101" y="6130397"/>
              <a:ext cx="4859022" cy="307777"/>
            </a:xfrm>
            <a:prstGeom prst="rect">
              <a:avLst/>
            </a:prstGeom>
          </p:spPr>
          <p:txBody>
            <a:bodyPr wrap="none">
              <a:spAutoFit/>
            </a:bodyPr>
            <a:lstStyle/>
            <a:p>
              <a:r>
                <a:rPr lang="ja-JP" altLang="en-US" sz="1400" b="1" dirty="0">
                  <a:solidFill>
                    <a:srgbClr val="6699FF"/>
                  </a:solidFill>
                  <a:cs typeface="メイリオ" pitchFamily="50" charset="-128"/>
                </a:rPr>
                <a:t>●</a:t>
              </a:r>
              <a:r>
                <a:rPr lang="ja-JP" altLang="en-US" sz="1400" b="1" u="sng" dirty="0" smtClean="0">
                  <a:solidFill>
                    <a:srgbClr val="6699FF"/>
                  </a:solidFill>
                  <a:cs typeface="メイリオ" pitchFamily="50" charset="-128"/>
                </a:rPr>
                <a:t>大学</a:t>
              </a:r>
              <a:r>
                <a:rPr lang="en-US" altLang="ja-JP" sz="1400" b="1" u="sng" dirty="0">
                  <a:solidFill>
                    <a:srgbClr val="6699FF"/>
                  </a:solidFill>
                  <a:cs typeface="メイリオ" pitchFamily="50" charset="-128"/>
                </a:rPr>
                <a:t>3</a:t>
              </a:r>
              <a:r>
                <a:rPr lang="ja-JP" altLang="en-US" sz="1400" b="1" u="sng" dirty="0">
                  <a:solidFill>
                    <a:srgbClr val="6699FF"/>
                  </a:solidFill>
                  <a:cs typeface="メイリオ" pitchFamily="50" charset="-128"/>
                </a:rPr>
                <a:t>年生　</a:t>
              </a:r>
              <a:r>
                <a:rPr lang="en-US" altLang="ja-JP" sz="1400" b="1" u="sng" dirty="0">
                  <a:solidFill>
                    <a:srgbClr val="6699FF"/>
                  </a:solidFill>
                  <a:cs typeface="メイリオ" pitchFamily="50" charset="-128"/>
                </a:rPr>
                <a:t>3</a:t>
              </a:r>
              <a:r>
                <a:rPr lang="ja-JP" altLang="en-US" sz="1400" b="1" u="sng" dirty="0">
                  <a:solidFill>
                    <a:srgbClr val="6699FF"/>
                  </a:solidFill>
                  <a:cs typeface="メイリオ" pitchFamily="50" charset="-128"/>
                </a:rPr>
                <a:t>月</a:t>
              </a:r>
              <a:r>
                <a:rPr lang="en-US" altLang="ja-JP" sz="1400" b="1" u="sng" dirty="0">
                  <a:solidFill>
                    <a:srgbClr val="6699FF"/>
                  </a:solidFill>
                  <a:cs typeface="メイリオ" pitchFamily="50" charset="-128"/>
                </a:rPr>
                <a:t>1</a:t>
              </a:r>
              <a:r>
                <a:rPr lang="ja-JP" altLang="en-US" sz="1400" b="1" u="sng" dirty="0">
                  <a:solidFill>
                    <a:srgbClr val="6699FF"/>
                  </a:solidFill>
                  <a:cs typeface="メイリオ" pitchFamily="50" charset="-128"/>
                </a:rPr>
                <a:t>日</a:t>
              </a:r>
              <a:r>
                <a:rPr lang="ja-JP" altLang="en-US" sz="1400" b="1" u="sng" dirty="0" smtClean="0">
                  <a:solidFill>
                    <a:srgbClr val="6699FF"/>
                  </a:solidFill>
                  <a:cs typeface="メイリオ" pitchFamily="50" charset="-128"/>
                </a:rPr>
                <a:t>～</a:t>
              </a:r>
              <a:r>
                <a:rPr lang="ja-JP" altLang="en-US" sz="1400" b="1" u="sng" dirty="0">
                  <a:solidFill>
                    <a:srgbClr val="6699FF"/>
                  </a:solidFill>
                  <a:cs typeface="メイリオ" pitchFamily="50" charset="-128"/>
                </a:rPr>
                <a:t>「マイナビ</a:t>
              </a:r>
              <a:r>
                <a:rPr lang="ja-JP" altLang="en-US" sz="1400" b="1" u="sng" dirty="0" smtClean="0">
                  <a:solidFill>
                    <a:srgbClr val="6699FF"/>
                  </a:solidFill>
                  <a:cs typeface="メイリオ" pitchFamily="50" charset="-128"/>
                </a:rPr>
                <a:t>」エントリースタート</a:t>
              </a:r>
              <a:endParaRPr lang="ja-JP" altLang="en-US" sz="1400" b="1" u="sng" dirty="0">
                <a:solidFill>
                  <a:srgbClr val="6699FF"/>
                </a:solidFill>
                <a:cs typeface="メイリオ" pitchFamily="50" charset="-128"/>
              </a:endParaRPr>
            </a:p>
          </p:txBody>
        </p:sp>
      </p:grpSp>
      <p:sp>
        <p:nvSpPr>
          <p:cNvPr id="27" name="正方形/長方形 26"/>
          <p:cNvSpPr/>
          <p:nvPr/>
        </p:nvSpPr>
        <p:spPr>
          <a:xfrm>
            <a:off x="1265550" y="3857034"/>
            <a:ext cx="931936" cy="523220"/>
          </a:xfrm>
          <a:prstGeom prst="rect">
            <a:avLst/>
          </a:prstGeom>
        </p:spPr>
        <p:txBody>
          <a:bodyPr wrap="square">
            <a:spAutoFit/>
          </a:bodyPr>
          <a:lstStyle/>
          <a:p>
            <a:pPr algn="ctr"/>
            <a:r>
              <a:rPr lang="ja-JP" altLang="en-US" sz="1400" b="1" dirty="0" smtClean="0">
                <a:solidFill>
                  <a:prstClr val="white"/>
                </a:solidFill>
                <a:cs typeface="メイリオ" pitchFamily="50" charset="-128"/>
              </a:rPr>
              <a:t>ご提案</a:t>
            </a:r>
            <a:endParaRPr lang="en-US" altLang="ja-JP" sz="1400" b="1" dirty="0" smtClean="0">
              <a:solidFill>
                <a:prstClr val="white"/>
              </a:solidFill>
              <a:cs typeface="メイリオ" pitchFamily="50" charset="-128"/>
            </a:endParaRPr>
          </a:p>
          <a:p>
            <a:pPr algn="ctr"/>
            <a:r>
              <a:rPr lang="ja-JP" altLang="en-US" sz="1400" b="1" dirty="0" smtClean="0">
                <a:solidFill>
                  <a:prstClr val="white"/>
                </a:solidFill>
                <a:cs typeface="メイリオ" pitchFamily="50" charset="-128"/>
              </a:rPr>
              <a:t>時期</a:t>
            </a:r>
            <a:endParaRPr lang="en-US" altLang="ja-JP" sz="1400" b="1" dirty="0" smtClean="0">
              <a:solidFill>
                <a:prstClr val="white"/>
              </a:solidFill>
              <a:cs typeface="メイリオ" pitchFamily="50" charset="-128"/>
            </a:endParaRPr>
          </a:p>
        </p:txBody>
      </p:sp>
      <p:pic>
        <p:nvPicPr>
          <p:cNvPr id="29" name="図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9592" y="1159633"/>
            <a:ext cx="1982020" cy="419618"/>
          </a:xfrm>
          <a:prstGeom prst="rect">
            <a:avLst/>
          </a:prstGeom>
        </p:spPr>
      </p:pic>
      <p:grpSp>
        <p:nvGrpSpPr>
          <p:cNvPr id="30" name="グループ化 29"/>
          <p:cNvGrpSpPr/>
          <p:nvPr/>
        </p:nvGrpSpPr>
        <p:grpSpPr>
          <a:xfrm>
            <a:off x="3199284" y="1582975"/>
            <a:ext cx="2580495" cy="1888685"/>
            <a:chOff x="-2654300" y="-950913"/>
            <a:chExt cx="6756400" cy="4945063"/>
          </a:xfrm>
        </p:grpSpPr>
        <p:pic>
          <p:nvPicPr>
            <p:cNvPr id="31" name="Picture 2" descr="\\cpfs10\mynavi\スチューデント事業部\01営業部\営業推進課\!河合\作業\2018卒就活媒体資料\PC透過.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4300" y="-950913"/>
              <a:ext cx="6756400" cy="49450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descr="\\cpfs10\mynavi\スチューデント事業部\01営業部\営業推進課\!河合\作業\2018卒就活媒体資料\マイナビTOP.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85468" y="-412154"/>
              <a:ext cx="3855725" cy="22973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グループ化 34"/>
          <p:cNvGrpSpPr/>
          <p:nvPr/>
        </p:nvGrpSpPr>
        <p:grpSpPr>
          <a:xfrm>
            <a:off x="5796469" y="2048348"/>
            <a:ext cx="653956" cy="1292829"/>
            <a:chOff x="8320452" y="4165038"/>
            <a:chExt cx="770122" cy="1522482"/>
          </a:xfrm>
        </p:grpSpPr>
        <p:grpSp>
          <p:nvGrpSpPr>
            <p:cNvPr id="36" name="グループ化 35"/>
            <p:cNvGrpSpPr/>
            <p:nvPr/>
          </p:nvGrpSpPr>
          <p:grpSpPr>
            <a:xfrm>
              <a:off x="8320452" y="4165038"/>
              <a:ext cx="770122" cy="1522482"/>
              <a:chOff x="8320452" y="4165038"/>
              <a:chExt cx="770122" cy="1522482"/>
            </a:xfrm>
          </p:grpSpPr>
          <p:sp>
            <p:nvSpPr>
              <p:cNvPr id="38" name="正方形/長方形 37"/>
              <p:cNvSpPr/>
              <p:nvPr/>
            </p:nvSpPr>
            <p:spPr>
              <a:xfrm>
                <a:off x="8338252" y="4280779"/>
                <a:ext cx="693680" cy="134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9" name="Picture 3" descr="\\cpfs10\mynavi\スチューデント事業部\01営業部\営業推進課\!河合\作業\2018卒就活媒体資料\スマホ透過.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20452" y="4165038"/>
                <a:ext cx="770122" cy="1522482"/>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7" descr="C:\Users\s0113127\Downloads\image (3).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382813" y="4385989"/>
              <a:ext cx="645399" cy="1039051"/>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p:cNvSpPr txBox="1"/>
          <p:nvPr/>
        </p:nvSpPr>
        <p:spPr>
          <a:xfrm>
            <a:off x="2522267" y="4585192"/>
            <a:ext cx="3968167" cy="230832"/>
          </a:xfrm>
          <a:prstGeom prst="rect">
            <a:avLst/>
          </a:prstGeom>
          <a:noFill/>
        </p:spPr>
        <p:txBody>
          <a:bodyPr wrap="square" rtlCol="0">
            <a:spAutoFit/>
          </a:bodyPr>
          <a:lstStyle/>
          <a:p>
            <a:r>
              <a:rPr lang="en-US" altLang="ja-JP" sz="900" dirty="0" smtClean="0">
                <a:solidFill>
                  <a:prstClr val="black"/>
                </a:solidFill>
              </a:rPr>
              <a:t>※8</a:t>
            </a:r>
            <a:r>
              <a:rPr lang="ja-JP" altLang="en-US" sz="900" dirty="0" smtClean="0">
                <a:solidFill>
                  <a:prstClr val="black"/>
                </a:solidFill>
              </a:rPr>
              <a:t>月と</a:t>
            </a:r>
            <a:r>
              <a:rPr lang="en-US" altLang="ja-JP" sz="900" dirty="0" smtClean="0">
                <a:solidFill>
                  <a:prstClr val="black"/>
                </a:solidFill>
              </a:rPr>
              <a:t>10</a:t>
            </a:r>
            <a:r>
              <a:rPr lang="ja-JP" altLang="en-US" sz="900" dirty="0" smtClean="0">
                <a:solidFill>
                  <a:prstClr val="black"/>
                </a:solidFill>
              </a:rPr>
              <a:t>月にサーバーメンテナンスが入ります。</a:t>
            </a:r>
            <a:endParaRPr lang="ja-JP" altLang="en-US" sz="900" dirty="0">
              <a:solidFill>
                <a:prstClr val="black"/>
              </a:solidFill>
            </a:endParaRPr>
          </a:p>
        </p:txBody>
      </p:sp>
    </p:spTree>
    <p:extLst>
      <p:ext uri="{BB962C8B-B14F-4D97-AF65-F5344CB8AC3E}">
        <p14:creationId xmlns:p14="http://schemas.microsoft.com/office/powerpoint/2010/main" val="1454337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ea"/>
                <a:ea typeface="+mn-ea"/>
              </a:rPr>
              <a:t>就活生の年間スケジュール</a:t>
            </a:r>
            <a:endParaRPr kumimoji="1" lang="ja-JP" altLang="en-US" dirty="0">
              <a:latin typeface="+mn-ea"/>
              <a:ea typeface="+mn-ea"/>
            </a:endParaRPr>
          </a:p>
        </p:txBody>
      </p:sp>
      <p:sp>
        <p:nvSpPr>
          <p:cNvPr id="31" name="スライド番号プレースホルダー 30"/>
          <p:cNvSpPr>
            <a:spLocks noGrp="1"/>
          </p:cNvSpPr>
          <p:nvPr>
            <p:ph type="sldNum" sz="quarter" idx="12"/>
          </p:nvPr>
        </p:nvSpPr>
        <p:spPr>
          <a:xfrm>
            <a:off x="7372350" y="6763192"/>
            <a:ext cx="2400300" cy="385494"/>
          </a:xfrm>
        </p:spPr>
        <p:txBody>
          <a:bodyPr/>
          <a:lstStyle/>
          <a:p>
            <a:fld id="{A973E8E9-0D98-4807-ADE1-ADB6DDF3FE8B}"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137" name="テキスト ボックス 136"/>
          <p:cNvSpPr txBox="1"/>
          <p:nvPr/>
        </p:nvSpPr>
        <p:spPr>
          <a:xfrm>
            <a:off x="563290" y="595958"/>
            <a:ext cx="9188722" cy="523220"/>
          </a:xfrm>
          <a:prstGeom prst="rect">
            <a:avLst/>
          </a:prstGeom>
          <a:noFill/>
        </p:spPr>
        <p:txBody>
          <a:bodyPr wrap="square" rtlCol="0">
            <a:spAutoFit/>
          </a:bodyPr>
          <a:lstStyle/>
          <a:p>
            <a:pPr defTabSz="1001713" fontAlgn="base">
              <a:spcBef>
                <a:spcPct val="0"/>
              </a:spcBef>
              <a:spcAft>
                <a:spcPct val="0"/>
              </a:spcAft>
            </a:pPr>
            <a:r>
              <a:rPr lang="ja-JP" altLang="en-US" sz="1400" dirty="0" smtClean="0">
                <a:solidFill>
                  <a:prstClr val="black"/>
                </a:solidFill>
                <a:cs typeface="メイリオ" pitchFamily="50" charset="-128"/>
              </a:rPr>
              <a:t>学生は企業の採用情報が</a:t>
            </a:r>
            <a:r>
              <a:rPr lang="en-US" altLang="ja-JP" sz="1400" dirty="0">
                <a:solidFill>
                  <a:prstClr val="black"/>
                </a:solidFill>
                <a:cs typeface="メイリオ" pitchFamily="50" charset="-128"/>
              </a:rPr>
              <a:t>3</a:t>
            </a:r>
            <a:r>
              <a:rPr lang="ja-JP" altLang="en-US" sz="1400" dirty="0" smtClean="0">
                <a:solidFill>
                  <a:prstClr val="black"/>
                </a:solidFill>
                <a:cs typeface="メイリオ" pitchFamily="50" charset="-128"/>
              </a:rPr>
              <a:t>月</a:t>
            </a:r>
            <a:r>
              <a:rPr lang="en-US" altLang="ja-JP" sz="1400" dirty="0" smtClean="0">
                <a:solidFill>
                  <a:prstClr val="black"/>
                </a:solidFill>
                <a:cs typeface="メイリオ" pitchFamily="50" charset="-128"/>
              </a:rPr>
              <a:t>1</a:t>
            </a:r>
            <a:r>
              <a:rPr lang="ja-JP" altLang="en-US" sz="1400" dirty="0" smtClean="0">
                <a:solidFill>
                  <a:prstClr val="black"/>
                </a:solidFill>
                <a:cs typeface="メイリオ" pitchFamily="50" charset="-128"/>
              </a:rPr>
              <a:t>日に解禁される前に、就</a:t>
            </a:r>
            <a:r>
              <a:rPr lang="ja-JP" altLang="en-US" sz="1400" dirty="0">
                <a:solidFill>
                  <a:prstClr val="black"/>
                </a:solidFill>
                <a:cs typeface="メイリオ" pitchFamily="50" charset="-128"/>
              </a:rPr>
              <a:t>活に必要な情報を</a:t>
            </a:r>
            <a:r>
              <a:rPr lang="ja-JP" altLang="en-US" sz="1400" dirty="0" smtClean="0">
                <a:solidFill>
                  <a:prstClr val="black"/>
                </a:solidFill>
                <a:cs typeface="メイリオ" pitchFamily="50" charset="-128"/>
              </a:rPr>
              <a:t>集めたり、スーツ購入・資格</a:t>
            </a:r>
            <a:r>
              <a:rPr lang="ja-JP" altLang="en-US" sz="1400" dirty="0">
                <a:solidFill>
                  <a:prstClr val="black"/>
                </a:solidFill>
                <a:cs typeface="メイリオ" pitchFamily="50" charset="-128"/>
              </a:rPr>
              <a:t>取得などを</a:t>
            </a:r>
            <a:r>
              <a:rPr lang="ja-JP" altLang="en-US" sz="1400" dirty="0" smtClean="0">
                <a:solidFill>
                  <a:prstClr val="black"/>
                </a:solidFill>
                <a:cs typeface="メイリオ" pitchFamily="50" charset="-128"/>
              </a:rPr>
              <a:t>して就活に備えています。</a:t>
            </a:r>
            <a:endParaRPr lang="ja-JP" altLang="en-US" sz="1400" dirty="0">
              <a:solidFill>
                <a:prstClr val="black"/>
              </a:solidFill>
              <a:cs typeface="メイリオ" pitchFamily="50" charset="-128"/>
            </a:endParaRPr>
          </a:p>
        </p:txBody>
      </p:sp>
      <p:grpSp>
        <p:nvGrpSpPr>
          <p:cNvPr id="4" name="グループ化 3"/>
          <p:cNvGrpSpPr/>
          <p:nvPr/>
        </p:nvGrpSpPr>
        <p:grpSpPr>
          <a:xfrm>
            <a:off x="1361542" y="1502182"/>
            <a:ext cx="7995575" cy="5423982"/>
            <a:chOff x="1361542" y="1577993"/>
            <a:chExt cx="7995575" cy="5044718"/>
          </a:xfrm>
        </p:grpSpPr>
        <p:cxnSp>
          <p:nvCxnSpPr>
            <p:cNvPr id="28" name="直線コネクタ 27"/>
            <p:cNvCxnSpPr>
              <a:stCxn id="96" idx="1"/>
            </p:cNvCxnSpPr>
            <p:nvPr/>
          </p:nvCxnSpPr>
          <p:spPr>
            <a:xfrm>
              <a:off x="1361542" y="1577993"/>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1970774"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2589892"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3199413"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3817914"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4426732"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5045936"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5646840"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6274281"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6888131"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7506879" y="1628576"/>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a:off x="8119402" y="1638924"/>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8730327" y="1638924"/>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9344338" y="1638924"/>
              <a:ext cx="12779" cy="4983787"/>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7" name="Text Box 115"/>
          <p:cNvSpPr txBox="1">
            <a:spLocks noChangeArrowheads="1"/>
          </p:cNvSpPr>
          <p:nvPr/>
        </p:nvSpPr>
        <p:spPr bwMode="auto">
          <a:xfrm>
            <a:off x="763205" y="1717489"/>
            <a:ext cx="598338" cy="2046822"/>
          </a:xfrm>
          <a:prstGeom prst="rect">
            <a:avLst/>
          </a:prstGeom>
          <a:solidFill>
            <a:srgbClr val="FF7C80"/>
          </a:solidFill>
          <a:ln w="19050" cap="rnd">
            <a:noFill/>
            <a:prstDash val="solid"/>
            <a:miter lim="800000"/>
            <a:headEnd/>
            <a:tailEnd/>
          </a:ln>
        </p:spPr>
        <p:txBody>
          <a:bodyPr wrap="square" lIns="91432" tIns="45717" rIns="91432" bIns="45717" anchor="t">
            <a:noAutofit/>
          </a:bodyPr>
          <a:lstStyle/>
          <a:p>
            <a:pPr defTabSz="914400" fontAlgn="base">
              <a:spcBef>
                <a:spcPct val="0"/>
              </a:spcBef>
              <a:spcAft>
                <a:spcPct val="0"/>
              </a:spcAft>
            </a:pPr>
            <a:endParaRPr lang="ja-JP" altLang="en-US" sz="900" b="1" dirty="0">
              <a:solidFill>
                <a:prstClr val="white"/>
              </a:solidFill>
            </a:endParaRPr>
          </a:p>
        </p:txBody>
      </p:sp>
      <p:sp>
        <p:nvSpPr>
          <p:cNvPr id="148" name="正方形/長方形 147"/>
          <p:cNvSpPr/>
          <p:nvPr/>
        </p:nvSpPr>
        <p:spPr>
          <a:xfrm>
            <a:off x="709746" y="1736014"/>
            <a:ext cx="983668" cy="981841"/>
          </a:xfrm>
          <a:prstGeom prst="rect">
            <a:avLst/>
          </a:prstGeom>
        </p:spPr>
        <p:txBody>
          <a:bodyPr wrap="square">
            <a:spAutoFit/>
          </a:bodyPr>
          <a:lstStyle/>
          <a:p>
            <a:pPr defTabSz="914400" fontAlgn="base">
              <a:spcBef>
                <a:spcPct val="0"/>
              </a:spcBef>
              <a:spcAft>
                <a:spcPct val="0"/>
              </a:spcAft>
            </a:pPr>
            <a:r>
              <a:rPr lang="en-US" altLang="ja-JP" sz="1000" b="1" dirty="0" smtClean="0">
                <a:solidFill>
                  <a:prstClr val="white"/>
                </a:solidFill>
              </a:rPr>
              <a:t>6/1</a:t>
            </a:r>
            <a:endParaRPr lang="en-US" altLang="ja-JP" sz="1000" b="1" dirty="0">
              <a:solidFill>
                <a:prstClr val="white"/>
              </a:solidFill>
            </a:endParaRPr>
          </a:p>
          <a:p>
            <a:pPr defTabSz="914400" fontAlgn="base">
              <a:spcBef>
                <a:spcPct val="0"/>
              </a:spcBef>
              <a:spcAft>
                <a:spcPct val="0"/>
              </a:spcAft>
            </a:pPr>
            <a:r>
              <a:rPr lang="ja-JP" altLang="en-US" sz="900" b="1" dirty="0" smtClean="0">
                <a:solidFill>
                  <a:prstClr val="white"/>
                </a:solidFill>
              </a:rPr>
              <a:t>プレサイト</a:t>
            </a:r>
            <a:endParaRPr lang="en-US" altLang="ja-JP" sz="900" b="1" dirty="0" smtClean="0">
              <a:solidFill>
                <a:prstClr val="white"/>
              </a:solidFill>
            </a:endParaRPr>
          </a:p>
          <a:p>
            <a:pPr defTabSz="914400" fontAlgn="base">
              <a:spcBef>
                <a:spcPct val="0"/>
              </a:spcBef>
              <a:spcAft>
                <a:spcPct val="0"/>
              </a:spcAft>
            </a:pPr>
            <a:r>
              <a:rPr lang="ja-JP" altLang="en-US" sz="900" b="1" dirty="0">
                <a:solidFill>
                  <a:prstClr val="white"/>
                </a:solidFill>
              </a:rPr>
              <a:t>オープン</a:t>
            </a:r>
          </a:p>
        </p:txBody>
      </p:sp>
      <p:sp>
        <p:nvSpPr>
          <p:cNvPr id="3" name="正方形/長方形 2"/>
          <p:cNvSpPr/>
          <p:nvPr/>
        </p:nvSpPr>
        <p:spPr>
          <a:xfrm>
            <a:off x="747531" y="1172022"/>
            <a:ext cx="6140435" cy="243310"/>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lumMod val="65000"/>
                    <a:lumOff val="35000"/>
                  </a:prstClr>
                </a:solidFill>
              </a:rPr>
              <a:t>大学</a:t>
            </a:r>
            <a:r>
              <a:rPr lang="en-US" altLang="ja-JP" sz="1000" dirty="0" smtClean="0">
                <a:solidFill>
                  <a:prstClr val="black">
                    <a:lumMod val="65000"/>
                    <a:lumOff val="35000"/>
                  </a:prstClr>
                </a:solidFill>
              </a:rPr>
              <a:t>3</a:t>
            </a:r>
            <a:r>
              <a:rPr lang="ja-JP" altLang="en-US" sz="1000" dirty="0" smtClean="0">
                <a:solidFill>
                  <a:prstClr val="black">
                    <a:lumMod val="65000"/>
                    <a:lumOff val="35000"/>
                  </a:prstClr>
                </a:solidFill>
              </a:rPr>
              <a:t>年生</a:t>
            </a:r>
            <a:endParaRPr lang="ja-JP" altLang="en-US" sz="1000" dirty="0">
              <a:solidFill>
                <a:prstClr val="black">
                  <a:lumMod val="65000"/>
                  <a:lumOff val="35000"/>
                </a:prstClr>
              </a:solidFill>
            </a:endParaRPr>
          </a:p>
        </p:txBody>
      </p:sp>
      <p:sp>
        <p:nvSpPr>
          <p:cNvPr id="93" name="正方形/長方形 92"/>
          <p:cNvSpPr/>
          <p:nvPr/>
        </p:nvSpPr>
        <p:spPr>
          <a:xfrm>
            <a:off x="6273627"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3</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95" name="正方形/長方形 94"/>
          <p:cNvSpPr/>
          <p:nvPr/>
        </p:nvSpPr>
        <p:spPr>
          <a:xfrm>
            <a:off x="747531"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6</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96" name="正方形/長方形 95"/>
          <p:cNvSpPr/>
          <p:nvPr/>
        </p:nvSpPr>
        <p:spPr>
          <a:xfrm>
            <a:off x="1361542"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7</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97" name="正方形/長方形 96"/>
          <p:cNvSpPr/>
          <p:nvPr/>
        </p:nvSpPr>
        <p:spPr>
          <a:xfrm>
            <a:off x="1975553"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8</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98" name="正方形/長方形 97"/>
          <p:cNvSpPr/>
          <p:nvPr/>
        </p:nvSpPr>
        <p:spPr>
          <a:xfrm>
            <a:off x="2589564"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9</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99" name="正方形/長方形 98"/>
          <p:cNvSpPr/>
          <p:nvPr/>
        </p:nvSpPr>
        <p:spPr>
          <a:xfrm>
            <a:off x="3203575"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10</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00" name="正方形/長方形 99"/>
          <p:cNvSpPr/>
          <p:nvPr/>
        </p:nvSpPr>
        <p:spPr>
          <a:xfrm>
            <a:off x="3817586"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11</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01" name="正方形/長方形 100"/>
          <p:cNvSpPr/>
          <p:nvPr/>
        </p:nvSpPr>
        <p:spPr>
          <a:xfrm>
            <a:off x="4431597"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12</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02" name="正方形/長方形 101"/>
          <p:cNvSpPr/>
          <p:nvPr/>
        </p:nvSpPr>
        <p:spPr>
          <a:xfrm>
            <a:off x="5045608"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1</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03" name="正方形/長方形 102"/>
          <p:cNvSpPr/>
          <p:nvPr/>
        </p:nvSpPr>
        <p:spPr>
          <a:xfrm>
            <a:off x="5659619"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2</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18" name="正方形/長方形 117"/>
          <p:cNvSpPr/>
          <p:nvPr/>
        </p:nvSpPr>
        <p:spPr>
          <a:xfrm>
            <a:off x="6887966"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4</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19" name="正方形/長方形 118"/>
          <p:cNvSpPr/>
          <p:nvPr/>
        </p:nvSpPr>
        <p:spPr>
          <a:xfrm>
            <a:off x="7501977"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5</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20" name="正方形/長方形 119"/>
          <p:cNvSpPr/>
          <p:nvPr/>
        </p:nvSpPr>
        <p:spPr>
          <a:xfrm>
            <a:off x="8115988"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6</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21" name="正方形/長方形 120"/>
          <p:cNvSpPr/>
          <p:nvPr/>
        </p:nvSpPr>
        <p:spPr>
          <a:xfrm>
            <a:off x="8729999"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7</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22" name="正方形/長方形 121"/>
          <p:cNvSpPr/>
          <p:nvPr/>
        </p:nvSpPr>
        <p:spPr>
          <a:xfrm>
            <a:off x="9344010" y="1454515"/>
            <a:ext cx="614339" cy="226815"/>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prstClr val="black">
                    <a:lumMod val="65000"/>
                    <a:lumOff val="35000"/>
                  </a:prstClr>
                </a:solidFill>
              </a:rPr>
              <a:t>8</a:t>
            </a:r>
            <a:r>
              <a:rPr lang="ja-JP" altLang="en-US" sz="1000" dirty="0" smtClean="0">
                <a:solidFill>
                  <a:prstClr val="black">
                    <a:lumMod val="65000"/>
                    <a:lumOff val="35000"/>
                  </a:prstClr>
                </a:solidFill>
              </a:rPr>
              <a:t>月</a:t>
            </a:r>
            <a:endParaRPr lang="ja-JP" altLang="en-US" sz="1000" dirty="0">
              <a:solidFill>
                <a:prstClr val="black">
                  <a:lumMod val="65000"/>
                  <a:lumOff val="35000"/>
                </a:prstClr>
              </a:solidFill>
            </a:endParaRPr>
          </a:p>
        </p:txBody>
      </p:sp>
      <p:sp>
        <p:nvSpPr>
          <p:cNvPr id="127" name="正方形/長方形 126"/>
          <p:cNvSpPr/>
          <p:nvPr/>
        </p:nvSpPr>
        <p:spPr>
          <a:xfrm>
            <a:off x="6887966" y="1172022"/>
            <a:ext cx="3070383" cy="243310"/>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lumMod val="65000"/>
                    <a:lumOff val="35000"/>
                  </a:prstClr>
                </a:solidFill>
              </a:rPr>
              <a:t>大学</a:t>
            </a:r>
            <a:r>
              <a:rPr lang="en-US" altLang="ja-JP" sz="1000" dirty="0" smtClean="0">
                <a:solidFill>
                  <a:prstClr val="black">
                    <a:lumMod val="65000"/>
                    <a:lumOff val="35000"/>
                  </a:prstClr>
                </a:solidFill>
              </a:rPr>
              <a:t>4</a:t>
            </a:r>
            <a:r>
              <a:rPr lang="ja-JP" altLang="en-US" sz="1000" dirty="0" smtClean="0">
                <a:solidFill>
                  <a:prstClr val="black">
                    <a:lumMod val="65000"/>
                    <a:lumOff val="35000"/>
                  </a:prstClr>
                </a:solidFill>
              </a:rPr>
              <a:t>年生</a:t>
            </a:r>
            <a:endParaRPr lang="ja-JP" altLang="en-US" sz="1000" dirty="0">
              <a:solidFill>
                <a:prstClr val="black">
                  <a:lumMod val="65000"/>
                  <a:lumOff val="35000"/>
                </a:prstClr>
              </a:solidFill>
            </a:endParaRPr>
          </a:p>
        </p:txBody>
      </p:sp>
      <p:sp>
        <p:nvSpPr>
          <p:cNvPr id="128" name="正方形/長方形 127"/>
          <p:cNvSpPr/>
          <p:nvPr/>
        </p:nvSpPr>
        <p:spPr>
          <a:xfrm>
            <a:off x="159096" y="1727362"/>
            <a:ext cx="554658" cy="2036415"/>
          </a:xfrm>
          <a:prstGeom prst="rect">
            <a:avLst/>
          </a:prstGeom>
          <a:solidFill>
            <a:srgbClr val="FF7C80"/>
          </a:solidFill>
          <a:ln w="25400" cap="flat" cmpd="sng" algn="ctr">
            <a:noFill/>
            <a:prstDash val="solid"/>
          </a:ln>
          <a:effectLst/>
        </p:spPr>
        <p:txBody>
          <a:bodyPr rtlCol="0" anchor="ctr"/>
          <a:lstStyle/>
          <a:p>
            <a:pPr algn="ctr" defTabSz="1001542">
              <a:defRPr/>
            </a:pPr>
            <a:endParaRPr kumimoji="0" lang="ja-JP" altLang="en-US" sz="1800" kern="0" smtClean="0">
              <a:solidFill>
                <a:prstClr val="white"/>
              </a:solidFill>
            </a:endParaRPr>
          </a:p>
        </p:txBody>
      </p:sp>
      <p:sp>
        <p:nvSpPr>
          <p:cNvPr id="129" name="テキスト ボックス 128"/>
          <p:cNvSpPr txBox="1"/>
          <p:nvPr/>
        </p:nvSpPr>
        <p:spPr>
          <a:xfrm>
            <a:off x="160648" y="2890921"/>
            <a:ext cx="530916" cy="369332"/>
          </a:xfrm>
          <a:prstGeom prst="rect">
            <a:avLst/>
          </a:prstGeom>
          <a:noFill/>
        </p:spPr>
        <p:txBody>
          <a:bodyPr wrap="none" rtlCol="0">
            <a:spAutoFit/>
          </a:bodyPr>
          <a:lstStyle/>
          <a:p>
            <a:pPr algn="ctr" defTabSz="1001630" fontAlgn="base">
              <a:spcBef>
                <a:spcPct val="0"/>
              </a:spcBef>
              <a:spcAft>
                <a:spcPct val="0"/>
              </a:spcAft>
            </a:pPr>
            <a:r>
              <a:rPr lang="ja-JP" altLang="en-US" sz="900" b="1" dirty="0" smtClean="0">
                <a:solidFill>
                  <a:prstClr val="white"/>
                </a:solidFill>
                <a:cs typeface="メイリオ" pitchFamily="50" charset="-128"/>
              </a:rPr>
              <a:t>学生の</a:t>
            </a:r>
            <a:endParaRPr lang="en-US" altLang="ja-JP" sz="900" b="1" dirty="0" smtClean="0">
              <a:solidFill>
                <a:prstClr val="white"/>
              </a:solidFill>
              <a:cs typeface="メイリオ" pitchFamily="50" charset="-128"/>
            </a:endParaRPr>
          </a:p>
          <a:p>
            <a:pPr algn="ctr" defTabSz="1001630" fontAlgn="base">
              <a:spcBef>
                <a:spcPct val="0"/>
              </a:spcBef>
              <a:spcAft>
                <a:spcPct val="0"/>
              </a:spcAft>
            </a:pPr>
            <a:r>
              <a:rPr lang="ja-JP" altLang="en-US" sz="900" b="1" dirty="0">
                <a:solidFill>
                  <a:prstClr val="white"/>
                </a:solidFill>
                <a:cs typeface="メイリオ" pitchFamily="50" charset="-128"/>
              </a:rPr>
              <a:t>動き</a:t>
            </a:r>
          </a:p>
        </p:txBody>
      </p:sp>
      <p:pic>
        <p:nvPicPr>
          <p:cNvPr id="131" name="Picture 2" descr="C:\Users\s0113127\Downloads\ランニングアイコン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074" y="2505976"/>
            <a:ext cx="336065" cy="336065"/>
          </a:xfrm>
          <a:prstGeom prst="rect">
            <a:avLst/>
          </a:prstGeom>
          <a:noFill/>
          <a:extLst>
            <a:ext uri="{909E8E84-426E-40DD-AFC4-6F175D3DCCD1}">
              <a14:hiddenFill xmlns:a14="http://schemas.microsoft.com/office/drawing/2010/main">
                <a:solidFill>
                  <a:srgbClr val="FFFFFF"/>
                </a:solidFill>
              </a14:hiddenFill>
            </a:ext>
          </a:extLst>
        </p:spPr>
      </p:pic>
      <p:sp>
        <p:nvSpPr>
          <p:cNvPr id="132" name="Text Box 115"/>
          <p:cNvSpPr txBox="1">
            <a:spLocks noChangeArrowheads="1"/>
          </p:cNvSpPr>
          <p:nvPr/>
        </p:nvSpPr>
        <p:spPr bwMode="auto">
          <a:xfrm>
            <a:off x="6273959" y="1717489"/>
            <a:ext cx="614008" cy="2046288"/>
          </a:xfrm>
          <a:prstGeom prst="rect">
            <a:avLst/>
          </a:prstGeom>
          <a:solidFill>
            <a:srgbClr val="FF7C80"/>
          </a:solidFill>
          <a:ln w="19050" cap="rnd">
            <a:noFill/>
            <a:prstDash val="solid"/>
            <a:miter lim="800000"/>
            <a:headEnd/>
            <a:tailEnd/>
          </a:ln>
        </p:spPr>
        <p:txBody>
          <a:bodyPr wrap="square" lIns="91432" tIns="45717" rIns="91432" bIns="45717" anchor="t">
            <a:noAutofit/>
          </a:bodyPr>
          <a:lstStyle/>
          <a:p>
            <a:pPr defTabSz="914400" fontAlgn="base">
              <a:spcBef>
                <a:spcPct val="0"/>
              </a:spcBef>
              <a:spcAft>
                <a:spcPct val="0"/>
              </a:spcAft>
            </a:pPr>
            <a:endParaRPr lang="ja-JP" altLang="en-US" sz="900" b="1" dirty="0">
              <a:solidFill>
                <a:prstClr val="white"/>
              </a:solidFill>
            </a:endParaRPr>
          </a:p>
        </p:txBody>
      </p:sp>
      <p:sp>
        <p:nvSpPr>
          <p:cNvPr id="11" name="正方形/長方形 10"/>
          <p:cNvSpPr/>
          <p:nvPr/>
        </p:nvSpPr>
        <p:spPr>
          <a:xfrm>
            <a:off x="6220500" y="1727361"/>
            <a:ext cx="983668" cy="400110"/>
          </a:xfrm>
          <a:prstGeom prst="rect">
            <a:avLst/>
          </a:prstGeom>
        </p:spPr>
        <p:txBody>
          <a:bodyPr wrap="square">
            <a:spAutoFit/>
          </a:bodyPr>
          <a:lstStyle/>
          <a:p>
            <a:pPr defTabSz="914400" fontAlgn="base">
              <a:spcBef>
                <a:spcPct val="0"/>
              </a:spcBef>
              <a:spcAft>
                <a:spcPct val="0"/>
              </a:spcAft>
            </a:pPr>
            <a:r>
              <a:rPr lang="en-US" altLang="ja-JP" sz="1000" b="1" dirty="0">
                <a:solidFill>
                  <a:prstClr val="white"/>
                </a:solidFill>
              </a:rPr>
              <a:t>3/1</a:t>
            </a:r>
          </a:p>
          <a:p>
            <a:pPr defTabSz="914400" fontAlgn="base">
              <a:spcBef>
                <a:spcPct val="0"/>
              </a:spcBef>
              <a:spcAft>
                <a:spcPct val="0"/>
              </a:spcAft>
            </a:pPr>
            <a:r>
              <a:rPr lang="ja-JP" altLang="en-US" sz="1000" b="1" dirty="0">
                <a:solidFill>
                  <a:prstClr val="white"/>
                </a:solidFill>
              </a:rPr>
              <a:t>就活解禁</a:t>
            </a:r>
          </a:p>
        </p:txBody>
      </p:sp>
      <p:sp>
        <p:nvSpPr>
          <p:cNvPr id="144" name="Text Box 115"/>
          <p:cNvSpPr txBox="1">
            <a:spLocks noChangeArrowheads="1"/>
          </p:cNvSpPr>
          <p:nvPr/>
        </p:nvSpPr>
        <p:spPr bwMode="auto">
          <a:xfrm>
            <a:off x="8125792" y="1723067"/>
            <a:ext cx="604207" cy="2041244"/>
          </a:xfrm>
          <a:prstGeom prst="rect">
            <a:avLst/>
          </a:prstGeom>
          <a:solidFill>
            <a:srgbClr val="FF7C80"/>
          </a:solidFill>
          <a:ln w="19050" cap="rnd">
            <a:noFill/>
            <a:prstDash val="solid"/>
            <a:miter lim="800000"/>
            <a:headEnd/>
            <a:tailEnd/>
          </a:ln>
        </p:spPr>
        <p:txBody>
          <a:bodyPr wrap="square" lIns="91432" tIns="45717" rIns="91432" bIns="45717" anchor="t">
            <a:noAutofit/>
          </a:bodyPr>
          <a:lstStyle/>
          <a:p>
            <a:pPr defTabSz="914400" fontAlgn="base">
              <a:spcBef>
                <a:spcPct val="0"/>
              </a:spcBef>
              <a:spcAft>
                <a:spcPct val="0"/>
              </a:spcAft>
            </a:pPr>
            <a:endParaRPr lang="ja-JP" altLang="en-US" sz="900" b="1" dirty="0">
              <a:solidFill>
                <a:prstClr val="white"/>
              </a:solidFill>
            </a:endParaRPr>
          </a:p>
        </p:txBody>
      </p:sp>
      <p:sp>
        <p:nvSpPr>
          <p:cNvPr id="145" name="正方形/長方形 144"/>
          <p:cNvSpPr/>
          <p:nvPr/>
        </p:nvSpPr>
        <p:spPr>
          <a:xfrm>
            <a:off x="8072334" y="1732938"/>
            <a:ext cx="983668" cy="400110"/>
          </a:xfrm>
          <a:prstGeom prst="rect">
            <a:avLst/>
          </a:prstGeom>
        </p:spPr>
        <p:txBody>
          <a:bodyPr wrap="square">
            <a:spAutoFit/>
          </a:bodyPr>
          <a:lstStyle/>
          <a:p>
            <a:pPr defTabSz="914400" fontAlgn="base">
              <a:spcBef>
                <a:spcPct val="0"/>
              </a:spcBef>
              <a:spcAft>
                <a:spcPct val="0"/>
              </a:spcAft>
            </a:pPr>
            <a:r>
              <a:rPr lang="en-US" altLang="ja-JP" sz="1000" b="1" dirty="0" smtClean="0">
                <a:solidFill>
                  <a:prstClr val="white"/>
                </a:solidFill>
              </a:rPr>
              <a:t>6/1</a:t>
            </a:r>
            <a:endParaRPr lang="en-US" altLang="ja-JP" sz="1000" b="1" dirty="0">
              <a:solidFill>
                <a:prstClr val="white"/>
              </a:solidFill>
            </a:endParaRPr>
          </a:p>
          <a:p>
            <a:pPr defTabSz="914400" fontAlgn="base">
              <a:spcBef>
                <a:spcPct val="0"/>
              </a:spcBef>
              <a:spcAft>
                <a:spcPct val="0"/>
              </a:spcAft>
            </a:pPr>
            <a:r>
              <a:rPr lang="ja-JP" altLang="en-US" sz="1000" b="1" dirty="0" smtClean="0">
                <a:solidFill>
                  <a:prstClr val="white"/>
                </a:solidFill>
              </a:rPr>
              <a:t>選考解禁</a:t>
            </a:r>
            <a:endParaRPr lang="ja-JP" altLang="en-US" sz="1000" b="1" dirty="0">
              <a:solidFill>
                <a:prstClr val="white"/>
              </a:solidFill>
            </a:endParaRPr>
          </a:p>
        </p:txBody>
      </p:sp>
      <p:sp>
        <p:nvSpPr>
          <p:cNvPr id="142" name="Text Box 115"/>
          <p:cNvSpPr txBox="1">
            <a:spLocks noChangeArrowheads="1"/>
          </p:cNvSpPr>
          <p:nvPr/>
        </p:nvSpPr>
        <p:spPr bwMode="auto">
          <a:xfrm>
            <a:off x="772761" y="2759037"/>
            <a:ext cx="5500866" cy="213184"/>
          </a:xfrm>
          <a:prstGeom prst="rect">
            <a:avLst/>
          </a:prstGeom>
          <a:solidFill>
            <a:schemeClr val="bg1"/>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r>
              <a:rPr lang="ja-JP" altLang="en-US" sz="900" dirty="0">
                <a:solidFill>
                  <a:srgbClr val="000000"/>
                </a:solidFill>
              </a:rPr>
              <a:t>自己分析・業界研究</a:t>
            </a:r>
          </a:p>
        </p:txBody>
      </p:sp>
      <p:sp>
        <p:nvSpPr>
          <p:cNvPr id="134" name="Text Box 115"/>
          <p:cNvSpPr txBox="1">
            <a:spLocks noChangeArrowheads="1"/>
          </p:cNvSpPr>
          <p:nvPr/>
        </p:nvSpPr>
        <p:spPr bwMode="auto">
          <a:xfrm>
            <a:off x="772548" y="2209161"/>
            <a:ext cx="1061048" cy="236036"/>
          </a:xfrm>
          <a:prstGeom prst="rect">
            <a:avLst/>
          </a:prstGeom>
          <a:solidFill>
            <a:schemeClr val="bg1"/>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r>
              <a:rPr lang="ja-JP" altLang="en-US" sz="900" dirty="0" smtClean="0">
                <a:solidFill>
                  <a:srgbClr val="000000"/>
                </a:solidFill>
              </a:rPr>
              <a:t>就職サイト登録</a:t>
            </a:r>
            <a:endParaRPr lang="ja-JP" altLang="en-US" sz="900" dirty="0">
              <a:solidFill>
                <a:srgbClr val="000000"/>
              </a:solidFill>
            </a:endParaRPr>
          </a:p>
        </p:txBody>
      </p:sp>
      <p:sp>
        <p:nvSpPr>
          <p:cNvPr id="141" name="Text Box 115"/>
          <p:cNvSpPr txBox="1">
            <a:spLocks noChangeArrowheads="1"/>
          </p:cNvSpPr>
          <p:nvPr/>
        </p:nvSpPr>
        <p:spPr bwMode="auto">
          <a:xfrm>
            <a:off x="3212192" y="2445197"/>
            <a:ext cx="3061435" cy="313840"/>
          </a:xfrm>
          <a:prstGeom prst="rect">
            <a:avLst/>
          </a:prstGeom>
          <a:solidFill>
            <a:srgbClr val="FFC5C6"/>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r>
              <a:rPr lang="ja-JP" altLang="en-US" sz="900" dirty="0" smtClean="0">
                <a:solidFill>
                  <a:srgbClr val="000000"/>
                </a:solidFill>
              </a:rPr>
              <a:t>ウィンターインターンシップ</a:t>
            </a:r>
            <a:endParaRPr lang="ja-JP" altLang="en-US" sz="900" dirty="0">
              <a:solidFill>
                <a:srgbClr val="000000"/>
              </a:solidFill>
            </a:endParaRPr>
          </a:p>
        </p:txBody>
      </p:sp>
      <p:sp>
        <p:nvSpPr>
          <p:cNvPr id="140" name="Text Box 115"/>
          <p:cNvSpPr txBox="1">
            <a:spLocks noChangeArrowheads="1"/>
          </p:cNvSpPr>
          <p:nvPr/>
        </p:nvSpPr>
        <p:spPr bwMode="auto">
          <a:xfrm>
            <a:off x="772761" y="2444794"/>
            <a:ext cx="2439431" cy="314243"/>
          </a:xfrm>
          <a:prstGeom prst="rect">
            <a:avLst/>
          </a:prstGeom>
          <a:solidFill>
            <a:srgbClr val="FFC5C6"/>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r>
              <a:rPr lang="ja-JP" altLang="en-US" sz="900" dirty="0" smtClean="0">
                <a:solidFill>
                  <a:srgbClr val="000000"/>
                </a:solidFill>
              </a:rPr>
              <a:t>サマー</a:t>
            </a:r>
            <a:endParaRPr lang="en-US" altLang="ja-JP" sz="900" dirty="0" smtClean="0">
              <a:solidFill>
                <a:srgbClr val="000000"/>
              </a:solidFill>
            </a:endParaRPr>
          </a:p>
          <a:p>
            <a:pPr algn="ctr" defTabSz="914400" fontAlgn="base">
              <a:spcBef>
                <a:spcPct val="0"/>
              </a:spcBef>
              <a:spcAft>
                <a:spcPct val="0"/>
              </a:spcAft>
            </a:pPr>
            <a:r>
              <a:rPr lang="ja-JP" altLang="en-US" sz="900" dirty="0" smtClean="0">
                <a:solidFill>
                  <a:srgbClr val="000000"/>
                </a:solidFill>
              </a:rPr>
              <a:t>インターンシップ</a:t>
            </a:r>
            <a:endParaRPr lang="ja-JP" altLang="en-US" sz="900" dirty="0">
              <a:solidFill>
                <a:srgbClr val="000000"/>
              </a:solidFill>
            </a:endParaRPr>
          </a:p>
        </p:txBody>
      </p:sp>
      <p:cxnSp>
        <p:nvCxnSpPr>
          <p:cNvPr id="160" name="直線コネクタ 159"/>
          <p:cNvCxnSpPr/>
          <p:nvPr/>
        </p:nvCxnSpPr>
        <p:spPr>
          <a:xfrm>
            <a:off x="102940" y="5132462"/>
            <a:ext cx="10052944"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1" name="正方形/長方形 150"/>
          <p:cNvSpPr/>
          <p:nvPr/>
        </p:nvSpPr>
        <p:spPr>
          <a:xfrm>
            <a:off x="160648" y="3836373"/>
            <a:ext cx="554658" cy="1169637"/>
          </a:xfrm>
          <a:prstGeom prst="rect">
            <a:avLst/>
          </a:prstGeom>
          <a:solidFill>
            <a:srgbClr val="FFCC66"/>
          </a:solidFill>
          <a:ln w="25400" cap="flat" cmpd="sng" algn="ctr">
            <a:noFill/>
            <a:prstDash val="solid"/>
          </a:ln>
          <a:effectLst/>
        </p:spPr>
        <p:txBody>
          <a:bodyPr rtlCol="0" anchor="ctr"/>
          <a:lstStyle/>
          <a:p>
            <a:pPr algn="ctr" defTabSz="1001542">
              <a:defRPr/>
            </a:pPr>
            <a:endParaRPr kumimoji="0" lang="ja-JP" altLang="en-US" sz="1800" kern="0" smtClean="0">
              <a:solidFill>
                <a:prstClr val="white"/>
              </a:solidFill>
            </a:endParaRPr>
          </a:p>
        </p:txBody>
      </p:sp>
      <p:sp>
        <p:nvSpPr>
          <p:cNvPr id="152" name="テキスト ボックス 151"/>
          <p:cNvSpPr txBox="1"/>
          <p:nvPr/>
        </p:nvSpPr>
        <p:spPr>
          <a:xfrm>
            <a:off x="114811" y="4590317"/>
            <a:ext cx="646332" cy="230832"/>
          </a:xfrm>
          <a:prstGeom prst="rect">
            <a:avLst/>
          </a:prstGeom>
          <a:noFill/>
        </p:spPr>
        <p:txBody>
          <a:bodyPr wrap="none" rtlCol="0">
            <a:spAutoFit/>
          </a:bodyPr>
          <a:lstStyle/>
          <a:p>
            <a:pPr algn="ctr" defTabSz="1001630" fontAlgn="base">
              <a:spcBef>
                <a:spcPct val="0"/>
              </a:spcBef>
              <a:spcAft>
                <a:spcPct val="0"/>
              </a:spcAft>
            </a:pPr>
            <a:r>
              <a:rPr lang="ja-JP" altLang="en-US" sz="900" b="1" dirty="0" smtClean="0">
                <a:solidFill>
                  <a:prstClr val="white"/>
                </a:solidFill>
                <a:cs typeface="メイリオ" pitchFamily="50" charset="-128"/>
              </a:rPr>
              <a:t>消費行動</a:t>
            </a:r>
            <a:endParaRPr lang="ja-JP" altLang="en-US" sz="900" b="1" dirty="0">
              <a:solidFill>
                <a:prstClr val="white"/>
              </a:solidFill>
              <a:cs typeface="メイリオ" pitchFamily="50" charset="-128"/>
            </a:endParaRPr>
          </a:p>
        </p:txBody>
      </p:sp>
      <p:sp>
        <p:nvSpPr>
          <p:cNvPr id="168" name="Text Box 115"/>
          <p:cNvSpPr txBox="1">
            <a:spLocks noChangeArrowheads="1"/>
          </p:cNvSpPr>
          <p:nvPr/>
        </p:nvSpPr>
        <p:spPr bwMode="auto">
          <a:xfrm>
            <a:off x="778377" y="3836318"/>
            <a:ext cx="4261993" cy="232952"/>
          </a:xfrm>
          <a:prstGeom prst="rect">
            <a:avLst/>
          </a:prstGeom>
          <a:gradFill flip="none" rotWithShape="1">
            <a:gsLst>
              <a:gs pos="0">
                <a:srgbClr val="FFCC66"/>
              </a:gs>
              <a:gs pos="19000">
                <a:srgbClr val="FFF0D1"/>
              </a:gs>
              <a:gs pos="100000">
                <a:schemeClr val="bg1"/>
              </a:gs>
            </a:gsLst>
            <a:lin ang="0" scaled="1"/>
            <a:tileRect/>
          </a:gradFill>
          <a:ln w="9525" cap="rnd">
            <a:noFill/>
            <a:prstDash val="solid"/>
            <a:miter lim="800000"/>
            <a:headEnd/>
            <a:tailEnd/>
          </a:ln>
        </p:spPr>
        <p:txBody>
          <a:bodyPr wrap="square" lIns="91432" tIns="45717" rIns="91432" bIns="45717" anchor="ctr">
            <a:noAutofit/>
          </a:bodyPr>
          <a:lstStyle/>
          <a:p>
            <a:pPr defTabSz="914400" fontAlgn="base">
              <a:spcBef>
                <a:spcPct val="0"/>
              </a:spcBef>
              <a:spcAft>
                <a:spcPct val="0"/>
              </a:spcAft>
            </a:pPr>
            <a:r>
              <a:rPr lang="ja-JP" altLang="en-US" sz="900" dirty="0" smtClean="0">
                <a:solidFill>
                  <a:srgbClr val="000000"/>
                </a:solidFill>
              </a:rPr>
              <a:t>スーツ等購入</a:t>
            </a:r>
            <a:endParaRPr lang="ja-JP" altLang="en-US" sz="900" dirty="0">
              <a:solidFill>
                <a:srgbClr val="000000"/>
              </a:solidFill>
            </a:endParaRPr>
          </a:p>
        </p:txBody>
      </p:sp>
      <p:sp>
        <p:nvSpPr>
          <p:cNvPr id="169" name="Text Box 115"/>
          <p:cNvSpPr txBox="1">
            <a:spLocks noChangeArrowheads="1"/>
          </p:cNvSpPr>
          <p:nvPr/>
        </p:nvSpPr>
        <p:spPr bwMode="auto">
          <a:xfrm>
            <a:off x="5051551" y="3836318"/>
            <a:ext cx="3684392" cy="232952"/>
          </a:xfrm>
          <a:prstGeom prst="rect">
            <a:avLst/>
          </a:prstGeom>
          <a:gradFill flip="none" rotWithShape="1">
            <a:gsLst>
              <a:gs pos="0">
                <a:srgbClr val="FFCC66"/>
              </a:gs>
              <a:gs pos="50000">
                <a:srgbClr val="FFCC66"/>
              </a:gs>
              <a:gs pos="100000">
                <a:schemeClr val="bg1"/>
              </a:gs>
            </a:gsLst>
            <a:lin ang="0" scaled="1"/>
            <a:tileRect/>
          </a:gradFill>
          <a:ln w="9525" cap="rnd">
            <a:noFill/>
            <a:prstDash val="solid"/>
            <a:miter lim="800000"/>
            <a:headEnd/>
            <a:tailEnd/>
          </a:ln>
        </p:spPr>
        <p:txBody>
          <a:bodyPr wrap="square" lIns="91432" tIns="45717" rIns="91432" bIns="45717" anchor="ctr">
            <a:noAutofit/>
          </a:bodyPr>
          <a:lstStyle>
            <a:defPPr>
              <a:defRPr lang="ja-JP"/>
            </a:defPPr>
            <a:lvl1pPr defTabSz="914400" fontAlgn="base">
              <a:spcBef>
                <a:spcPct val="0"/>
              </a:spcBef>
              <a:spcAft>
                <a:spcPct val="0"/>
              </a:spcAft>
              <a:defRPr sz="900">
                <a:solidFill>
                  <a:srgbClr val="000000"/>
                </a:solidFill>
                <a:latin typeface="+mn-ea"/>
              </a:defRPr>
            </a:lvl1pPr>
          </a:lstStyle>
          <a:p>
            <a:r>
              <a:rPr lang="ja-JP" altLang="en-US" dirty="0"/>
              <a:t>スーツ等購入</a:t>
            </a:r>
          </a:p>
        </p:txBody>
      </p:sp>
      <p:sp>
        <p:nvSpPr>
          <p:cNvPr id="170" name="Text Box 115"/>
          <p:cNvSpPr txBox="1">
            <a:spLocks noChangeArrowheads="1"/>
          </p:cNvSpPr>
          <p:nvPr/>
        </p:nvSpPr>
        <p:spPr bwMode="auto">
          <a:xfrm>
            <a:off x="5665891" y="4472725"/>
            <a:ext cx="3684063" cy="232952"/>
          </a:xfrm>
          <a:prstGeom prst="rect">
            <a:avLst/>
          </a:prstGeom>
          <a:gradFill flip="none" rotWithShape="1">
            <a:gsLst>
              <a:gs pos="0">
                <a:srgbClr val="FFCC66"/>
              </a:gs>
              <a:gs pos="76000">
                <a:srgbClr val="FFECC6"/>
              </a:gs>
              <a:gs pos="28000">
                <a:srgbClr val="FFCC66"/>
              </a:gs>
              <a:gs pos="100000">
                <a:schemeClr val="bg1"/>
              </a:gs>
            </a:gsLst>
            <a:lin ang="0" scaled="1"/>
            <a:tileRect/>
          </a:gradFill>
          <a:ln w="9525" cap="rnd">
            <a:noFill/>
            <a:prstDash val="solid"/>
            <a:miter lim="800000"/>
            <a:headEnd/>
            <a:tailEnd/>
          </a:ln>
        </p:spPr>
        <p:txBody>
          <a:bodyPr wrap="square" lIns="91432" tIns="45717" rIns="91432" bIns="45717" anchor="ctr">
            <a:noAutofit/>
          </a:bodyPr>
          <a:lstStyle>
            <a:defPPr>
              <a:defRPr lang="ja-JP"/>
            </a:defPPr>
            <a:lvl1pPr defTabSz="914400" fontAlgn="base">
              <a:spcBef>
                <a:spcPct val="0"/>
              </a:spcBef>
              <a:spcAft>
                <a:spcPct val="0"/>
              </a:spcAft>
              <a:defRPr sz="900">
                <a:solidFill>
                  <a:srgbClr val="000000"/>
                </a:solidFill>
                <a:latin typeface="+mn-ea"/>
              </a:defRPr>
            </a:lvl1pPr>
          </a:lstStyle>
          <a:p>
            <a:r>
              <a:rPr lang="ja-JP" altLang="en-US" dirty="0"/>
              <a:t>証明写真撮影</a:t>
            </a:r>
          </a:p>
        </p:txBody>
      </p:sp>
      <p:sp>
        <p:nvSpPr>
          <p:cNvPr id="171" name="Text Box 115"/>
          <p:cNvSpPr txBox="1">
            <a:spLocks noChangeArrowheads="1"/>
          </p:cNvSpPr>
          <p:nvPr/>
        </p:nvSpPr>
        <p:spPr bwMode="auto">
          <a:xfrm>
            <a:off x="3209519" y="4773002"/>
            <a:ext cx="4928278" cy="232952"/>
          </a:xfrm>
          <a:prstGeom prst="rect">
            <a:avLst/>
          </a:prstGeom>
          <a:gradFill flip="none" rotWithShape="1">
            <a:gsLst>
              <a:gs pos="0">
                <a:srgbClr val="FFCC66"/>
              </a:gs>
              <a:gs pos="59000">
                <a:srgbClr val="FFECC4"/>
              </a:gs>
              <a:gs pos="37000">
                <a:srgbClr val="FFCC66"/>
              </a:gs>
              <a:gs pos="100000">
                <a:schemeClr val="bg1"/>
              </a:gs>
            </a:gsLst>
            <a:lin ang="0" scaled="1"/>
            <a:tileRect/>
          </a:gradFill>
          <a:ln w="9525" cap="rnd">
            <a:noFill/>
            <a:prstDash val="solid"/>
            <a:miter lim="800000"/>
            <a:headEnd/>
            <a:tailEnd/>
          </a:ln>
        </p:spPr>
        <p:txBody>
          <a:bodyPr wrap="square" lIns="91432" tIns="45717" rIns="91432" bIns="45717" anchor="ctr">
            <a:noAutofit/>
          </a:bodyPr>
          <a:lstStyle>
            <a:defPPr>
              <a:defRPr lang="ja-JP"/>
            </a:defPPr>
            <a:lvl1pPr defTabSz="914400" fontAlgn="base">
              <a:spcBef>
                <a:spcPct val="0"/>
              </a:spcBef>
              <a:spcAft>
                <a:spcPct val="0"/>
              </a:spcAft>
              <a:defRPr sz="900">
                <a:solidFill>
                  <a:srgbClr val="000000"/>
                </a:solidFill>
                <a:latin typeface="+mn-ea"/>
              </a:defRPr>
            </a:lvl1pPr>
          </a:lstStyle>
          <a:p>
            <a:r>
              <a:rPr lang="ja-JP" altLang="en-US" dirty="0" smtClean="0"/>
              <a:t>  資格</a:t>
            </a:r>
            <a:r>
              <a:rPr lang="ja-JP" altLang="en-US" dirty="0"/>
              <a:t>取得・勉強</a:t>
            </a:r>
          </a:p>
        </p:txBody>
      </p:sp>
      <p:sp>
        <p:nvSpPr>
          <p:cNvPr id="172" name="Text Box 115"/>
          <p:cNvSpPr txBox="1">
            <a:spLocks noChangeArrowheads="1"/>
          </p:cNvSpPr>
          <p:nvPr/>
        </p:nvSpPr>
        <p:spPr bwMode="auto">
          <a:xfrm>
            <a:off x="3473833" y="4156532"/>
            <a:ext cx="5876121" cy="232952"/>
          </a:xfrm>
          <a:prstGeom prst="rect">
            <a:avLst/>
          </a:prstGeom>
          <a:gradFill flip="none" rotWithShape="1">
            <a:gsLst>
              <a:gs pos="0">
                <a:srgbClr val="FFCC66"/>
              </a:gs>
              <a:gs pos="69000">
                <a:srgbClr val="FFECC4"/>
              </a:gs>
              <a:gs pos="39000">
                <a:srgbClr val="FFCC66"/>
              </a:gs>
              <a:gs pos="100000">
                <a:schemeClr val="bg1"/>
              </a:gs>
            </a:gsLst>
            <a:lin ang="0" scaled="1"/>
            <a:tileRect/>
          </a:gradFill>
          <a:ln w="9525" cap="rnd">
            <a:noFill/>
            <a:prstDash val="solid"/>
            <a:miter lim="800000"/>
            <a:headEnd/>
            <a:tailEnd/>
          </a:ln>
        </p:spPr>
        <p:txBody>
          <a:bodyPr wrap="square" lIns="91432" tIns="45717" rIns="91432" bIns="45717" anchor="ctr">
            <a:noAutofit/>
          </a:bodyPr>
          <a:lstStyle>
            <a:defPPr>
              <a:defRPr lang="ja-JP"/>
            </a:defPPr>
            <a:lvl1pPr defTabSz="914400" fontAlgn="base">
              <a:spcBef>
                <a:spcPct val="0"/>
              </a:spcBef>
              <a:spcAft>
                <a:spcPct val="0"/>
              </a:spcAft>
              <a:defRPr sz="900">
                <a:solidFill>
                  <a:srgbClr val="000000"/>
                </a:solidFill>
                <a:latin typeface="+mn-ea"/>
              </a:defRPr>
            </a:lvl1pPr>
          </a:lstStyle>
          <a:p>
            <a:r>
              <a:rPr lang="ja-JP" altLang="en-US" dirty="0"/>
              <a:t>就職活動お役立ちアイテム購入</a:t>
            </a:r>
          </a:p>
        </p:txBody>
      </p:sp>
      <p:pic>
        <p:nvPicPr>
          <p:cNvPr id="3090" name="Picture 18" descr="C:\Users\s0113127\Downloads\出費アイコン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154" y="4060205"/>
            <a:ext cx="529052" cy="529052"/>
          </a:xfrm>
          <a:prstGeom prst="rect">
            <a:avLst/>
          </a:prstGeom>
          <a:noFill/>
          <a:extLst>
            <a:ext uri="{909E8E84-426E-40DD-AFC4-6F175D3DCCD1}">
              <a14:hiddenFill xmlns:a14="http://schemas.microsoft.com/office/drawing/2010/main">
                <a:solidFill>
                  <a:srgbClr val="FFFFFF"/>
                </a:solidFill>
              </a14:hiddenFill>
            </a:ext>
          </a:extLst>
        </p:spPr>
      </p:pic>
      <p:sp>
        <p:nvSpPr>
          <p:cNvPr id="91" name="円形吹き出し 90"/>
          <p:cNvSpPr/>
          <p:nvPr/>
        </p:nvSpPr>
        <p:spPr>
          <a:xfrm rot="3600000">
            <a:off x="6177394" y="5817274"/>
            <a:ext cx="614011" cy="620359"/>
          </a:xfrm>
          <a:prstGeom prst="wedgeEllipseCallou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2" name="グループ化 91"/>
          <p:cNvGrpSpPr/>
          <p:nvPr/>
        </p:nvGrpSpPr>
        <p:grpSpPr>
          <a:xfrm>
            <a:off x="154393" y="5245415"/>
            <a:ext cx="554658" cy="545085"/>
            <a:chOff x="148777" y="4841707"/>
            <a:chExt cx="554658" cy="545085"/>
          </a:xfrm>
        </p:grpSpPr>
        <p:sp>
          <p:nvSpPr>
            <p:cNvPr id="104" name="正方形/長方形 103"/>
            <p:cNvSpPr/>
            <p:nvPr/>
          </p:nvSpPr>
          <p:spPr>
            <a:xfrm>
              <a:off x="148777" y="4841707"/>
              <a:ext cx="554658" cy="545085"/>
            </a:xfrm>
            <a:prstGeom prst="rect">
              <a:avLst/>
            </a:prstGeom>
            <a:solidFill>
              <a:srgbClr val="6699FF"/>
            </a:solidFill>
            <a:ln w="25400" cap="flat" cmpd="sng" algn="ctr">
              <a:noFill/>
              <a:prstDash val="solid"/>
            </a:ln>
            <a:effectLst/>
          </p:spPr>
          <p:txBody>
            <a:bodyPr rtlCol="0" anchor="ctr"/>
            <a:lstStyle/>
            <a:p>
              <a:pPr algn="ctr" defTabSz="1001542">
                <a:defRPr/>
              </a:pPr>
              <a:endParaRPr kumimoji="0" lang="ja-JP" altLang="en-US" sz="1800" kern="0" smtClean="0">
                <a:solidFill>
                  <a:prstClr val="white"/>
                </a:solidFill>
              </a:endParaRPr>
            </a:p>
          </p:txBody>
        </p:sp>
        <p:sp>
          <p:nvSpPr>
            <p:cNvPr id="105" name="テキスト ボックス 104"/>
            <p:cNvSpPr txBox="1"/>
            <p:nvPr/>
          </p:nvSpPr>
          <p:spPr>
            <a:xfrm>
              <a:off x="192709" y="5038123"/>
              <a:ext cx="466795" cy="179368"/>
            </a:xfrm>
            <a:prstGeom prst="rect">
              <a:avLst/>
            </a:prstGeom>
            <a:noFill/>
          </p:spPr>
          <p:txBody>
            <a:bodyPr wrap="none" rtlCol="0">
              <a:spAutoFit/>
            </a:bodyPr>
            <a:lstStyle/>
            <a:p>
              <a:pPr algn="ctr" defTabSz="1001630" fontAlgn="base">
                <a:spcBef>
                  <a:spcPct val="0"/>
                </a:spcBef>
                <a:spcAft>
                  <a:spcPct val="0"/>
                </a:spcAft>
              </a:pPr>
              <a:r>
                <a:rPr lang="en-US" altLang="ja-JP" sz="900" b="1" dirty="0" smtClean="0">
                  <a:solidFill>
                    <a:prstClr val="white"/>
                  </a:solidFill>
                  <a:cs typeface="メイリオ" pitchFamily="50" charset="-128"/>
                </a:rPr>
                <a:t>WEB</a:t>
              </a:r>
              <a:endParaRPr lang="ja-JP" altLang="en-US" sz="900" b="1" dirty="0">
                <a:solidFill>
                  <a:prstClr val="white"/>
                </a:solidFill>
                <a:cs typeface="メイリオ" pitchFamily="50" charset="-128"/>
              </a:endParaRPr>
            </a:p>
          </p:txBody>
        </p:sp>
      </p:grpSp>
      <p:grpSp>
        <p:nvGrpSpPr>
          <p:cNvPr id="115" name="グループ化 114"/>
          <p:cNvGrpSpPr/>
          <p:nvPr/>
        </p:nvGrpSpPr>
        <p:grpSpPr>
          <a:xfrm>
            <a:off x="113259" y="5880591"/>
            <a:ext cx="646332" cy="538829"/>
            <a:chOff x="94840" y="5471491"/>
            <a:chExt cx="646332" cy="538829"/>
          </a:xfrm>
        </p:grpSpPr>
        <p:sp>
          <p:nvSpPr>
            <p:cNvPr id="116" name="正方形/長方形 115"/>
            <p:cNvSpPr/>
            <p:nvPr/>
          </p:nvSpPr>
          <p:spPr>
            <a:xfrm>
              <a:off x="140677" y="5471491"/>
              <a:ext cx="554658" cy="538829"/>
            </a:xfrm>
            <a:prstGeom prst="rect">
              <a:avLst/>
            </a:prstGeom>
            <a:solidFill>
              <a:srgbClr val="6699FF"/>
            </a:solidFill>
            <a:ln w="25400" cap="flat" cmpd="sng" algn="ctr">
              <a:noFill/>
              <a:prstDash val="solid"/>
            </a:ln>
            <a:effectLst/>
          </p:spPr>
          <p:txBody>
            <a:bodyPr rtlCol="0" anchor="ctr"/>
            <a:lstStyle/>
            <a:p>
              <a:pPr algn="ctr" defTabSz="1001542">
                <a:defRPr/>
              </a:pPr>
              <a:endParaRPr kumimoji="0" lang="ja-JP" altLang="en-US" sz="1800" kern="0" smtClean="0">
                <a:solidFill>
                  <a:prstClr val="white"/>
                </a:solidFill>
              </a:endParaRPr>
            </a:p>
          </p:txBody>
        </p:sp>
        <p:sp>
          <p:nvSpPr>
            <p:cNvPr id="117" name="テキスト ボックス 116"/>
            <p:cNvSpPr txBox="1"/>
            <p:nvPr/>
          </p:nvSpPr>
          <p:spPr>
            <a:xfrm>
              <a:off x="94840" y="5652865"/>
              <a:ext cx="646332" cy="179368"/>
            </a:xfrm>
            <a:prstGeom prst="rect">
              <a:avLst/>
            </a:prstGeom>
            <a:noFill/>
          </p:spPr>
          <p:txBody>
            <a:bodyPr wrap="none" rtlCol="0">
              <a:spAutoFit/>
            </a:bodyPr>
            <a:lstStyle/>
            <a:p>
              <a:pPr algn="ctr" defTabSz="1001630" fontAlgn="base">
                <a:spcBef>
                  <a:spcPct val="0"/>
                </a:spcBef>
                <a:spcAft>
                  <a:spcPct val="0"/>
                </a:spcAft>
              </a:pPr>
              <a:r>
                <a:rPr lang="ja-JP" altLang="en-US" sz="900" b="1" dirty="0">
                  <a:solidFill>
                    <a:prstClr val="white"/>
                  </a:solidFill>
                  <a:cs typeface="メイリオ" pitchFamily="50" charset="-128"/>
                </a:rPr>
                <a:t>マガジン</a:t>
              </a:r>
            </a:p>
          </p:txBody>
        </p:sp>
      </p:grpSp>
      <p:grpSp>
        <p:nvGrpSpPr>
          <p:cNvPr id="123" name="グループ化 122"/>
          <p:cNvGrpSpPr/>
          <p:nvPr/>
        </p:nvGrpSpPr>
        <p:grpSpPr>
          <a:xfrm>
            <a:off x="108556" y="6509511"/>
            <a:ext cx="646332" cy="538828"/>
            <a:chOff x="102940" y="6105803"/>
            <a:chExt cx="646332" cy="538828"/>
          </a:xfrm>
        </p:grpSpPr>
        <p:sp>
          <p:nvSpPr>
            <p:cNvPr id="124" name="正方形/長方形 123"/>
            <p:cNvSpPr/>
            <p:nvPr/>
          </p:nvSpPr>
          <p:spPr>
            <a:xfrm>
              <a:off x="148777" y="6105803"/>
              <a:ext cx="554658" cy="538828"/>
            </a:xfrm>
            <a:prstGeom prst="rect">
              <a:avLst/>
            </a:prstGeom>
            <a:solidFill>
              <a:srgbClr val="6699FF"/>
            </a:solidFill>
            <a:ln w="25400" cap="flat" cmpd="sng" algn="ctr">
              <a:noFill/>
              <a:prstDash val="solid"/>
            </a:ln>
            <a:effectLst/>
          </p:spPr>
          <p:txBody>
            <a:bodyPr rtlCol="0" anchor="ctr"/>
            <a:lstStyle/>
            <a:p>
              <a:pPr algn="ctr" defTabSz="1001542">
                <a:defRPr/>
              </a:pPr>
              <a:endParaRPr kumimoji="0" lang="ja-JP" altLang="en-US" sz="1800" kern="0" smtClean="0">
                <a:solidFill>
                  <a:prstClr val="white"/>
                </a:solidFill>
              </a:endParaRPr>
            </a:p>
          </p:txBody>
        </p:sp>
        <p:sp>
          <p:nvSpPr>
            <p:cNvPr id="125" name="テキスト ボックス 124"/>
            <p:cNvSpPr txBox="1"/>
            <p:nvPr/>
          </p:nvSpPr>
          <p:spPr>
            <a:xfrm>
              <a:off x="102940" y="6285533"/>
              <a:ext cx="646332" cy="179368"/>
            </a:xfrm>
            <a:prstGeom prst="rect">
              <a:avLst/>
            </a:prstGeom>
            <a:noFill/>
          </p:spPr>
          <p:txBody>
            <a:bodyPr wrap="none" rtlCol="0">
              <a:spAutoFit/>
            </a:bodyPr>
            <a:lstStyle/>
            <a:p>
              <a:pPr algn="ctr" defTabSz="1001630" fontAlgn="base">
                <a:spcBef>
                  <a:spcPct val="0"/>
                </a:spcBef>
                <a:spcAft>
                  <a:spcPct val="0"/>
                </a:spcAft>
              </a:pPr>
              <a:r>
                <a:rPr lang="ja-JP" altLang="en-US" sz="900" b="1" dirty="0" smtClean="0">
                  <a:solidFill>
                    <a:prstClr val="white"/>
                  </a:solidFill>
                  <a:cs typeface="メイリオ" pitchFamily="50" charset="-128"/>
                </a:rPr>
                <a:t>イベント</a:t>
              </a:r>
              <a:endParaRPr lang="ja-JP" altLang="en-US" sz="900" b="1" dirty="0">
                <a:solidFill>
                  <a:prstClr val="white"/>
                </a:solidFill>
                <a:cs typeface="メイリオ" pitchFamily="50" charset="-128"/>
              </a:endParaRPr>
            </a:p>
          </p:txBody>
        </p:sp>
      </p:grpSp>
      <p:sp>
        <p:nvSpPr>
          <p:cNvPr id="126" name="正方形/長方形 125"/>
          <p:cNvSpPr/>
          <p:nvPr/>
        </p:nvSpPr>
        <p:spPr>
          <a:xfrm>
            <a:off x="6154161" y="5965339"/>
            <a:ext cx="651139" cy="369332"/>
          </a:xfrm>
          <a:prstGeom prst="rect">
            <a:avLst/>
          </a:prstGeom>
        </p:spPr>
        <p:txBody>
          <a:bodyPr wrap="none">
            <a:spAutoFit/>
          </a:bodyPr>
          <a:lstStyle/>
          <a:p>
            <a:pPr algn="ctr" defTabSz="835025" fontAlgn="base">
              <a:spcBef>
                <a:spcPct val="0"/>
              </a:spcBef>
              <a:spcAft>
                <a:spcPct val="0"/>
              </a:spcAft>
              <a:defRPr/>
            </a:pPr>
            <a:r>
              <a:rPr kumimoji="0" lang="en-US" altLang="ja-JP" sz="900" b="1" kern="0" dirty="0" smtClean="0">
                <a:solidFill>
                  <a:srgbClr val="000000"/>
                </a:solidFill>
              </a:rPr>
              <a:t>1</a:t>
            </a:r>
            <a:r>
              <a:rPr kumimoji="0" lang="ja-JP" altLang="en-US" sz="900" b="1" kern="0" dirty="0" smtClean="0">
                <a:solidFill>
                  <a:srgbClr val="000000"/>
                </a:solidFill>
              </a:rPr>
              <a:t>月</a:t>
            </a:r>
            <a:r>
              <a:rPr kumimoji="0" lang="en-US" altLang="ja-JP" sz="900" b="1" kern="0" dirty="0" smtClean="0">
                <a:solidFill>
                  <a:srgbClr val="000000"/>
                </a:solidFill>
              </a:rPr>
              <a:t>27</a:t>
            </a:r>
            <a:r>
              <a:rPr kumimoji="0" lang="ja-JP" altLang="en-US" sz="900" b="1" kern="0" dirty="0" smtClean="0">
                <a:solidFill>
                  <a:srgbClr val="000000"/>
                </a:solidFill>
              </a:rPr>
              <a:t>日</a:t>
            </a:r>
            <a:endParaRPr kumimoji="0" lang="en-US" altLang="ja-JP" sz="900" b="1" kern="0" dirty="0" smtClean="0">
              <a:solidFill>
                <a:srgbClr val="000000"/>
              </a:solidFill>
            </a:endParaRPr>
          </a:p>
          <a:p>
            <a:pPr algn="ctr" defTabSz="835025" fontAlgn="base">
              <a:spcBef>
                <a:spcPct val="0"/>
              </a:spcBef>
              <a:spcAft>
                <a:spcPct val="0"/>
              </a:spcAft>
              <a:defRPr/>
            </a:pPr>
            <a:r>
              <a:rPr kumimoji="0" lang="ja-JP" altLang="en-US" sz="900" b="1" kern="0" dirty="0" smtClean="0">
                <a:solidFill>
                  <a:srgbClr val="000000"/>
                </a:solidFill>
              </a:rPr>
              <a:t>発行</a:t>
            </a:r>
            <a:r>
              <a:rPr kumimoji="0" lang="en-US" altLang="ja-JP" sz="900" b="1" kern="0" dirty="0" smtClean="0">
                <a:solidFill>
                  <a:srgbClr val="000000"/>
                </a:solidFill>
              </a:rPr>
              <a:t>(</a:t>
            </a:r>
            <a:r>
              <a:rPr kumimoji="0" lang="ja-JP" altLang="en-US" sz="900" b="1" kern="0" dirty="0" smtClean="0">
                <a:solidFill>
                  <a:srgbClr val="000000"/>
                </a:solidFill>
              </a:rPr>
              <a:t>仮</a:t>
            </a:r>
            <a:r>
              <a:rPr kumimoji="0" lang="en-US" altLang="ja-JP" sz="900" b="1" kern="0" dirty="0" smtClean="0">
                <a:solidFill>
                  <a:srgbClr val="000000"/>
                </a:solidFill>
              </a:rPr>
              <a:t>)</a:t>
            </a:r>
            <a:endParaRPr kumimoji="0" lang="en-US" altLang="ja-JP" sz="900" kern="0" dirty="0">
              <a:solidFill>
                <a:srgbClr val="000000"/>
              </a:solidFill>
            </a:endParaRPr>
          </a:p>
        </p:txBody>
      </p:sp>
      <p:sp>
        <p:nvSpPr>
          <p:cNvPr id="130" name="Text Box 115"/>
          <p:cNvSpPr txBox="1">
            <a:spLocks noChangeArrowheads="1"/>
          </p:cNvSpPr>
          <p:nvPr/>
        </p:nvSpPr>
        <p:spPr bwMode="auto">
          <a:xfrm>
            <a:off x="754888" y="6521699"/>
            <a:ext cx="4897568" cy="514452"/>
          </a:xfrm>
          <a:prstGeom prst="rect">
            <a:avLst/>
          </a:prstGeom>
          <a:solidFill>
            <a:schemeClr val="bg1"/>
          </a:solidFill>
          <a:ln w="9525" cap="rnd">
            <a:solidFill>
              <a:srgbClr val="6699FF"/>
            </a:solidFill>
            <a:prstDash val="solid"/>
            <a:miter lim="800000"/>
            <a:headEnd/>
            <a:tailEnd/>
          </a:ln>
        </p:spPr>
        <p:txBody>
          <a:bodyPr wrap="square" lIns="91432" tIns="45717" rIns="91432" bIns="45717" anchor="ctr">
            <a:noAutofit/>
          </a:bodyPr>
          <a:lstStyle/>
          <a:p>
            <a:pPr algn="ctr" defTabSz="835025" fontAlgn="base">
              <a:spcBef>
                <a:spcPct val="0"/>
              </a:spcBef>
              <a:spcAft>
                <a:spcPct val="0"/>
              </a:spcAft>
              <a:defRPr/>
            </a:pPr>
            <a:r>
              <a:rPr kumimoji="0" lang="ja-JP" altLang="en-US" sz="900" b="1" kern="0" dirty="0" smtClean="0">
                <a:solidFill>
                  <a:srgbClr val="000000"/>
                </a:solidFill>
              </a:rPr>
              <a:t>インターンシップフェア</a:t>
            </a:r>
            <a:r>
              <a:rPr kumimoji="0" lang="en-US" altLang="ja-JP" sz="900" b="1" kern="0" dirty="0" smtClean="0">
                <a:solidFill>
                  <a:srgbClr val="000000"/>
                </a:solidFill>
              </a:rPr>
              <a:t>/EXPO(6~1</a:t>
            </a:r>
            <a:r>
              <a:rPr kumimoji="0" lang="ja-JP" altLang="en-US" sz="900" b="1" kern="0" dirty="0" smtClean="0">
                <a:solidFill>
                  <a:srgbClr val="000000"/>
                </a:solidFill>
              </a:rPr>
              <a:t>月</a:t>
            </a:r>
            <a:r>
              <a:rPr kumimoji="0" lang="en-US" altLang="ja-JP" sz="900" b="1" kern="0" dirty="0" smtClean="0">
                <a:solidFill>
                  <a:srgbClr val="000000"/>
                </a:solidFill>
              </a:rPr>
              <a:t>)</a:t>
            </a:r>
            <a:endParaRPr kumimoji="0" lang="en-US" altLang="ja-JP" sz="900" kern="0" dirty="0">
              <a:solidFill>
                <a:srgbClr val="000000"/>
              </a:solidFill>
            </a:endParaRPr>
          </a:p>
        </p:txBody>
      </p:sp>
      <p:grpSp>
        <p:nvGrpSpPr>
          <p:cNvPr id="135" name="グループ化 134"/>
          <p:cNvGrpSpPr/>
          <p:nvPr/>
        </p:nvGrpSpPr>
        <p:grpSpPr>
          <a:xfrm>
            <a:off x="5324173" y="5880591"/>
            <a:ext cx="777937" cy="541064"/>
            <a:chOff x="4988335" y="5476883"/>
            <a:chExt cx="777937" cy="541064"/>
          </a:xfrm>
        </p:grpSpPr>
        <p:sp>
          <p:nvSpPr>
            <p:cNvPr id="150" name="Text Box 115"/>
            <p:cNvSpPr txBox="1">
              <a:spLocks noChangeArrowheads="1"/>
            </p:cNvSpPr>
            <p:nvPr/>
          </p:nvSpPr>
          <p:spPr bwMode="auto">
            <a:xfrm>
              <a:off x="5068989" y="5476883"/>
              <a:ext cx="616631" cy="538829"/>
            </a:xfrm>
            <a:prstGeom prst="rect">
              <a:avLst/>
            </a:prstGeom>
            <a:solidFill>
              <a:schemeClr val="bg1"/>
            </a:solidFill>
            <a:ln w="9525" cap="rnd">
              <a:solidFill>
                <a:srgbClr val="6699FF"/>
              </a:solidFill>
              <a:prstDash val="solid"/>
              <a:miter lim="800000"/>
              <a:headEnd/>
              <a:tailEnd/>
            </a:ln>
          </p:spPr>
          <p:txBody>
            <a:bodyPr wrap="square" lIns="91432" tIns="45717" rIns="91432" bIns="45717" anchor="ctr">
              <a:noAutofit/>
            </a:bodyPr>
            <a:lstStyle/>
            <a:p>
              <a:pPr algn="ctr" defTabSz="835025" fontAlgn="base">
                <a:spcBef>
                  <a:spcPct val="0"/>
                </a:spcBef>
                <a:spcAft>
                  <a:spcPct val="0"/>
                </a:spcAft>
                <a:defRPr/>
              </a:pPr>
              <a:endParaRPr kumimoji="0" lang="en-US" altLang="ja-JP" sz="900" kern="0" dirty="0">
                <a:solidFill>
                  <a:srgbClr val="000000"/>
                </a:solidFill>
              </a:endParaRPr>
            </a:p>
          </p:txBody>
        </p:sp>
        <p:sp>
          <p:nvSpPr>
            <p:cNvPr id="153" name="正方形/長方形 152"/>
            <p:cNvSpPr/>
            <p:nvPr/>
          </p:nvSpPr>
          <p:spPr>
            <a:xfrm>
              <a:off x="4988335" y="5510116"/>
              <a:ext cx="777937" cy="507831"/>
            </a:xfrm>
            <a:prstGeom prst="rect">
              <a:avLst/>
            </a:prstGeom>
          </p:spPr>
          <p:txBody>
            <a:bodyPr wrap="square">
              <a:spAutoFit/>
            </a:bodyPr>
            <a:lstStyle/>
            <a:p>
              <a:pPr algn="ctr" defTabSz="835025" fontAlgn="base">
                <a:spcBef>
                  <a:spcPct val="0"/>
                </a:spcBef>
                <a:spcAft>
                  <a:spcPct val="0"/>
                </a:spcAft>
                <a:defRPr/>
              </a:pPr>
              <a:r>
                <a:rPr kumimoji="0" lang="ja-JP" altLang="en-US" sz="900" b="1" kern="0" dirty="0">
                  <a:solidFill>
                    <a:srgbClr val="000000"/>
                  </a:solidFill>
                </a:rPr>
                <a:t>就</a:t>
              </a:r>
              <a:r>
                <a:rPr kumimoji="0" lang="ja-JP" altLang="en-US" sz="900" b="1" kern="0" dirty="0" smtClean="0">
                  <a:solidFill>
                    <a:srgbClr val="000000"/>
                  </a:solidFill>
                </a:rPr>
                <a:t>活</a:t>
              </a:r>
              <a:endParaRPr kumimoji="0" lang="en-US" altLang="ja-JP" sz="900" b="1" kern="0" dirty="0" smtClean="0">
                <a:solidFill>
                  <a:srgbClr val="000000"/>
                </a:solidFill>
              </a:endParaRPr>
            </a:p>
            <a:p>
              <a:pPr algn="ctr" defTabSz="835025" fontAlgn="base">
                <a:spcBef>
                  <a:spcPct val="0"/>
                </a:spcBef>
                <a:spcAft>
                  <a:spcPct val="0"/>
                </a:spcAft>
                <a:defRPr/>
              </a:pPr>
              <a:r>
                <a:rPr kumimoji="0" lang="ja-JP" altLang="en-US" sz="900" b="1" kern="0" dirty="0" smtClean="0">
                  <a:solidFill>
                    <a:srgbClr val="000000"/>
                  </a:solidFill>
                </a:rPr>
                <a:t>スタイル</a:t>
              </a:r>
              <a:endParaRPr kumimoji="0" lang="en-US" altLang="ja-JP" sz="900" b="1" kern="0" dirty="0" smtClean="0">
                <a:solidFill>
                  <a:srgbClr val="000000"/>
                </a:solidFill>
              </a:endParaRPr>
            </a:p>
            <a:p>
              <a:pPr algn="ctr" defTabSz="835025" fontAlgn="base">
                <a:spcBef>
                  <a:spcPct val="0"/>
                </a:spcBef>
                <a:spcAft>
                  <a:spcPct val="0"/>
                </a:spcAft>
                <a:defRPr/>
              </a:pPr>
              <a:r>
                <a:rPr kumimoji="0" lang="ja-JP" altLang="en-US" sz="900" b="1" kern="0" dirty="0" smtClean="0">
                  <a:solidFill>
                    <a:srgbClr val="000000"/>
                  </a:solidFill>
                </a:rPr>
                <a:t>ブック</a:t>
              </a:r>
              <a:endParaRPr kumimoji="0" lang="en-US" altLang="ja-JP" sz="900" kern="0" dirty="0">
                <a:solidFill>
                  <a:srgbClr val="000000"/>
                </a:solidFill>
              </a:endParaRPr>
            </a:p>
          </p:txBody>
        </p:sp>
      </p:grpSp>
      <p:sp>
        <p:nvSpPr>
          <p:cNvPr id="156" name="Text Box 115"/>
          <p:cNvSpPr txBox="1">
            <a:spLocks noChangeArrowheads="1"/>
          </p:cNvSpPr>
          <p:nvPr/>
        </p:nvSpPr>
        <p:spPr bwMode="auto">
          <a:xfrm>
            <a:off x="743590" y="5262293"/>
            <a:ext cx="2465600" cy="256194"/>
          </a:xfrm>
          <a:prstGeom prst="rect">
            <a:avLst/>
          </a:prstGeom>
          <a:solidFill>
            <a:schemeClr val="bg1"/>
          </a:solidFill>
          <a:ln w="9525" cap="rnd">
            <a:solidFill>
              <a:srgbClr val="6699FF"/>
            </a:solidFill>
            <a:prstDash val="solid"/>
            <a:miter lim="800000"/>
            <a:headEnd/>
            <a:tailEnd/>
          </a:ln>
        </p:spPr>
        <p:txBody>
          <a:bodyPr wrap="square" lIns="91432" tIns="45717" rIns="91432" bIns="45717" anchor="ctr">
            <a:noAutofit/>
          </a:bodyPr>
          <a:lstStyle/>
          <a:p>
            <a:pPr algn="ctr" defTabSz="835025" fontAlgn="base">
              <a:spcBef>
                <a:spcPct val="0"/>
              </a:spcBef>
              <a:spcAft>
                <a:spcPct val="0"/>
              </a:spcAft>
              <a:defRPr/>
            </a:pPr>
            <a:r>
              <a:rPr kumimoji="0" lang="ja-JP" altLang="en-US" sz="900" b="1" kern="0" dirty="0">
                <a:solidFill>
                  <a:srgbClr val="000000"/>
                </a:solidFill>
              </a:rPr>
              <a:t>マイナビプレサイト</a:t>
            </a:r>
            <a:r>
              <a:rPr kumimoji="0" lang="en-US" altLang="ja-JP" sz="900" b="1" kern="0" dirty="0">
                <a:solidFill>
                  <a:srgbClr val="000000"/>
                </a:solidFill>
              </a:rPr>
              <a:t>(6/1</a:t>
            </a:r>
            <a:r>
              <a:rPr kumimoji="0" lang="ja-JP" altLang="en-US" sz="900" b="1" kern="0" dirty="0">
                <a:solidFill>
                  <a:srgbClr val="000000"/>
                </a:solidFill>
              </a:rPr>
              <a:t>～</a:t>
            </a:r>
            <a:r>
              <a:rPr kumimoji="0" lang="en-US" altLang="ja-JP" sz="900" kern="0" dirty="0" smtClean="0">
                <a:solidFill>
                  <a:srgbClr val="000000"/>
                </a:solidFill>
              </a:rPr>
              <a:t>)</a:t>
            </a:r>
            <a:endParaRPr kumimoji="0" lang="en-US" altLang="ja-JP" sz="900" kern="0" dirty="0">
              <a:solidFill>
                <a:srgbClr val="000000"/>
              </a:solidFill>
            </a:endParaRPr>
          </a:p>
        </p:txBody>
      </p:sp>
      <p:sp>
        <p:nvSpPr>
          <p:cNvPr id="158" name="Text Box 115"/>
          <p:cNvSpPr txBox="1">
            <a:spLocks noChangeArrowheads="1"/>
          </p:cNvSpPr>
          <p:nvPr/>
        </p:nvSpPr>
        <p:spPr bwMode="auto">
          <a:xfrm>
            <a:off x="3205029" y="5262293"/>
            <a:ext cx="3074546" cy="256194"/>
          </a:xfrm>
          <a:prstGeom prst="rect">
            <a:avLst/>
          </a:prstGeom>
          <a:solidFill>
            <a:schemeClr val="accent5">
              <a:lumMod val="20000"/>
              <a:lumOff val="80000"/>
            </a:schemeClr>
          </a:solidFill>
          <a:ln w="9525" cap="rnd">
            <a:solidFill>
              <a:srgbClr val="6699FF"/>
            </a:solidFill>
            <a:prstDash val="solid"/>
            <a:miter lim="800000"/>
            <a:headEnd/>
            <a:tailEnd/>
          </a:ln>
        </p:spPr>
        <p:txBody>
          <a:bodyPr wrap="square" lIns="91432" tIns="45717" rIns="91432" bIns="45717" anchor="ctr">
            <a:noAutofit/>
          </a:bodyPr>
          <a:lstStyle>
            <a:defPPr>
              <a:defRPr lang="ja-JP"/>
            </a:defPPr>
            <a:lvl1pPr algn="ctr" defTabSz="835025" fontAlgn="base">
              <a:spcBef>
                <a:spcPct val="0"/>
              </a:spcBef>
              <a:spcAft>
                <a:spcPct val="0"/>
              </a:spcAft>
              <a:defRPr kumimoji="0" sz="900" b="1" kern="0">
                <a:solidFill>
                  <a:srgbClr val="000000"/>
                </a:solidFill>
              </a:defRPr>
            </a:lvl1pPr>
          </a:lstStyle>
          <a:p>
            <a:r>
              <a:rPr lang="ja-JP" altLang="en-US" dirty="0"/>
              <a:t> マイナビプレ本ナビ</a:t>
            </a:r>
            <a:r>
              <a:rPr lang="en-US" altLang="ja-JP" dirty="0"/>
              <a:t>(10/1</a:t>
            </a:r>
            <a:r>
              <a:rPr lang="ja-JP" altLang="en-US" dirty="0"/>
              <a:t>～</a:t>
            </a:r>
            <a:r>
              <a:rPr lang="en-US" altLang="ja-JP" dirty="0"/>
              <a:t>)</a:t>
            </a:r>
          </a:p>
        </p:txBody>
      </p:sp>
      <p:sp>
        <p:nvSpPr>
          <p:cNvPr id="161" name="Text Box 115"/>
          <p:cNvSpPr txBox="1">
            <a:spLocks noChangeArrowheads="1"/>
          </p:cNvSpPr>
          <p:nvPr/>
        </p:nvSpPr>
        <p:spPr bwMode="auto">
          <a:xfrm>
            <a:off x="6279897" y="5262293"/>
            <a:ext cx="3830150" cy="256194"/>
          </a:xfrm>
          <a:prstGeom prst="rect">
            <a:avLst/>
          </a:prstGeom>
          <a:solidFill>
            <a:schemeClr val="accent5">
              <a:lumMod val="20000"/>
              <a:lumOff val="80000"/>
            </a:schemeClr>
          </a:solidFill>
          <a:ln w="9525" cap="rnd">
            <a:solidFill>
              <a:srgbClr val="6699FF"/>
            </a:solidFill>
            <a:prstDash val="solid"/>
            <a:miter lim="800000"/>
            <a:headEnd/>
            <a:tailEnd/>
          </a:ln>
        </p:spPr>
        <p:txBody>
          <a:bodyPr wrap="square" lIns="91432" tIns="45717" rIns="91432" bIns="45717" anchor="ctr">
            <a:noAutofit/>
          </a:bodyPr>
          <a:lstStyle>
            <a:defPPr>
              <a:defRPr lang="ja-JP"/>
            </a:defPPr>
            <a:lvl1pPr algn="ctr" defTabSz="835025" fontAlgn="base">
              <a:spcBef>
                <a:spcPct val="0"/>
              </a:spcBef>
              <a:spcAft>
                <a:spcPct val="0"/>
              </a:spcAft>
              <a:defRPr kumimoji="0" sz="900" b="1" kern="0">
                <a:solidFill>
                  <a:srgbClr val="000000"/>
                </a:solidFill>
              </a:defRPr>
            </a:lvl1pPr>
          </a:lstStyle>
          <a:p>
            <a:r>
              <a:rPr lang="ja-JP" altLang="en-US" dirty="0"/>
              <a:t>マイナビグランドオープン</a:t>
            </a:r>
            <a:r>
              <a:rPr lang="en-US" altLang="ja-JP" dirty="0"/>
              <a:t>(</a:t>
            </a:r>
            <a:r>
              <a:rPr lang="ja-JP" altLang="en-US" dirty="0"/>
              <a:t>３</a:t>
            </a:r>
            <a:r>
              <a:rPr lang="en-US" altLang="ja-JP" dirty="0"/>
              <a:t>/1</a:t>
            </a:r>
            <a:r>
              <a:rPr lang="ja-JP" altLang="en-US" dirty="0"/>
              <a:t>～</a:t>
            </a:r>
            <a:r>
              <a:rPr lang="en-US" altLang="ja-JP" dirty="0"/>
              <a:t>)</a:t>
            </a:r>
          </a:p>
        </p:txBody>
      </p:sp>
      <p:sp>
        <p:nvSpPr>
          <p:cNvPr id="165" name="Text Box 115"/>
          <p:cNvSpPr txBox="1">
            <a:spLocks noChangeArrowheads="1"/>
          </p:cNvSpPr>
          <p:nvPr/>
        </p:nvSpPr>
        <p:spPr bwMode="auto">
          <a:xfrm>
            <a:off x="743590" y="5534306"/>
            <a:ext cx="2465600" cy="256194"/>
          </a:xfrm>
          <a:prstGeom prst="rect">
            <a:avLst/>
          </a:prstGeom>
          <a:solidFill>
            <a:schemeClr val="bg1"/>
          </a:solidFill>
          <a:ln w="9525" cap="rnd">
            <a:solidFill>
              <a:srgbClr val="6699FF"/>
            </a:solidFill>
            <a:prstDash val="solid"/>
            <a:miter lim="800000"/>
            <a:headEnd/>
            <a:tailEnd/>
          </a:ln>
        </p:spPr>
        <p:txBody>
          <a:bodyPr wrap="square" lIns="91432" tIns="45717" rIns="91432" bIns="45717" anchor="ctr">
            <a:noAutofit/>
          </a:bodyPr>
          <a:lstStyle/>
          <a:p>
            <a:pPr algn="ctr" defTabSz="835025" fontAlgn="base">
              <a:spcBef>
                <a:spcPct val="0"/>
              </a:spcBef>
              <a:spcAft>
                <a:spcPct val="0"/>
              </a:spcAft>
              <a:defRPr/>
            </a:pPr>
            <a:r>
              <a:rPr kumimoji="0" lang="ja-JP" altLang="en-US" sz="900" b="1" kern="0" dirty="0" smtClean="0">
                <a:solidFill>
                  <a:srgbClr val="000000"/>
                </a:solidFill>
              </a:rPr>
              <a:t>就活スタイル</a:t>
            </a:r>
            <a:endParaRPr kumimoji="0" lang="en-US" altLang="ja-JP" sz="900" b="1" kern="0" dirty="0" smtClean="0">
              <a:solidFill>
                <a:srgbClr val="000000"/>
              </a:solidFill>
            </a:endParaRPr>
          </a:p>
          <a:p>
            <a:pPr algn="ctr" defTabSz="835025" fontAlgn="base">
              <a:spcBef>
                <a:spcPct val="0"/>
              </a:spcBef>
              <a:spcAft>
                <a:spcPct val="0"/>
              </a:spcAft>
              <a:defRPr/>
            </a:pPr>
            <a:r>
              <a:rPr kumimoji="0" lang="ja-JP" altLang="en-US" sz="700" kern="0" dirty="0" smtClean="0">
                <a:solidFill>
                  <a:srgbClr val="000000"/>
                </a:solidFill>
              </a:rPr>
              <a:t>インターンシップ関連情報</a:t>
            </a:r>
            <a:r>
              <a:rPr kumimoji="0" lang="en-US" altLang="ja-JP" sz="700" kern="0" dirty="0" smtClean="0">
                <a:solidFill>
                  <a:srgbClr val="000000"/>
                </a:solidFill>
              </a:rPr>
              <a:t>/</a:t>
            </a:r>
            <a:r>
              <a:rPr kumimoji="0" lang="ja-JP" altLang="en-US" sz="700" kern="0" dirty="0" smtClean="0">
                <a:solidFill>
                  <a:srgbClr val="000000"/>
                </a:solidFill>
              </a:rPr>
              <a:t>資格・検定情報のみ</a:t>
            </a:r>
            <a:endParaRPr kumimoji="0" lang="en-US" altLang="ja-JP" sz="700" kern="0" dirty="0">
              <a:solidFill>
                <a:srgbClr val="000000"/>
              </a:solidFill>
            </a:endParaRPr>
          </a:p>
        </p:txBody>
      </p:sp>
      <p:sp>
        <p:nvSpPr>
          <p:cNvPr id="166" name="Text Box 115"/>
          <p:cNvSpPr txBox="1">
            <a:spLocks noChangeArrowheads="1"/>
          </p:cNvSpPr>
          <p:nvPr/>
        </p:nvSpPr>
        <p:spPr bwMode="auto">
          <a:xfrm>
            <a:off x="3200861" y="5534306"/>
            <a:ext cx="6909186" cy="256194"/>
          </a:xfrm>
          <a:prstGeom prst="rect">
            <a:avLst/>
          </a:prstGeom>
          <a:solidFill>
            <a:schemeClr val="accent5">
              <a:lumMod val="20000"/>
              <a:lumOff val="80000"/>
            </a:schemeClr>
          </a:solidFill>
          <a:ln w="9525" cap="rnd">
            <a:solidFill>
              <a:srgbClr val="6699FF"/>
            </a:solidFill>
            <a:prstDash val="solid"/>
            <a:miter lim="800000"/>
            <a:headEnd/>
            <a:tailEnd/>
          </a:ln>
        </p:spPr>
        <p:txBody>
          <a:bodyPr wrap="square" lIns="91432" tIns="45717" rIns="91432" bIns="45717" anchor="ctr">
            <a:noAutofit/>
          </a:bodyPr>
          <a:lstStyle/>
          <a:p>
            <a:pPr algn="ctr" defTabSz="835025" fontAlgn="base">
              <a:spcBef>
                <a:spcPct val="0"/>
              </a:spcBef>
              <a:spcAft>
                <a:spcPct val="0"/>
              </a:spcAft>
              <a:defRPr/>
            </a:pPr>
            <a:r>
              <a:rPr kumimoji="0" lang="ja-JP" altLang="en-US" sz="900" b="1" kern="0" dirty="0">
                <a:solidFill>
                  <a:srgbClr val="000000"/>
                </a:solidFill>
              </a:rPr>
              <a:t>就活</a:t>
            </a:r>
            <a:r>
              <a:rPr kumimoji="0" lang="ja-JP" altLang="en-US" sz="900" b="1" kern="0" dirty="0" smtClean="0">
                <a:solidFill>
                  <a:srgbClr val="000000"/>
                </a:solidFill>
              </a:rPr>
              <a:t>スタイル（</a:t>
            </a:r>
            <a:r>
              <a:rPr kumimoji="0" lang="en-US" altLang="ja-JP" sz="900" b="1" kern="0" dirty="0" smtClean="0">
                <a:solidFill>
                  <a:srgbClr val="000000"/>
                </a:solidFill>
              </a:rPr>
              <a:t>10/3</a:t>
            </a:r>
            <a:r>
              <a:rPr kumimoji="0" lang="ja-JP" altLang="en-US" sz="900" b="1" kern="0" dirty="0" smtClean="0">
                <a:solidFill>
                  <a:srgbClr val="000000"/>
                </a:solidFill>
              </a:rPr>
              <a:t>～）</a:t>
            </a:r>
            <a:endParaRPr kumimoji="0" lang="en-US" altLang="ja-JP" sz="900" kern="0" dirty="0">
              <a:solidFill>
                <a:srgbClr val="000000"/>
              </a:solidFill>
            </a:endParaRPr>
          </a:p>
        </p:txBody>
      </p:sp>
      <p:sp>
        <p:nvSpPr>
          <p:cNvPr id="173" name="星 12 172"/>
          <p:cNvSpPr/>
          <p:nvPr/>
        </p:nvSpPr>
        <p:spPr>
          <a:xfrm>
            <a:off x="2971221" y="5428595"/>
            <a:ext cx="467615" cy="467615"/>
          </a:xfrm>
          <a:prstGeom prst="star12">
            <a:avLst/>
          </a:prstGeom>
          <a:solidFill>
            <a:schemeClr val="bg1"/>
          </a:solidFill>
          <a:ln w="127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7" name="正方形/長方形 186"/>
          <p:cNvSpPr/>
          <p:nvPr/>
        </p:nvSpPr>
        <p:spPr>
          <a:xfrm>
            <a:off x="2933158" y="5518487"/>
            <a:ext cx="543739" cy="307777"/>
          </a:xfrm>
          <a:prstGeom prst="rect">
            <a:avLst/>
          </a:prstGeom>
        </p:spPr>
        <p:txBody>
          <a:bodyPr wrap="none">
            <a:spAutoFit/>
          </a:bodyPr>
          <a:lstStyle/>
          <a:p>
            <a:pPr algn="ctr"/>
            <a:r>
              <a:rPr lang="en-US" altLang="ja-JP" sz="700" b="1" dirty="0" smtClean="0">
                <a:solidFill>
                  <a:srgbClr val="6699FF"/>
                </a:solidFill>
              </a:rPr>
              <a:t>2018</a:t>
            </a:r>
            <a:r>
              <a:rPr lang="ja-JP" altLang="en-US" sz="700" b="1" dirty="0" smtClean="0">
                <a:solidFill>
                  <a:srgbClr val="6699FF"/>
                </a:solidFill>
              </a:rPr>
              <a:t>卒</a:t>
            </a:r>
            <a:endParaRPr lang="en-US" altLang="ja-JP" sz="700" b="1" dirty="0" smtClean="0">
              <a:solidFill>
                <a:srgbClr val="6699FF"/>
              </a:solidFill>
            </a:endParaRPr>
          </a:p>
          <a:p>
            <a:pPr algn="ctr"/>
            <a:r>
              <a:rPr lang="ja-JP" altLang="en-US" sz="700" b="1" dirty="0">
                <a:solidFill>
                  <a:srgbClr val="6699FF"/>
                </a:solidFill>
              </a:rPr>
              <a:t>オープン</a:t>
            </a:r>
          </a:p>
        </p:txBody>
      </p:sp>
      <p:sp>
        <p:nvSpPr>
          <p:cNvPr id="188" name="Text Box 115"/>
          <p:cNvSpPr txBox="1">
            <a:spLocks noChangeArrowheads="1"/>
          </p:cNvSpPr>
          <p:nvPr/>
        </p:nvSpPr>
        <p:spPr bwMode="auto">
          <a:xfrm>
            <a:off x="6385431" y="6509511"/>
            <a:ext cx="2608091" cy="526640"/>
          </a:xfrm>
          <a:prstGeom prst="rect">
            <a:avLst/>
          </a:prstGeom>
          <a:solidFill>
            <a:schemeClr val="bg1"/>
          </a:solidFill>
          <a:ln w="9525" cap="rnd">
            <a:solidFill>
              <a:srgbClr val="6699FF"/>
            </a:solidFill>
            <a:prstDash val="solid"/>
            <a:miter lim="800000"/>
            <a:headEnd/>
            <a:tailEnd/>
          </a:ln>
        </p:spPr>
        <p:txBody>
          <a:bodyPr wrap="square" lIns="91432" tIns="45717" rIns="91432" bIns="45717" anchor="ctr">
            <a:noAutofit/>
          </a:bodyPr>
          <a:lstStyle/>
          <a:p>
            <a:pPr algn="ctr" defTabSz="835025" fontAlgn="base">
              <a:spcBef>
                <a:spcPct val="0"/>
              </a:spcBef>
              <a:spcAft>
                <a:spcPct val="0"/>
              </a:spcAft>
              <a:defRPr/>
            </a:pPr>
            <a:r>
              <a:rPr kumimoji="0" lang="ja-JP" altLang="en-US" sz="900" b="1" kern="0" dirty="0" smtClean="0">
                <a:solidFill>
                  <a:srgbClr val="000000"/>
                </a:solidFill>
              </a:rPr>
              <a:t>マイナビ就職</a:t>
            </a:r>
            <a:r>
              <a:rPr kumimoji="0" lang="en-US" altLang="ja-JP" sz="900" b="1" kern="0" dirty="0" smtClean="0">
                <a:solidFill>
                  <a:srgbClr val="000000"/>
                </a:solidFill>
              </a:rPr>
              <a:t>EXPO</a:t>
            </a:r>
            <a:r>
              <a:rPr kumimoji="0" lang="ja-JP" altLang="en-US" sz="900" b="1" kern="0" dirty="0">
                <a:solidFill>
                  <a:srgbClr val="000000"/>
                </a:solidFill>
              </a:rPr>
              <a:t>・合同</a:t>
            </a:r>
            <a:r>
              <a:rPr kumimoji="0" lang="ja-JP" altLang="en-US" sz="900" b="1" kern="0" dirty="0" smtClean="0">
                <a:solidFill>
                  <a:srgbClr val="000000"/>
                </a:solidFill>
              </a:rPr>
              <a:t>セミナー</a:t>
            </a:r>
            <a:endParaRPr kumimoji="0" lang="en-US" altLang="ja-JP" sz="900" b="1" kern="0" dirty="0" smtClean="0">
              <a:solidFill>
                <a:srgbClr val="000000"/>
              </a:solidFill>
            </a:endParaRPr>
          </a:p>
          <a:p>
            <a:pPr algn="ctr" defTabSz="835025" fontAlgn="base">
              <a:spcBef>
                <a:spcPct val="0"/>
              </a:spcBef>
              <a:spcAft>
                <a:spcPct val="0"/>
              </a:spcAft>
              <a:defRPr/>
            </a:pPr>
            <a:r>
              <a:rPr kumimoji="0" lang="en-US" altLang="ja-JP" sz="900" b="1" kern="0" dirty="0" smtClean="0">
                <a:solidFill>
                  <a:srgbClr val="000000"/>
                </a:solidFill>
              </a:rPr>
              <a:t>(</a:t>
            </a:r>
            <a:r>
              <a:rPr kumimoji="0" lang="ja-JP" altLang="en-US" sz="900" b="1" kern="0" dirty="0">
                <a:solidFill>
                  <a:srgbClr val="000000"/>
                </a:solidFill>
              </a:rPr>
              <a:t>３月上旬～</a:t>
            </a:r>
            <a:r>
              <a:rPr kumimoji="0" lang="en-US" altLang="ja-JP" sz="900" b="1" kern="0" dirty="0">
                <a:solidFill>
                  <a:srgbClr val="000000"/>
                </a:solidFill>
              </a:rPr>
              <a:t>)</a:t>
            </a:r>
            <a:endParaRPr kumimoji="0" lang="en-US" altLang="ja-JP" sz="900" kern="0" dirty="0">
              <a:solidFill>
                <a:srgbClr val="000000"/>
              </a:solidFill>
            </a:endParaRPr>
          </a:p>
        </p:txBody>
      </p:sp>
      <p:sp>
        <p:nvSpPr>
          <p:cNvPr id="107" name="Text Box 115"/>
          <p:cNvSpPr txBox="1">
            <a:spLocks noChangeArrowheads="1"/>
          </p:cNvSpPr>
          <p:nvPr/>
        </p:nvSpPr>
        <p:spPr bwMode="auto">
          <a:xfrm>
            <a:off x="2605881" y="2972221"/>
            <a:ext cx="5535900" cy="213184"/>
          </a:xfrm>
          <a:prstGeom prst="rect">
            <a:avLst/>
          </a:prstGeom>
          <a:solidFill>
            <a:schemeClr val="bg1"/>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r>
              <a:rPr lang="ja-JP" altLang="en-US" sz="900" dirty="0" smtClean="0">
                <a:solidFill>
                  <a:srgbClr val="000000"/>
                </a:solidFill>
              </a:rPr>
              <a:t>職種・企業研究</a:t>
            </a:r>
            <a:endParaRPr lang="ja-JP" altLang="en-US" sz="900" dirty="0">
              <a:solidFill>
                <a:srgbClr val="000000"/>
              </a:solidFill>
            </a:endParaRPr>
          </a:p>
        </p:txBody>
      </p:sp>
      <p:sp>
        <p:nvSpPr>
          <p:cNvPr id="108" name="Text Box 115"/>
          <p:cNvSpPr txBox="1">
            <a:spLocks noChangeArrowheads="1"/>
          </p:cNvSpPr>
          <p:nvPr/>
        </p:nvSpPr>
        <p:spPr bwMode="auto">
          <a:xfrm>
            <a:off x="6273959" y="3185405"/>
            <a:ext cx="1870903" cy="213184"/>
          </a:xfrm>
          <a:prstGeom prst="rect">
            <a:avLst/>
          </a:prstGeom>
          <a:solidFill>
            <a:schemeClr val="bg1"/>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r>
              <a:rPr lang="ja-JP" altLang="en-US" sz="900" dirty="0" smtClean="0">
                <a:solidFill>
                  <a:srgbClr val="000000"/>
                </a:solidFill>
              </a:rPr>
              <a:t>エントリー・企業説明会</a:t>
            </a:r>
            <a:endParaRPr lang="ja-JP" altLang="en-US" sz="900" dirty="0">
              <a:solidFill>
                <a:srgbClr val="000000"/>
              </a:solidFill>
            </a:endParaRPr>
          </a:p>
        </p:txBody>
      </p:sp>
      <p:sp>
        <p:nvSpPr>
          <p:cNvPr id="111" name="フローチャート : せん孔テープ 110"/>
          <p:cNvSpPr/>
          <p:nvPr/>
        </p:nvSpPr>
        <p:spPr>
          <a:xfrm rot="16200000">
            <a:off x="9824180" y="5429351"/>
            <a:ext cx="598014" cy="155050"/>
          </a:xfrm>
          <a:prstGeom prst="flowChartPunchedTape">
            <a:avLst/>
          </a:prstGeom>
          <a:solidFill>
            <a:schemeClr val="bg1"/>
          </a:solidFill>
          <a:ln w="9525">
            <a:solidFill>
              <a:srgbClr val="93A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8239843" y="2133047"/>
            <a:ext cx="1883343" cy="1631263"/>
          </a:xfrm>
          <a:prstGeom prst="rect">
            <a:avLst/>
          </a:prstGeom>
          <a:solidFill>
            <a:srgbClr val="FFCCCC">
              <a:alpha val="46000"/>
            </a:srgbClr>
          </a:solidFill>
          <a:ln w="19050" cap="rnd">
            <a:noFill/>
            <a:prstDash val="solid"/>
            <a:miter lim="800000"/>
            <a:headEnd/>
            <a:tailEnd/>
          </a:ln>
        </p:spPr>
        <p:txBody>
          <a:bodyPr wrap="square" lIns="91432" tIns="45717" rIns="91432" bIns="45717" anchor="t">
            <a:noAutofit/>
          </a:bodyPr>
          <a:lstStyle/>
          <a:p>
            <a:pPr defTabSz="914400" fontAlgn="base">
              <a:spcBef>
                <a:spcPct val="0"/>
              </a:spcBef>
              <a:spcAft>
                <a:spcPct val="0"/>
              </a:spcAft>
            </a:pPr>
            <a:endParaRPr lang="ja-JP" altLang="en-US" sz="900" b="1">
              <a:solidFill>
                <a:prstClr val="white"/>
              </a:solidFill>
            </a:endParaRPr>
          </a:p>
        </p:txBody>
      </p:sp>
      <p:grpSp>
        <p:nvGrpSpPr>
          <p:cNvPr id="9" name="グループ化 8"/>
          <p:cNvGrpSpPr/>
          <p:nvPr/>
        </p:nvGrpSpPr>
        <p:grpSpPr>
          <a:xfrm>
            <a:off x="6894520" y="3398589"/>
            <a:ext cx="3233823" cy="236302"/>
            <a:chOff x="6889364" y="3396718"/>
            <a:chExt cx="3233823" cy="236302"/>
          </a:xfrm>
        </p:grpSpPr>
        <p:sp>
          <p:nvSpPr>
            <p:cNvPr id="136" name="Text Box 116"/>
            <p:cNvSpPr txBox="1">
              <a:spLocks noChangeArrowheads="1"/>
            </p:cNvSpPr>
            <p:nvPr/>
          </p:nvSpPr>
          <p:spPr bwMode="auto">
            <a:xfrm>
              <a:off x="8138135" y="3396718"/>
              <a:ext cx="1985052" cy="236036"/>
            </a:xfrm>
            <a:prstGeom prst="rect">
              <a:avLst/>
            </a:prstGeom>
            <a:solidFill>
              <a:schemeClr val="bg1"/>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r>
                <a:rPr lang="ja-JP" altLang="en-US" sz="900" dirty="0">
                  <a:solidFill>
                    <a:srgbClr val="000000"/>
                  </a:solidFill>
                </a:rPr>
                <a:t>筆記</a:t>
              </a:r>
              <a:r>
                <a:rPr lang="ja-JP" altLang="en-US" sz="900" dirty="0" smtClean="0">
                  <a:solidFill>
                    <a:srgbClr val="000000"/>
                  </a:solidFill>
                </a:rPr>
                <a:t>試験・面接</a:t>
              </a:r>
              <a:endParaRPr lang="ja-JP" altLang="en-US" sz="900" dirty="0">
                <a:solidFill>
                  <a:srgbClr val="000000"/>
                </a:solidFill>
              </a:endParaRPr>
            </a:p>
          </p:txBody>
        </p:sp>
        <p:sp>
          <p:nvSpPr>
            <p:cNvPr id="138" name="Text Box 115"/>
            <p:cNvSpPr txBox="1">
              <a:spLocks noChangeArrowheads="1"/>
            </p:cNvSpPr>
            <p:nvPr/>
          </p:nvSpPr>
          <p:spPr bwMode="auto">
            <a:xfrm>
              <a:off x="6889364" y="3396718"/>
              <a:ext cx="1253192" cy="236302"/>
            </a:xfrm>
            <a:prstGeom prst="rect">
              <a:avLst/>
            </a:prstGeom>
            <a:solidFill>
              <a:schemeClr val="bg1"/>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r>
                <a:rPr lang="en-US" altLang="ja-JP" sz="900" dirty="0" smtClean="0">
                  <a:solidFill>
                    <a:srgbClr val="000000"/>
                  </a:solidFill>
                </a:rPr>
                <a:t>ES</a:t>
              </a:r>
              <a:r>
                <a:rPr lang="ja-JP" altLang="en-US" sz="900" dirty="0" smtClean="0">
                  <a:solidFill>
                    <a:srgbClr val="000000"/>
                  </a:solidFill>
                </a:rPr>
                <a:t>提出</a:t>
              </a:r>
              <a:endParaRPr lang="ja-JP" altLang="en-US" sz="900" dirty="0">
                <a:solidFill>
                  <a:srgbClr val="000000"/>
                </a:solidFill>
              </a:endParaRPr>
            </a:p>
          </p:txBody>
        </p:sp>
      </p:grpSp>
      <p:sp>
        <p:nvSpPr>
          <p:cNvPr id="110" name="フローチャート : せん孔テープ 109"/>
          <p:cNvSpPr/>
          <p:nvPr/>
        </p:nvSpPr>
        <p:spPr>
          <a:xfrm rot="16200000">
            <a:off x="9175403" y="2803250"/>
            <a:ext cx="1903380" cy="162863"/>
          </a:xfrm>
          <a:prstGeom prst="flowChartPunchedTape">
            <a:avLst/>
          </a:prstGeom>
          <a:solidFill>
            <a:schemeClr val="bg1"/>
          </a:solidFill>
          <a:ln w="9525" cap="rnd">
            <a:solidFill>
              <a:srgbClr val="EC2C2C"/>
            </a:solidFill>
            <a:prstDash val="solid"/>
            <a:miter lim="800000"/>
            <a:headEnd/>
            <a:tailEnd/>
          </a:ln>
        </p:spPr>
        <p:txBody>
          <a:bodyPr wrap="square" lIns="91432" tIns="45717" rIns="91432" bIns="45717" anchor="ctr">
            <a:noAutofit/>
          </a:bodyPr>
          <a:lstStyle/>
          <a:p>
            <a:pPr algn="ctr" defTabSz="914400" fontAlgn="base">
              <a:spcBef>
                <a:spcPct val="0"/>
              </a:spcBef>
              <a:spcAft>
                <a:spcPct val="0"/>
              </a:spcAft>
            </a:pPr>
            <a:endParaRPr lang="ja-JP" altLang="en-US" sz="900">
              <a:solidFill>
                <a:srgbClr val="000000"/>
              </a:solidFill>
            </a:endParaRPr>
          </a:p>
        </p:txBody>
      </p:sp>
      <p:sp>
        <p:nvSpPr>
          <p:cNvPr id="6" name="正方形/長方形 5"/>
          <p:cNvSpPr/>
          <p:nvPr/>
        </p:nvSpPr>
        <p:spPr>
          <a:xfrm>
            <a:off x="8640340" y="2688152"/>
            <a:ext cx="1082348" cy="307777"/>
          </a:xfrm>
          <a:prstGeom prst="rect">
            <a:avLst/>
          </a:prstGeom>
        </p:spPr>
        <p:txBody>
          <a:bodyPr wrap="none">
            <a:spAutoFit/>
          </a:bodyPr>
          <a:lstStyle/>
          <a:p>
            <a:r>
              <a:rPr lang="ja-JP" altLang="en-US" sz="1400" b="1" dirty="0" smtClean="0">
                <a:solidFill>
                  <a:srgbClr val="FF7C80"/>
                </a:solidFill>
              </a:rPr>
              <a:t>内々定獲得</a:t>
            </a:r>
            <a:endParaRPr lang="ja-JP" altLang="en-US" sz="1400" b="1" dirty="0">
              <a:solidFill>
                <a:srgbClr val="FF7C80"/>
              </a:solidFill>
            </a:endParaRPr>
          </a:p>
        </p:txBody>
      </p:sp>
    </p:spTree>
    <p:extLst>
      <p:ext uri="{BB962C8B-B14F-4D97-AF65-F5344CB8AC3E}">
        <p14:creationId xmlns:p14="http://schemas.microsoft.com/office/powerpoint/2010/main" val="3160382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就活生</a:t>
            </a:r>
            <a:r>
              <a:rPr lang="ja-JP" altLang="en-US" dirty="0" smtClean="0"/>
              <a:t>の人物像</a:t>
            </a:r>
            <a:endParaRPr kumimoji="1" lang="ja-JP" altLang="en-US" dirty="0"/>
          </a:p>
        </p:txBody>
      </p:sp>
      <p:sp>
        <p:nvSpPr>
          <p:cNvPr id="4" name="スライド番号プレースホルダー 3"/>
          <p:cNvSpPr>
            <a:spLocks noGrp="1"/>
          </p:cNvSpPr>
          <p:nvPr>
            <p:ph type="sldNum" sz="quarter" idx="12"/>
          </p:nvPr>
        </p:nvSpPr>
        <p:spPr>
          <a:xfrm>
            <a:off x="7447663" y="6831679"/>
            <a:ext cx="2400300" cy="385494"/>
          </a:xfrm>
        </p:spPr>
        <p:txBody>
          <a:bodyPr/>
          <a:lstStyle/>
          <a:p>
            <a:fld id="{A973E8E9-0D98-4807-ADE1-ADB6DDF3FE8B}" type="slidenum">
              <a:rPr lang="ja-JP" altLang="en-US" smtClean="0">
                <a:solidFill>
                  <a:prstClr val="black">
                    <a:tint val="75000"/>
                  </a:prstClr>
                </a:solidFill>
              </a:rPr>
              <a:pPr/>
              <a:t>8</a:t>
            </a:fld>
            <a:endParaRPr lang="ja-JP" altLang="en-US" dirty="0">
              <a:solidFill>
                <a:prstClr val="black">
                  <a:tint val="75000"/>
                </a:prstClr>
              </a:solidFill>
            </a:endParaRPr>
          </a:p>
        </p:txBody>
      </p:sp>
      <p:pic>
        <p:nvPicPr>
          <p:cNvPr id="5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5788" y="2673649"/>
            <a:ext cx="442025" cy="39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7207" y="5695789"/>
            <a:ext cx="504588" cy="37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テキスト ボックス 54"/>
          <p:cNvSpPr txBox="1"/>
          <p:nvPr/>
        </p:nvSpPr>
        <p:spPr>
          <a:xfrm>
            <a:off x="6045577" y="6194660"/>
            <a:ext cx="4031873" cy="707886"/>
          </a:xfrm>
          <a:prstGeom prst="rect">
            <a:avLst/>
          </a:prstGeom>
          <a:noFill/>
        </p:spPr>
        <p:txBody>
          <a:bodyPr wrap="none" rtlCol="0">
            <a:spAutoFit/>
          </a:bodyPr>
          <a:lstStyle/>
          <a:p>
            <a:pPr algn="r" defTabSz="914400" fontAlgn="base">
              <a:spcBef>
                <a:spcPct val="0"/>
              </a:spcBef>
              <a:spcAft>
                <a:spcPct val="0"/>
              </a:spcAft>
            </a:pPr>
            <a:r>
              <a:rPr lang="ja-JP" altLang="en-US" sz="1000" b="1" dirty="0" smtClean="0">
                <a:solidFill>
                  <a:srgbClr val="FF7C80"/>
                </a:solidFill>
                <a:cs typeface="メイリオ" pitchFamily="50" charset="-128"/>
              </a:rPr>
              <a:t>約半数</a:t>
            </a:r>
            <a:r>
              <a:rPr lang="ja-JP" altLang="en-US" sz="1000" dirty="0" smtClean="0">
                <a:solidFill>
                  <a:srgbClr val="000000"/>
                </a:solidFill>
                <a:cs typeface="メイリオ" pitchFamily="50" charset="-128"/>
              </a:rPr>
              <a:t>が</a:t>
            </a:r>
            <a:r>
              <a:rPr lang="ja-JP" altLang="en-US" sz="1000" b="1" dirty="0">
                <a:solidFill>
                  <a:srgbClr val="FF7C80"/>
                </a:solidFill>
                <a:cs typeface="メイリオ" pitchFamily="50" charset="-128"/>
              </a:rPr>
              <a:t>体調管理への意識が高まり</a:t>
            </a:r>
            <a:r>
              <a:rPr lang="ja-JP" altLang="en-US" sz="1000" dirty="0" smtClean="0">
                <a:solidFill>
                  <a:srgbClr val="000000"/>
                </a:solidFill>
                <a:cs typeface="メイリオ" pitchFamily="50" charset="-128"/>
              </a:rPr>
              <a:t>、</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また</a:t>
            </a:r>
            <a:r>
              <a:rPr lang="ja-JP" altLang="en-US" sz="1000" dirty="0">
                <a:solidFill>
                  <a:srgbClr val="000000"/>
                </a:solidFill>
                <a:cs typeface="メイリオ" pitchFamily="50" charset="-128"/>
              </a:rPr>
              <a:t>就活中の</a:t>
            </a:r>
            <a:r>
              <a:rPr lang="ja-JP" altLang="en-US" sz="1000" dirty="0" smtClean="0">
                <a:solidFill>
                  <a:srgbClr val="000000"/>
                </a:solidFill>
                <a:cs typeface="メイリオ" pitchFamily="50" charset="-128"/>
              </a:rPr>
              <a:t>ストレスにより</a:t>
            </a:r>
            <a:r>
              <a:rPr lang="ja-JP" altLang="en-US" sz="1000" b="1" dirty="0" smtClean="0">
                <a:solidFill>
                  <a:srgbClr val="FF7C80"/>
                </a:solidFill>
                <a:cs typeface="メイリオ" pitchFamily="50" charset="-128"/>
              </a:rPr>
              <a:t>約</a:t>
            </a:r>
            <a:r>
              <a:rPr lang="en-US" altLang="ja-JP" sz="1000" b="1" dirty="0" smtClean="0">
                <a:solidFill>
                  <a:srgbClr val="FF7C80"/>
                </a:solidFill>
                <a:cs typeface="メイリオ" pitchFamily="50" charset="-128"/>
              </a:rPr>
              <a:t>8</a:t>
            </a:r>
            <a:r>
              <a:rPr lang="ja-JP" altLang="en-US" sz="1000" b="1" dirty="0">
                <a:solidFill>
                  <a:srgbClr val="FF7C80"/>
                </a:solidFill>
                <a:cs typeface="メイリオ" pitchFamily="50" charset="-128"/>
              </a:rPr>
              <a:t>割が肌トラブル</a:t>
            </a:r>
            <a:r>
              <a:rPr lang="ja-JP" altLang="en-US" sz="1000" dirty="0">
                <a:solidFill>
                  <a:srgbClr val="000000"/>
                </a:solidFill>
                <a:cs typeface="メイリオ" pitchFamily="50" charset="-128"/>
              </a:rPr>
              <a:t>を感じている</a:t>
            </a:r>
            <a:r>
              <a:rPr lang="ja-JP" altLang="en-US" sz="1000" dirty="0" smtClean="0">
                <a:solidFill>
                  <a:srgbClr val="000000"/>
                </a:solidFill>
                <a:cs typeface="メイリオ" pitchFamily="50" charset="-128"/>
              </a:rPr>
              <a:t>。</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睡眠不足によるだるさを感じ、長時間歩いたり座ったりすることで</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靴擦れやむくみ</a:t>
            </a:r>
            <a:r>
              <a:rPr lang="ja-JP" altLang="en-US" sz="1000" dirty="0">
                <a:solidFill>
                  <a:srgbClr val="000000"/>
                </a:solidFill>
                <a:cs typeface="メイリオ" pitchFamily="50" charset="-128"/>
              </a:rPr>
              <a:t>、</a:t>
            </a:r>
            <a:r>
              <a:rPr lang="ja-JP" altLang="en-US" sz="1000" dirty="0" smtClean="0">
                <a:solidFill>
                  <a:srgbClr val="000000"/>
                </a:solidFill>
                <a:cs typeface="メイリオ" pitchFamily="50" charset="-128"/>
              </a:rPr>
              <a:t>肩こりなどの不調を感じている。</a:t>
            </a:r>
            <a:endParaRPr lang="ja-JP" altLang="en-US" sz="1000" dirty="0">
              <a:solidFill>
                <a:srgbClr val="000000"/>
              </a:solidFill>
              <a:cs typeface="メイリオ" pitchFamily="50" charset="-128"/>
            </a:endParaRPr>
          </a:p>
        </p:txBody>
      </p:sp>
      <p:sp>
        <p:nvSpPr>
          <p:cNvPr id="56" name="テキスト ボックス 55"/>
          <p:cNvSpPr txBox="1"/>
          <p:nvPr/>
        </p:nvSpPr>
        <p:spPr>
          <a:xfrm>
            <a:off x="152400" y="6203326"/>
            <a:ext cx="4145687" cy="861774"/>
          </a:xfrm>
          <a:prstGeom prst="rect">
            <a:avLst/>
          </a:prstGeom>
          <a:noFill/>
        </p:spPr>
        <p:txBody>
          <a:bodyPr wrap="none" rtlCol="0">
            <a:spAutoFit/>
          </a:bodyPr>
          <a:lstStyle/>
          <a:p>
            <a:pPr defTabSz="914400" fontAlgn="base">
              <a:spcBef>
                <a:spcPct val="0"/>
              </a:spcBef>
              <a:spcAft>
                <a:spcPct val="0"/>
              </a:spcAft>
            </a:pPr>
            <a:r>
              <a:rPr lang="ja-JP" altLang="en-US" sz="1000" b="1" dirty="0" smtClean="0">
                <a:solidFill>
                  <a:srgbClr val="FF7C80"/>
                </a:solidFill>
                <a:cs typeface="メイリオ" pitchFamily="50" charset="-128"/>
              </a:rPr>
              <a:t>約</a:t>
            </a:r>
            <a:r>
              <a:rPr lang="en-US" altLang="ja-JP" sz="1000" b="1" dirty="0" smtClean="0">
                <a:solidFill>
                  <a:srgbClr val="FF7C80"/>
                </a:solidFill>
                <a:cs typeface="メイリオ" pitchFamily="50" charset="-128"/>
              </a:rPr>
              <a:t>6</a:t>
            </a:r>
            <a:r>
              <a:rPr lang="ja-JP" altLang="en-US" sz="1000" b="1" dirty="0" smtClean="0">
                <a:solidFill>
                  <a:srgbClr val="FF7C80"/>
                </a:solidFill>
                <a:cs typeface="メイリオ" pitchFamily="50" charset="-128"/>
              </a:rPr>
              <a:t>割</a:t>
            </a:r>
            <a:r>
              <a:rPr lang="ja-JP" altLang="en-US" sz="1000" dirty="0" smtClean="0">
                <a:solidFill>
                  <a:srgbClr val="000000"/>
                </a:solidFill>
                <a:cs typeface="メイリオ" pitchFamily="50" charset="-128"/>
              </a:rPr>
              <a:t>が</a:t>
            </a:r>
            <a:r>
              <a:rPr lang="ja-JP" altLang="en-US" sz="1000" dirty="0">
                <a:solidFill>
                  <a:srgbClr val="000000"/>
                </a:solidFill>
                <a:cs typeface="メイリオ" pitchFamily="50" charset="-128"/>
              </a:rPr>
              <a:t>就活の情報収集</a:t>
            </a:r>
            <a:r>
              <a:rPr lang="ja-JP" altLang="en-US" sz="1000" dirty="0" smtClean="0">
                <a:solidFill>
                  <a:srgbClr val="000000"/>
                </a:solidFill>
                <a:cs typeface="メイリオ" pitchFamily="50" charset="-128"/>
              </a:rPr>
              <a:t>のため</a:t>
            </a:r>
            <a:r>
              <a:rPr lang="ja-JP" altLang="en-US" sz="1000" b="1" dirty="0">
                <a:solidFill>
                  <a:srgbClr val="FF7C80"/>
                </a:solidFill>
                <a:cs typeface="メイリオ" pitchFamily="50" charset="-128"/>
              </a:rPr>
              <a:t>新聞</a:t>
            </a:r>
            <a:r>
              <a:rPr lang="ja-JP" altLang="en-US" sz="1000" b="1" dirty="0" smtClean="0">
                <a:solidFill>
                  <a:srgbClr val="FF7C80"/>
                </a:solidFill>
                <a:cs typeface="メイリオ" pitchFamily="50" charset="-128"/>
              </a:rPr>
              <a:t>を購読</a:t>
            </a:r>
            <a:r>
              <a:rPr lang="ja-JP" altLang="en-US" sz="1000" dirty="0" smtClean="0">
                <a:solidFill>
                  <a:srgbClr val="000000"/>
                </a:solidFill>
                <a:cs typeface="メイリオ" pitchFamily="50" charset="-128"/>
              </a:rPr>
              <a:t>。</a:t>
            </a:r>
            <a:endParaRPr lang="en-US" altLang="ja-JP" sz="1000" dirty="0" smtClean="0">
              <a:solidFill>
                <a:srgbClr val="000000"/>
              </a:solidFill>
              <a:cs typeface="メイリオ" pitchFamily="50" charset="-128"/>
            </a:endParaRPr>
          </a:p>
          <a:p>
            <a:pPr defTabSz="914400" fontAlgn="base">
              <a:spcBef>
                <a:spcPct val="0"/>
              </a:spcBef>
              <a:spcAft>
                <a:spcPct val="0"/>
              </a:spcAft>
            </a:pPr>
            <a:r>
              <a:rPr lang="ja-JP" altLang="en-US" sz="1000" dirty="0" smtClean="0">
                <a:solidFill>
                  <a:srgbClr val="000000"/>
                </a:solidFill>
                <a:cs typeface="メイリオ" pitchFamily="50" charset="-128"/>
              </a:rPr>
              <a:t>移動時間もスマホで時事ニュースをチェック。</a:t>
            </a:r>
            <a:endParaRPr lang="en-US" altLang="ja-JP" sz="1000" dirty="0" smtClean="0">
              <a:solidFill>
                <a:srgbClr val="000000"/>
              </a:solidFill>
              <a:cs typeface="メイリオ" pitchFamily="50" charset="-128"/>
            </a:endParaRPr>
          </a:p>
          <a:p>
            <a:pPr defTabSz="914400" fontAlgn="base">
              <a:spcBef>
                <a:spcPct val="0"/>
              </a:spcBef>
              <a:spcAft>
                <a:spcPct val="0"/>
              </a:spcAft>
            </a:pPr>
            <a:r>
              <a:rPr lang="ja-JP" altLang="en-US" sz="1000" dirty="0">
                <a:solidFill>
                  <a:srgbClr val="000000"/>
                </a:solidFill>
                <a:cs typeface="メイリオ" pitchFamily="50" charset="-128"/>
              </a:rPr>
              <a:t>就</a:t>
            </a:r>
            <a:r>
              <a:rPr lang="ja-JP" altLang="en-US" sz="1000" dirty="0" smtClean="0">
                <a:solidFill>
                  <a:srgbClr val="000000"/>
                </a:solidFill>
                <a:cs typeface="メイリオ" pitchFamily="50" charset="-128"/>
              </a:rPr>
              <a:t>活が本格化してくる</a:t>
            </a:r>
            <a:r>
              <a:rPr lang="en-US" altLang="ja-JP" sz="1000" dirty="0" smtClean="0">
                <a:solidFill>
                  <a:srgbClr val="000000"/>
                </a:solidFill>
                <a:cs typeface="メイリオ" pitchFamily="50" charset="-128"/>
              </a:rPr>
              <a:t>10</a:t>
            </a:r>
            <a:r>
              <a:rPr lang="ja-JP" altLang="en-US" sz="1000" dirty="0" smtClean="0">
                <a:solidFill>
                  <a:srgbClr val="000000"/>
                </a:solidFill>
                <a:cs typeface="メイリオ" pitchFamily="50" charset="-128"/>
              </a:rPr>
              <a:t>月</a:t>
            </a:r>
            <a:r>
              <a:rPr lang="en-US" altLang="ja-JP" sz="1000" dirty="0" smtClean="0">
                <a:solidFill>
                  <a:srgbClr val="000000"/>
                </a:solidFill>
                <a:cs typeface="メイリオ" pitchFamily="50" charset="-128"/>
              </a:rPr>
              <a:t>~3</a:t>
            </a:r>
            <a:r>
              <a:rPr lang="ja-JP" altLang="en-US" sz="1000" dirty="0" smtClean="0">
                <a:solidFill>
                  <a:srgbClr val="000000"/>
                </a:solidFill>
                <a:cs typeface="メイリオ" pitchFamily="50" charset="-128"/>
              </a:rPr>
              <a:t>月</a:t>
            </a:r>
            <a:r>
              <a:rPr lang="ja-JP" altLang="en-US" sz="800" dirty="0" smtClean="0">
                <a:solidFill>
                  <a:srgbClr val="000000"/>
                </a:solidFill>
                <a:cs typeface="メイリオ" pitchFamily="50" charset="-128"/>
              </a:rPr>
              <a:t>（</a:t>
            </a:r>
            <a:r>
              <a:rPr lang="en-US" altLang="ja-JP" sz="800" dirty="0">
                <a:solidFill>
                  <a:srgbClr val="000000"/>
                </a:solidFill>
                <a:cs typeface="メイリオ" pitchFamily="50" charset="-128"/>
              </a:rPr>
              <a:t>※</a:t>
            </a:r>
            <a:r>
              <a:rPr lang="en-US" altLang="ja-JP" sz="800" dirty="0" smtClean="0">
                <a:solidFill>
                  <a:srgbClr val="000000"/>
                </a:solidFill>
                <a:cs typeface="メイリオ" pitchFamily="50" charset="-128"/>
              </a:rPr>
              <a:t>2017</a:t>
            </a:r>
            <a:r>
              <a:rPr lang="ja-JP" altLang="en-US" sz="800" dirty="0" smtClean="0">
                <a:solidFill>
                  <a:srgbClr val="000000"/>
                </a:solidFill>
                <a:cs typeface="メイリオ" pitchFamily="50" charset="-128"/>
              </a:rPr>
              <a:t>卒</a:t>
            </a:r>
            <a:r>
              <a:rPr lang="ja-JP" altLang="en-US" sz="800" dirty="0">
                <a:solidFill>
                  <a:srgbClr val="000000"/>
                </a:solidFill>
                <a:cs typeface="メイリオ" pitchFamily="50" charset="-128"/>
              </a:rPr>
              <a:t>の場合</a:t>
            </a:r>
            <a:r>
              <a:rPr lang="ja-JP" altLang="en-US" sz="800" dirty="0" smtClean="0">
                <a:solidFill>
                  <a:srgbClr val="000000"/>
                </a:solidFill>
                <a:cs typeface="メイリオ" pitchFamily="50" charset="-128"/>
              </a:rPr>
              <a:t>）</a:t>
            </a:r>
            <a:r>
              <a:rPr lang="ja-JP" altLang="en-US" sz="1000" dirty="0" smtClean="0">
                <a:solidFill>
                  <a:srgbClr val="000000"/>
                </a:solidFill>
                <a:cs typeface="メイリオ" pitchFamily="50" charset="-128"/>
              </a:rPr>
              <a:t>にかけて</a:t>
            </a:r>
            <a:endParaRPr lang="en-US" altLang="ja-JP" sz="1000" dirty="0" smtClean="0">
              <a:solidFill>
                <a:srgbClr val="000000"/>
              </a:solidFill>
              <a:cs typeface="メイリオ" pitchFamily="50" charset="-128"/>
            </a:endParaRPr>
          </a:p>
          <a:p>
            <a:pPr defTabSz="914400" fontAlgn="base">
              <a:spcBef>
                <a:spcPct val="0"/>
              </a:spcBef>
              <a:spcAft>
                <a:spcPct val="0"/>
              </a:spcAft>
            </a:pPr>
            <a:r>
              <a:rPr lang="en-US" altLang="ja-JP" sz="1000" dirty="0" smtClean="0">
                <a:solidFill>
                  <a:srgbClr val="000000"/>
                </a:solidFill>
                <a:cs typeface="メイリオ" pitchFamily="50" charset="-128"/>
              </a:rPr>
              <a:t>SPI</a:t>
            </a:r>
            <a:r>
              <a:rPr lang="ja-JP" altLang="en-US" sz="1000" dirty="0" smtClean="0">
                <a:solidFill>
                  <a:srgbClr val="000000"/>
                </a:solidFill>
                <a:cs typeface="メイリオ" pitchFamily="50" charset="-128"/>
              </a:rPr>
              <a:t>や業界研究・自己分析などの本を購入。</a:t>
            </a:r>
            <a:r>
              <a:rPr lang="en-US" altLang="ja-JP" sz="1000" b="1" dirty="0">
                <a:solidFill>
                  <a:srgbClr val="FF7C80"/>
                </a:solidFill>
                <a:cs typeface="メイリオ" pitchFamily="50" charset="-128"/>
              </a:rPr>
              <a:t>3</a:t>
            </a:r>
            <a:r>
              <a:rPr lang="ja-JP" altLang="en-US" sz="1000" b="1" dirty="0" smtClean="0">
                <a:solidFill>
                  <a:srgbClr val="FF7C80"/>
                </a:solidFill>
                <a:cs typeface="メイリオ" pitchFamily="50" charset="-128"/>
              </a:rPr>
              <a:t>人に</a:t>
            </a:r>
            <a:r>
              <a:rPr lang="en-US" altLang="ja-JP" sz="1000" b="1" dirty="0" smtClean="0">
                <a:solidFill>
                  <a:srgbClr val="FF7C80"/>
                </a:solidFill>
                <a:cs typeface="メイリオ" pitchFamily="50" charset="-128"/>
              </a:rPr>
              <a:t>1</a:t>
            </a:r>
            <a:r>
              <a:rPr lang="ja-JP" altLang="en-US" sz="1000" b="1" dirty="0" smtClean="0">
                <a:solidFill>
                  <a:srgbClr val="FF7C80"/>
                </a:solidFill>
                <a:cs typeface="メイリオ" pitchFamily="50" charset="-128"/>
              </a:rPr>
              <a:t>人が就活のために</a:t>
            </a:r>
            <a:endParaRPr lang="en-US" altLang="ja-JP" sz="1000" b="1" dirty="0" smtClean="0">
              <a:solidFill>
                <a:srgbClr val="FF7C80"/>
              </a:solidFill>
              <a:cs typeface="メイリオ" pitchFamily="50" charset="-128"/>
            </a:endParaRPr>
          </a:p>
          <a:p>
            <a:pPr defTabSz="914400" fontAlgn="base">
              <a:spcBef>
                <a:spcPct val="0"/>
              </a:spcBef>
              <a:spcAft>
                <a:spcPct val="0"/>
              </a:spcAft>
            </a:pPr>
            <a:r>
              <a:rPr lang="ja-JP" altLang="en-US" sz="1000" b="1" dirty="0" smtClean="0">
                <a:solidFill>
                  <a:srgbClr val="FF7C80"/>
                </a:solidFill>
                <a:cs typeface="メイリオ" pitchFamily="50" charset="-128"/>
              </a:rPr>
              <a:t>資格検定試験を受験</a:t>
            </a:r>
            <a:r>
              <a:rPr lang="ja-JP" altLang="en-US" sz="1000" dirty="0" smtClean="0">
                <a:solidFill>
                  <a:srgbClr val="000000"/>
                </a:solidFill>
                <a:cs typeface="メイリオ" pitchFamily="50" charset="-128"/>
              </a:rPr>
              <a:t>。就職に有利になったと答えたのは半数以上。</a:t>
            </a:r>
            <a:endParaRPr lang="ja-JP" altLang="en-US" sz="1000" dirty="0">
              <a:solidFill>
                <a:srgbClr val="000000"/>
              </a:solidFill>
              <a:cs typeface="メイリオ" pitchFamily="50" charset="-128"/>
            </a:endParaRPr>
          </a:p>
        </p:txBody>
      </p:sp>
      <p:pic>
        <p:nvPicPr>
          <p:cNvPr id="57" name="Picture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225" y="1495426"/>
            <a:ext cx="9464675" cy="111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テキスト ボックス 47"/>
          <p:cNvSpPr txBox="1">
            <a:spLocks noChangeArrowheads="1"/>
          </p:cNvSpPr>
          <p:nvPr/>
        </p:nvSpPr>
        <p:spPr bwMode="auto">
          <a:xfrm>
            <a:off x="174625" y="3175000"/>
            <a:ext cx="3756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900">
                <a:solidFill>
                  <a:schemeClr val="tx1"/>
                </a:solidFill>
                <a:latin typeface="Arial" charset="0"/>
                <a:ea typeface="ＭＳ Ｐゴシック" charset="-128"/>
              </a:defRPr>
            </a:lvl1pPr>
            <a:lvl2pPr marL="742950" indent="-285750" algn="l" eaLnBrk="0" hangingPunct="0">
              <a:spcBef>
                <a:spcPct val="20000"/>
              </a:spcBef>
              <a:buChar char="–"/>
              <a:defRPr kumimoji="1" sz="900">
                <a:solidFill>
                  <a:schemeClr val="tx1"/>
                </a:solidFill>
                <a:latin typeface="Arial" charset="0"/>
                <a:ea typeface="ＭＳ Ｐゴシック" charset="-128"/>
              </a:defRPr>
            </a:lvl2pPr>
            <a:lvl3pPr marL="1143000" indent="-228600" algn="l" eaLnBrk="0" hangingPunct="0">
              <a:spcBef>
                <a:spcPct val="20000"/>
              </a:spcBef>
              <a:buChar char="•"/>
              <a:defRPr kumimoji="1" sz="900">
                <a:solidFill>
                  <a:schemeClr val="tx1"/>
                </a:solidFill>
                <a:latin typeface="Arial" charset="0"/>
                <a:ea typeface="ＭＳ Ｐゴシック" charset="-128"/>
              </a:defRPr>
            </a:lvl3pPr>
            <a:lvl4pPr marL="1600200" indent="-228600" algn="l" eaLnBrk="0" hangingPunct="0">
              <a:spcBef>
                <a:spcPct val="20000"/>
              </a:spcBef>
              <a:buChar char="–"/>
              <a:defRPr kumimoji="1" sz="900">
                <a:solidFill>
                  <a:schemeClr val="tx1"/>
                </a:solidFill>
                <a:latin typeface="Arial" charset="0"/>
                <a:ea typeface="ＭＳ Ｐゴシック" charset="-128"/>
              </a:defRPr>
            </a:lvl4pPr>
            <a:lvl5pPr marL="2057400" indent="-228600" algn="l" eaLnBrk="0" hangingPunct="0">
              <a:spcBef>
                <a:spcPct val="20000"/>
              </a:spcBef>
              <a:buChar char="»"/>
              <a:defRPr kumimoji="1" sz="9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9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9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9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900">
                <a:solidFill>
                  <a:schemeClr val="tx1"/>
                </a:solidFill>
                <a:latin typeface="Arial" charset="0"/>
                <a:ea typeface="ＭＳ Ｐゴシック" charset="-128"/>
              </a:defRPr>
            </a:lvl9pPr>
          </a:lstStyle>
          <a:p>
            <a:pPr defTabSz="914400" eaLnBrk="1" fontAlgn="base" hangingPunct="1">
              <a:spcBef>
                <a:spcPct val="0"/>
              </a:spcBef>
              <a:spcAft>
                <a:spcPct val="0"/>
              </a:spcAft>
              <a:buFontTx/>
              <a:buNone/>
              <a:defRPr/>
            </a:pPr>
            <a:r>
              <a:rPr lang="ja-JP" altLang="en-US" sz="1000" dirty="0" smtClean="0">
                <a:solidFill>
                  <a:srgbClr val="000000"/>
                </a:solidFill>
                <a:latin typeface="メイリオ" pitchFamily="50" charset="-128"/>
                <a:ea typeface="メイリオ" pitchFamily="50" charset="-128"/>
                <a:cs typeface="メイリオ" pitchFamily="50" charset="-128"/>
              </a:rPr>
              <a:t>就活生の</a:t>
            </a:r>
            <a:r>
              <a:rPr lang="ja-JP" altLang="en-US" sz="1000" b="1" dirty="0" smtClean="0">
                <a:solidFill>
                  <a:srgbClr val="FF7C80"/>
                </a:solidFill>
                <a:latin typeface="メイリオ" pitchFamily="50" charset="-128"/>
                <a:ea typeface="メイリオ" pitchFamily="50" charset="-128"/>
                <a:cs typeface="メイリオ" pitchFamily="50" charset="-128"/>
              </a:rPr>
              <a:t>約</a:t>
            </a:r>
            <a:r>
              <a:rPr lang="en-US" altLang="ja-JP" sz="1000" b="1" dirty="0" smtClean="0">
                <a:solidFill>
                  <a:srgbClr val="FF7C80"/>
                </a:solidFill>
                <a:latin typeface="メイリオ" pitchFamily="50" charset="-128"/>
                <a:ea typeface="メイリオ" pitchFamily="50" charset="-128"/>
                <a:cs typeface="メイリオ" pitchFamily="50" charset="-128"/>
              </a:rPr>
              <a:t>85%</a:t>
            </a:r>
            <a:r>
              <a:rPr lang="ja-JP" altLang="en-US" sz="1000" dirty="0" smtClean="0">
                <a:solidFill>
                  <a:srgbClr val="000000"/>
                </a:solidFill>
                <a:latin typeface="メイリオ" pitchFamily="50" charset="-128"/>
                <a:ea typeface="メイリオ" pitchFamily="50" charset="-128"/>
                <a:cs typeface="メイリオ" pitchFamily="50" charset="-128"/>
              </a:rPr>
              <a:t>がスーツ等を購入。</a:t>
            </a:r>
            <a:endParaRPr lang="en-US" altLang="ja-JP" sz="100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buFontTx/>
              <a:buNone/>
              <a:defRPr/>
            </a:pPr>
            <a:r>
              <a:rPr lang="ja-JP" altLang="en-US" sz="1000" dirty="0" smtClean="0">
                <a:solidFill>
                  <a:srgbClr val="000000"/>
                </a:solidFill>
                <a:latin typeface="メイリオ" pitchFamily="50" charset="-128"/>
                <a:ea typeface="メイリオ" pitchFamily="50" charset="-128"/>
                <a:cs typeface="メイリオ" pitchFamily="50" charset="-128"/>
              </a:rPr>
              <a:t>その中で</a:t>
            </a:r>
            <a:r>
              <a:rPr lang="en-US" altLang="ja-JP" sz="1000" b="1" dirty="0" smtClean="0">
                <a:solidFill>
                  <a:srgbClr val="FF7C80"/>
                </a:solidFill>
                <a:latin typeface="メイリオ" pitchFamily="50" charset="-128"/>
                <a:ea typeface="メイリオ" pitchFamily="50" charset="-128"/>
                <a:cs typeface="メイリオ" pitchFamily="50" charset="-128"/>
              </a:rPr>
              <a:t>4</a:t>
            </a:r>
            <a:r>
              <a:rPr lang="ja-JP" altLang="en-US" sz="1000" b="1" dirty="0" smtClean="0">
                <a:solidFill>
                  <a:srgbClr val="FF7C80"/>
                </a:solidFill>
                <a:latin typeface="メイリオ" pitchFamily="50" charset="-128"/>
                <a:ea typeface="メイリオ" pitchFamily="50" charset="-128"/>
                <a:cs typeface="メイリオ" pitchFamily="50" charset="-128"/>
              </a:rPr>
              <a:t>人に</a:t>
            </a:r>
            <a:r>
              <a:rPr lang="en-US" altLang="ja-JP" sz="1000" b="1" dirty="0" smtClean="0">
                <a:solidFill>
                  <a:srgbClr val="FF7C80"/>
                </a:solidFill>
                <a:latin typeface="メイリオ" pitchFamily="50" charset="-128"/>
                <a:ea typeface="メイリオ" pitchFamily="50" charset="-128"/>
                <a:cs typeface="メイリオ" pitchFamily="50" charset="-128"/>
              </a:rPr>
              <a:t>1</a:t>
            </a:r>
            <a:r>
              <a:rPr lang="ja-JP" altLang="en-US" sz="1000" b="1" dirty="0" smtClean="0">
                <a:solidFill>
                  <a:srgbClr val="FF7C80"/>
                </a:solidFill>
                <a:latin typeface="メイリオ" pitchFamily="50" charset="-128"/>
                <a:ea typeface="メイリオ" pitchFamily="50" charset="-128"/>
                <a:cs typeface="メイリオ" pitchFamily="50" charset="-128"/>
              </a:rPr>
              <a:t>人は</a:t>
            </a:r>
            <a:r>
              <a:rPr lang="en-US" altLang="ja-JP" sz="1000" b="1" dirty="0" smtClean="0">
                <a:solidFill>
                  <a:srgbClr val="FF7C80"/>
                </a:solidFill>
                <a:latin typeface="メイリオ" pitchFamily="50" charset="-128"/>
                <a:ea typeface="メイリオ" pitchFamily="50" charset="-128"/>
                <a:cs typeface="メイリオ" pitchFamily="50" charset="-128"/>
              </a:rPr>
              <a:t>2</a:t>
            </a:r>
            <a:r>
              <a:rPr lang="ja-JP" altLang="en-US" sz="1000" b="1" dirty="0" smtClean="0">
                <a:solidFill>
                  <a:srgbClr val="FF7C80"/>
                </a:solidFill>
                <a:latin typeface="メイリオ" pitchFamily="50" charset="-128"/>
                <a:ea typeface="メイリオ" pitchFamily="50" charset="-128"/>
                <a:cs typeface="メイリオ" pitchFamily="50" charset="-128"/>
              </a:rPr>
              <a:t>着以上</a:t>
            </a:r>
            <a:r>
              <a:rPr lang="ja-JP" altLang="en-US" sz="1000" dirty="0" smtClean="0">
                <a:solidFill>
                  <a:srgbClr val="000000"/>
                </a:solidFill>
                <a:latin typeface="メイリオ" pitchFamily="50" charset="-128"/>
                <a:ea typeface="メイリオ" pitchFamily="50" charset="-128"/>
                <a:cs typeface="メイリオ" pitchFamily="50" charset="-128"/>
              </a:rPr>
              <a:t>購入。購入時期は</a:t>
            </a:r>
            <a:endParaRPr lang="en-US" altLang="ja-JP" sz="100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buFontTx/>
              <a:buNone/>
              <a:defRPr/>
            </a:pPr>
            <a:r>
              <a:rPr lang="ja-JP" altLang="en-US" sz="1000" dirty="0">
                <a:solidFill>
                  <a:srgbClr val="000000"/>
                </a:solidFill>
                <a:latin typeface="メイリオ" pitchFamily="50" charset="-128"/>
                <a:ea typeface="メイリオ" pitchFamily="50" charset="-128"/>
                <a:cs typeface="メイリオ" pitchFamily="50" charset="-128"/>
              </a:rPr>
              <a:t>就</a:t>
            </a:r>
            <a:r>
              <a:rPr lang="ja-JP" altLang="en-US" sz="1000" dirty="0" smtClean="0">
                <a:solidFill>
                  <a:srgbClr val="000000"/>
                </a:solidFill>
                <a:latin typeface="メイリオ" pitchFamily="50" charset="-128"/>
                <a:ea typeface="メイリオ" pitchFamily="50" charset="-128"/>
                <a:cs typeface="メイリオ" pitchFamily="50" charset="-128"/>
              </a:rPr>
              <a:t>活がはじまるより早めの</a:t>
            </a:r>
            <a:r>
              <a:rPr lang="en-US" altLang="ja-JP" sz="1000" dirty="0" smtClean="0">
                <a:solidFill>
                  <a:srgbClr val="000000"/>
                </a:solidFill>
                <a:latin typeface="メイリオ" pitchFamily="50" charset="-128"/>
                <a:ea typeface="メイリオ" pitchFamily="50" charset="-128"/>
                <a:cs typeface="メイリオ" pitchFamily="50" charset="-128"/>
              </a:rPr>
              <a:t>6</a:t>
            </a:r>
            <a:r>
              <a:rPr lang="ja-JP" altLang="en-US" sz="1000" dirty="0" smtClean="0">
                <a:solidFill>
                  <a:srgbClr val="000000"/>
                </a:solidFill>
                <a:latin typeface="メイリオ" pitchFamily="50" charset="-128"/>
                <a:ea typeface="メイリオ" pitchFamily="50" charset="-128"/>
                <a:cs typeface="メイリオ" pitchFamily="50" charset="-128"/>
              </a:rPr>
              <a:t>月。その後</a:t>
            </a:r>
            <a:r>
              <a:rPr lang="ja-JP" altLang="en-US" sz="1000" dirty="0" smtClean="0">
                <a:solidFill>
                  <a:prstClr val="black"/>
                </a:solidFill>
                <a:latin typeface="メイリオ" pitchFamily="50" charset="-128"/>
                <a:ea typeface="メイリオ" pitchFamily="50" charset="-128"/>
                <a:cs typeface="メイリオ" pitchFamily="50" charset="-128"/>
              </a:rPr>
              <a:t>、</a:t>
            </a:r>
            <a:r>
              <a:rPr lang="ja-JP" altLang="en-US" sz="1000" b="1" dirty="0" smtClean="0">
                <a:solidFill>
                  <a:srgbClr val="FF7C80"/>
                </a:solidFill>
                <a:latin typeface="メイリオ" pitchFamily="50" charset="-128"/>
                <a:ea typeface="メイリオ" pitchFamily="50" charset="-128"/>
                <a:cs typeface="メイリオ" pitchFamily="50" charset="-128"/>
              </a:rPr>
              <a:t>就活直前の年明け</a:t>
            </a:r>
            <a:r>
              <a:rPr lang="en-US" altLang="ja-JP" sz="1000" b="1" dirty="0" smtClean="0">
                <a:solidFill>
                  <a:srgbClr val="FF7C80"/>
                </a:solidFill>
                <a:latin typeface="メイリオ" pitchFamily="50" charset="-128"/>
                <a:ea typeface="メイリオ" pitchFamily="50" charset="-128"/>
                <a:cs typeface="メイリオ" pitchFamily="50" charset="-128"/>
              </a:rPr>
              <a:t>1</a:t>
            </a:r>
            <a:r>
              <a:rPr lang="ja-JP" altLang="en-US" sz="1000" b="1" dirty="0" smtClean="0">
                <a:solidFill>
                  <a:srgbClr val="FF7C80"/>
                </a:solidFill>
                <a:latin typeface="メイリオ" pitchFamily="50" charset="-128"/>
                <a:ea typeface="メイリオ" pitchFamily="50" charset="-128"/>
                <a:cs typeface="メイリオ" pitchFamily="50" charset="-128"/>
              </a:rPr>
              <a:t>～</a:t>
            </a:r>
            <a:r>
              <a:rPr lang="en-US" altLang="ja-JP" sz="1000" b="1" dirty="0">
                <a:solidFill>
                  <a:srgbClr val="FF7C80"/>
                </a:solidFill>
                <a:latin typeface="メイリオ" pitchFamily="50" charset="-128"/>
                <a:ea typeface="メイリオ" pitchFamily="50" charset="-128"/>
                <a:cs typeface="メイリオ" pitchFamily="50" charset="-128"/>
              </a:rPr>
              <a:t>3</a:t>
            </a:r>
            <a:r>
              <a:rPr lang="ja-JP" altLang="en-US" sz="1000" b="1" dirty="0" smtClean="0">
                <a:solidFill>
                  <a:srgbClr val="FF7C80"/>
                </a:solidFill>
                <a:latin typeface="メイリオ" pitchFamily="50" charset="-128"/>
                <a:ea typeface="メイリオ" pitchFamily="50" charset="-128"/>
                <a:cs typeface="メイリオ" pitchFamily="50" charset="-128"/>
              </a:rPr>
              <a:t>月に約</a:t>
            </a:r>
            <a:r>
              <a:rPr lang="en-US" altLang="ja-JP" sz="1000" b="1" dirty="0">
                <a:solidFill>
                  <a:srgbClr val="FF7C80"/>
                </a:solidFill>
                <a:latin typeface="メイリオ" pitchFamily="50" charset="-128"/>
                <a:ea typeface="メイリオ" pitchFamily="50" charset="-128"/>
                <a:cs typeface="メイリオ" pitchFamily="50" charset="-128"/>
              </a:rPr>
              <a:t>3</a:t>
            </a:r>
            <a:r>
              <a:rPr lang="ja-JP" altLang="en-US" sz="1000" b="1" dirty="0" smtClean="0">
                <a:solidFill>
                  <a:srgbClr val="FF7C80"/>
                </a:solidFill>
                <a:latin typeface="メイリオ" pitchFamily="50" charset="-128"/>
                <a:ea typeface="メイリオ" pitchFamily="50" charset="-128"/>
                <a:cs typeface="メイリオ" pitchFamily="50" charset="-128"/>
              </a:rPr>
              <a:t>割が購入</a:t>
            </a:r>
            <a:r>
              <a:rPr lang="ja-JP" altLang="en-US" sz="700" dirty="0" smtClean="0">
                <a:solidFill>
                  <a:srgbClr val="000000"/>
                </a:solidFill>
                <a:latin typeface="メイリオ" pitchFamily="50" charset="-128"/>
                <a:ea typeface="メイリオ" pitchFamily="50" charset="-128"/>
                <a:cs typeface="メイリオ" pitchFamily="50" charset="-128"/>
              </a:rPr>
              <a:t>（</a:t>
            </a:r>
            <a:r>
              <a:rPr lang="en-US" altLang="ja-JP" sz="700" dirty="0" smtClean="0">
                <a:solidFill>
                  <a:srgbClr val="000000"/>
                </a:solidFill>
                <a:latin typeface="メイリオ" pitchFamily="50" charset="-128"/>
                <a:ea typeface="メイリオ" pitchFamily="50" charset="-128"/>
                <a:cs typeface="メイリオ" pitchFamily="50" charset="-128"/>
              </a:rPr>
              <a:t>※2017</a:t>
            </a:r>
            <a:r>
              <a:rPr lang="ja-JP" altLang="en-US" sz="700" dirty="0" smtClean="0">
                <a:solidFill>
                  <a:srgbClr val="000000"/>
                </a:solidFill>
                <a:latin typeface="メイリオ" pitchFamily="50" charset="-128"/>
                <a:ea typeface="メイリオ" pitchFamily="50" charset="-128"/>
                <a:cs typeface="メイリオ" pitchFamily="50" charset="-128"/>
              </a:rPr>
              <a:t>卒の場合）。</a:t>
            </a:r>
            <a:endParaRPr lang="en-US" altLang="ja-JP" sz="70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buFontTx/>
              <a:buNone/>
              <a:defRPr/>
            </a:pPr>
            <a:r>
              <a:rPr lang="ja-JP" altLang="en-US" sz="1000" dirty="0" smtClean="0">
                <a:solidFill>
                  <a:srgbClr val="000000"/>
                </a:solidFill>
                <a:latin typeface="メイリオ" pitchFamily="50" charset="-128"/>
                <a:ea typeface="メイリオ" pitchFamily="50" charset="-128"/>
                <a:cs typeface="メイリオ" pitchFamily="50" charset="-128"/>
              </a:rPr>
              <a:t>購入の際は、価格やデザイン、シルエットに加え機能性を重要視。</a:t>
            </a:r>
            <a:r>
              <a:rPr lang="ja-JP" altLang="en-US" sz="1000" b="1" dirty="0" smtClean="0">
                <a:solidFill>
                  <a:srgbClr val="FF7C80"/>
                </a:solidFill>
                <a:latin typeface="メイリオ" pitchFamily="50" charset="-128"/>
                <a:ea typeface="メイリオ" pitchFamily="50" charset="-128"/>
                <a:cs typeface="メイリオ" pitchFamily="50" charset="-128"/>
              </a:rPr>
              <a:t>スーツ専門店</a:t>
            </a:r>
            <a:r>
              <a:rPr lang="ja-JP" altLang="en-US" sz="1000" dirty="0" smtClean="0">
                <a:solidFill>
                  <a:srgbClr val="000000"/>
                </a:solidFill>
                <a:latin typeface="メイリオ" pitchFamily="50" charset="-128"/>
                <a:ea typeface="メイリオ" pitchFamily="50" charset="-128"/>
                <a:cs typeface="メイリオ" pitchFamily="50" charset="-128"/>
              </a:rPr>
              <a:t>や</a:t>
            </a:r>
            <a:r>
              <a:rPr lang="ja-JP" altLang="en-US" sz="1000" b="1" dirty="0" smtClean="0">
                <a:solidFill>
                  <a:srgbClr val="FF7C80"/>
                </a:solidFill>
                <a:latin typeface="メイリオ" pitchFamily="50" charset="-128"/>
                <a:ea typeface="メイリオ" pitchFamily="50" charset="-128"/>
                <a:cs typeface="メイリオ" pitchFamily="50" charset="-128"/>
              </a:rPr>
              <a:t>百貨店</a:t>
            </a:r>
            <a:r>
              <a:rPr lang="ja-JP" altLang="en-US" sz="1000" dirty="0">
                <a:solidFill>
                  <a:srgbClr val="000000"/>
                </a:solidFill>
                <a:latin typeface="メイリオ" pitchFamily="50" charset="-128"/>
                <a:ea typeface="メイリオ" pitchFamily="50" charset="-128"/>
                <a:cs typeface="メイリオ" pitchFamily="50" charset="-128"/>
              </a:rPr>
              <a:t>、</a:t>
            </a:r>
            <a:r>
              <a:rPr lang="ja-JP" altLang="en-US" sz="1000" b="1" dirty="0">
                <a:solidFill>
                  <a:srgbClr val="FF7C80"/>
                </a:solidFill>
                <a:latin typeface="メイリオ" pitchFamily="50" charset="-128"/>
                <a:ea typeface="メイリオ" pitchFamily="50" charset="-128"/>
                <a:cs typeface="メイリオ" pitchFamily="50" charset="-128"/>
              </a:rPr>
              <a:t>大型スーパー</a:t>
            </a:r>
            <a:r>
              <a:rPr lang="ja-JP" altLang="en-US" sz="1000" dirty="0" smtClean="0">
                <a:solidFill>
                  <a:srgbClr val="000000"/>
                </a:solidFill>
                <a:latin typeface="メイリオ" pitchFamily="50" charset="-128"/>
                <a:ea typeface="メイリオ" pitchFamily="50" charset="-128"/>
                <a:cs typeface="メイリオ" pitchFamily="50" charset="-128"/>
              </a:rPr>
              <a:t>で購入。スーツ</a:t>
            </a:r>
            <a:r>
              <a:rPr lang="ja-JP" altLang="en-US" sz="1000" dirty="0">
                <a:solidFill>
                  <a:srgbClr val="000000"/>
                </a:solidFill>
                <a:latin typeface="メイリオ" pitchFamily="50" charset="-128"/>
                <a:ea typeface="メイリオ" pitchFamily="50" charset="-128"/>
                <a:cs typeface="メイリオ" pitchFamily="50" charset="-128"/>
              </a:rPr>
              <a:t>と</a:t>
            </a:r>
            <a:r>
              <a:rPr lang="ja-JP" altLang="en-US" sz="1000" dirty="0" smtClean="0">
                <a:solidFill>
                  <a:srgbClr val="000000"/>
                </a:solidFill>
                <a:latin typeface="メイリオ" pitchFamily="50" charset="-128"/>
                <a:ea typeface="メイリオ" pitchFamily="50" charset="-128"/>
                <a:cs typeface="メイリオ" pitchFamily="50" charset="-128"/>
              </a:rPr>
              <a:t>一緒に、ネクタイ・シャツなどの必需品もまとめて購入。</a:t>
            </a:r>
            <a:endParaRPr lang="en-US" altLang="ja-JP" sz="100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buFontTx/>
              <a:buNone/>
              <a:defRPr/>
            </a:pPr>
            <a:endParaRPr lang="en-US" altLang="ja-JP" sz="1000" dirty="0" smtClean="0">
              <a:solidFill>
                <a:srgbClr val="000000"/>
              </a:solidFill>
              <a:latin typeface="メイリオ" pitchFamily="50" charset="-128"/>
              <a:ea typeface="メイリオ" pitchFamily="50" charset="-128"/>
              <a:cs typeface="メイリオ" pitchFamily="50" charset="-128"/>
            </a:endParaRPr>
          </a:p>
        </p:txBody>
      </p:sp>
      <p:sp>
        <p:nvSpPr>
          <p:cNvPr id="61" name="テキスト ボックス 55"/>
          <p:cNvSpPr txBox="1">
            <a:spLocks noChangeArrowheads="1"/>
          </p:cNvSpPr>
          <p:nvPr/>
        </p:nvSpPr>
        <p:spPr bwMode="auto">
          <a:xfrm>
            <a:off x="131762" y="4835525"/>
            <a:ext cx="37195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900">
                <a:solidFill>
                  <a:schemeClr val="tx1"/>
                </a:solidFill>
                <a:latin typeface="Arial" charset="0"/>
                <a:ea typeface="ＭＳ Ｐゴシック" charset="-128"/>
              </a:defRPr>
            </a:lvl1pPr>
            <a:lvl2pPr marL="742950" indent="-285750" algn="l" eaLnBrk="0" hangingPunct="0">
              <a:spcBef>
                <a:spcPct val="20000"/>
              </a:spcBef>
              <a:buChar char="–"/>
              <a:defRPr kumimoji="1" sz="900">
                <a:solidFill>
                  <a:schemeClr val="tx1"/>
                </a:solidFill>
                <a:latin typeface="Arial" charset="0"/>
                <a:ea typeface="ＭＳ Ｐゴシック" charset="-128"/>
              </a:defRPr>
            </a:lvl2pPr>
            <a:lvl3pPr marL="1143000" indent="-228600" algn="l" eaLnBrk="0" hangingPunct="0">
              <a:spcBef>
                <a:spcPct val="20000"/>
              </a:spcBef>
              <a:buChar char="•"/>
              <a:defRPr kumimoji="1" sz="900">
                <a:solidFill>
                  <a:schemeClr val="tx1"/>
                </a:solidFill>
                <a:latin typeface="Arial" charset="0"/>
                <a:ea typeface="ＭＳ Ｐゴシック" charset="-128"/>
              </a:defRPr>
            </a:lvl3pPr>
            <a:lvl4pPr marL="1600200" indent="-228600" algn="l" eaLnBrk="0" hangingPunct="0">
              <a:spcBef>
                <a:spcPct val="20000"/>
              </a:spcBef>
              <a:buChar char="–"/>
              <a:defRPr kumimoji="1" sz="900">
                <a:solidFill>
                  <a:schemeClr val="tx1"/>
                </a:solidFill>
                <a:latin typeface="Arial" charset="0"/>
                <a:ea typeface="ＭＳ Ｐゴシック" charset="-128"/>
              </a:defRPr>
            </a:lvl4pPr>
            <a:lvl5pPr marL="2057400" indent="-228600" algn="l" eaLnBrk="0" hangingPunct="0">
              <a:spcBef>
                <a:spcPct val="20000"/>
              </a:spcBef>
              <a:buChar char="»"/>
              <a:defRPr kumimoji="1" sz="9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9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9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9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900">
                <a:solidFill>
                  <a:schemeClr val="tx1"/>
                </a:solidFill>
                <a:latin typeface="Arial" charset="0"/>
                <a:ea typeface="ＭＳ Ｐゴシック" charset="-128"/>
              </a:defRPr>
            </a:lvl9pPr>
          </a:lstStyle>
          <a:p>
            <a:pPr defTabSz="914400" eaLnBrk="1" fontAlgn="base" hangingPunct="1">
              <a:spcBef>
                <a:spcPct val="0"/>
              </a:spcBef>
              <a:spcAft>
                <a:spcPct val="0"/>
              </a:spcAft>
              <a:buFontTx/>
              <a:buNone/>
            </a:pPr>
            <a:r>
              <a:rPr lang="ja-JP" altLang="en-US" sz="1000" dirty="0" smtClean="0">
                <a:solidFill>
                  <a:srgbClr val="000000"/>
                </a:solidFill>
                <a:latin typeface="メイリオ" pitchFamily="50" charset="-128"/>
                <a:ea typeface="メイリオ" pitchFamily="50" charset="-128"/>
                <a:cs typeface="メイリオ" pitchFamily="50" charset="-128"/>
              </a:rPr>
              <a:t>スマホ所有率は</a:t>
            </a:r>
            <a:r>
              <a:rPr lang="en-US" altLang="ja-JP" sz="1000" b="1" dirty="0" smtClean="0">
                <a:solidFill>
                  <a:srgbClr val="FF7C80"/>
                </a:solidFill>
                <a:latin typeface="メイリオ" pitchFamily="50" charset="-128"/>
                <a:ea typeface="メイリオ" pitchFamily="50" charset="-128"/>
                <a:cs typeface="メイリオ" pitchFamily="50" charset="-128"/>
              </a:rPr>
              <a:t>95.5%</a:t>
            </a:r>
          </a:p>
          <a:p>
            <a:pPr defTabSz="914400" eaLnBrk="1" fontAlgn="base" hangingPunct="1">
              <a:spcBef>
                <a:spcPct val="0"/>
              </a:spcBef>
              <a:spcAft>
                <a:spcPct val="0"/>
              </a:spcAft>
              <a:buFontTx/>
              <a:buNone/>
            </a:pPr>
            <a:r>
              <a:rPr lang="ja-JP" altLang="en-US" sz="1000" dirty="0">
                <a:solidFill>
                  <a:srgbClr val="000000"/>
                </a:solidFill>
                <a:latin typeface="メイリオ" pitchFamily="50" charset="-128"/>
                <a:ea typeface="メイリオ" pitchFamily="50" charset="-128"/>
                <a:cs typeface="メイリオ" pitchFamily="50" charset="-128"/>
              </a:rPr>
              <a:t>就</a:t>
            </a:r>
            <a:r>
              <a:rPr lang="ja-JP" altLang="en-US" sz="1000" dirty="0" smtClean="0">
                <a:solidFill>
                  <a:srgbClr val="000000"/>
                </a:solidFill>
                <a:latin typeface="メイリオ" pitchFamily="50" charset="-128"/>
                <a:ea typeface="メイリオ" pitchFamily="50" charset="-128"/>
                <a:cs typeface="メイリオ" pitchFamily="50" charset="-128"/>
              </a:rPr>
              <a:t>活中はスマホで就職サイトや企業情報などをチェック！</a:t>
            </a:r>
            <a:endParaRPr lang="en-US" altLang="ja-JP" sz="100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buFontTx/>
              <a:buNone/>
            </a:pPr>
            <a:r>
              <a:rPr lang="ja-JP" altLang="en-US" sz="1000" dirty="0" smtClean="0">
                <a:solidFill>
                  <a:srgbClr val="000000"/>
                </a:solidFill>
                <a:latin typeface="メイリオ" pitchFamily="50" charset="-128"/>
                <a:ea typeface="メイリオ" pitchFamily="50" charset="-128"/>
                <a:cs typeface="メイリオ" pitchFamily="50" charset="-128"/>
              </a:rPr>
              <a:t>さらに乗換案内や地図などのアプリを活用して、就活をスマートにこなします。</a:t>
            </a:r>
            <a:endParaRPr lang="en-US" altLang="ja-JP" sz="1000" dirty="0" smtClean="0">
              <a:solidFill>
                <a:srgbClr val="000000"/>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buFontTx/>
              <a:buNone/>
            </a:pPr>
            <a:r>
              <a:rPr lang="ja-JP" altLang="en-US" sz="1000" dirty="0" smtClean="0">
                <a:solidFill>
                  <a:srgbClr val="000000"/>
                </a:solidFill>
                <a:latin typeface="メイリオ" pitchFamily="50" charset="-128"/>
                <a:ea typeface="メイリオ" pitchFamily="50" charset="-128"/>
                <a:cs typeface="メイリオ" pitchFamily="50" charset="-128"/>
              </a:rPr>
              <a:t>就職</a:t>
            </a:r>
            <a:r>
              <a:rPr lang="ja-JP" altLang="en-US" sz="1000" dirty="0">
                <a:solidFill>
                  <a:srgbClr val="000000"/>
                </a:solidFill>
                <a:latin typeface="メイリオ" pitchFamily="50" charset="-128"/>
                <a:ea typeface="メイリオ" pitchFamily="50" charset="-128"/>
                <a:cs typeface="メイリオ" pitchFamily="50" charset="-128"/>
              </a:rPr>
              <a:t>活動時</a:t>
            </a:r>
            <a:r>
              <a:rPr lang="ja-JP" altLang="en-US" sz="1000" dirty="0" smtClean="0">
                <a:solidFill>
                  <a:srgbClr val="000000"/>
                </a:solidFill>
                <a:latin typeface="メイリオ" pitchFamily="50" charset="-128"/>
                <a:ea typeface="メイリオ" pitchFamily="50" charset="-128"/>
                <a:cs typeface="メイリオ" pitchFamily="50" charset="-128"/>
              </a:rPr>
              <a:t>は</a:t>
            </a:r>
            <a:r>
              <a:rPr lang="en-US" altLang="ja-JP" sz="1000" dirty="0" smtClean="0">
                <a:solidFill>
                  <a:srgbClr val="000000"/>
                </a:solidFill>
                <a:latin typeface="メイリオ" pitchFamily="50" charset="-128"/>
                <a:ea typeface="メイリオ" pitchFamily="50" charset="-128"/>
                <a:cs typeface="メイリオ" pitchFamily="50" charset="-128"/>
              </a:rPr>
              <a:t>6</a:t>
            </a:r>
            <a:r>
              <a:rPr lang="ja-JP" altLang="en-US" sz="1000" dirty="0" smtClean="0">
                <a:solidFill>
                  <a:srgbClr val="000000"/>
                </a:solidFill>
                <a:latin typeface="メイリオ" pitchFamily="50" charset="-128"/>
                <a:ea typeface="メイリオ" pitchFamily="50" charset="-128"/>
                <a:cs typeface="メイリオ" pitchFamily="50" charset="-128"/>
              </a:rPr>
              <a:t>割の学生が</a:t>
            </a:r>
            <a:r>
              <a:rPr lang="en-US" altLang="ja-JP" sz="1000" b="1" dirty="0" smtClean="0">
                <a:solidFill>
                  <a:srgbClr val="FF7C80"/>
                </a:solidFill>
                <a:latin typeface="メイリオ" pitchFamily="50" charset="-128"/>
                <a:ea typeface="メイリオ" pitchFamily="50" charset="-128"/>
                <a:cs typeface="メイリオ" pitchFamily="50" charset="-128"/>
              </a:rPr>
              <a:t>1</a:t>
            </a:r>
            <a:r>
              <a:rPr lang="ja-JP" altLang="en-US" sz="1000" b="1" dirty="0" smtClean="0">
                <a:solidFill>
                  <a:srgbClr val="FF7C80"/>
                </a:solidFill>
                <a:latin typeface="メイリオ" pitchFamily="50" charset="-128"/>
                <a:ea typeface="メイリオ" pitchFamily="50" charset="-128"/>
                <a:cs typeface="メイリオ" pitchFamily="50" charset="-128"/>
              </a:rPr>
              <a:t>日に</a:t>
            </a:r>
            <a:r>
              <a:rPr lang="en-US" altLang="ja-JP" sz="1000" b="1" dirty="0" smtClean="0">
                <a:solidFill>
                  <a:srgbClr val="FF7C80"/>
                </a:solidFill>
                <a:latin typeface="メイリオ" pitchFamily="50" charset="-128"/>
                <a:ea typeface="メイリオ" pitchFamily="50" charset="-128"/>
                <a:cs typeface="メイリオ" pitchFamily="50" charset="-128"/>
              </a:rPr>
              <a:t>3</a:t>
            </a:r>
            <a:r>
              <a:rPr lang="ja-JP" altLang="en-US" sz="1000" b="1" dirty="0" smtClean="0">
                <a:solidFill>
                  <a:srgbClr val="FF7C80"/>
                </a:solidFill>
                <a:latin typeface="メイリオ" pitchFamily="50" charset="-128"/>
                <a:ea typeface="メイリオ" pitchFamily="50" charset="-128"/>
                <a:cs typeface="メイリオ" pitchFamily="50" charset="-128"/>
              </a:rPr>
              <a:t>時間以上</a:t>
            </a:r>
            <a:r>
              <a:rPr lang="ja-JP" altLang="en-US" sz="1000" dirty="0" smtClean="0">
                <a:solidFill>
                  <a:srgbClr val="000000"/>
                </a:solidFill>
                <a:latin typeface="メイリオ" pitchFamily="50" charset="-128"/>
                <a:ea typeface="メイリオ" pitchFamily="50" charset="-128"/>
                <a:cs typeface="メイリオ" pitchFamily="50" charset="-128"/>
              </a:rPr>
              <a:t>パソコンを使用。</a:t>
            </a:r>
            <a:r>
              <a:rPr lang="en-US" altLang="ja-JP" sz="1000" dirty="0" smtClean="0">
                <a:solidFill>
                  <a:srgbClr val="000000"/>
                </a:solidFill>
                <a:latin typeface="メイリオ" pitchFamily="50" charset="-128"/>
                <a:ea typeface="メイリオ" pitchFamily="50" charset="-128"/>
                <a:cs typeface="メイリオ" pitchFamily="50" charset="-128"/>
              </a:rPr>
              <a:t>1</a:t>
            </a:r>
            <a:r>
              <a:rPr lang="ja-JP" altLang="en-US" sz="1000" dirty="0">
                <a:solidFill>
                  <a:srgbClr val="000000"/>
                </a:solidFill>
                <a:latin typeface="メイリオ" pitchFamily="50" charset="-128"/>
                <a:ea typeface="メイリオ" pitchFamily="50" charset="-128"/>
                <a:cs typeface="メイリオ" pitchFamily="50" charset="-128"/>
              </a:rPr>
              <a:t>日</a:t>
            </a:r>
            <a:r>
              <a:rPr lang="ja-JP" altLang="en-US" sz="1000" dirty="0" smtClean="0">
                <a:solidFill>
                  <a:srgbClr val="000000"/>
                </a:solidFill>
                <a:latin typeface="メイリオ" pitchFamily="50" charset="-128"/>
                <a:ea typeface="メイリオ" pitchFamily="50" charset="-128"/>
                <a:cs typeface="メイリオ" pitchFamily="50" charset="-128"/>
              </a:rPr>
              <a:t>に</a:t>
            </a:r>
            <a:r>
              <a:rPr lang="en-US" altLang="ja-JP" sz="1000" dirty="0" smtClean="0">
                <a:solidFill>
                  <a:srgbClr val="000000"/>
                </a:solidFill>
                <a:latin typeface="メイリオ" pitchFamily="50" charset="-128"/>
                <a:ea typeface="メイリオ" pitchFamily="50" charset="-128"/>
                <a:cs typeface="メイリオ" pitchFamily="50" charset="-128"/>
              </a:rPr>
              <a:t>7</a:t>
            </a:r>
            <a:r>
              <a:rPr lang="ja-JP" altLang="en-US" sz="1000" dirty="0" smtClean="0">
                <a:solidFill>
                  <a:srgbClr val="000000"/>
                </a:solidFill>
                <a:latin typeface="メイリオ" pitchFamily="50" charset="-128"/>
                <a:ea typeface="メイリオ" pitchFamily="50" charset="-128"/>
                <a:cs typeface="メイリオ" pitchFamily="50" charset="-128"/>
              </a:rPr>
              <a:t>時間以上</a:t>
            </a:r>
            <a:r>
              <a:rPr lang="en-US" altLang="ja-JP" sz="1000" dirty="0" smtClean="0">
                <a:solidFill>
                  <a:srgbClr val="000000"/>
                </a:solidFill>
                <a:latin typeface="メイリオ" pitchFamily="50" charset="-128"/>
                <a:ea typeface="メイリオ" pitchFamily="50" charset="-128"/>
                <a:cs typeface="メイリオ" pitchFamily="50" charset="-128"/>
              </a:rPr>
              <a:t>PC</a:t>
            </a:r>
            <a:r>
              <a:rPr lang="ja-JP" altLang="en-US" sz="1000" dirty="0" smtClean="0">
                <a:solidFill>
                  <a:srgbClr val="000000"/>
                </a:solidFill>
                <a:latin typeface="メイリオ" pitchFamily="50" charset="-128"/>
                <a:ea typeface="メイリオ" pitchFamily="50" charset="-128"/>
                <a:cs typeface="メイリオ" pitchFamily="50" charset="-128"/>
              </a:rPr>
              <a:t>を利用する学生が約</a:t>
            </a:r>
            <a:r>
              <a:rPr lang="en-US" altLang="ja-JP" sz="1000" dirty="0" smtClean="0">
                <a:solidFill>
                  <a:srgbClr val="000000"/>
                </a:solidFill>
                <a:latin typeface="メイリオ" pitchFamily="50" charset="-128"/>
                <a:ea typeface="メイリオ" pitchFamily="50" charset="-128"/>
                <a:cs typeface="メイリオ" pitchFamily="50" charset="-128"/>
              </a:rPr>
              <a:t>1</a:t>
            </a:r>
            <a:r>
              <a:rPr lang="ja-JP" altLang="en-US" sz="1000" dirty="0" smtClean="0">
                <a:solidFill>
                  <a:srgbClr val="000000"/>
                </a:solidFill>
                <a:latin typeface="メイリオ" pitchFamily="50" charset="-128"/>
                <a:ea typeface="メイリオ" pitchFamily="50" charset="-128"/>
                <a:cs typeface="メイリオ" pitchFamily="50" charset="-128"/>
              </a:rPr>
              <a:t>割存在</a:t>
            </a:r>
            <a:r>
              <a:rPr lang="ja-JP" altLang="en-US" sz="1000" dirty="0">
                <a:solidFill>
                  <a:srgbClr val="000000"/>
                </a:solidFill>
                <a:latin typeface="メイリオ" pitchFamily="50" charset="-128"/>
                <a:ea typeface="メイリオ" pitchFamily="50" charset="-128"/>
                <a:cs typeface="メイリオ" pitchFamily="50" charset="-128"/>
              </a:rPr>
              <a:t>。</a:t>
            </a:r>
            <a:endParaRPr lang="en-US" altLang="ja-JP" sz="1000" dirty="0" smtClean="0">
              <a:solidFill>
                <a:srgbClr val="000000"/>
              </a:solidFill>
              <a:latin typeface="メイリオ" pitchFamily="50" charset="-128"/>
              <a:ea typeface="メイリオ" pitchFamily="50" charset="-128"/>
              <a:cs typeface="メイリオ" pitchFamily="50" charset="-128"/>
            </a:endParaRPr>
          </a:p>
        </p:txBody>
      </p:sp>
      <p:sp>
        <p:nvSpPr>
          <p:cNvPr id="62" name="テキスト ボックス 56"/>
          <p:cNvSpPr txBox="1">
            <a:spLocks noChangeArrowheads="1"/>
          </p:cNvSpPr>
          <p:nvPr/>
        </p:nvSpPr>
        <p:spPr bwMode="auto">
          <a:xfrm>
            <a:off x="731838" y="2571750"/>
            <a:ext cx="1746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900">
                <a:solidFill>
                  <a:schemeClr val="tx1"/>
                </a:solidFill>
                <a:latin typeface="Arial" charset="0"/>
                <a:ea typeface="ＭＳ Ｐゴシック" charset="-128"/>
              </a:defRPr>
            </a:lvl1pPr>
            <a:lvl2pPr marL="742950" indent="-285750" algn="l" eaLnBrk="0" hangingPunct="0">
              <a:spcBef>
                <a:spcPct val="20000"/>
              </a:spcBef>
              <a:buChar char="–"/>
              <a:defRPr kumimoji="1" sz="900">
                <a:solidFill>
                  <a:schemeClr val="tx1"/>
                </a:solidFill>
                <a:latin typeface="Arial" charset="0"/>
                <a:ea typeface="ＭＳ Ｐゴシック" charset="-128"/>
              </a:defRPr>
            </a:lvl2pPr>
            <a:lvl3pPr marL="1143000" indent="-228600" algn="l" eaLnBrk="0" hangingPunct="0">
              <a:spcBef>
                <a:spcPct val="20000"/>
              </a:spcBef>
              <a:buChar char="•"/>
              <a:defRPr kumimoji="1" sz="900">
                <a:solidFill>
                  <a:schemeClr val="tx1"/>
                </a:solidFill>
                <a:latin typeface="Arial" charset="0"/>
                <a:ea typeface="ＭＳ Ｐゴシック" charset="-128"/>
              </a:defRPr>
            </a:lvl3pPr>
            <a:lvl4pPr marL="1600200" indent="-228600" algn="l" eaLnBrk="0" hangingPunct="0">
              <a:spcBef>
                <a:spcPct val="20000"/>
              </a:spcBef>
              <a:buChar char="–"/>
              <a:defRPr kumimoji="1" sz="900">
                <a:solidFill>
                  <a:schemeClr val="tx1"/>
                </a:solidFill>
                <a:latin typeface="Arial" charset="0"/>
                <a:ea typeface="ＭＳ Ｐゴシック" charset="-128"/>
              </a:defRPr>
            </a:lvl4pPr>
            <a:lvl5pPr marL="2057400" indent="-228600" algn="l" eaLnBrk="0" hangingPunct="0">
              <a:spcBef>
                <a:spcPct val="20000"/>
              </a:spcBef>
              <a:buChar char="»"/>
              <a:defRPr kumimoji="1" sz="9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9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9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9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900">
                <a:solidFill>
                  <a:schemeClr val="tx1"/>
                </a:solidFill>
                <a:latin typeface="Arial" charset="0"/>
                <a:ea typeface="ＭＳ Ｐゴシック" charset="-128"/>
              </a:defRPr>
            </a:lvl9pPr>
          </a:lstStyle>
          <a:p>
            <a:pPr defTabSz="914400" eaLnBrk="1" fontAlgn="base" hangingPunct="1">
              <a:spcBef>
                <a:spcPct val="0"/>
              </a:spcBef>
              <a:spcAft>
                <a:spcPct val="0"/>
              </a:spcAft>
              <a:buFontTx/>
              <a:buNone/>
            </a:pPr>
            <a:r>
              <a:rPr lang="en-US" altLang="ja-JP" sz="2200" dirty="0">
                <a:solidFill>
                  <a:srgbClr val="6699FF"/>
                </a:solidFill>
                <a:latin typeface="OCRB" pitchFamily="49" charset="0"/>
                <a:ea typeface="メイリオ" pitchFamily="50" charset="-128"/>
                <a:cs typeface="Vijaya" pitchFamily="34" charset="0"/>
              </a:rPr>
              <a:t>Fashion</a:t>
            </a:r>
          </a:p>
        </p:txBody>
      </p:sp>
      <p:cxnSp>
        <p:nvCxnSpPr>
          <p:cNvPr id="63" name="直線コネクタ 7"/>
          <p:cNvCxnSpPr>
            <a:cxnSpLocks noChangeShapeType="1"/>
          </p:cNvCxnSpPr>
          <p:nvPr/>
        </p:nvCxnSpPr>
        <p:spPr bwMode="auto">
          <a:xfrm>
            <a:off x="798513" y="2971800"/>
            <a:ext cx="1258887" cy="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コネクタ 65"/>
          <p:cNvCxnSpPr>
            <a:cxnSpLocks noChangeShapeType="1"/>
          </p:cNvCxnSpPr>
          <p:nvPr/>
        </p:nvCxnSpPr>
        <p:spPr bwMode="auto">
          <a:xfrm>
            <a:off x="1806575" y="3144838"/>
            <a:ext cx="1973700" cy="350837"/>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74"/>
          <p:cNvCxnSpPr>
            <a:cxnSpLocks noChangeShapeType="1"/>
          </p:cNvCxnSpPr>
          <p:nvPr/>
        </p:nvCxnSpPr>
        <p:spPr bwMode="auto">
          <a:xfrm>
            <a:off x="1684338" y="2974975"/>
            <a:ext cx="122237" cy="16510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テキスト ボックス 65"/>
          <p:cNvSpPr txBox="1">
            <a:spLocks noChangeArrowheads="1"/>
          </p:cNvSpPr>
          <p:nvPr/>
        </p:nvSpPr>
        <p:spPr bwMode="auto">
          <a:xfrm>
            <a:off x="295275" y="4360525"/>
            <a:ext cx="2195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900">
                <a:solidFill>
                  <a:schemeClr val="tx1"/>
                </a:solidFill>
                <a:latin typeface="Arial" charset="0"/>
                <a:ea typeface="ＭＳ Ｐゴシック" charset="-128"/>
              </a:defRPr>
            </a:lvl1pPr>
            <a:lvl2pPr marL="742950" indent="-285750" algn="l" eaLnBrk="0" hangingPunct="0">
              <a:spcBef>
                <a:spcPct val="20000"/>
              </a:spcBef>
              <a:buChar char="–"/>
              <a:defRPr kumimoji="1" sz="900">
                <a:solidFill>
                  <a:schemeClr val="tx1"/>
                </a:solidFill>
                <a:latin typeface="Arial" charset="0"/>
                <a:ea typeface="ＭＳ Ｐゴシック" charset="-128"/>
              </a:defRPr>
            </a:lvl2pPr>
            <a:lvl3pPr marL="1143000" indent="-228600" algn="l" eaLnBrk="0" hangingPunct="0">
              <a:spcBef>
                <a:spcPct val="20000"/>
              </a:spcBef>
              <a:buChar char="•"/>
              <a:defRPr kumimoji="1" sz="900">
                <a:solidFill>
                  <a:schemeClr val="tx1"/>
                </a:solidFill>
                <a:latin typeface="Arial" charset="0"/>
                <a:ea typeface="ＭＳ Ｐゴシック" charset="-128"/>
              </a:defRPr>
            </a:lvl3pPr>
            <a:lvl4pPr marL="1600200" indent="-228600" algn="l" eaLnBrk="0" hangingPunct="0">
              <a:spcBef>
                <a:spcPct val="20000"/>
              </a:spcBef>
              <a:buChar char="–"/>
              <a:defRPr kumimoji="1" sz="900">
                <a:solidFill>
                  <a:schemeClr val="tx1"/>
                </a:solidFill>
                <a:latin typeface="Arial" charset="0"/>
                <a:ea typeface="ＭＳ Ｐゴシック" charset="-128"/>
              </a:defRPr>
            </a:lvl4pPr>
            <a:lvl5pPr marL="2057400" indent="-228600" algn="l" eaLnBrk="0" hangingPunct="0">
              <a:spcBef>
                <a:spcPct val="20000"/>
              </a:spcBef>
              <a:buChar char="»"/>
              <a:defRPr kumimoji="1" sz="9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9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9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9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900">
                <a:solidFill>
                  <a:schemeClr val="tx1"/>
                </a:solidFill>
                <a:latin typeface="Arial" charset="0"/>
                <a:ea typeface="ＭＳ Ｐゴシック" charset="-128"/>
              </a:defRPr>
            </a:lvl9pPr>
          </a:lstStyle>
          <a:p>
            <a:pPr defTabSz="914400" eaLnBrk="1" fontAlgn="base" hangingPunct="1">
              <a:spcBef>
                <a:spcPct val="0"/>
              </a:spcBef>
              <a:spcAft>
                <a:spcPct val="0"/>
              </a:spcAft>
              <a:buFontTx/>
              <a:buNone/>
              <a:defRPr/>
            </a:pPr>
            <a:r>
              <a:rPr lang="en-US" altLang="ja-JP" sz="2100" dirty="0" err="1" smtClean="0">
                <a:solidFill>
                  <a:srgbClr val="6699FF"/>
                </a:solidFill>
                <a:latin typeface="OCRB" panose="020B0609020202020204" pitchFamily="49" charset="0"/>
                <a:ea typeface="メイリオ" pitchFamily="50" charset="-128"/>
                <a:cs typeface="Vijaya" panose="020B0604020202020204" pitchFamily="34" charset="0"/>
              </a:rPr>
              <a:t>Mobile</a:t>
            </a:r>
            <a:r>
              <a:rPr lang="en-US" altLang="ja-JP" sz="2100" dirty="0" err="1">
                <a:solidFill>
                  <a:srgbClr val="6699FF"/>
                </a:solidFill>
                <a:latin typeface="OCRB" panose="020B0609020202020204" pitchFamily="49" charset="0"/>
                <a:ea typeface="メイリオ" pitchFamily="50" charset="-128"/>
                <a:cs typeface="Vijaya" panose="020B0604020202020204" pitchFamily="34" charset="0"/>
              </a:rPr>
              <a:t>&amp;</a:t>
            </a:r>
            <a:r>
              <a:rPr lang="en-US" altLang="ja-JP" sz="2100" dirty="0" err="1" smtClean="0">
                <a:solidFill>
                  <a:srgbClr val="6699FF"/>
                </a:solidFill>
                <a:latin typeface="OCRB" panose="020B0609020202020204" pitchFamily="49" charset="0"/>
                <a:ea typeface="メイリオ" pitchFamily="50" charset="-128"/>
                <a:cs typeface="Vijaya" panose="020B0604020202020204" pitchFamily="34" charset="0"/>
              </a:rPr>
              <a:t>SNS</a:t>
            </a:r>
            <a:endParaRPr lang="en-US" altLang="ja-JP" sz="2100" dirty="0" smtClean="0">
              <a:solidFill>
                <a:srgbClr val="6699FF"/>
              </a:solidFill>
              <a:latin typeface="OCRB" panose="020B0609020202020204" pitchFamily="49" charset="0"/>
              <a:ea typeface="メイリオ" pitchFamily="50" charset="-128"/>
              <a:cs typeface="Vijaya" panose="020B0604020202020204" pitchFamily="34" charset="0"/>
            </a:endParaRPr>
          </a:p>
        </p:txBody>
      </p:sp>
      <p:cxnSp>
        <p:nvCxnSpPr>
          <p:cNvPr id="67" name="直線コネクタ 81"/>
          <p:cNvCxnSpPr>
            <a:cxnSpLocks noChangeShapeType="1"/>
          </p:cNvCxnSpPr>
          <p:nvPr/>
        </p:nvCxnSpPr>
        <p:spPr bwMode="auto">
          <a:xfrm>
            <a:off x="371475" y="4740170"/>
            <a:ext cx="1765300" cy="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82"/>
          <p:cNvCxnSpPr>
            <a:cxnSpLocks noChangeShapeType="1"/>
          </p:cNvCxnSpPr>
          <p:nvPr/>
        </p:nvCxnSpPr>
        <p:spPr bwMode="auto">
          <a:xfrm flipV="1">
            <a:off x="2057400" y="4909106"/>
            <a:ext cx="1495424" cy="12143"/>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コネクタ 83"/>
          <p:cNvCxnSpPr>
            <a:cxnSpLocks noChangeShapeType="1"/>
          </p:cNvCxnSpPr>
          <p:nvPr/>
        </p:nvCxnSpPr>
        <p:spPr bwMode="auto">
          <a:xfrm>
            <a:off x="1935162" y="4756149"/>
            <a:ext cx="122238" cy="16510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テキスト ボックス 69"/>
          <p:cNvSpPr txBox="1">
            <a:spLocks noChangeArrowheads="1"/>
          </p:cNvSpPr>
          <p:nvPr/>
        </p:nvSpPr>
        <p:spPr bwMode="auto">
          <a:xfrm>
            <a:off x="6459538" y="2651125"/>
            <a:ext cx="1746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eaLnBrk="1" hangingPunct="1">
              <a:buFontTx/>
              <a:buNone/>
              <a:defRPr sz="2200">
                <a:solidFill>
                  <a:srgbClr val="00B0F0"/>
                </a:solidFill>
                <a:latin typeface="OCRB" pitchFamily="49" charset="0"/>
                <a:ea typeface="メイリオ" pitchFamily="50" charset="-128"/>
                <a:cs typeface="Vijaya" pitchFamily="34" charset="0"/>
              </a:defRPr>
            </a:lvl1pPr>
            <a:lvl2pPr marL="742950" indent="-285750" eaLnBrk="0" hangingPunct="0">
              <a:spcBef>
                <a:spcPct val="20000"/>
              </a:spcBef>
              <a:buChar char="–"/>
              <a:defRPr sz="900">
                <a:latin typeface="Arial" charset="0"/>
              </a:defRPr>
            </a:lvl2pPr>
            <a:lvl3pPr marL="1143000" indent="-228600" eaLnBrk="0" hangingPunct="0">
              <a:spcBef>
                <a:spcPct val="20000"/>
              </a:spcBef>
              <a:buChar char="•"/>
              <a:defRPr sz="900">
                <a:latin typeface="Arial" charset="0"/>
              </a:defRPr>
            </a:lvl3pPr>
            <a:lvl4pPr marL="1600200" indent="-228600" eaLnBrk="0" hangingPunct="0">
              <a:spcBef>
                <a:spcPct val="20000"/>
              </a:spcBef>
              <a:buChar char="–"/>
              <a:defRPr sz="900">
                <a:latin typeface="Arial" charset="0"/>
              </a:defRPr>
            </a:lvl4pPr>
            <a:lvl5pPr marL="2057400" indent="-228600" eaLnBrk="0" hangingPunct="0">
              <a:spcBef>
                <a:spcPct val="20000"/>
              </a:spcBef>
              <a:buChar char="»"/>
              <a:defRPr sz="900">
                <a:latin typeface="Arial" charset="0"/>
              </a:defRPr>
            </a:lvl5pPr>
            <a:lvl6pPr marL="2514600" indent="-228600" eaLnBrk="0" fontAlgn="base" hangingPunct="0">
              <a:spcBef>
                <a:spcPct val="20000"/>
              </a:spcBef>
              <a:spcAft>
                <a:spcPct val="0"/>
              </a:spcAft>
              <a:buChar char="»"/>
              <a:defRPr sz="900">
                <a:latin typeface="Arial" charset="0"/>
              </a:defRPr>
            </a:lvl6pPr>
            <a:lvl7pPr marL="2971800" indent="-228600" eaLnBrk="0" fontAlgn="base" hangingPunct="0">
              <a:spcBef>
                <a:spcPct val="20000"/>
              </a:spcBef>
              <a:spcAft>
                <a:spcPct val="0"/>
              </a:spcAft>
              <a:buChar char="»"/>
              <a:defRPr sz="900">
                <a:latin typeface="Arial" charset="0"/>
              </a:defRPr>
            </a:lvl7pPr>
            <a:lvl8pPr marL="3429000" indent="-228600" eaLnBrk="0" fontAlgn="base" hangingPunct="0">
              <a:spcBef>
                <a:spcPct val="20000"/>
              </a:spcBef>
              <a:spcAft>
                <a:spcPct val="0"/>
              </a:spcAft>
              <a:buChar char="»"/>
              <a:defRPr sz="900">
                <a:latin typeface="Arial" charset="0"/>
              </a:defRPr>
            </a:lvl8pPr>
            <a:lvl9pPr marL="3886200" indent="-228600" eaLnBrk="0" fontAlgn="base" hangingPunct="0">
              <a:spcBef>
                <a:spcPct val="20000"/>
              </a:spcBef>
              <a:spcAft>
                <a:spcPct val="0"/>
              </a:spcAft>
              <a:buChar char="»"/>
              <a:defRPr sz="900">
                <a:latin typeface="Arial" charset="0"/>
              </a:defRPr>
            </a:lvl9pPr>
          </a:lstStyle>
          <a:p>
            <a:pPr defTabSz="914400" fontAlgn="base">
              <a:spcBef>
                <a:spcPct val="0"/>
              </a:spcBef>
              <a:spcAft>
                <a:spcPct val="0"/>
              </a:spcAft>
              <a:defRPr/>
            </a:pPr>
            <a:r>
              <a:rPr kumimoji="0" lang="en-US" altLang="ja-JP" kern="0" dirty="0">
                <a:solidFill>
                  <a:srgbClr val="6699FF"/>
                </a:solidFill>
              </a:rPr>
              <a:t>Hair&amp;Make</a:t>
            </a:r>
          </a:p>
        </p:txBody>
      </p:sp>
      <p:cxnSp>
        <p:nvCxnSpPr>
          <p:cNvPr id="71" name="直線コネクタ 93"/>
          <p:cNvCxnSpPr>
            <a:cxnSpLocks noChangeShapeType="1"/>
          </p:cNvCxnSpPr>
          <p:nvPr/>
        </p:nvCxnSpPr>
        <p:spPr bwMode="auto">
          <a:xfrm>
            <a:off x="6526213" y="3013075"/>
            <a:ext cx="1497012" cy="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94"/>
          <p:cNvCxnSpPr>
            <a:cxnSpLocks noChangeShapeType="1"/>
          </p:cNvCxnSpPr>
          <p:nvPr/>
        </p:nvCxnSpPr>
        <p:spPr bwMode="auto">
          <a:xfrm flipH="1">
            <a:off x="5734257" y="3235325"/>
            <a:ext cx="971343" cy="289152"/>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95"/>
          <p:cNvCxnSpPr>
            <a:cxnSpLocks noChangeShapeType="1"/>
          </p:cNvCxnSpPr>
          <p:nvPr/>
        </p:nvCxnSpPr>
        <p:spPr bwMode="auto">
          <a:xfrm flipH="1">
            <a:off x="6705600" y="3014663"/>
            <a:ext cx="163513" cy="220662"/>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テキスト ボックス 73"/>
          <p:cNvSpPr txBox="1">
            <a:spLocks noChangeArrowheads="1"/>
          </p:cNvSpPr>
          <p:nvPr/>
        </p:nvSpPr>
        <p:spPr bwMode="auto">
          <a:xfrm>
            <a:off x="7968430" y="4249723"/>
            <a:ext cx="11231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eaLnBrk="1" hangingPunct="1">
              <a:buFontTx/>
              <a:buNone/>
              <a:defRPr sz="2200">
                <a:solidFill>
                  <a:srgbClr val="00B0F0"/>
                </a:solidFill>
                <a:latin typeface="OCRB" pitchFamily="49" charset="0"/>
                <a:ea typeface="メイリオ" pitchFamily="50" charset="-128"/>
                <a:cs typeface="Vijaya" pitchFamily="34" charset="0"/>
              </a:defRPr>
            </a:lvl1pPr>
            <a:lvl2pPr marL="742950" indent="-285750" eaLnBrk="0" hangingPunct="0">
              <a:spcBef>
                <a:spcPct val="20000"/>
              </a:spcBef>
              <a:buChar char="–"/>
              <a:defRPr sz="900">
                <a:latin typeface="Arial" charset="0"/>
              </a:defRPr>
            </a:lvl2pPr>
            <a:lvl3pPr marL="1143000" indent="-228600" eaLnBrk="0" hangingPunct="0">
              <a:spcBef>
                <a:spcPct val="20000"/>
              </a:spcBef>
              <a:buChar char="•"/>
              <a:defRPr sz="900">
                <a:latin typeface="Arial" charset="0"/>
              </a:defRPr>
            </a:lvl3pPr>
            <a:lvl4pPr marL="1600200" indent="-228600" eaLnBrk="0" hangingPunct="0">
              <a:spcBef>
                <a:spcPct val="20000"/>
              </a:spcBef>
              <a:buChar char="–"/>
              <a:defRPr sz="900">
                <a:latin typeface="Arial" charset="0"/>
              </a:defRPr>
            </a:lvl4pPr>
            <a:lvl5pPr marL="2057400" indent="-228600" eaLnBrk="0" hangingPunct="0">
              <a:spcBef>
                <a:spcPct val="20000"/>
              </a:spcBef>
              <a:buChar char="»"/>
              <a:defRPr sz="900">
                <a:latin typeface="Arial" charset="0"/>
              </a:defRPr>
            </a:lvl5pPr>
            <a:lvl6pPr marL="2514600" indent="-228600" eaLnBrk="0" fontAlgn="base" hangingPunct="0">
              <a:spcBef>
                <a:spcPct val="20000"/>
              </a:spcBef>
              <a:spcAft>
                <a:spcPct val="0"/>
              </a:spcAft>
              <a:buChar char="»"/>
              <a:defRPr sz="900">
                <a:latin typeface="Arial" charset="0"/>
              </a:defRPr>
            </a:lvl6pPr>
            <a:lvl7pPr marL="2971800" indent="-228600" eaLnBrk="0" fontAlgn="base" hangingPunct="0">
              <a:spcBef>
                <a:spcPct val="20000"/>
              </a:spcBef>
              <a:spcAft>
                <a:spcPct val="0"/>
              </a:spcAft>
              <a:buChar char="»"/>
              <a:defRPr sz="900">
                <a:latin typeface="Arial" charset="0"/>
              </a:defRPr>
            </a:lvl7pPr>
            <a:lvl8pPr marL="3429000" indent="-228600" eaLnBrk="0" fontAlgn="base" hangingPunct="0">
              <a:spcBef>
                <a:spcPct val="20000"/>
              </a:spcBef>
              <a:spcAft>
                <a:spcPct val="0"/>
              </a:spcAft>
              <a:buChar char="»"/>
              <a:defRPr sz="900">
                <a:latin typeface="Arial" charset="0"/>
              </a:defRPr>
            </a:lvl8pPr>
            <a:lvl9pPr marL="3886200" indent="-228600" eaLnBrk="0" fontAlgn="base" hangingPunct="0">
              <a:spcBef>
                <a:spcPct val="20000"/>
              </a:spcBef>
              <a:spcAft>
                <a:spcPct val="0"/>
              </a:spcAft>
              <a:buChar char="»"/>
              <a:defRPr sz="900">
                <a:latin typeface="Arial" charset="0"/>
              </a:defRPr>
            </a:lvl9pPr>
          </a:lstStyle>
          <a:p>
            <a:pPr defTabSz="914400" fontAlgn="base">
              <a:spcBef>
                <a:spcPct val="0"/>
              </a:spcBef>
              <a:spcAft>
                <a:spcPct val="0"/>
              </a:spcAft>
              <a:defRPr/>
            </a:pPr>
            <a:r>
              <a:rPr kumimoji="0" lang="en-US" altLang="ja-JP" kern="0" dirty="0" smtClean="0">
                <a:solidFill>
                  <a:srgbClr val="6699FF"/>
                </a:solidFill>
              </a:rPr>
              <a:t>PHOTO</a:t>
            </a:r>
            <a:endParaRPr kumimoji="0" lang="en-US" altLang="ja-JP" kern="0" dirty="0">
              <a:solidFill>
                <a:srgbClr val="6699FF"/>
              </a:solidFill>
            </a:endParaRPr>
          </a:p>
        </p:txBody>
      </p:sp>
      <p:cxnSp>
        <p:nvCxnSpPr>
          <p:cNvPr id="75" name="直線コネクタ 102"/>
          <p:cNvCxnSpPr>
            <a:cxnSpLocks noChangeShapeType="1"/>
          </p:cNvCxnSpPr>
          <p:nvPr/>
        </p:nvCxnSpPr>
        <p:spPr bwMode="auto">
          <a:xfrm>
            <a:off x="8069263" y="4669499"/>
            <a:ext cx="884237" cy="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103"/>
          <p:cNvCxnSpPr>
            <a:cxnSpLocks noChangeShapeType="1"/>
          </p:cNvCxnSpPr>
          <p:nvPr/>
        </p:nvCxnSpPr>
        <p:spPr bwMode="auto">
          <a:xfrm flipH="1">
            <a:off x="6086475" y="4899686"/>
            <a:ext cx="1931987" cy="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コネクタ 104"/>
          <p:cNvCxnSpPr>
            <a:cxnSpLocks noChangeShapeType="1"/>
          </p:cNvCxnSpPr>
          <p:nvPr/>
        </p:nvCxnSpPr>
        <p:spPr bwMode="auto">
          <a:xfrm flipH="1">
            <a:off x="8020050" y="4658281"/>
            <a:ext cx="185738" cy="250825"/>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テキスト ボックス 77"/>
          <p:cNvSpPr txBox="1">
            <a:spLocks noChangeArrowheads="1"/>
          </p:cNvSpPr>
          <p:nvPr/>
        </p:nvSpPr>
        <p:spPr bwMode="auto">
          <a:xfrm>
            <a:off x="6426200" y="5730759"/>
            <a:ext cx="1244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eaLnBrk="1" hangingPunct="1">
              <a:buFontTx/>
              <a:buNone/>
              <a:defRPr sz="2200">
                <a:solidFill>
                  <a:srgbClr val="00B0F0"/>
                </a:solidFill>
                <a:latin typeface="OCRB" pitchFamily="49" charset="0"/>
                <a:ea typeface="メイリオ" pitchFamily="50" charset="-128"/>
                <a:cs typeface="Vijaya" pitchFamily="34" charset="0"/>
              </a:defRPr>
            </a:lvl1pPr>
            <a:lvl2pPr marL="742950" indent="-285750" eaLnBrk="0" hangingPunct="0">
              <a:spcBef>
                <a:spcPct val="20000"/>
              </a:spcBef>
              <a:buChar char="–"/>
              <a:defRPr sz="900">
                <a:latin typeface="Arial" charset="0"/>
              </a:defRPr>
            </a:lvl2pPr>
            <a:lvl3pPr marL="1143000" indent="-228600" eaLnBrk="0" hangingPunct="0">
              <a:spcBef>
                <a:spcPct val="20000"/>
              </a:spcBef>
              <a:buChar char="•"/>
              <a:defRPr sz="900">
                <a:latin typeface="Arial" charset="0"/>
              </a:defRPr>
            </a:lvl3pPr>
            <a:lvl4pPr marL="1600200" indent="-228600" eaLnBrk="0" hangingPunct="0">
              <a:spcBef>
                <a:spcPct val="20000"/>
              </a:spcBef>
              <a:buChar char="–"/>
              <a:defRPr sz="900">
                <a:latin typeface="Arial" charset="0"/>
              </a:defRPr>
            </a:lvl4pPr>
            <a:lvl5pPr marL="2057400" indent="-228600" eaLnBrk="0" hangingPunct="0">
              <a:spcBef>
                <a:spcPct val="20000"/>
              </a:spcBef>
              <a:buChar char="»"/>
              <a:defRPr sz="900">
                <a:latin typeface="Arial" charset="0"/>
              </a:defRPr>
            </a:lvl5pPr>
            <a:lvl6pPr marL="2514600" indent="-228600" eaLnBrk="0" fontAlgn="base" hangingPunct="0">
              <a:spcBef>
                <a:spcPct val="20000"/>
              </a:spcBef>
              <a:spcAft>
                <a:spcPct val="0"/>
              </a:spcAft>
              <a:buChar char="»"/>
              <a:defRPr sz="900">
                <a:latin typeface="Arial" charset="0"/>
              </a:defRPr>
            </a:lvl6pPr>
            <a:lvl7pPr marL="2971800" indent="-228600" eaLnBrk="0" fontAlgn="base" hangingPunct="0">
              <a:spcBef>
                <a:spcPct val="20000"/>
              </a:spcBef>
              <a:spcAft>
                <a:spcPct val="0"/>
              </a:spcAft>
              <a:buChar char="»"/>
              <a:defRPr sz="900">
                <a:latin typeface="Arial" charset="0"/>
              </a:defRPr>
            </a:lvl7pPr>
            <a:lvl8pPr marL="3429000" indent="-228600" eaLnBrk="0" fontAlgn="base" hangingPunct="0">
              <a:spcBef>
                <a:spcPct val="20000"/>
              </a:spcBef>
              <a:spcAft>
                <a:spcPct val="0"/>
              </a:spcAft>
              <a:buChar char="»"/>
              <a:defRPr sz="900">
                <a:latin typeface="Arial" charset="0"/>
              </a:defRPr>
            </a:lvl8pPr>
            <a:lvl9pPr marL="3886200" indent="-228600" eaLnBrk="0" fontAlgn="base" hangingPunct="0">
              <a:spcBef>
                <a:spcPct val="20000"/>
              </a:spcBef>
              <a:spcAft>
                <a:spcPct val="0"/>
              </a:spcAft>
              <a:buChar char="»"/>
              <a:defRPr sz="900">
                <a:latin typeface="Arial" charset="0"/>
              </a:defRPr>
            </a:lvl9pPr>
          </a:lstStyle>
          <a:p>
            <a:pPr defTabSz="914400" fontAlgn="base">
              <a:spcBef>
                <a:spcPct val="0"/>
              </a:spcBef>
              <a:spcAft>
                <a:spcPct val="0"/>
              </a:spcAft>
              <a:defRPr/>
            </a:pPr>
            <a:r>
              <a:rPr kumimoji="0" lang="en-US" altLang="ja-JP" kern="0" dirty="0" smtClean="0">
                <a:solidFill>
                  <a:srgbClr val="6699FF"/>
                </a:solidFill>
              </a:rPr>
              <a:t>Health</a:t>
            </a:r>
            <a:endParaRPr kumimoji="0" lang="en-US" altLang="ja-JP" kern="0" dirty="0">
              <a:solidFill>
                <a:srgbClr val="6699FF"/>
              </a:solidFill>
            </a:endParaRPr>
          </a:p>
        </p:txBody>
      </p:sp>
      <p:cxnSp>
        <p:nvCxnSpPr>
          <p:cNvPr id="79" name="直線コネクタ 113"/>
          <p:cNvCxnSpPr>
            <a:cxnSpLocks noChangeShapeType="1"/>
          </p:cNvCxnSpPr>
          <p:nvPr/>
        </p:nvCxnSpPr>
        <p:spPr bwMode="auto">
          <a:xfrm>
            <a:off x="6552539" y="6101126"/>
            <a:ext cx="884238" cy="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114"/>
          <p:cNvCxnSpPr>
            <a:cxnSpLocks noChangeShapeType="1"/>
          </p:cNvCxnSpPr>
          <p:nvPr/>
        </p:nvCxnSpPr>
        <p:spPr bwMode="auto">
          <a:xfrm flipH="1" flipV="1">
            <a:off x="5848350" y="6311516"/>
            <a:ext cx="833438" cy="1516"/>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コネクタ 115"/>
          <p:cNvCxnSpPr>
            <a:cxnSpLocks noChangeShapeType="1"/>
          </p:cNvCxnSpPr>
          <p:nvPr/>
        </p:nvCxnSpPr>
        <p:spPr bwMode="auto">
          <a:xfrm flipH="1">
            <a:off x="6681786" y="6092441"/>
            <a:ext cx="95251" cy="219075"/>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p:cNvSpPr txBox="1">
            <a:spLocks noChangeArrowheads="1"/>
          </p:cNvSpPr>
          <p:nvPr/>
        </p:nvSpPr>
        <p:spPr bwMode="auto">
          <a:xfrm>
            <a:off x="323850" y="5680075"/>
            <a:ext cx="3476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eaLnBrk="1" hangingPunct="1">
              <a:buFontTx/>
              <a:buNone/>
              <a:defRPr sz="2200">
                <a:solidFill>
                  <a:srgbClr val="00B0F0"/>
                </a:solidFill>
                <a:latin typeface="OCRB" pitchFamily="49" charset="0"/>
                <a:ea typeface="メイリオ" pitchFamily="50" charset="-128"/>
                <a:cs typeface="Vijaya" pitchFamily="34" charset="0"/>
              </a:defRPr>
            </a:lvl1pPr>
            <a:lvl2pPr marL="742950" indent="-285750" eaLnBrk="0" hangingPunct="0">
              <a:spcBef>
                <a:spcPct val="20000"/>
              </a:spcBef>
              <a:buChar char="–"/>
              <a:defRPr sz="900">
                <a:latin typeface="Arial" charset="0"/>
              </a:defRPr>
            </a:lvl2pPr>
            <a:lvl3pPr marL="1143000" indent="-228600" eaLnBrk="0" hangingPunct="0">
              <a:spcBef>
                <a:spcPct val="20000"/>
              </a:spcBef>
              <a:buChar char="•"/>
              <a:defRPr sz="900">
                <a:latin typeface="Arial" charset="0"/>
              </a:defRPr>
            </a:lvl3pPr>
            <a:lvl4pPr marL="1600200" indent="-228600" eaLnBrk="0" hangingPunct="0">
              <a:spcBef>
                <a:spcPct val="20000"/>
              </a:spcBef>
              <a:buChar char="–"/>
              <a:defRPr sz="900">
                <a:latin typeface="Arial" charset="0"/>
              </a:defRPr>
            </a:lvl4pPr>
            <a:lvl5pPr marL="2057400" indent="-228600" eaLnBrk="0" hangingPunct="0">
              <a:spcBef>
                <a:spcPct val="20000"/>
              </a:spcBef>
              <a:buChar char="»"/>
              <a:defRPr sz="900">
                <a:latin typeface="Arial" charset="0"/>
              </a:defRPr>
            </a:lvl5pPr>
            <a:lvl6pPr marL="2514600" indent="-228600" eaLnBrk="0" fontAlgn="base" hangingPunct="0">
              <a:spcBef>
                <a:spcPct val="20000"/>
              </a:spcBef>
              <a:spcAft>
                <a:spcPct val="0"/>
              </a:spcAft>
              <a:buChar char="»"/>
              <a:defRPr sz="900">
                <a:latin typeface="Arial" charset="0"/>
              </a:defRPr>
            </a:lvl6pPr>
            <a:lvl7pPr marL="2971800" indent="-228600" eaLnBrk="0" fontAlgn="base" hangingPunct="0">
              <a:spcBef>
                <a:spcPct val="20000"/>
              </a:spcBef>
              <a:spcAft>
                <a:spcPct val="0"/>
              </a:spcAft>
              <a:buChar char="»"/>
              <a:defRPr sz="900">
                <a:latin typeface="Arial" charset="0"/>
              </a:defRPr>
            </a:lvl7pPr>
            <a:lvl8pPr marL="3429000" indent="-228600" eaLnBrk="0" fontAlgn="base" hangingPunct="0">
              <a:spcBef>
                <a:spcPct val="20000"/>
              </a:spcBef>
              <a:spcAft>
                <a:spcPct val="0"/>
              </a:spcAft>
              <a:buChar char="»"/>
              <a:defRPr sz="900">
                <a:latin typeface="Arial" charset="0"/>
              </a:defRPr>
            </a:lvl8pPr>
            <a:lvl9pPr marL="3886200" indent="-228600" eaLnBrk="0" fontAlgn="base" hangingPunct="0">
              <a:spcBef>
                <a:spcPct val="20000"/>
              </a:spcBef>
              <a:spcAft>
                <a:spcPct val="0"/>
              </a:spcAft>
              <a:buChar char="»"/>
              <a:defRPr sz="900">
                <a:latin typeface="Arial" charset="0"/>
              </a:defRPr>
            </a:lvl9pPr>
          </a:lstStyle>
          <a:p>
            <a:pPr defTabSz="914400" fontAlgn="base">
              <a:spcBef>
                <a:spcPct val="0"/>
              </a:spcBef>
              <a:spcAft>
                <a:spcPct val="0"/>
              </a:spcAft>
              <a:defRPr/>
            </a:pPr>
            <a:r>
              <a:rPr kumimoji="0" lang="en-US" altLang="ja-JP" kern="0" dirty="0" err="1" smtClean="0">
                <a:solidFill>
                  <a:srgbClr val="6699FF"/>
                </a:solidFill>
              </a:rPr>
              <a:t>Information</a:t>
            </a:r>
            <a:r>
              <a:rPr kumimoji="0" lang="en-US" altLang="ja-JP" kern="0" dirty="0" err="1">
                <a:solidFill>
                  <a:srgbClr val="6699FF"/>
                </a:solidFill>
              </a:rPr>
              <a:t>&amp;</a:t>
            </a:r>
            <a:r>
              <a:rPr kumimoji="0" lang="en-US" altLang="ja-JP" kern="0" dirty="0" err="1" smtClean="0">
                <a:solidFill>
                  <a:srgbClr val="6699FF"/>
                </a:solidFill>
              </a:rPr>
              <a:t>SCHOOL</a:t>
            </a:r>
            <a:r>
              <a:rPr kumimoji="0" lang="en-US" altLang="ja-JP" kern="0" dirty="0" smtClean="0">
                <a:solidFill>
                  <a:srgbClr val="6699FF"/>
                </a:solidFill>
              </a:rPr>
              <a:t> </a:t>
            </a:r>
            <a:endParaRPr kumimoji="0" lang="en-US" altLang="ja-JP" kern="0" dirty="0">
              <a:solidFill>
                <a:srgbClr val="6699FF"/>
              </a:solidFill>
            </a:endParaRPr>
          </a:p>
        </p:txBody>
      </p:sp>
      <p:cxnSp>
        <p:nvCxnSpPr>
          <p:cNvPr id="83" name="直線コネクタ 128"/>
          <p:cNvCxnSpPr>
            <a:cxnSpLocks noChangeShapeType="1"/>
          </p:cNvCxnSpPr>
          <p:nvPr/>
        </p:nvCxnSpPr>
        <p:spPr bwMode="auto">
          <a:xfrm>
            <a:off x="438150" y="6042025"/>
            <a:ext cx="2920206" cy="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コネクタ 129"/>
          <p:cNvCxnSpPr>
            <a:cxnSpLocks noChangeShapeType="1"/>
          </p:cNvCxnSpPr>
          <p:nvPr/>
        </p:nvCxnSpPr>
        <p:spPr bwMode="auto">
          <a:xfrm>
            <a:off x="2783900" y="6221028"/>
            <a:ext cx="1204105" cy="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コネクタ 130"/>
          <p:cNvCxnSpPr>
            <a:cxnSpLocks noChangeShapeType="1"/>
          </p:cNvCxnSpPr>
          <p:nvPr/>
        </p:nvCxnSpPr>
        <p:spPr bwMode="auto">
          <a:xfrm>
            <a:off x="2656900" y="6051166"/>
            <a:ext cx="123825" cy="165100"/>
          </a:xfrm>
          <a:prstGeom prst="line">
            <a:avLst/>
          </a:prstGeom>
          <a:noFill/>
          <a:ln w="12700" algn="ctr">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 Box 36"/>
          <p:cNvSpPr txBox="1">
            <a:spLocks noChangeArrowheads="1"/>
          </p:cNvSpPr>
          <p:nvPr/>
        </p:nvSpPr>
        <p:spPr bwMode="auto">
          <a:xfrm>
            <a:off x="404812" y="605165"/>
            <a:ext cx="62960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900">
                <a:solidFill>
                  <a:schemeClr val="tx1"/>
                </a:solidFill>
                <a:latin typeface="Arial" charset="0"/>
                <a:ea typeface="ＭＳ Ｐゴシック" charset="-128"/>
              </a:defRPr>
            </a:lvl1pPr>
            <a:lvl2pPr marL="742950" indent="-285750" algn="l" eaLnBrk="0" hangingPunct="0">
              <a:spcBef>
                <a:spcPct val="20000"/>
              </a:spcBef>
              <a:buChar char="–"/>
              <a:defRPr kumimoji="1" sz="900">
                <a:solidFill>
                  <a:schemeClr val="tx1"/>
                </a:solidFill>
                <a:latin typeface="Arial" charset="0"/>
                <a:ea typeface="ＭＳ Ｐゴシック" charset="-128"/>
              </a:defRPr>
            </a:lvl2pPr>
            <a:lvl3pPr marL="1143000" indent="-228600" algn="l" eaLnBrk="0" hangingPunct="0">
              <a:spcBef>
                <a:spcPct val="20000"/>
              </a:spcBef>
              <a:buChar char="•"/>
              <a:defRPr kumimoji="1" sz="900">
                <a:solidFill>
                  <a:schemeClr val="tx1"/>
                </a:solidFill>
                <a:latin typeface="Arial" charset="0"/>
                <a:ea typeface="ＭＳ Ｐゴシック" charset="-128"/>
              </a:defRPr>
            </a:lvl3pPr>
            <a:lvl4pPr marL="1600200" indent="-228600" algn="l" eaLnBrk="0" hangingPunct="0">
              <a:spcBef>
                <a:spcPct val="20000"/>
              </a:spcBef>
              <a:buChar char="–"/>
              <a:defRPr kumimoji="1" sz="900">
                <a:solidFill>
                  <a:schemeClr val="tx1"/>
                </a:solidFill>
                <a:latin typeface="Arial" charset="0"/>
                <a:ea typeface="ＭＳ Ｐゴシック" charset="-128"/>
              </a:defRPr>
            </a:lvl4pPr>
            <a:lvl5pPr marL="2057400" indent="-228600" algn="l" eaLnBrk="0" hangingPunct="0">
              <a:spcBef>
                <a:spcPct val="20000"/>
              </a:spcBef>
              <a:buChar char="»"/>
              <a:defRPr kumimoji="1" sz="9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9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9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9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900">
                <a:solidFill>
                  <a:schemeClr val="tx1"/>
                </a:solidFill>
                <a:latin typeface="Arial" charset="0"/>
                <a:ea typeface="ＭＳ Ｐゴシック" charset="-128"/>
              </a:defRPr>
            </a:lvl9pPr>
          </a:lstStyle>
          <a:p>
            <a:pPr defTabSz="914400" eaLnBrk="1" fontAlgn="base" hangingPunct="1">
              <a:spcBef>
                <a:spcPct val="0"/>
              </a:spcBef>
              <a:spcAft>
                <a:spcPct val="0"/>
              </a:spcAft>
              <a:buFontTx/>
              <a:buNone/>
            </a:pPr>
            <a:r>
              <a:rPr lang="ja-JP" altLang="en-US" sz="1300" b="1" dirty="0">
                <a:solidFill>
                  <a:srgbClr val="6699FF"/>
                </a:solidFill>
                <a:latin typeface="メイリオ" pitchFamily="50" charset="-128"/>
                <a:ea typeface="メイリオ" pitchFamily="50" charset="-128"/>
                <a:cs typeface="メイリオ" pitchFamily="50" charset="-128"/>
              </a:rPr>
              <a:t>就</a:t>
            </a:r>
            <a:r>
              <a:rPr lang="ja-JP" altLang="en-US" sz="1300" b="1" dirty="0" smtClean="0">
                <a:solidFill>
                  <a:srgbClr val="6699FF"/>
                </a:solidFill>
                <a:latin typeface="メイリオ" pitchFamily="50" charset="-128"/>
                <a:ea typeface="メイリオ" pitchFamily="50" charset="-128"/>
                <a:cs typeface="メイリオ" pitchFamily="50" charset="-128"/>
              </a:rPr>
              <a:t>活準備に向けて確実に消費行動を起こす層。</a:t>
            </a:r>
            <a:endParaRPr lang="en-US" altLang="ja-JP" sz="1300" b="1" dirty="0" smtClean="0">
              <a:solidFill>
                <a:srgbClr val="6699FF"/>
              </a:solidFill>
              <a:latin typeface="メイリオ" pitchFamily="50" charset="-128"/>
              <a:ea typeface="メイリオ" pitchFamily="50" charset="-128"/>
              <a:cs typeface="メイリオ" pitchFamily="50" charset="-128"/>
            </a:endParaRPr>
          </a:p>
          <a:p>
            <a:pPr defTabSz="914400" eaLnBrk="1" fontAlgn="base" hangingPunct="1">
              <a:spcBef>
                <a:spcPct val="0"/>
              </a:spcBef>
              <a:spcAft>
                <a:spcPct val="0"/>
              </a:spcAft>
              <a:buFontTx/>
              <a:buNone/>
            </a:pPr>
            <a:r>
              <a:rPr lang="ja-JP" altLang="en-US" sz="1300" b="1" dirty="0" smtClean="0">
                <a:solidFill>
                  <a:srgbClr val="6699FF"/>
                </a:solidFill>
                <a:latin typeface="メイリオ" pitchFamily="50" charset="-128"/>
                <a:ea typeface="メイリオ" pitchFamily="50" charset="-128"/>
                <a:cs typeface="メイリオ" pitchFamily="50" charset="-128"/>
              </a:rPr>
              <a:t>失敗</a:t>
            </a:r>
            <a:r>
              <a:rPr lang="ja-JP" altLang="en-US" sz="1300" b="1" dirty="0">
                <a:solidFill>
                  <a:srgbClr val="6699FF"/>
                </a:solidFill>
                <a:latin typeface="メイリオ" pitchFamily="50" charset="-128"/>
                <a:ea typeface="メイリオ" pitchFamily="50" charset="-128"/>
                <a:cs typeface="メイリオ" pitchFamily="50" charset="-128"/>
              </a:rPr>
              <a:t>したく</a:t>
            </a:r>
            <a:r>
              <a:rPr lang="ja-JP" altLang="en-US" sz="1300" b="1" dirty="0" smtClean="0">
                <a:solidFill>
                  <a:srgbClr val="6699FF"/>
                </a:solidFill>
                <a:latin typeface="メイリオ" pitchFamily="50" charset="-128"/>
                <a:ea typeface="メイリオ" pitchFamily="50" charset="-128"/>
                <a:cs typeface="メイリオ" pitchFamily="50" charset="-128"/>
              </a:rPr>
              <a:t>ないという気持ちが強く、就活に役立つ情報に対して敏感に反応。</a:t>
            </a:r>
            <a:endParaRPr lang="en-US" altLang="ja-JP" sz="1300" b="1" dirty="0" smtClean="0">
              <a:solidFill>
                <a:srgbClr val="6699FF"/>
              </a:solidFill>
              <a:latin typeface="メイリオ" pitchFamily="50" charset="-128"/>
              <a:ea typeface="メイリオ" pitchFamily="50" charset="-128"/>
              <a:cs typeface="メイリオ" pitchFamily="50" charset="-128"/>
            </a:endParaRPr>
          </a:p>
        </p:txBody>
      </p:sp>
      <p:sp>
        <p:nvSpPr>
          <p:cNvPr id="87" name="テキスト ボックス 86"/>
          <p:cNvSpPr txBox="1"/>
          <p:nvPr/>
        </p:nvSpPr>
        <p:spPr>
          <a:xfrm>
            <a:off x="669096" y="1529179"/>
            <a:ext cx="3110147" cy="338554"/>
          </a:xfrm>
          <a:prstGeom prst="rect">
            <a:avLst/>
          </a:prstGeom>
          <a:noFill/>
        </p:spPr>
        <p:txBody>
          <a:bodyPr wrap="none" rtlCol="0">
            <a:spAutoFit/>
          </a:bodyPr>
          <a:lstStyle/>
          <a:p>
            <a:pPr defTabSz="914400" fontAlgn="base">
              <a:spcBef>
                <a:spcPct val="0"/>
              </a:spcBef>
              <a:spcAft>
                <a:spcPct val="0"/>
              </a:spcAft>
            </a:pPr>
            <a:r>
              <a:rPr lang="ja-JP" altLang="en-US" sz="1200" dirty="0" smtClean="0">
                <a:solidFill>
                  <a:srgbClr val="000000"/>
                </a:solidFill>
                <a:cs typeface="Meiryo UI" panose="020B0604030504040204" pitchFamily="50" charset="-128"/>
              </a:rPr>
              <a:t>就活は予想以上に大変だった･･･</a:t>
            </a:r>
            <a:r>
              <a:rPr lang="en-US" altLang="ja-JP" sz="1600" b="1" dirty="0" smtClean="0">
                <a:solidFill>
                  <a:srgbClr val="6699FF"/>
                </a:solidFill>
                <a:cs typeface="Meiryo UI" panose="020B0604030504040204" pitchFamily="50" charset="-128"/>
              </a:rPr>
              <a:t>80.9</a:t>
            </a:r>
            <a:r>
              <a:rPr lang="ja-JP" altLang="en-US" sz="1600" b="1" dirty="0" smtClean="0">
                <a:solidFill>
                  <a:srgbClr val="6699FF"/>
                </a:solidFill>
                <a:cs typeface="Meiryo UI" panose="020B0604030504040204" pitchFamily="50" charset="-128"/>
              </a:rPr>
              <a:t>％</a:t>
            </a:r>
            <a:endParaRPr lang="ja-JP" altLang="en-US" sz="1200" b="1" dirty="0">
              <a:solidFill>
                <a:srgbClr val="6699FF"/>
              </a:solidFill>
              <a:cs typeface="Meiryo UI" panose="020B0604030504040204" pitchFamily="50" charset="-128"/>
            </a:endParaRPr>
          </a:p>
        </p:txBody>
      </p:sp>
      <p:sp>
        <p:nvSpPr>
          <p:cNvPr id="88" name="テキスト ボックス 87"/>
          <p:cNvSpPr txBox="1"/>
          <p:nvPr/>
        </p:nvSpPr>
        <p:spPr>
          <a:xfrm>
            <a:off x="1602705" y="1868656"/>
            <a:ext cx="3417923" cy="338554"/>
          </a:xfrm>
          <a:prstGeom prst="rect">
            <a:avLst/>
          </a:prstGeom>
          <a:noFill/>
        </p:spPr>
        <p:txBody>
          <a:bodyPr wrap="none" rtlCol="0">
            <a:spAutoFit/>
          </a:bodyPr>
          <a:lstStyle/>
          <a:p>
            <a:pPr defTabSz="914400" fontAlgn="base">
              <a:spcBef>
                <a:spcPct val="0"/>
              </a:spcBef>
              <a:spcAft>
                <a:spcPct val="0"/>
              </a:spcAft>
            </a:pPr>
            <a:r>
              <a:rPr lang="ja-JP" altLang="en-US" sz="1200" dirty="0" smtClean="0">
                <a:solidFill>
                  <a:srgbClr val="000000"/>
                </a:solidFill>
                <a:cs typeface="Meiryo UI" panose="020B0604030504040204" pitchFamily="50" charset="-128"/>
              </a:rPr>
              <a:t>就活は予想以上にお金がかかった･･･</a:t>
            </a:r>
            <a:r>
              <a:rPr lang="en-US" altLang="ja-JP" sz="1600" b="1" dirty="0" smtClean="0">
                <a:solidFill>
                  <a:srgbClr val="6699FF"/>
                </a:solidFill>
                <a:cs typeface="Meiryo UI" panose="020B0604030504040204" pitchFamily="50" charset="-128"/>
              </a:rPr>
              <a:t>68.1</a:t>
            </a:r>
            <a:r>
              <a:rPr lang="ja-JP" altLang="en-US" sz="1600" b="1" dirty="0" smtClean="0">
                <a:solidFill>
                  <a:srgbClr val="6699FF"/>
                </a:solidFill>
                <a:cs typeface="Meiryo UI" panose="020B0604030504040204" pitchFamily="50" charset="-128"/>
              </a:rPr>
              <a:t>％</a:t>
            </a:r>
            <a:endParaRPr lang="ja-JP" altLang="en-US" sz="1200" b="1" dirty="0">
              <a:solidFill>
                <a:srgbClr val="6699FF"/>
              </a:solidFill>
              <a:cs typeface="Meiryo UI" panose="020B0604030504040204" pitchFamily="50" charset="-128"/>
            </a:endParaRPr>
          </a:p>
        </p:txBody>
      </p:sp>
      <p:sp>
        <p:nvSpPr>
          <p:cNvPr id="89" name="テキスト ボックス 88"/>
          <p:cNvSpPr txBox="1"/>
          <p:nvPr/>
        </p:nvSpPr>
        <p:spPr>
          <a:xfrm>
            <a:off x="4452743" y="2202031"/>
            <a:ext cx="4187365" cy="338554"/>
          </a:xfrm>
          <a:prstGeom prst="rect">
            <a:avLst/>
          </a:prstGeom>
          <a:noFill/>
        </p:spPr>
        <p:txBody>
          <a:bodyPr wrap="none" rtlCol="0">
            <a:spAutoFit/>
          </a:bodyPr>
          <a:lstStyle/>
          <a:p>
            <a:pPr defTabSz="914400" fontAlgn="base">
              <a:spcBef>
                <a:spcPct val="0"/>
              </a:spcBef>
              <a:spcAft>
                <a:spcPct val="0"/>
              </a:spcAft>
            </a:pPr>
            <a:r>
              <a:rPr lang="ja-JP" altLang="en-US" sz="1200" dirty="0" smtClean="0">
                <a:solidFill>
                  <a:srgbClr val="000000"/>
                </a:solidFill>
                <a:cs typeface="Meiryo UI" panose="020B0604030504040204" pitchFamily="50" charset="-128"/>
              </a:rPr>
              <a:t>就</a:t>
            </a:r>
            <a:r>
              <a:rPr lang="ja-JP" altLang="en-US" sz="1200" dirty="0">
                <a:solidFill>
                  <a:srgbClr val="000000"/>
                </a:solidFill>
                <a:cs typeface="Meiryo UI" panose="020B0604030504040204" pitchFamily="50" charset="-128"/>
              </a:rPr>
              <a:t>活準備、または就活中</a:t>
            </a:r>
            <a:r>
              <a:rPr lang="ja-JP" altLang="en-US" sz="1200" dirty="0" smtClean="0">
                <a:solidFill>
                  <a:srgbClr val="000000"/>
                </a:solidFill>
                <a:cs typeface="Meiryo UI" panose="020B0604030504040204" pitchFamily="50" charset="-128"/>
              </a:rPr>
              <a:t>に必要な商品を購入･･･</a:t>
            </a:r>
            <a:r>
              <a:rPr lang="en-US" altLang="ja-JP" sz="1600" b="1" dirty="0" smtClean="0">
                <a:solidFill>
                  <a:srgbClr val="6699FF"/>
                </a:solidFill>
                <a:cs typeface="Meiryo UI" panose="020B0604030504040204" pitchFamily="50" charset="-128"/>
              </a:rPr>
              <a:t>96.9</a:t>
            </a:r>
            <a:r>
              <a:rPr lang="ja-JP" altLang="en-US" sz="1600" b="1" dirty="0" smtClean="0">
                <a:solidFill>
                  <a:srgbClr val="6699FF"/>
                </a:solidFill>
                <a:cs typeface="Meiryo UI" panose="020B0604030504040204" pitchFamily="50" charset="-128"/>
              </a:rPr>
              <a:t>％</a:t>
            </a:r>
            <a:endParaRPr lang="ja-JP" altLang="en-US" sz="1200" b="1" dirty="0">
              <a:solidFill>
                <a:srgbClr val="6699FF"/>
              </a:solidFill>
              <a:cs typeface="Meiryo UI" panose="020B0604030504040204" pitchFamily="50" charset="-128"/>
            </a:endParaRPr>
          </a:p>
        </p:txBody>
      </p:sp>
      <p:sp>
        <p:nvSpPr>
          <p:cNvPr id="90" name="Text Box 15"/>
          <p:cNvSpPr txBox="1">
            <a:spLocks noChangeArrowheads="1"/>
          </p:cNvSpPr>
          <p:nvPr/>
        </p:nvSpPr>
        <p:spPr bwMode="auto">
          <a:xfrm>
            <a:off x="414337" y="1043831"/>
            <a:ext cx="97012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500">
                <a:solidFill>
                  <a:schemeClr val="tx1"/>
                </a:solidFill>
                <a:latin typeface="Arial" charset="0"/>
                <a:ea typeface="HGPｺﾞｼｯｸE" pitchFamily="50" charset="-128"/>
              </a:defRPr>
            </a:lvl1pPr>
            <a:lvl2pPr marL="742950" indent="-285750" eaLnBrk="0" hangingPunct="0">
              <a:defRPr kumimoji="1" sz="1500">
                <a:solidFill>
                  <a:schemeClr val="tx1"/>
                </a:solidFill>
                <a:latin typeface="Arial" charset="0"/>
                <a:ea typeface="HGPｺﾞｼｯｸE" pitchFamily="50" charset="-128"/>
              </a:defRPr>
            </a:lvl2pPr>
            <a:lvl3pPr marL="1143000" indent="-228600" eaLnBrk="0" hangingPunct="0">
              <a:defRPr kumimoji="1" sz="1500">
                <a:solidFill>
                  <a:schemeClr val="tx1"/>
                </a:solidFill>
                <a:latin typeface="Arial" charset="0"/>
                <a:ea typeface="HGPｺﾞｼｯｸE" pitchFamily="50" charset="-128"/>
              </a:defRPr>
            </a:lvl3pPr>
            <a:lvl4pPr marL="1600200" indent="-228600" eaLnBrk="0" hangingPunct="0">
              <a:defRPr kumimoji="1" sz="1500">
                <a:solidFill>
                  <a:schemeClr val="tx1"/>
                </a:solidFill>
                <a:latin typeface="Arial" charset="0"/>
                <a:ea typeface="HGPｺﾞｼｯｸE" pitchFamily="50" charset="-128"/>
              </a:defRPr>
            </a:lvl4pPr>
            <a:lvl5pPr marL="2057400" indent="-228600" eaLnBrk="0" hangingPunct="0">
              <a:defRPr kumimoji="1" sz="1500">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sz="1500">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sz="1500">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sz="1500">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sz="1500">
                <a:solidFill>
                  <a:schemeClr val="tx1"/>
                </a:solidFill>
                <a:latin typeface="Arial" charset="0"/>
                <a:ea typeface="HGPｺﾞｼｯｸE" pitchFamily="50" charset="-128"/>
              </a:defRPr>
            </a:lvl9pPr>
          </a:lstStyle>
          <a:p>
            <a:pPr defTabSz="914400" eaLnBrk="1" fontAlgn="base" hangingPunct="1">
              <a:spcBef>
                <a:spcPct val="0"/>
              </a:spcBef>
              <a:spcAft>
                <a:spcPct val="0"/>
              </a:spcAft>
              <a:defRPr/>
            </a:pPr>
            <a:r>
              <a:rPr lang="ja-JP" altLang="en-US" sz="1100" dirty="0" smtClean="0">
                <a:solidFill>
                  <a:srgbClr val="000000"/>
                </a:solidFill>
                <a:latin typeface="メイリオ" pitchFamily="50" charset="-128"/>
                <a:ea typeface="メイリオ" pitchFamily="50" charset="-128"/>
                <a:cs typeface="メイリオ" pitchFamily="50" charset="-128"/>
              </a:rPr>
              <a:t>就活に関連するあらゆる</a:t>
            </a:r>
            <a:r>
              <a:rPr lang="ja-JP" altLang="en-US" sz="1100" dirty="0">
                <a:solidFill>
                  <a:srgbClr val="000000"/>
                </a:solidFill>
                <a:latin typeface="メイリオ" pitchFamily="50" charset="-128"/>
                <a:ea typeface="メイリオ" pitchFamily="50" charset="-128"/>
                <a:cs typeface="メイリオ" pitchFamily="50" charset="-128"/>
              </a:rPr>
              <a:t>商品について</a:t>
            </a:r>
            <a:r>
              <a:rPr lang="ja-JP" altLang="en-US" sz="1100" b="1" dirty="0" smtClean="0">
                <a:solidFill>
                  <a:srgbClr val="FF7C80"/>
                </a:solidFill>
                <a:latin typeface="メイリオ" pitchFamily="50" charset="-128"/>
                <a:ea typeface="メイリオ" pitchFamily="50" charset="-128"/>
                <a:cs typeface="メイリオ" pitchFamily="50" charset="-128"/>
              </a:rPr>
              <a:t>ブランドスイッチ</a:t>
            </a:r>
            <a:r>
              <a:rPr lang="ja-JP" altLang="en-US" sz="1100" dirty="0" smtClean="0">
                <a:solidFill>
                  <a:srgbClr val="000000"/>
                </a:solidFill>
                <a:latin typeface="メイリオ" pitchFamily="50" charset="-128"/>
                <a:ea typeface="メイリオ" pitchFamily="50" charset="-128"/>
                <a:cs typeface="メイリオ" pitchFamily="50" charset="-128"/>
              </a:rPr>
              <a:t>や</a:t>
            </a:r>
            <a:r>
              <a:rPr lang="ja-JP" altLang="en-US" sz="1100" b="1" dirty="0" smtClean="0">
                <a:solidFill>
                  <a:srgbClr val="FF7C80"/>
                </a:solidFill>
                <a:latin typeface="メイリオ" pitchFamily="50" charset="-128"/>
                <a:ea typeface="メイリオ" pitchFamily="50" charset="-128"/>
                <a:cs typeface="メイリオ" pitchFamily="50" charset="-128"/>
              </a:rPr>
              <a:t>今</a:t>
            </a:r>
            <a:r>
              <a:rPr lang="ja-JP" altLang="en-US" sz="1100" b="1" dirty="0">
                <a:solidFill>
                  <a:srgbClr val="FF7C80"/>
                </a:solidFill>
                <a:latin typeface="メイリオ" pitchFamily="50" charset="-128"/>
                <a:ea typeface="メイリオ" pitchFamily="50" charset="-128"/>
                <a:cs typeface="メイリオ" pitchFamily="50" charset="-128"/>
              </a:rPr>
              <a:t>までになかった購買行動</a:t>
            </a:r>
            <a:r>
              <a:rPr lang="ja-JP" altLang="en-US" sz="1100" dirty="0">
                <a:solidFill>
                  <a:srgbClr val="000000"/>
                </a:solidFill>
                <a:latin typeface="メイリオ" pitchFamily="50" charset="-128"/>
                <a:ea typeface="メイリオ" pitchFamily="50" charset="-128"/>
                <a:cs typeface="メイリオ" pitchFamily="50" charset="-128"/>
              </a:rPr>
              <a:t>を喚起しやすく</a:t>
            </a:r>
            <a:r>
              <a:rPr lang="ja-JP" altLang="en-US" sz="1100" dirty="0" smtClean="0">
                <a:solidFill>
                  <a:srgbClr val="000000"/>
                </a:solidFill>
                <a:latin typeface="メイリオ" pitchFamily="50" charset="-128"/>
                <a:ea typeface="メイリオ" pitchFamily="50" charset="-128"/>
                <a:cs typeface="メイリオ" pitchFamily="50" charset="-128"/>
              </a:rPr>
              <a:t>、</a:t>
            </a:r>
            <a:r>
              <a:rPr lang="ja-JP" altLang="en-US" sz="1100" b="1" dirty="0" smtClean="0">
                <a:solidFill>
                  <a:srgbClr val="FF7C80"/>
                </a:solidFill>
                <a:latin typeface="メイリオ" pitchFamily="50" charset="-128"/>
                <a:ea typeface="メイリオ" pitchFamily="50" charset="-128"/>
                <a:cs typeface="メイリオ" pitchFamily="50" charset="-128"/>
              </a:rPr>
              <a:t>親世代も巻き込み、就活市場における消費活動が活性化</a:t>
            </a:r>
            <a:r>
              <a:rPr lang="ja-JP" altLang="en-US" sz="1100" dirty="0" smtClean="0">
                <a:solidFill>
                  <a:srgbClr val="000000"/>
                </a:solidFill>
                <a:latin typeface="メイリオ" pitchFamily="50" charset="-128"/>
                <a:ea typeface="メイリオ" pitchFamily="50" charset="-128"/>
                <a:cs typeface="メイリオ" pitchFamily="50" charset="-128"/>
              </a:rPr>
              <a:t>する時期。「</a:t>
            </a:r>
            <a:r>
              <a:rPr lang="ja-JP" altLang="en-US" sz="1100" dirty="0">
                <a:solidFill>
                  <a:srgbClr val="000000"/>
                </a:solidFill>
                <a:latin typeface="メイリオ" pitchFamily="50" charset="-128"/>
                <a:ea typeface="メイリオ" pitchFamily="50" charset="-128"/>
                <a:cs typeface="メイリオ" pitchFamily="50" charset="-128"/>
              </a:rPr>
              <a:t>どの時期に」「どのように思い、どのような行動を取るか」が明確</a:t>
            </a:r>
            <a:r>
              <a:rPr lang="ja-JP" altLang="en-US" sz="1100" dirty="0" smtClean="0">
                <a:solidFill>
                  <a:srgbClr val="000000"/>
                </a:solidFill>
                <a:latin typeface="メイリオ" pitchFamily="50" charset="-128"/>
                <a:ea typeface="メイリオ" pitchFamily="50" charset="-128"/>
                <a:cs typeface="メイリオ" pitchFamily="50" charset="-128"/>
              </a:rPr>
              <a:t>で訴</a:t>
            </a:r>
            <a:r>
              <a:rPr lang="ja-JP" altLang="en-US" sz="1100" dirty="0">
                <a:solidFill>
                  <a:srgbClr val="000000"/>
                </a:solidFill>
                <a:latin typeface="メイリオ" pitchFamily="50" charset="-128"/>
                <a:ea typeface="メイリオ" pitchFamily="50" charset="-128"/>
                <a:cs typeface="メイリオ" pitchFamily="50" charset="-128"/>
              </a:rPr>
              <a:t>求時期・ポイントが分かりやすいターゲット。</a:t>
            </a:r>
          </a:p>
        </p:txBody>
      </p:sp>
      <p:sp>
        <p:nvSpPr>
          <p:cNvPr id="91" name="テキスト ボックス 90"/>
          <p:cNvSpPr txBox="1"/>
          <p:nvPr/>
        </p:nvSpPr>
        <p:spPr>
          <a:xfrm>
            <a:off x="5516630" y="1637615"/>
            <a:ext cx="3369833" cy="338554"/>
          </a:xfrm>
          <a:prstGeom prst="rect">
            <a:avLst/>
          </a:prstGeom>
          <a:noFill/>
        </p:spPr>
        <p:txBody>
          <a:bodyPr wrap="none" rtlCol="0">
            <a:spAutoFit/>
          </a:bodyPr>
          <a:lstStyle/>
          <a:p>
            <a:pPr defTabSz="914400" fontAlgn="base">
              <a:spcBef>
                <a:spcPct val="0"/>
              </a:spcBef>
              <a:spcAft>
                <a:spcPct val="0"/>
              </a:spcAft>
            </a:pPr>
            <a:r>
              <a:rPr lang="ja-JP" altLang="en-US" sz="1200" dirty="0" smtClean="0">
                <a:solidFill>
                  <a:srgbClr val="000000"/>
                </a:solidFill>
                <a:cs typeface="Meiryo UI" panose="020B0604030504040204" pitchFamily="50" charset="-128"/>
              </a:rPr>
              <a:t>親に購入してもらった</a:t>
            </a:r>
            <a:r>
              <a:rPr lang="ja-JP" altLang="en-US" sz="900" dirty="0" smtClean="0">
                <a:solidFill>
                  <a:srgbClr val="000000"/>
                </a:solidFill>
                <a:cs typeface="Meiryo UI" panose="020B0604030504040204" pitchFamily="50" charset="-128"/>
              </a:rPr>
              <a:t>（</a:t>
            </a:r>
            <a:r>
              <a:rPr lang="en-US" altLang="ja-JP" sz="900" dirty="0" smtClean="0">
                <a:solidFill>
                  <a:srgbClr val="000000"/>
                </a:solidFill>
                <a:cs typeface="Meiryo UI" panose="020B0604030504040204" pitchFamily="50" charset="-128"/>
              </a:rPr>
              <a:t>※</a:t>
            </a:r>
            <a:r>
              <a:rPr lang="ja-JP" altLang="en-US" sz="900" dirty="0" smtClean="0">
                <a:solidFill>
                  <a:srgbClr val="000000"/>
                </a:solidFill>
                <a:cs typeface="Meiryo UI" panose="020B0604030504040204" pitchFamily="50" charset="-128"/>
              </a:rPr>
              <a:t>スーツ）</a:t>
            </a:r>
            <a:r>
              <a:rPr lang="ja-JP" altLang="en-US" sz="1200" dirty="0" smtClean="0">
                <a:solidFill>
                  <a:srgbClr val="000000"/>
                </a:solidFill>
                <a:cs typeface="Meiryo UI" panose="020B0604030504040204" pitchFamily="50" charset="-128"/>
              </a:rPr>
              <a:t>･･･</a:t>
            </a:r>
            <a:r>
              <a:rPr lang="en-US" altLang="ja-JP" sz="1600" b="1" dirty="0" smtClean="0">
                <a:solidFill>
                  <a:srgbClr val="6699FF"/>
                </a:solidFill>
                <a:cs typeface="Meiryo UI" panose="020B0604030504040204" pitchFamily="50" charset="-128"/>
              </a:rPr>
              <a:t>81.2%</a:t>
            </a:r>
            <a:endParaRPr lang="ja-JP" altLang="en-US" sz="1200" b="1" dirty="0">
              <a:solidFill>
                <a:srgbClr val="6699FF"/>
              </a:solidFill>
              <a:cs typeface="Meiryo UI" panose="020B0604030504040204" pitchFamily="50" charset="-128"/>
            </a:endParaRPr>
          </a:p>
        </p:txBody>
      </p:sp>
      <p:sp>
        <p:nvSpPr>
          <p:cNvPr id="92" name="テキスト ボックス 91"/>
          <p:cNvSpPr txBox="1"/>
          <p:nvPr/>
        </p:nvSpPr>
        <p:spPr>
          <a:xfrm>
            <a:off x="5707063" y="4718287"/>
            <a:ext cx="4370387" cy="1015663"/>
          </a:xfrm>
          <a:prstGeom prst="rect">
            <a:avLst/>
          </a:prstGeom>
          <a:noFill/>
        </p:spPr>
        <p:txBody>
          <a:bodyPr wrap="square" rtlCol="0">
            <a:spAutoFit/>
          </a:bodyPr>
          <a:lstStyle/>
          <a:p>
            <a:pPr algn="r" defTabSz="914400" fontAlgn="base">
              <a:spcBef>
                <a:spcPct val="0"/>
              </a:spcBef>
              <a:spcAft>
                <a:spcPct val="0"/>
              </a:spcAft>
            </a:pPr>
            <a:r>
              <a:rPr lang="ja-JP" altLang="en-US" sz="1000" b="1" dirty="0">
                <a:solidFill>
                  <a:srgbClr val="FF7C80"/>
                </a:solidFill>
                <a:cs typeface="メイリオ" pitchFamily="50" charset="-128"/>
              </a:rPr>
              <a:t>就活生のほぼ全員（</a:t>
            </a:r>
            <a:r>
              <a:rPr lang="en-US" altLang="ja-JP" sz="1000" b="1" dirty="0" smtClean="0">
                <a:solidFill>
                  <a:srgbClr val="FF7C80"/>
                </a:solidFill>
                <a:cs typeface="メイリオ" pitchFamily="50" charset="-128"/>
              </a:rPr>
              <a:t>96.8</a:t>
            </a:r>
            <a:r>
              <a:rPr lang="ja-JP" altLang="en-US" sz="1000" b="1" dirty="0" smtClean="0">
                <a:solidFill>
                  <a:srgbClr val="FF7C80"/>
                </a:solidFill>
                <a:cs typeface="メイリオ" pitchFamily="50" charset="-128"/>
              </a:rPr>
              <a:t>％</a:t>
            </a:r>
            <a:r>
              <a:rPr lang="ja-JP" altLang="en-US" sz="1000" b="1" dirty="0">
                <a:solidFill>
                  <a:srgbClr val="FF7C80"/>
                </a:solidFill>
                <a:cs typeface="メイリオ" pitchFamily="50" charset="-128"/>
              </a:rPr>
              <a:t>）</a:t>
            </a:r>
            <a:r>
              <a:rPr lang="ja-JP" altLang="en-US" sz="1000" dirty="0" smtClean="0">
                <a:solidFill>
                  <a:srgbClr val="000000"/>
                </a:solidFill>
                <a:cs typeface="メイリオ" pitchFamily="50" charset="-128"/>
              </a:rPr>
              <a:t>が</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就</a:t>
            </a:r>
            <a:r>
              <a:rPr lang="ja-JP" altLang="en-US" sz="1000" dirty="0">
                <a:solidFill>
                  <a:srgbClr val="000000"/>
                </a:solidFill>
                <a:cs typeface="メイリオ" pitchFamily="50" charset="-128"/>
              </a:rPr>
              <a:t>活用に証明写真</a:t>
            </a:r>
            <a:r>
              <a:rPr lang="ja-JP" altLang="en-US" sz="1000" dirty="0" smtClean="0">
                <a:solidFill>
                  <a:srgbClr val="000000"/>
                </a:solidFill>
                <a:cs typeface="メイリオ" pitchFamily="50" charset="-128"/>
              </a:rPr>
              <a:t>を撮る。</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b="1" dirty="0" smtClean="0">
                <a:solidFill>
                  <a:srgbClr val="FF7C80"/>
                </a:solidFill>
                <a:cs typeface="メイリオ" pitchFamily="50" charset="-128"/>
              </a:rPr>
              <a:t>料金・通いやすさ・データ支給あり</a:t>
            </a:r>
            <a:r>
              <a:rPr lang="ja-JP" altLang="en-US" sz="1000" dirty="0" smtClean="0">
                <a:solidFill>
                  <a:srgbClr val="000000"/>
                </a:solidFill>
                <a:cs typeface="メイリオ" pitchFamily="50" charset="-128"/>
              </a:rPr>
              <a:t>を条件に写真スタジオを選び、</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en-US" altLang="ja-JP" sz="1000" dirty="0" smtClean="0">
                <a:solidFill>
                  <a:srgbClr val="000000"/>
                </a:solidFill>
                <a:cs typeface="メイリオ" pitchFamily="50" charset="-128"/>
              </a:rPr>
              <a:t>10~30</a:t>
            </a:r>
            <a:r>
              <a:rPr lang="ja-JP" altLang="en-US" sz="1000" dirty="0" smtClean="0">
                <a:solidFill>
                  <a:srgbClr val="000000"/>
                </a:solidFill>
                <a:cs typeface="メイリオ" pitchFamily="50" charset="-128"/>
              </a:rPr>
              <a:t>枚程度使用する。</a:t>
            </a:r>
            <a:r>
              <a:rPr lang="ja-JP" altLang="en-US" sz="1000" dirty="0">
                <a:solidFill>
                  <a:srgbClr val="000000"/>
                </a:solidFill>
                <a:cs typeface="メイリオ" pitchFamily="50" charset="-128"/>
              </a:rPr>
              <a:t>就</a:t>
            </a:r>
            <a:r>
              <a:rPr lang="ja-JP" altLang="en-US" sz="1000" dirty="0" smtClean="0">
                <a:solidFill>
                  <a:srgbClr val="000000"/>
                </a:solidFill>
                <a:cs typeface="メイリオ" pitchFamily="50" charset="-128"/>
              </a:rPr>
              <a:t>活サイトオープン時の</a:t>
            </a:r>
            <a:r>
              <a:rPr lang="en-US" altLang="ja-JP" sz="1000" dirty="0">
                <a:solidFill>
                  <a:srgbClr val="000000"/>
                </a:solidFill>
                <a:cs typeface="メイリオ" pitchFamily="50" charset="-128"/>
              </a:rPr>
              <a:t>3</a:t>
            </a:r>
            <a:r>
              <a:rPr lang="ja-JP" altLang="en-US" sz="1000" dirty="0" smtClean="0">
                <a:solidFill>
                  <a:srgbClr val="000000"/>
                </a:solidFill>
                <a:cs typeface="メイリオ" pitchFamily="50" charset="-128"/>
              </a:rPr>
              <a:t>月</a:t>
            </a:r>
            <a:r>
              <a:rPr lang="ja-JP" altLang="en-US" sz="700" dirty="0" smtClean="0">
                <a:solidFill>
                  <a:srgbClr val="000000"/>
                </a:solidFill>
                <a:cs typeface="メイリオ" pitchFamily="50" charset="-128"/>
              </a:rPr>
              <a:t>（</a:t>
            </a:r>
            <a:r>
              <a:rPr lang="en-US" altLang="ja-JP" sz="700" dirty="0" smtClean="0">
                <a:solidFill>
                  <a:srgbClr val="000000"/>
                </a:solidFill>
                <a:cs typeface="メイリオ" pitchFamily="50" charset="-128"/>
              </a:rPr>
              <a:t>※2017</a:t>
            </a:r>
            <a:r>
              <a:rPr lang="ja-JP" altLang="en-US" sz="700" dirty="0" smtClean="0">
                <a:solidFill>
                  <a:srgbClr val="000000"/>
                </a:solidFill>
                <a:cs typeface="メイリオ" pitchFamily="50" charset="-128"/>
              </a:rPr>
              <a:t>卒の場合）</a:t>
            </a:r>
            <a:r>
              <a:rPr lang="ja-JP" altLang="en-US" sz="1000" dirty="0" smtClean="0">
                <a:solidFill>
                  <a:srgbClr val="000000"/>
                </a:solidFill>
                <a:cs typeface="メイリオ" pitchFamily="50" charset="-128"/>
              </a:rPr>
              <a:t>がピーク。写真を撮り直す時期は</a:t>
            </a:r>
            <a:r>
              <a:rPr lang="en-US" altLang="ja-JP" sz="1000" dirty="0" smtClean="0">
                <a:solidFill>
                  <a:srgbClr val="000000"/>
                </a:solidFill>
                <a:cs typeface="メイリオ" pitchFamily="50" charset="-128"/>
              </a:rPr>
              <a:t>3</a:t>
            </a:r>
            <a:r>
              <a:rPr lang="ja-JP" altLang="en-US" sz="1000" dirty="0" smtClean="0">
                <a:solidFill>
                  <a:srgbClr val="000000"/>
                </a:solidFill>
                <a:cs typeface="メイリオ" pitchFamily="50" charset="-128"/>
              </a:rPr>
              <a:t>月</a:t>
            </a:r>
            <a:r>
              <a:rPr lang="en-US" altLang="ja-JP" sz="1000" dirty="0" smtClean="0">
                <a:solidFill>
                  <a:srgbClr val="000000"/>
                </a:solidFill>
                <a:cs typeface="メイリオ" pitchFamily="50" charset="-128"/>
              </a:rPr>
              <a:t>~4</a:t>
            </a:r>
            <a:r>
              <a:rPr lang="ja-JP" altLang="en-US" sz="1000" dirty="0" smtClean="0">
                <a:solidFill>
                  <a:srgbClr val="000000"/>
                </a:solidFill>
                <a:cs typeface="メイリオ" pitchFamily="50" charset="-128"/>
              </a:rPr>
              <a:t>月にかけて。</a:t>
            </a:r>
            <a:r>
              <a:rPr lang="ja-JP" altLang="en-US" sz="700" dirty="0" smtClean="0">
                <a:solidFill>
                  <a:srgbClr val="000000"/>
                </a:solidFill>
                <a:cs typeface="メイリオ" pitchFamily="50" charset="-128"/>
              </a:rPr>
              <a:t>（</a:t>
            </a:r>
            <a:r>
              <a:rPr lang="en-US" altLang="ja-JP" sz="700" dirty="0">
                <a:solidFill>
                  <a:srgbClr val="000000"/>
                </a:solidFill>
                <a:cs typeface="メイリオ" pitchFamily="50" charset="-128"/>
              </a:rPr>
              <a:t>※</a:t>
            </a:r>
            <a:r>
              <a:rPr lang="en-US" altLang="ja-JP" sz="700" dirty="0" smtClean="0">
                <a:solidFill>
                  <a:srgbClr val="000000"/>
                </a:solidFill>
                <a:cs typeface="メイリオ" pitchFamily="50" charset="-128"/>
              </a:rPr>
              <a:t>2017</a:t>
            </a:r>
            <a:r>
              <a:rPr lang="ja-JP" altLang="en-US" sz="700" dirty="0" smtClean="0">
                <a:solidFill>
                  <a:srgbClr val="000000"/>
                </a:solidFill>
                <a:cs typeface="メイリオ" pitchFamily="50" charset="-128"/>
              </a:rPr>
              <a:t>卒</a:t>
            </a:r>
            <a:r>
              <a:rPr lang="ja-JP" altLang="en-US" sz="700" dirty="0">
                <a:solidFill>
                  <a:srgbClr val="000000"/>
                </a:solidFill>
                <a:cs typeface="メイリオ" pitchFamily="50" charset="-128"/>
              </a:rPr>
              <a:t>の場合</a:t>
            </a:r>
            <a:r>
              <a:rPr lang="ja-JP" altLang="en-US" sz="700" dirty="0" smtClean="0">
                <a:solidFill>
                  <a:srgbClr val="000000"/>
                </a:solidFill>
                <a:cs typeface="メイリオ" pitchFamily="50" charset="-128"/>
              </a:rPr>
              <a:t>）</a:t>
            </a:r>
            <a:endParaRPr lang="en-US" altLang="ja-JP" sz="7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総額で</a:t>
            </a:r>
            <a:r>
              <a:rPr lang="en-US" altLang="ja-JP" sz="1000" b="1" dirty="0" smtClean="0">
                <a:solidFill>
                  <a:srgbClr val="FF7C80"/>
                </a:solidFill>
                <a:cs typeface="メイリオ" pitchFamily="50" charset="-128"/>
              </a:rPr>
              <a:t>3,000~10,000</a:t>
            </a:r>
            <a:r>
              <a:rPr lang="ja-JP" altLang="en-US" sz="1000" b="1" dirty="0" smtClean="0">
                <a:solidFill>
                  <a:srgbClr val="FF7C80"/>
                </a:solidFill>
                <a:cs typeface="メイリオ" pitchFamily="50" charset="-128"/>
              </a:rPr>
              <a:t>円程度</a:t>
            </a:r>
            <a:r>
              <a:rPr lang="ja-JP" altLang="en-US" sz="1000" dirty="0" smtClean="0">
                <a:solidFill>
                  <a:srgbClr val="000000"/>
                </a:solidFill>
                <a:cs typeface="メイリオ" pitchFamily="50" charset="-128"/>
              </a:rPr>
              <a:t>費用をかける。</a:t>
            </a:r>
            <a:endParaRPr lang="ja-JP" altLang="en-US" sz="1100" dirty="0">
              <a:solidFill>
                <a:srgbClr val="000000"/>
              </a:solidFill>
              <a:cs typeface="メイリオ" pitchFamily="50" charset="-128"/>
            </a:endParaRPr>
          </a:p>
        </p:txBody>
      </p:sp>
      <p:sp>
        <p:nvSpPr>
          <p:cNvPr id="93" name="テキスト ボックス 92"/>
          <p:cNvSpPr txBox="1"/>
          <p:nvPr/>
        </p:nvSpPr>
        <p:spPr>
          <a:xfrm>
            <a:off x="6219928" y="3102606"/>
            <a:ext cx="4057548" cy="1169551"/>
          </a:xfrm>
          <a:prstGeom prst="rect">
            <a:avLst/>
          </a:prstGeom>
          <a:noFill/>
        </p:spPr>
        <p:txBody>
          <a:bodyPr wrap="square" rtlCol="0">
            <a:spAutoFit/>
          </a:bodyPr>
          <a:lstStyle/>
          <a:p>
            <a:pPr algn="r" defTabSz="914400" fontAlgn="base">
              <a:spcBef>
                <a:spcPct val="0"/>
              </a:spcBef>
              <a:spcAft>
                <a:spcPct val="0"/>
              </a:spcAft>
            </a:pPr>
            <a:r>
              <a:rPr lang="ja-JP" altLang="en-US" sz="1000" dirty="0">
                <a:solidFill>
                  <a:srgbClr val="000000"/>
                </a:solidFill>
                <a:cs typeface="メイリオ" pitchFamily="50" charset="-128"/>
              </a:rPr>
              <a:t>女子</a:t>
            </a:r>
            <a:r>
              <a:rPr lang="ja-JP" altLang="en-US" sz="1000" dirty="0" smtClean="0">
                <a:solidFill>
                  <a:srgbClr val="000000"/>
                </a:solidFill>
                <a:cs typeface="メイリオ" pitchFamily="50" charset="-128"/>
              </a:rPr>
              <a:t>の</a:t>
            </a:r>
            <a:r>
              <a:rPr lang="ja-JP" altLang="en-US" sz="1000" b="1" dirty="0" smtClean="0">
                <a:solidFill>
                  <a:srgbClr val="FF7C80"/>
                </a:solidFill>
                <a:cs typeface="メイリオ" pitchFamily="50" charset="-128"/>
              </a:rPr>
              <a:t>約</a:t>
            </a:r>
            <a:r>
              <a:rPr lang="en-US" altLang="ja-JP" sz="1000" b="1" dirty="0" smtClean="0">
                <a:solidFill>
                  <a:srgbClr val="FF7C80"/>
                </a:solidFill>
                <a:cs typeface="メイリオ" pitchFamily="50" charset="-128"/>
              </a:rPr>
              <a:t>6</a:t>
            </a:r>
            <a:r>
              <a:rPr lang="ja-JP" altLang="en-US" sz="1000" b="1" dirty="0" smtClean="0">
                <a:solidFill>
                  <a:srgbClr val="FF7C80"/>
                </a:solidFill>
                <a:cs typeface="メイリオ" pitchFamily="50" charset="-128"/>
              </a:rPr>
              <a:t>割</a:t>
            </a:r>
            <a:r>
              <a:rPr lang="ja-JP" altLang="en-US" sz="1000" dirty="0" smtClean="0">
                <a:solidFill>
                  <a:srgbClr val="000000"/>
                </a:solidFill>
                <a:cs typeface="メイリオ" pitchFamily="50" charset="-128"/>
              </a:rPr>
              <a:t>が</a:t>
            </a:r>
            <a:r>
              <a:rPr lang="ja-JP" altLang="en-US" sz="1000" b="1" dirty="0">
                <a:solidFill>
                  <a:srgbClr val="FF7C80"/>
                </a:solidFill>
                <a:cs typeface="メイリオ" pitchFamily="50" charset="-128"/>
              </a:rPr>
              <a:t>就</a:t>
            </a:r>
            <a:r>
              <a:rPr lang="ja-JP" altLang="en-US" sz="1000" b="1" dirty="0" smtClean="0">
                <a:solidFill>
                  <a:srgbClr val="FF7C80"/>
                </a:solidFill>
                <a:cs typeface="メイリオ" pitchFamily="50" charset="-128"/>
              </a:rPr>
              <a:t>活を</a:t>
            </a:r>
            <a:r>
              <a:rPr lang="ja-JP" altLang="en-US" sz="1000" b="1" dirty="0">
                <a:solidFill>
                  <a:srgbClr val="FF7C80"/>
                </a:solidFill>
                <a:cs typeface="メイリオ" pitchFamily="50" charset="-128"/>
              </a:rPr>
              <a:t>機</a:t>
            </a:r>
            <a:r>
              <a:rPr lang="ja-JP" altLang="en-US" sz="1000" b="1" dirty="0" smtClean="0">
                <a:solidFill>
                  <a:srgbClr val="FF7C80"/>
                </a:solidFill>
                <a:cs typeface="メイリオ" pitchFamily="50" charset="-128"/>
              </a:rPr>
              <a:t>にメイクの方法をチェンジ</a:t>
            </a:r>
            <a:r>
              <a:rPr lang="ja-JP" altLang="en-US" sz="1000" dirty="0" smtClean="0">
                <a:solidFill>
                  <a:srgbClr val="FF7C80"/>
                </a:solidFill>
                <a:cs typeface="メイリオ" pitchFamily="50" charset="-128"/>
              </a:rPr>
              <a:t>！</a:t>
            </a:r>
            <a:endParaRPr lang="en-US" altLang="ja-JP" sz="1000" dirty="0" smtClean="0">
              <a:solidFill>
                <a:srgbClr val="FF7C8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変えたところはアイシャドウ、リップ、チーク。</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化粧品の購入は</a:t>
            </a:r>
            <a:r>
              <a:rPr lang="ja-JP" altLang="en-US" sz="1000" dirty="0">
                <a:solidFill>
                  <a:srgbClr val="000000"/>
                </a:solidFill>
                <a:cs typeface="メイリオ" pitchFamily="50" charset="-128"/>
              </a:rPr>
              <a:t>主に</a:t>
            </a:r>
            <a:r>
              <a:rPr lang="ja-JP" altLang="en-US" sz="1000" dirty="0" smtClean="0">
                <a:solidFill>
                  <a:srgbClr val="000000"/>
                </a:solidFill>
                <a:cs typeface="メイリオ" pitchFamily="50" charset="-128"/>
              </a:rPr>
              <a:t>ドラッグストアで購入するものの、</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就活メイクには気合を入れて百貨店のカウンセリング化粧品も購入。</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就活中最も身だしなみで気にしていたのは</a:t>
            </a:r>
            <a:r>
              <a:rPr lang="ja-JP" altLang="en-US" sz="1000" b="1" dirty="0" smtClean="0">
                <a:solidFill>
                  <a:srgbClr val="FF7C80"/>
                </a:solidFill>
                <a:cs typeface="メイリオ" pitchFamily="50" charset="-128"/>
              </a:rPr>
              <a:t>髪型</a:t>
            </a:r>
            <a:r>
              <a:rPr lang="ja-JP" altLang="en-US" sz="1000" dirty="0" smtClean="0">
                <a:solidFill>
                  <a:srgbClr val="000000"/>
                </a:solidFill>
                <a:cs typeface="メイリオ" pitchFamily="50" charset="-128"/>
              </a:rPr>
              <a:t>。</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清潔感や相手に与える第１印象を重要視し、</a:t>
            </a:r>
            <a:endParaRPr lang="en-US" altLang="ja-JP" sz="1000" dirty="0" smtClean="0">
              <a:solidFill>
                <a:srgbClr val="000000"/>
              </a:solidFill>
              <a:cs typeface="メイリオ" pitchFamily="50" charset="-128"/>
            </a:endParaRPr>
          </a:p>
          <a:p>
            <a:pPr algn="r" defTabSz="914400" fontAlgn="base">
              <a:spcBef>
                <a:spcPct val="0"/>
              </a:spcBef>
              <a:spcAft>
                <a:spcPct val="0"/>
              </a:spcAft>
            </a:pPr>
            <a:r>
              <a:rPr lang="ja-JP" altLang="en-US" sz="1000" dirty="0" smtClean="0">
                <a:solidFill>
                  <a:srgbClr val="000000"/>
                </a:solidFill>
                <a:cs typeface="メイリオ" pitchFamily="50" charset="-128"/>
              </a:rPr>
              <a:t>面接前にはブレスケアや</a:t>
            </a:r>
            <a:r>
              <a:rPr lang="ja-JP" altLang="en-US" sz="1000" dirty="0">
                <a:solidFill>
                  <a:srgbClr val="000000"/>
                </a:solidFill>
                <a:cs typeface="メイリオ" pitchFamily="50" charset="-128"/>
              </a:rPr>
              <a:t>整髪剤・制</a:t>
            </a:r>
            <a:r>
              <a:rPr lang="ja-JP" altLang="en-US" sz="1000" dirty="0" smtClean="0">
                <a:solidFill>
                  <a:srgbClr val="000000"/>
                </a:solidFill>
                <a:cs typeface="メイリオ" pitchFamily="50" charset="-128"/>
              </a:rPr>
              <a:t>汗剤などを使用。</a:t>
            </a:r>
            <a:endParaRPr lang="ja-JP" altLang="en-US" sz="1000" dirty="0">
              <a:solidFill>
                <a:srgbClr val="000000"/>
              </a:solidFill>
              <a:cs typeface="メイリオ" pitchFamily="50" charset="-128"/>
            </a:endParaRPr>
          </a:p>
        </p:txBody>
      </p:sp>
      <p:sp>
        <p:nvSpPr>
          <p:cNvPr id="94" name="正方形/長方形 93"/>
          <p:cNvSpPr/>
          <p:nvPr/>
        </p:nvSpPr>
        <p:spPr>
          <a:xfrm>
            <a:off x="4567436" y="7024426"/>
            <a:ext cx="5089855" cy="200055"/>
          </a:xfrm>
          <a:prstGeom prst="rect">
            <a:avLst/>
          </a:prstGeom>
        </p:spPr>
        <p:txBody>
          <a:bodyPr wrap="none">
            <a:spAutoFit/>
          </a:bodyPr>
          <a:lstStyle/>
          <a:p>
            <a:pPr defTabSz="914400" fontAlgn="base">
              <a:spcBef>
                <a:spcPct val="0"/>
              </a:spcBef>
              <a:spcAft>
                <a:spcPct val="0"/>
              </a:spcAft>
            </a:pPr>
            <a:r>
              <a:rPr lang="ja-JP" altLang="en-US" sz="700" dirty="0">
                <a:solidFill>
                  <a:srgbClr val="000000"/>
                </a:solidFill>
                <a:cs typeface="メイリオ" panose="020B0604030504040204" pitchFamily="50" charset="-128"/>
              </a:rPr>
              <a:t>就職活動中のライフスタイルに関する</a:t>
            </a:r>
            <a:r>
              <a:rPr lang="ja-JP" altLang="en-US" sz="700" dirty="0" smtClean="0">
                <a:solidFill>
                  <a:srgbClr val="000000"/>
                </a:solidFill>
                <a:cs typeface="メイリオ" panose="020B0604030504040204" pitchFamily="50" charset="-128"/>
              </a:rPr>
              <a:t>アンケート　</a:t>
            </a:r>
            <a:r>
              <a:rPr lang="en-US" altLang="ja-JP" sz="700" dirty="0" smtClean="0">
                <a:solidFill>
                  <a:srgbClr val="000000"/>
                </a:solidFill>
                <a:cs typeface="メイリオ" panose="020B0604030504040204" pitchFamily="50" charset="-128"/>
              </a:rPr>
              <a:t>2016/05/18</a:t>
            </a:r>
            <a:r>
              <a:rPr lang="ja-JP" altLang="en-US" sz="700" dirty="0" smtClean="0">
                <a:solidFill>
                  <a:srgbClr val="000000"/>
                </a:solidFill>
                <a:cs typeface="メイリオ" panose="020B0604030504040204" pitchFamily="50" charset="-128"/>
              </a:rPr>
              <a:t>～</a:t>
            </a:r>
            <a:r>
              <a:rPr lang="en-US" altLang="ja-JP" sz="700" dirty="0" smtClean="0">
                <a:solidFill>
                  <a:srgbClr val="000000"/>
                </a:solidFill>
                <a:cs typeface="メイリオ" panose="020B0604030504040204" pitchFamily="50" charset="-128"/>
              </a:rPr>
              <a:t>2016/06/01</a:t>
            </a:r>
            <a:r>
              <a:rPr lang="ja-JP" altLang="en-US" sz="700" dirty="0" smtClean="0">
                <a:solidFill>
                  <a:srgbClr val="000000"/>
                </a:solidFill>
                <a:cs typeface="メイリオ" panose="020B0604030504040204" pitchFamily="50" charset="-128"/>
              </a:rPr>
              <a:t>　　対象：</a:t>
            </a:r>
            <a:r>
              <a:rPr lang="ja-JP" altLang="en-US" sz="700" dirty="0">
                <a:solidFill>
                  <a:srgbClr val="000000"/>
                </a:solidFill>
                <a:cs typeface="メイリオ" panose="020B0604030504040204" pitchFamily="50" charset="-128"/>
              </a:rPr>
              <a:t>就職活動中</a:t>
            </a:r>
            <a:r>
              <a:rPr lang="ja-JP" altLang="en-US" sz="700" dirty="0" smtClean="0">
                <a:solidFill>
                  <a:srgbClr val="000000"/>
                </a:solidFill>
                <a:cs typeface="メイリオ" panose="020B0604030504040204" pitchFamily="50" charset="-128"/>
              </a:rPr>
              <a:t>の学生男女</a:t>
            </a:r>
            <a:r>
              <a:rPr lang="en-US" altLang="ja-JP" sz="700" dirty="0">
                <a:solidFill>
                  <a:srgbClr val="000000"/>
                </a:solidFill>
                <a:cs typeface="メイリオ" panose="020B0604030504040204" pitchFamily="50" charset="-128"/>
              </a:rPr>
              <a:t>3,791</a:t>
            </a:r>
            <a:r>
              <a:rPr lang="ja-JP" altLang="en-US" sz="700" dirty="0" smtClean="0">
                <a:solidFill>
                  <a:srgbClr val="000000"/>
                </a:solidFill>
                <a:cs typeface="メイリオ" panose="020B0604030504040204" pitchFamily="50" charset="-128"/>
              </a:rPr>
              <a:t>件</a:t>
            </a:r>
            <a:endParaRPr lang="ja-JP" altLang="en-US" sz="700" dirty="0">
              <a:solidFill>
                <a:srgbClr val="000000"/>
              </a:solidFill>
              <a:cs typeface="メイリオ" panose="020B0604030504040204" pitchFamily="50" charset="-128"/>
            </a:endParaRPr>
          </a:p>
        </p:txBody>
      </p:sp>
      <p:pic>
        <p:nvPicPr>
          <p:cNvPr id="97"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990670">
            <a:off x="2215904" y="2647271"/>
            <a:ext cx="322294" cy="40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5"/>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671358" y="5733950"/>
            <a:ext cx="431225" cy="40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7"/>
          <p:cNvPicPr>
            <a:picLocks noChangeAspect="1" noChangeArrowheads="1"/>
          </p:cNvPicPr>
          <p:nvPr/>
        </p:nvPicPr>
        <p:blipFill>
          <a:blip r:embed="rId7" cstate="email">
            <a:grayscl/>
            <a:extLst>
              <a:ext uri="{28A0092B-C50C-407E-A947-70E740481C1C}">
                <a14:useLocalDpi xmlns:a14="http://schemas.microsoft.com/office/drawing/2010/main"/>
              </a:ext>
            </a:extLst>
          </a:blip>
          <a:srcRect/>
          <a:stretch>
            <a:fillRect/>
          </a:stretch>
        </p:blipFill>
        <p:spPr bwMode="auto">
          <a:xfrm>
            <a:off x="9041176" y="4331950"/>
            <a:ext cx="362921" cy="29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8"/>
          <p:cNvPicPr>
            <a:picLocks noChangeAspect="1" noChangeArrowheads="1"/>
          </p:cNvPicPr>
          <p:nvPr/>
        </p:nvPicPr>
        <p:blipFill>
          <a:blip r:embed="rId8" cstate="email">
            <a:grayscl/>
            <a:extLst>
              <a:ext uri="{28A0092B-C50C-407E-A947-70E740481C1C}">
                <a14:useLocalDpi xmlns:a14="http://schemas.microsoft.com/office/drawing/2010/main"/>
              </a:ext>
            </a:extLst>
          </a:blip>
          <a:srcRect/>
          <a:stretch>
            <a:fillRect/>
          </a:stretch>
        </p:blipFill>
        <p:spPr bwMode="auto">
          <a:xfrm rot="831979">
            <a:off x="2317501" y="4394556"/>
            <a:ext cx="280787" cy="38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グループ化 2"/>
          <p:cNvGrpSpPr/>
          <p:nvPr/>
        </p:nvGrpSpPr>
        <p:grpSpPr>
          <a:xfrm>
            <a:off x="4093353" y="3294183"/>
            <a:ext cx="1548529" cy="3049868"/>
            <a:chOff x="4044976" y="3111778"/>
            <a:chExt cx="1778856" cy="3503503"/>
          </a:xfrm>
        </p:grpSpPr>
        <p:pic>
          <p:nvPicPr>
            <p:cNvPr id="96"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44976" y="3126225"/>
              <a:ext cx="1078818" cy="348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13402" y="3111778"/>
              <a:ext cx="810430" cy="327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3886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マイナビ</a:t>
            </a:r>
            <a:r>
              <a:rPr lang="ja-JP" altLang="en-US" dirty="0"/>
              <a:t>だから</a:t>
            </a:r>
            <a:r>
              <a:rPr lang="ja-JP" altLang="en-US" dirty="0" smtClean="0"/>
              <a:t>できる効果的なプロモーション</a:t>
            </a:r>
            <a:endParaRPr kumimoji="1" lang="ja-JP" altLang="en-US" dirty="0"/>
          </a:p>
        </p:txBody>
      </p:sp>
      <p:sp>
        <p:nvSpPr>
          <p:cNvPr id="70" name="スライド番号プレースホルダー 3"/>
          <p:cNvSpPr>
            <a:spLocks noGrp="1"/>
          </p:cNvSpPr>
          <p:nvPr>
            <p:ph type="sldNum" sz="quarter" idx="12"/>
          </p:nvPr>
        </p:nvSpPr>
        <p:spPr>
          <a:xfrm>
            <a:off x="7461224" y="6855094"/>
            <a:ext cx="2400300" cy="385494"/>
          </a:xfrm>
        </p:spPr>
        <p:txBody>
          <a:bodyPr/>
          <a:lstStyle/>
          <a:p>
            <a:fld id="{A973E8E9-0D98-4807-ADE1-ADB6DDF3FE8B}"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43" name="Rectangle 5"/>
          <p:cNvSpPr>
            <a:spLocks noChangeArrowheads="1"/>
          </p:cNvSpPr>
          <p:nvPr/>
        </p:nvSpPr>
        <p:spPr bwMode="auto">
          <a:xfrm>
            <a:off x="146053" y="869206"/>
            <a:ext cx="4929188" cy="2908300"/>
          </a:xfrm>
          <a:prstGeom prst="rect">
            <a:avLst/>
          </a:prstGeom>
          <a:solidFill>
            <a:schemeClr val="bg1"/>
          </a:solidFill>
          <a:ln w="12700">
            <a:solidFill>
              <a:schemeClr val="bg1">
                <a:lumMod val="65000"/>
              </a:schemeClr>
            </a:solidFill>
            <a:round/>
            <a:headEnd/>
            <a:tailEnd/>
          </a:ln>
          <a:extLst/>
        </p:spPr>
        <p:txBody>
          <a:bodyPr wrap="none" anchor="ctr"/>
          <a:lstStyle/>
          <a:p>
            <a:pPr algn="ctr"/>
            <a:endParaRPr lang="ja-JP" altLang="en-US">
              <a:solidFill>
                <a:prstClr val="black"/>
              </a:solidFill>
              <a:cs typeface="メイリオ" pitchFamily="50" charset="-128"/>
            </a:endParaRPr>
          </a:p>
        </p:txBody>
      </p:sp>
      <p:sp>
        <p:nvSpPr>
          <p:cNvPr id="44" name="Rectangle 3"/>
          <p:cNvSpPr>
            <a:spLocks noChangeArrowheads="1"/>
          </p:cNvSpPr>
          <p:nvPr/>
        </p:nvSpPr>
        <p:spPr bwMode="auto">
          <a:xfrm>
            <a:off x="5202241" y="3960069"/>
            <a:ext cx="4930775" cy="2959102"/>
          </a:xfrm>
          <a:prstGeom prst="rect">
            <a:avLst/>
          </a:prstGeom>
          <a:solidFill>
            <a:schemeClr val="bg1"/>
          </a:solidFill>
          <a:ln w="12700">
            <a:solidFill>
              <a:schemeClr val="bg1">
                <a:lumMod val="65000"/>
              </a:schemeClr>
            </a:solidFill>
            <a:round/>
            <a:headEnd/>
            <a:tailEnd/>
          </a:ln>
          <a:extLst/>
        </p:spPr>
        <p:txBody>
          <a:bodyPr wrap="none" anchor="ctr"/>
          <a:lstStyle/>
          <a:p>
            <a:pPr algn="ctr"/>
            <a:endParaRPr lang="ja-JP" altLang="en-US">
              <a:solidFill>
                <a:prstClr val="black"/>
              </a:solidFill>
              <a:cs typeface="メイリオ" pitchFamily="50" charset="-128"/>
            </a:endParaRPr>
          </a:p>
        </p:txBody>
      </p:sp>
      <p:sp>
        <p:nvSpPr>
          <p:cNvPr id="45" name="Oval 4"/>
          <p:cNvSpPr>
            <a:spLocks noChangeArrowheads="1"/>
          </p:cNvSpPr>
          <p:nvPr/>
        </p:nvSpPr>
        <p:spPr bwMode="auto">
          <a:xfrm>
            <a:off x="6439808" y="5347448"/>
            <a:ext cx="2368428" cy="1491517"/>
          </a:xfrm>
          <a:prstGeom prst="ellipse">
            <a:avLst/>
          </a:prstGeom>
          <a:noFill/>
          <a:ln w="38100">
            <a:solidFill>
              <a:schemeClr val="bg1">
                <a:lumMod val="75000"/>
              </a:schemeClr>
            </a:solidFill>
            <a:round/>
            <a:headEnd/>
            <a:tailEnd/>
          </a:ln>
        </p:spPr>
        <p:txBody>
          <a:bodyPr wrap="none" anchor="ctr"/>
          <a:lstStyle/>
          <a:p>
            <a:pPr algn="ctr" defTabSz="914400" fontAlgn="base">
              <a:spcBef>
                <a:spcPct val="0"/>
              </a:spcBef>
              <a:spcAft>
                <a:spcPct val="0"/>
              </a:spcAft>
            </a:pPr>
            <a:endParaRPr lang="ja-JP" altLang="en-US" sz="1200">
              <a:solidFill>
                <a:srgbClr val="000000"/>
              </a:solidFill>
              <a:latin typeface="Times New Roman" pitchFamily="18" charset="0"/>
              <a:ea typeface="ＭＳ ゴシック" pitchFamily="49" charset="-128"/>
            </a:endParaRPr>
          </a:p>
        </p:txBody>
      </p:sp>
      <p:sp>
        <p:nvSpPr>
          <p:cNvPr id="46" name="Rectangle 6"/>
          <p:cNvSpPr>
            <a:spLocks noChangeArrowheads="1"/>
          </p:cNvSpPr>
          <p:nvPr/>
        </p:nvSpPr>
        <p:spPr bwMode="auto">
          <a:xfrm>
            <a:off x="5199067" y="850156"/>
            <a:ext cx="4930775" cy="2908300"/>
          </a:xfrm>
          <a:prstGeom prst="rect">
            <a:avLst/>
          </a:prstGeom>
          <a:solidFill>
            <a:schemeClr val="bg1"/>
          </a:solidFill>
          <a:ln w="12700">
            <a:solidFill>
              <a:schemeClr val="bg1">
                <a:lumMod val="65000"/>
              </a:schemeClr>
            </a:solidFill>
            <a:round/>
            <a:headEnd/>
            <a:tailEnd/>
          </a:ln>
          <a:extLst/>
        </p:spPr>
        <p:txBody>
          <a:bodyPr wrap="none" anchor="ctr"/>
          <a:lstStyle/>
          <a:p>
            <a:pPr algn="ctr"/>
            <a:endParaRPr lang="ja-JP" altLang="en-US">
              <a:solidFill>
                <a:prstClr val="black"/>
              </a:solidFill>
              <a:cs typeface="メイリオ" pitchFamily="50" charset="-128"/>
            </a:endParaRPr>
          </a:p>
        </p:txBody>
      </p:sp>
      <p:sp>
        <p:nvSpPr>
          <p:cNvPr id="47" name="Rectangle 7"/>
          <p:cNvSpPr>
            <a:spLocks noChangeArrowheads="1"/>
          </p:cNvSpPr>
          <p:nvPr/>
        </p:nvSpPr>
        <p:spPr bwMode="auto">
          <a:xfrm>
            <a:off x="113164" y="3960069"/>
            <a:ext cx="4930775" cy="2972593"/>
          </a:xfrm>
          <a:prstGeom prst="rect">
            <a:avLst/>
          </a:prstGeom>
          <a:solidFill>
            <a:schemeClr val="bg1"/>
          </a:solidFill>
          <a:ln w="12700">
            <a:solidFill>
              <a:schemeClr val="bg1">
                <a:lumMod val="65000"/>
              </a:schemeClr>
            </a:solidFill>
            <a:round/>
            <a:headEnd/>
            <a:tailEnd/>
          </a:ln>
          <a:extLst/>
        </p:spPr>
        <p:txBody>
          <a:bodyPr wrap="none" anchor="ctr"/>
          <a:lstStyle/>
          <a:p>
            <a:pPr algn="ctr"/>
            <a:endParaRPr lang="ja-JP" altLang="en-US">
              <a:solidFill>
                <a:prstClr val="black"/>
              </a:solidFill>
              <a:cs typeface="メイリオ" pitchFamily="50" charset="-128"/>
            </a:endParaRPr>
          </a:p>
        </p:txBody>
      </p:sp>
      <p:sp>
        <p:nvSpPr>
          <p:cNvPr id="48" name="Text Box 8"/>
          <p:cNvSpPr txBox="1">
            <a:spLocks noChangeArrowheads="1"/>
          </p:cNvSpPr>
          <p:nvPr/>
        </p:nvSpPr>
        <p:spPr bwMode="auto">
          <a:xfrm>
            <a:off x="263528" y="1108920"/>
            <a:ext cx="4638912" cy="685675"/>
          </a:xfrm>
          <a:prstGeom prst="rect">
            <a:avLst/>
          </a:prstGeom>
          <a:noFill/>
          <a:ln w="9525">
            <a:noFill/>
            <a:miter lim="800000"/>
            <a:headEnd/>
            <a:tailEnd/>
          </a:ln>
        </p:spPr>
        <p:txBody>
          <a:bodyPr wrap="none" lIns="99924" tIns="49962" rIns="99924" bIns="49962">
            <a:spAutoFit/>
          </a:bodyPr>
          <a:lstStyle/>
          <a:p>
            <a:pPr defTabSz="998538" fontAlgn="base">
              <a:spcBef>
                <a:spcPct val="0"/>
              </a:spcBef>
              <a:spcAft>
                <a:spcPct val="0"/>
              </a:spcAft>
            </a:pPr>
            <a:r>
              <a:rPr lang="ja-JP" altLang="en-US" sz="1400" dirty="0">
                <a:solidFill>
                  <a:srgbClr val="000000"/>
                </a:solidFill>
                <a:cs typeface="メイリオ" pitchFamily="50" charset="-128"/>
              </a:rPr>
              <a:t>全国の</a:t>
            </a:r>
            <a:r>
              <a:rPr lang="ja-JP" altLang="en-US" sz="1400" b="1" dirty="0">
                <a:solidFill>
                  <a:srgbClr val="FF7C80"/>
                </a:solidFill>
                <a:cs typeface="メイリオ" pitchFamily="50" charset="-128"/>
              </a:rPr>
              <a:t>就職活動学生</a:t>
            </a:r>
            <a:r>
              <a:rPr lang="ja-JP" altLang="en-US" sz="1400" dirty="0">
                <a:solidFill>
                  <a:srgbClr val="000000"/>
                </a:solidFill>
                <a:cs typeface="メイリオ" pitchFamily="50" charset="-128"/>
              </a:rPr>
              <a:t>に</a:t>
            </a:r>
            <a:r>
              <a:rPr lang="ja-JP" altLang="en-US" sz="1400" dirty="0" smtClean="0">
                <a:solidFill>
                  <a:srgbClr val="000000"/>
                </a:solidFill>
                <a:cs typeface="メイリオ" pitchFamily="50" charset="-128"/>
              </a:rPr>
              <a:t>ダイレクトリーチ</a:t>
            </a:r>
            <a:r>
              <a:rPr lang="ja-JP" altLang="en-US" sz="1400" dirty="0">
                <a:solidFill>
                  <a:srgbClr val="000000"/>
                </a:solidFill>
                <a:cs typeface="メイリオ" pitchFamily="50" charset="-128"/>
              </a:rPr>
              <a:t>が</a:t>
            </a:r>
            <a:r>
              <a:rPr lang="ja-JP" altLang="en-US" sz="1400" dirty="0" smtClean="0">
                <a:solidFill>
                  <a:srgbClr val="000000"/>
                </a:solidFill>
                <a:cs typeface="メイリオ" pitchFamily="50" charset="-128"/>
              </a:rPr>
              <a:t>可能。</a:t>
            </a:r>
            <a:endParaRPr lang="ja-JP" altLang="en-US" sz="1400" dirty="0">
              <a:solidFill>
                <a:srgbClr val="000000"/>
              </a:solidFill>
              <a:cs typeface="メイリオ" pitchFamily="50" charset="-128"/>
            </a:endParaRPr>
          </a:p>
          <a:p>
            <a:pPr defTabSz="998538" fontAlgn="base">
              <a:spcBef>
                <a:spcPct val="0"/>
              </a:spcBef>
              <a:spcAft>
                <a:spcPct val="0"/>
              </a:spcAft>
            </a:pPr>
            <a:r>
              <a:rPr lang="ja-JP" altLang="en-US" sz="1400" b="1" dirty="0">
                <a:solidFill>
                  <a:srgbClr val="FF7C80"/>
                </a:solidFill>
                <a:cs typeface="メイリオ" pitchFamily="50" charset="-128"/>
              </a:rPr>
              <a:t>企業掲載数・</a:t>
            </a:r>
            <a:r>
              <a:rPr lang="en-US" altLang="ja-JP" sz="1000" b="1" dirty="0">
                <a:solidFill>
                  <a:srgbClr val="FF7C80"/>
                </a:solidFill>
                <a:cs typeface="メイリオ" pitchFamily="50" charset="-128"/>
              </a:rPr>
              <a:t>※</a:t>
            </a:r>
            <a:r>
              <a:rPr lang="ja-JP" altLang="en-US" sz="1400" b="1" dirty="0" smtClean="0">
                <a:solidFill>
                  <a:srgbClr val="FF7C80"/>
                </a:solidFill>
                <a:cs typeface="メイリオ" pitchFamily="50" charset="-128"/>
              </a:rPr>
              <a:t>学生登録数共に国内最大級就活メディア</a:t>
            </a:r>
            <a:endParaRPr lang="en-US" altLang="ja-JP" sz="1400" b="1" dirty="0" smtClean="0">
              <a:solidFill>
                <a:srgbClr val="FF7C80"/>
              </a:solidFill>
              <a:cs typeface="メイリオ" pitchFamily="50" charset="-128"/>
            </a:endParaRPr>
          </a:p>
          <a:p>
            <a:pPr defTabSz="998538" fontAlgn="base">
              <a:spcBef>
                <a:spcPct val="0"/>
              </a:spcBef>
              <a:spcAft>
                <a:spcPct val="0"/>
              </a:spcAft>
            </a:pPr>
            <a:r>
              <a:rPr lang="en-US" altLang="ja-JP" sz="1000" b="1" dirty="0" smtClean="0">
                <a:solidFill>
                  <a:srgbClr val="FF7C80"/>
                </a:solidFill>
                <a:cs typeface="メイリオ" pitchFamily="50" charset="-128"/>
              </a:rPr>
              <a:t>※</a:t>
            </a:r>
            <a:r>
              <a:rPr lang="ja-JP" altLang="en-US" sz="1000" b="1" dirty="0">
                <a:solidFill>
                  <a:srgbClr val="FF7C80"/>
                </a:solidFill>
                <a:cs typeface="メイリオ" pitchFamily="50" charset="-128"/>
              </a:rPr>
              <a:t>大学</a:t>
            </a:r>
            <a:r>
              <a:rPr lang="en-US" altLang="ja-JP" sz="1000" b="1" dirty="0">
                <a:solidFill>
                  <a:srgbClr val="FF7C80"/>
                </a:solidFill>
                <a:cs typeface="メイリオ" pitchFamily="50" charset="-128"/>
              </a:rPr>
              <a:t>3</a:t>
            </a:r>
            <a:r>
              <a:rPr lang="ja-JP" altLang="en-US" sz="1000" b="1" dirty="0">
                <a:solidFill>
                  <a:srgbClr val="FF7C80"/>
                </a:solidFill>
                <a:cs typeface="メイリオ" pitchFamily="50" charset="-128"/>
              </a:rPr>
              <a:t>年生・院</a:t>
            </a:r>
            <a:r>
              <a:rPr lang="en-US" altLang="ja-JP" sz="1000" b="1" dirty="0">
                <a:solidFill>
                  <a:srgbClr val="FF7C80"/>
                </a:solidFill>
                <a:cs typeface="メイリオ" pitchFamily="50" charset="-128"/>
              </a:rPr>
              <a:t>2</a:t>
            </a:r>
            <a:r>
              <a:rPr lang="ja-JP" altLang="en-US" sz="1000" b="1" dirty="0">
                <a:solidFill>
                  <a:srgbClr val="FF7C80"/>
                </a:solidFill>
                <a:cs typeface="メイリオ" pitchFamily="50" charset="-128"/>
              </a:rPr>
              <a:t>年生</a:t>
            </a:r>
          </a:p>
        </p:txBody>
      </p:sp>
      <p:sp>
        <p:nvSpPr>
          <p:cNvPr id="49" name="Text Box 11"/>
          <p:cNvSpPr txBox="1">
            <a:spLocks noChangeArrowheads="1"/>
          </p:cNvSpPr>
          <p:nvPr/>
        </p:nvSpPr>
        <p:spPr bwMode="auto">
          <a:xfrm>
            <a:off x="5421314" y="1072407"/>
            <a:ext cx="4510672" cy="962674"/>
          </a:xfrm>
          <a:prstGeom prst="rect">
            <a:avLst/>
          </a:prstGeom>
          <a:noFill/>
          <a:ln w="9525">
            <a:noFill/>
            <a:miter lim="800000"/>
            <a:headEnd/>
            <a:tailEnd/>
          </a:ln>
        </p:spPr>
        <p:txBody>
          <a:bodyPr wrap="none" lIns="99924" tIns="49962" rIns="99924" bIns="49962">
            <a:spAutoFit/>
          </a:bodyPr>
          <a:lstStyle/>
          <a:p>
            <a:pPr defTabSz="998538" fontAlgn="base">
              <a:spcBef>
                <a:spcPct val="0"/>
              </a:spcBef>
              <a:spcAft>
                <a:spcPct val="0"/>
              </a:spcAft>
            </a:pPr>
            <a:r>
              <a:rPr lang="ja-JP" altLang="en-US" sz="1400" dirty="0">
                <a:solidFill>
                  <a:srgbClr val="000000"/>
                </a:solidFill>
                <a:cs typeface="メイリオ" pitchFamily="50" charset="-128"/>
              </a:rPr>
              <a:t>就活生を対象に実施するアンケート調査による</a:t>
            </a:r>
          </a:p>
          <a:p>
            <a:pPr defTabSz="998538" fontAlgn="base">
              <a:spcBef>
                <a:spcPct val="0"/>
              </a:spcBef>
              <a:spcAft>
                <a:spcPct val="0"/>
              </a:spcAft>
            </a:pPr>
            <a:r>
              <a:rPr lang="ja-JP" altLang="en-US" sz="1400" b="1" dirty="0">
                <a:solidFill>
                  <a:srgbClr val="FF7C80"/>
                </a:solidFill>
                <a:cs typeface="メイリオ" pitchFamily="50" charset="-128"/>
              </a:rPr>
              <a:t>就活生のマインドを徹底的にとらえた企画展開！</a:t>
            </a:r>
          </a:p>
          <a:p>
            <a:pPr defTabSz="998538" fontAlgn="base">
              <a:spcBef>
                <a:spcPct val="0"/>
              </a:spcBef>
              <a:spcAft>
                <a:spcPct val="0"/>
              </a:spcAft>
            </a:pPr>
            <a:r>
              <a:rPr lang="ja-JP" altLang="en-US" sz="1400" b="1" dirty="0">
                <a:solidFill>
                  <a:srgbClr val="FF7C80"/>
                </a:solidFill>
                <a:cs typeface="メイリオ" pitchFamily="50" charset="-128"/>
              </a:rPr>
              <a:t>多くの企業情報を取り扱っているマイナビからの情報</a:t>
            </a:r>
          </a:p>
          <a:p>
            <a:pPr defTabSz="998538" fontAlgn="base">
              <a:spcBef>
                <a:spcPct val="0"/>
              </a:spcBef>
              <a:spcAft>
                <a:spcPct val="0"/>
              </a:spcAft>
            </a:pPr>
            <a:r>
              <a:rPr lang="ja-JP" altLang="en-US" sz="1400" b="1" dirty="0">
                <a:solidFill>
                  <a:srgbClr val="FF7C80"/>
                </a:solidFill>
                <a:cs typeface="メイリオ" pitchFamily="50" charset="-128"/>
              </a:rPr>
              <a:t>という信頼性・安心感！！！</a:t>
            </a:r>
          </a:p>
        </p:txBody>
      </p:sp>
      <p:sp>
        <p:nvSpPr>
          <p:cNvPr id="50" name="AutoShape 13"/>
          <p:cNvSpPr>
            <a:spLocks noChangeArrowheads="1"/>
          </p:cNvSpPr>
          <p:nvPr/>
        </p:nvSpPr>
        <p:spPr bwMode="auto">
          <a:xfrm>
            <a:off x="6477610" y="2965160"/>
            <a:ext cx="2368550" cy="554037"/>
          </a:xfrm>
          <a:prstGeom prst="curvedUpArrow">
            <a:avLst>
              <a:gd name="adj1" fmla="val 85502"/>
              <a:gd name="adj2" fmla="val 171003"/>
              <a:gd name="adj3" fmla="val 33333"/>
            </a:avLst>
          </a:prstGeom>
          <a:solidFill>
            <a:schemeClr val="bg1">
              <a:lumMod val="85000"/>
            </a:schemeClr>
          </a:solidFill>
          <a:ln w="9525">
            <a:noFill/>
            <a:miter lim="800000"/>
            <a:headEnd/>
            <a:tailEnd/>
          </a:ln>
        </p:spPr>
        <p:txBody>
          <a:bodyPr wrap="none" anchor="ctr"/>
          <a:lstStyle/>
          <a:p>
            <a:pPr algn="ctr" defTabSz="914400" fontAlgn="base">
              <a:spcBef>
                <a:spcPct val="0"/>
              </a:spcBef>
              <a:spcAft>
                <a:spcPct val="0"/>
              </a:spcAft>
            </a:pPr>
            <a:endParaRPr lang="ja-JP" altLang="en-US" sz="1200">
              <a:solidFill>
                <a:srgbClr val="000000"/>
              </a:solidFill>
              <a:cs typeface="メイリオ" pitchFamily="50" charset="-128"/>
            </a:endParaRPr>
          </a:p>
        </p:txBody>
      </p:sp>
      <p:sp>
        <p:nvSpPr>
          <p:cNvPr id="51" name="Rectangle 14"/>
          <p:cNvSpPr>
            <a:spLocks noChangeArrowheads="1"/>
          </p:cNvSpPr>
          <p:nvPr/>
        </p:nvSpPr>
        <p:spPr bwMode="auto">
          <a:xfrm>
            <a:off x="533471" y="4054078"/>
            <a:ext cx="4424363" cy="531787"/>
          </a:xfrm>
          <a:prstGeom prst="rect">
            <a:avLst/>
          </a:prstGeom>
          <a:noFill/>
          <a:ln w="9525">
            <a:noFill/>
            <a:miter lim="800000"/>
            <a:headEnd/>
            <a:tailEnd/>
          </a:ln>
        </p:spPr>
        <p:txBody>
          <a:bodyPr lIns="99924" tIns="49962" rIns="99924" bIns="49962">
            <a:spAutoFit/>
          </a:bodyPr>
          <a:lstStyle/>
          <a:p>
            <a:pPr defTabSz="998538" fontAlgn="base">
              <a:spcBef>
                <a:spcPct val="0"/>
              </a:spcBef>
              <a:spcAft>
                <a:spcPct val="0"/>
              </a:spcAft>
            </a:pPr>
            <a:r>
              <a:rPr lang="ja-JP" altLang="en-US" sz="1400" b="1" dirty="0">
                <a:solidFill>
                  <a:srgbClr val="FF7C80"/>
                </a:solidFill>
                <a:cs typeface="メイリオ" pitchFamily="50" charset="-128"/>
              </a:rPr>
              <a:t>就職活動が始まる時期での絶妙な</a:t>
            </a:r>
            <a:br>
              <a:rPr lang="ja-JP" altLang="en-US" sz="1400" b="1" dirty="0">
                <a:solidFill>
                  <a:srgbClr val="FF7C80"/>
                </a:solidFill>
                <a:cs typeface="メイリオ" pitchFamily="50" charset="-128"/>
              </a:rPr>
            </a:br>
            <a:r>
              <a:rPr lang="ja-JP" altLang="en-US" sz="1400" b="1" dirty="0">
                <a:solidFill>
                  <a:srgbClr val="FF7C80"/>
                </a:solidFill>
                <a:cs typeface="メイリオ" pitchFamily="50" charset="-128"/>
              </a:rPr>
              <a:t>タイミングでの</a:t>
            </a:r>
            <a:r>
              <a:rPr lang="ja-JP" altLang="en-US" sz="1400" b="1" dirty="0" smtClean="0">
                <a:solidFill>
                  <a:srgbClr val="FF7C80"/>
                </a:solidFill>
                <a:cs typeface="メイリオ" pitchFamily="50" charset="-128"/>
              </a:rPr>
              <a:t>プロモーションが可能</a:t>
            </a:r>
            <a:r>
              <a:rPr lang="ja-JP" altLang="en-US" sz="1400" b="1" dirty="0">
                <a:solidFill>
                  <a:srgbClr val="FF7C80"/>
                </a:solidFill>
                <a:cs typeface="メイリオ" pitchFamily="50" charset="-128"/>
              </a:rPr>
              <a:t>！</a:t>
            </a:r>
          </a:p>
        </p:txBody>
      </p:sp>
      <p:sp>
        <p:nvSpPr>
          <p:cNvPr id="52" name="Rectangle 23"/>
          <p:cNvSpPr>
            <a:spLocks noChangeArrowheads="1"/>
          </p:cNvSpPr>
          <p:nvPr/>
        </p:nvSpPr>
        <p:spPr bwMode="auto">
          <a:xfrm>
            <a:off x="5578025" y="3996806"/>
            <a:ext cx="4510088" cy="1178118"/>
          </a:xfrm>
          <a:prstGeom prst="rect">
            <a:avLst/>
          </a:prstGeom>
          <a:noFill/>
          <a:ln w="9525">
            <a:noFill/>
            <a:miter lim="800000"/>
            <a:headEnd/>
            <a:tailEnd/>
          </a:ln>
        </p:spPr>
        <p:txBody>
          <a:bodyPr wrap="square" lIns="99924" tIns="49962" rIns="99924" bIns="49962">
            <a:spAutoFit/>
          </a:bodyPr>
          <a:lstStyle/>
          <a:p>
            <a:pPr defTabSz="998538" fontAlgn="base">
              <a:spcBef>
                <a:spcPct val="0"/>
              </a:spcBef>
              <a:spcAft>
                <a:spcPct val="0"/>
              </a:spcAft>
            </a:pPr>
            <a:r>
              <a:rPr lang="ja-JP" altLang="en-US" sz="1400" dirty="0">
                <a:solidFill>
                  <a:srgbClr val="000000"/>
                </a:solidFill>
                <a:cs typeface="メイリオ" pitchFamily="50" charset="-128"/>
              </a:rPr>
              <a:t>マガジン・</a:t>
            </a:r>
            <a:r>
              <a:rPr lang="en-US" altLang="ja-JP" sz="1400" dirty="0">
                <a:solidFill>
                  <a:srgbClr val="000000"/>
                </a:solidFill>
                <a:cs typeface="メイリオ" pitchFamily="50" charset="-128"/>
              </a:rPr>
              <a:t>WEB</a:t>
            </a:r>
            <a:r>
              <a:rPr lang="ja-JP" altLang="en-US" sz="1400" dirty="0">
                <a:solidFill>
                  <a:srgbClr val="000000"/>
                </a:solidFill>
                <a:cs typeface="メイリオ" pitchFamily="50" charset="-128"/>
              </a:rPr>
              <a:t>・</a:t>
            </a:r>
            <a:r>
              <a:rPr lang="ja-JP" altLang="en-US" sz="1400" dirty="0" smtClean="0">
                <a:solidFill>
                  <a:srgbClr val="000000"/>
                </a:solidFill>
                <a:cs typeface="メイリオ" pitchFamily="50" charset="-128"/>
              </a:rPr>
              <a:t>メールマガジン・</a:t>
            </a:r>
            <a:r>
              <a:rPr lang="en-US" altLang="ja-JP" sz="1400" dirty="0" smtClean="0">
                <a:solidFill>
                  <a:srgbClr val="000000"/>
                </a:solidFill>
                <a:cs typeface="メイリオ" pitchFamily="50" charset="-128"/>
              </a:rPr>
              <a:t>SNS</a:t>
            </a:r>
            <a:r>
              <a:rPr lang="ja-JP" altLang="en-US" sz="1400" dirty="0" smtClean="0">
                <a:solidFill>
                  <a:srgbClr val="000000"/>
                </a:solidFill>
                <a:cs typeface="メイリオ" pitchFamily="50" charset="-128"/>
              </a:rPr>
              <a:t>・</a:t>
            </a:r>
            <a:r>
              <a:rPr lang="en-US" altLang="ja-JP" sz="1400" dirty="0">
                <a:solidFill>
                  <a:srgbClr val="000000"/>
                </a:solidFill>
                <a:cs typeface="メイリオ" pitchFamily="50" charset="-128"/>
              </a:rPr>
              <a:t>EXPO</a:t>
            </a:r>
            <a:r>
              <a:rPr lang="ja-JP" altLang="en-US" sz="1400" dirty="0">
                <a:solidFill>
                  <a:srgbClr val="000000"/>
                </a:solidFill>
                <a:cs typeface="メイリオ" pitchFamily="50" charset="-128"/>
              </a:rPr>
              <a:t>と</a:t>
            </a:r>
          </a:p>
          <a:p>
            <a:pPr defTabSz="998538" fontAlgn="base">
              <a:spcBef>
                <a:spcPct val="0"/>
              </a:spcBef>
              <a:spcAft>
                <a:spcPct val="0"/>
              </a:spcAft>
            </a:pPr>
            <a:r>
              <a:rPr lang="ja-JP" altLang="en-US" sz="1400" b="1" dirty="0">
                <a:solidFill>
                  <a:srgbClr val="FF7C80"/>
                </a:solidFill>
                <a:cs typeface="メイリオ" pitchFamily="50" charset="-128"/>
              </a:rPr>
              <a:t>複合型のプロモーション</a:t>
            </a:r>
            <a:r>
              <a:rPr lang="ja-JP" altLang="en-US" sz="1400" dirty="0">
                <a:solidFill>
                  <a:srgbClr val="000000"/>
                </a:solidFill>
                <a:cs typeface="メイリオ" pitchFamily="50" charset="-128"/>
              </a:rPr>
              <a:t>を展開！</a:t>
            </a:r>
          </a:p>
          <a:p>
            <a:pPr defTabSz="998538" fontAlgn="base">
              <a:spcBef>
                <a:spcPct val="0"/>
              </a:spcBef>
              <a:spcAft>
                <a:spcPct val="0"/>
              </a:spcAft>
            </a:pPr>
            <a:r>
              <a:rPr lang="ja-JP" altLang="en-US" sz="1400" dirty="0">
                <a:solidFill>
                  <a:srgbClr val="000000"/>
                </a:solidFill>
                <a:cs typeface="メイリオ" pitchFamily="50" charset="-128"/>
              </a:rPr>
              <a:t>異なるメディア特性を効果的に</a:t>
            </a:r>
            <a:r>
              <a:rPr lang="ja-JP" altLang="en-US" sz="1400" dirty="0" smtClean="0">
                <a:solidFill>
                  <a:srgbClr val="000000"/>
                </a:solidFill>
                <a:cs typeface="メイリオ" pitchFamily="50" charset="-128"/>
              </a:rPr>
              <a:t>結びつける</a:t>
            </a:r>
            <a:endParaRPr lang="en-US" altLang="ja-JP" sz="1400" dirty="0" smtClean="0">
              <a:solidFill>
                <a:srgbClr val="000000"/>
              </a:solidFill>
              <a:cs typeface="メイリオ" pitchFamily="50" charset="-128"/>
            </a:endParaRPr>
          </a:p>
          <a:p>
            <a:pPr defTabSz="998538" fontAlgn="base">
              <a:spcBef>
                <a:spcPct val="0"/>
              </a:spcBef>
              <a:spcAft>
                <a:spcPct val="0"/>
              </a:spcAft>
            </a:pPr>
            <a:r>
              <a:rPr lang="ja-JP" altLang="en-US" sz="1400" dirty="0" smtClean="0">
                <a:solidFill>
                  <a:srgbClr val="000000"/>
                </a:solidFill>
                <a:cs typeface="メイリオ" pitchFamily="50" charset="-128"/>
              </a:rPr>
              <a:t>クロスメディア</a:t>
            </a:r>
            <a:r>
              <a:rPr lang="ja-JP" altLang="en-US" sz="1400" dirty="0">
                <a:solidFill>
                  <a:srgbClr val="000000"/>
                </a:solidFill>
                <a:cs typeface="メイリオ" pitchFamily="50" charset="-128"/>
              </a:rPr>
              <a:t>展開で</a:t>
            </a:r>
            <a:r>
              <a:rPr lang="ja-JP" altLang="en-US" sz="1400" b="1" dirty="0">
                <a:solidFill>
                  <a:srgbClr val="FF7C80"/>
                </a:solidFill>
                <a:cs typeface="メイリオ" pitchFamily="50" charset="-128"/>
              </a:rPr>
              <a:t>既存のメディアでは</a:t>
            </a:r>
          </a:p>
          <a:p>
            <a:pPr defTabSz="998538" fontAlgn="base">
              <a:spcBef>
                <a:spcPct val="0"/>
              </a:spcBef>
              <a:spcAft>
                <a:spcPct val="0"/>
              </a:spcAft>
            </a:pPr>
            <a:r>
              <a:rPr lang="ja-JP" altLang="en-US" sz="1400" b="1" dirty="0">
                <a:solidFill>
                  <a:srgbClr val="FF7C80"/>
                </a:solidFill>
                <a:cs typeface="メイリオ" pitchFamily="50" charset="-128"/>
              </a:rPr>
              <a:t>成し得ないパフォーマンス</a:t>
            </a:r>
            <a:r>
              <a:rPr lang="ja-JP" altLang="en-US" sz="1400" dirty="0">
                <a:solidFill>
                  <a:srgbClr val="000000"/>
                </a:solidFill>
                <a:cs typeface="メイリオ" pitchFamily="50" charset="-128"/>
              </a:rPr>
              <a:t>を実現！</a:t>
            </a:r>
          </a:p>
        </p:txBody>
      </p:sp>
      <p:sp>
        <p:nvSpPr>
          <p:cNvPr id="53" name="Text Box 32"/>
          <p:cNvSpPr txBox="1">
            <a:spLocks noChangeArrowheads="1"/>
          </p:cNvSpPr>
          <p:nvPr/>
        </p:nvSpPr>
        <p:spPr bwMode="auto">
          <a:xfrm>
            <a:off x="1662742" y="6490545"/>
            <a:ext cx="1517865" cy="316343"/>
          </a:xfrm>
          <a:prstGeom prst="rect">
            <a:avLst/>
          </a:prstGeom>
          <a:noFill/>
          <a:ln w="9525">
            <a:noFill/>
            <a:miter lim="800000"/>
            <a:headEnd/>
            <a:tailEnd/>
          </a:ln>
        </p:spPr>
        <p:txBody>
          <a:bodyPr wrap="none" lIns="99924" tIns="49962" rIns="99924" bIns="49962">
            <a:spAutoFit/>
          </a:bodyPr>
          <a:lstStyle/>
          <a:p>
            <a:pPr algn="ctr" defTabSz="998538" fontAlgn="base">
              <a:spcBef>
                <a:spcPct val="0"/>
              </a:spcBef>
              <a:spcAft>
                <a:spcPct val="0"/>
              </a:spcAft>
            </a:pPr>
            <a:r>
              <a:rPr lang="ja-JP" altLang="en-US" sz="1400" b="1" dirty="0">
                <a:solidFill>
                  <a:srgbClr val="000000"/>
                </a:solidFill>
                <a:cs typeface="メイリオ" pitchFamily="50" charset="-128"/>
              </a:rPr>
              <a:t>大学生 →就活生</a:t>
            </a:r>
          </a:p>
        </p:txBody>
      </p:sp>
      <p:sp>
        <p:nvSpPr>
          <p:cNvPr id="58" name="Text Box 8"/>
          <p:cNvSpPr txBox="1">
            <a:spLocks noChangeArrowheads="1"/>
          </p:cNvSpPr>
          <p:nvPr/>
        </p:nvSpPr>
        <p:spPr bwMode="auto">
          <a:xfrm>
            <a:off x="2421675" y="2862024"/>
            <a:ext cx="1586794" cy="377899"/>
          </a:xfrm>
          <a:prstGeom prst="rect">
            <a:avLst/>
          </a:prstGeom>
          <a:noFill/>
          <a:ln w="9525">
            <a:noFill/>
            <a:miter lim="800000"/>
            <a:headEnd/>
            <a:tailEnd/>
          </a:ln>
        </p:spPr>
        <p:txBody>
          <a:bodyPr wrap="none" lIns="99924" tIns="49962" rIns="99924" bIns="49962">
            <a:spAutoFit/>
          </a:bodyPr>
          <a:lstStyle/>
          <a:p>
            <a:pPr defTabSz="998538" fontAlgn="base">
              <a:spcBef>
                <a:spcPct val="0"/>
              </a:spcBef>
              <a:spcAft>
                <a:spcPct val="0"/>
              </a:spcAft>
            </a:pPr>
            <a:r>
              <a:rPr lang="ja-JP" altLang="en-US" sz="1800" b="1" dirty="0" smtClean="0">
                <a:solidFill>
                  <a:srgbClr val="FFFFFF"/>
                </a:solidFill>
                <a:cs typeface="メイリオ" pitchFamily="50" charset="-128"/>
              </a:rPr>
              <a:t>マイナビ会員</a:t>
            </a:r>
            <a:endParaRPr lang="ja-JP" altLang="en-US" sz="1800" b="1" dirty="0">
              <a:solidFill>
                <a:srgbClr val="FFFFFF"/>
              </a:solidFill>
              <a:cs typeface="メイリオ" pitchFamily="50" charset="-128"/>
            </a:endParaRPr>
          </a:p>
        </p:txBody>
      </p:sp>
      <p:pic>
        <p:nvPicPr>
          <p:cNvPr id="59" name="Picture 36" descr="\\Cpex01\shusyoku-win-mac\Until201206\event-tokatsu-ka\okada\新ロゴ\expo_logo\jpeg\EXP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7990" y="6421453"/>
            <a:ext cx="9032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涙形 59"/>
          <p:cNvSpPr/>
          <p:nvPr/>
        </p:nvSpPr>
        <p:spPr>
          <a:xfrm>
            <a:off x="46041" y="681479"/>
            <a:ext cx="515937" cy="428229"/>
          </a:xfrm>
          <a:prstGeom prst="teardrop">
            <a:avLst>
              <a:gd name="adj" fmla="val 85302"/>
            </a:avLst>
          </a:prstGeom>
          <a:solidFill>
            <a:srgbClr val="6699FF"/>
          </a:solidFill>
          <a:ln w="25400" cap="flat" cmpd="sng" algn="ctr">
            <a:noFill/>
            <a:prstDash val="solid"/>
          </a:ln>
          <a:effectLst/>
        </p:spPr>
        <p:txBody>
          <a:bodyPr anchor="ctr"/>
          <a:lstStyle/>
          <a:p>
            <a:pPr algn="ctr" defTabSz="914400">
              <a:defRPr/>
            </a:pPr>
            <a:r>
              <a:rPr kumimoji="0" lang="ja-JP" altLang="en-US" sz="1200" b="1" kern="0" dirty="0" smtClean="0">
                <a:solidFill>
                  <a:srgbClr val="FFFFFF"/>
                </a:solidFill>
                <a:latin typeface="Verdana"/>
                <a:cs typeface="メイリオ" panose="020B0604030504040204" pitchFamily="50" charset="-128"/>
              </a:rPr>
              <a:t>１</a:t>
            </a:r>
            <a:endParaRPr kumimoji="0" lang="ja-JP" altLang="en-US" sz="1200" b="1" kern="0" dirty="0">
              <a:solidFill>
                <a:srgbClr val="FFFFFF"/>
              </a:solidFill>
              <a:latin typeface="Verdana"/>
              <a:cs typeface="メイリオ" panose="020B0604030504040204" pitchFamily="50" charset="-128"/>
            </a:endParaRPr>
          </a:p>
        </p:txBody>
      </p:sp>
      <p:sp>
        <p:nvSpPr>
          <p:cNvPr id="61" name="涙形 60"/>
          <p:cNvSpPr/>
          <p:nvPr/>
        </p:nvSpPr>
        <p:spPr>
          <a:xfrm>
            <a:off x="5160970" y="655091"/>
            <a:ext cx="515937" cy="428229"/>
          </a:xfrm>
          <a:prstGeom prst="teardrop">
            <a:avLst>
              <a:gd name="adj" fmla="val 85302"/>
            </a:avLst>
          </a:prstGeom>
          <a:solidFill>
            <a:srgbClr val="6699FF"/>
          </a:solidFill>
          <a:ln w="25400" cap="flat" cmpd="sng" algn="ctr">
            <a:noFill/>
            <a:prstDash val="solid"/>
          </a:ln>
          <a:effectLst/>
        </p:spPr>
        <p:txBody>
          <a:bodyPr anchor="ctr"/>
          <a:lstStyle/>
          <a:p>
            <a:pPr algn="ctr" defTabSz="914400">
              <a:defRPr/>
            </a:pPr>
            <a:r>
              <a:rPr kumimoji="0" lang="ja-JP" altLang="en-US" sz="1200" b="1" kern="0" dirty="0">
                <a:solidFill>
                  <a:srgbClr val="FFFFFF"/>
                </a:solidFill>
                <a:latin typeface="Verdana"/>
                <a:cs typeface="メイリオ" panose="020B0604030504040204" pitchFamily="50" charset="-128"/>
              </a:rPr>
              <a:t>２</a:t>
            </a:r>
          </a:p>
        </p:txBody>
      </p:sp>
      <p:sp>
        <p:nvSpPr>
          <p:cNvPr id="62" name="涙形 61"/>
          <p:cNvSpPr/>
          <p:nvPr/>
        </p:nvSpPr>
        <p:spPr>
          <a:xfrm>
            <a:off x="46041" y="3847354"/>
            <a:ext cx="515937" cy="428229"/>
          </a:xfrm>
          <a:prstGeom prst="teardrop">
            <a:avLst>
              <a:gd name="adj" fmla="val 85302"/>
            </a:avLst>
          </a:prstGeom>
          <a:solidFill>
            <a:srgbClr val="6699FF"/>
          </a:solidFill>
          <a:ln w="25400" cap="flat" cmpd="sng" algn="ctr">
            <a:noFill/>
            <a:prstDash val="solid"/>
          </a:ln>
          <a:effectLst/>
        </p:spPr>
        <p:txBody>
          <a:bodyPr anchor="ctr"/>
          <a:lstStyle/>
          <a:p>
            <a:pPr algn="ctr" defTabSz="914400">
              <a:defRPr/>
            </a:pPr>
            <a:r>
              <a:rPr kumimoji="0" lang="ja-JP" altLang="en-US" sz="1200" b="1" kern="0" dirty="0" smtClean="0">
                <a:solidFill>
                  <a:srgbClr val="FFFFFF"/>
                </a:solidFill>
                <a:latin typeface="Verdana"/>
                <a:cs typeface="メイリオ" panose="020B0604030504040204" pitchFamily="50" charset="-128"/>
              </a:rPr>
              <a:t>３</a:t>
            </a:r>
            <a:endParaRPr kumimoji="0" lang="ja-JP" altLang="en-US" sz="1200" b="1" kern="0" dirty="0">
              <a:solidFill>
                <a:srgbClr val="FFFFFF"/>
              </a:solidFill>
              <a:latin typeface="Verdana"/>
              <a:cs typeface="メイリオ" panose="020B0604030504040204" pitchFamily="50" charset="-128"/>
            </a:endParaRPr>
          </a:p>
        </p:txBody>
      </p:sp>
      <p:sp>
        <p:nvSpPr>
          <p:cNvPr id="63" name="涙形 62"/>
          <p:cNvSpPr/>
          <p:nvPr/>
        </p:nvSpPr>
        <p:spPr>
          <a:xfrm>
            <a:off x="5163345" y="3846956"/>
            <a:ext cx="515937" cy="428229"/>
          </a:xfrm>
          <a:prstGeom prst="teardrop">
            <a:avLst>
              <a:gd name="adj" fmla="val 85302"/>
            </a:avLst>
          </a:prstGeom>
          <a:solidFill>
            <a:srgbClr val="6699FF"/>
          </a:solidFill>
          <a:ln w="25400" cap="flat" cmpd="sng" algn="ctr">
            <a:noFill/>
            <a:prstDash val="solid"/>
          </a:ln>
          <a:effectLst/>
        </p:spPr>
        <p:txBody>
          <a:bodyPr anchor="ctr"/>
          <a:lstStyle/>
          <a:p>
            <a:pPr algn="ctr" defTabSz="914400">
              <a:defRPr/>
            </a:pPr>
            <a:r>
              <a:rPr kumimoji="0" lang="ja-JP" altLang="en-US" sz="1200" b="1" kern="0" dirty="0">
                <a:solidFill>
                  <a:srgbClr val="FFFFFF"/>
                </a:solidFill>
                <a:latin typeface="Verdana"/>
                <a:cs typeface="メイリオ" panose="020B0604030504040204" pitchFamily="50" charset="-128"/>
              </a:rPr>
              <a:t>４</a:t>
            </a:r>
          </a:p>
        </p:txBody>
      </p:sp>
      <p:sp>
        <p:nvSpPr>
          <p:cNvPr id="67" name="パイ 66"/>
          <p:cNvSpPr/>
          <p:nvPr/>
        </p:nvSpPr>
        <p:spPr bwMode="auto">
          <a:xfrm rot="16200000">
            <a:off x="2249618" y="1864440"/>
            <a:ext cx="1757142" cy="1760572"/>
          </a:xfrm>
          <a:prstGeom prst="pie">
            <a:avLst>
              <a:gd name="adj1" fmla="val 66010"/>
              <a:gd name="adj2" fmla="val 20336848"/>
            </a:avLst>
          </a:prstGeom>
          <a:solidFill>
            <a:srgbClr val="6699FF"/>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pPr>
            <a:endParaRPr lang="ja-JP" altLang="en-US" sz="1200" dirty="0" smtClean="0">
              <a:solidFill>
                <a:srgbClr val="000000"/>
              </a:solidFill>
              <a:latin typeface="Times New Roman" pitchFamily="18" charset="0"/>
              <a:ea typeface="ＭＳ ゴシック" pitchFamily="49" charset="-128"/>
            </a:endParaRPr>
          </a:p>
        </p:txBody>
      </p:sp>
      <p:sp>
        <p:nvSpPr>
          <p:cNvPr id="68" name="パイ 67"/>
          <p:cNvSpPr/>
          <p:nvPr/>
        </p:nvSpPr>
        <p:spPr bwMode="auto">
          <a:xfrm rot="18015314">
            <a:off x="2240092" y="1764235"/>
            <a:ext cx="1757142" cy="1760572"/>
          </a:xfrm>
          <a:prstGeom prst="pie">
            <a:avLst>
              <a:gd name="adj1" fmla="val 18588236"/>
              <a:gd name="adj2" fmla="val 19736646"/>
            </a:avLst>
          </a:prstGeom>
          <a:solidFill>
            <a:srgbClr val="D9ECFF"/>
          </a:solidFill>
          <a:ln w="9525" cap="flat" cmpd="sng" algn="ctr">
            <a:no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1001713" fontAlgn="base">
              <a:spcBef>
                <a:spcPct val="0"/>
              </a:spcBef>
              <a:spcAft>
                <a:spcPct val="0"/>
              </a:spcAft>
              <a:defRPr/>
            </a:pPr>
            <a:endParaRPr kumimoji="0" lang="ja-JP" altLang="en-US" sz="1200" kern="0" dirty="0" smtClean="0">
              <a:solidFill>
                <a:srgbClr val="000000"/>
              </a:solidFill>
              <a:latin typeface="Times New Roman" pitchFamily="18" charset="0"/>
              <a:ea typeface="ＭＳ ゴシック" pitchFamily="49" charset="-128"/>
            </a:endParaRPr>
          </a:p>
        </p:txBody>
      </p:sp>
      <p:sp>
        <p:nvSpPr>
          <p:cNvPr id="69" name="線吹き出し 1 (枠付き) 68"/>
          <p:cNvSpPr/>
          <p:nvPr/>
        </p:nvSpPr>
        <p:spPr bwMode="auto">
          <a:xfrm flipH="1" flipV="1">
            <a:off x="280875" y="2139205"/>
            <a:ext cx="1728899" cy="571286"/>
          </a:xfrm>
          <a:prstGeom prst="borderCallout1">
            <a:avLst>
              <a:gd name="adj1" fmla="val 50429"/>
              <a:gd name="adj2" fmla="val -69"/>
              <a:gd name="adj3" fmla="val -10379"/>
              <a:gd name="adj4" fmla="val -35928"/>
            </a:avLst>
          </a:prstGeom>
          <a:solidFill>
            <a:schemeClr val="bg1"/>
          </a:solidFill>
          <a:ln w="28575" cap="flat" cmpd="sng" algn="ctr">
            <a:solidFill>
              <a:schemeClr val="bg1">
                <a:lumMod val="75000"/>
              </a:schemeClr>
            </a:solidFill>
            <a:prstDash val="solid"/>
            <a:round/>
            <a:headEnd type="none" w="med" len="med"/>
            <a:tailEnd type="none" w="med" len="med"/>
          </a:ln>
          <a:effectLst/>
          <a:extLst/>
        </p:spPr>
        <p:txBody>
          <a:bodyPr rot="10800000" vert="horz" wrap="none" lIns="98568" tIns="51255" rIns="98568" bIns="51255" numCol="1" rtlCol="0" anchor="ctr" anchorCtr="0" compatLnSpc="1">
            <a:prstTxWarp prst="textNoShape">
              <a:avLst/>
            </a:prstTxWarp>
          </a:bodyPr>
          <a:lstStyle/>
          <a:p>
            <a:pPr algn="ctr" defTabSz="998538" fontAlgn="base">
              <a:spcBef>
                <a:spcPct val="0"/>
              </a:spcBef>
              <a:spcAft>
                <a:spcPct val="0"/>
              </a:spcAft>
            </a:pPr>
            <a:r>
              <a:rPr lang="ja-JP" altLang="en-US" sz="1200" b="1" dirty="0">
                <a:solidFill>
                  <a:srgbClr val="FF7C80"/>
                </a:solidFill>
                <a:latin typeface="+mn-ea"/>
                <a:cs typeface="メイリオ" pitchFamily="50" charset="-128"/>
              </a:rPr>
              <a:t>昨年度マイナビ会員</a:t>
            </a:r>
          </a:p>
          <a:p>
            <a:pPr algn="ctr" defTabSz="998538" fontAlgn="base">
              <a:spcBef>
                <a:spcPct val="0"/>
              </a:spcBef>
              <a:spcAft>
                <a:spcPct val="0"/>
              </a:spcAft>
            </a:pPr>
            <a:r>
              <a:rPr lang="ja-JP" altLang="en-US" sz="1200" b="1" dirty="0" smtClean="0">
                <a:solidFill>
                  <a:srgbClr val="FF7C80"/>
                </a:solidFill>
                <a:latin typeface="+mn-ea"/>
                <a:cs typeface="メイリオ" pitchFamily="50" charset="-128"/>
              </a:rPr>
              <a:t>約</a:t>
            </a:r>
            <a:r>
              <a:rPr lang="en-US" altLang="ja-JP" sz="1200" b="1" dirty="0" smtClean="0">
                <a:solidFill>
                  <a:srgbClr val="FF7C80"/>
                </a:solidFill>
                <a:latin typeface="+mn-ea"/>
                <a:cs typeface="メイリオ" pitchFamily="50" charset="-128"/>
              </a:rPr>
              <a:t>70</a:t>
            </a:r>
            <a:r>
              <a:rPr lang="ja-JP" altLang="en-US" sz="1200" b="1" dirty="0" smtClean="0">
                <a:solidFill>
                  <a:srgbClr val="FF7C80"/>
                </a:solidFill>
                <a:latin typeface="+mn-ea"/>
                <a:cs typeface="メイリオ" pitchFamily="50" charset="-128"/>
              </a:rPr>
              <a:t>万人</a:t>
            </a:r>
            <a:r>
              <a:rPr lang="ja-JP" altLang="en-US" sz="1200" b="1" dirty="0">
                <a:solidFill>
                  <a:srgbClr val="FF7C80"/>
                </a:solidFill>
                <a:latin typeface="+mn-ea"/>
                <a:cs typeface="メイリオ" pitchFamily="50" charset="-128"/>
              </a:rPr>
              <a:t>！</a:t>
            </a:r>
            <a:r>
              <a:rPr lang="ja-JP" altLang="en-US" sz="1200" b="1" dirty="0" smtClean="0">
                <a:solidFill>
                  <a:srgbClr val="FF7C80"/>
                </a:solidFill>
                <a:latin typeface="+mn-ea"/>
                <a:cs typeface="メイリオ" pitchFamily="50" charset="-128"/>
              </a:rPr>
              <a:t>！</a:t>
            </a:r>
            <a:endParaRPr lang="ja-JP" altLang="en-US" sz="1200" b="1" dirty="0">
              <a:solidFill>
                <a:srgbClr val="FF7C80"/>
              </a:solidFill>
              <a:latin typeface="+mn-ea"/>
              <a:cs typeface="メイリオ" pitchFamily="50" charset="-128"/>
            </a:endParaRPr>
          </a:p>
        </p:txBody>
      </p:sp>
      <p:pic>
        <p:nvPicPr>
          <p:cNvPr id="73" name="Picture 4" descr="\\cpfs10\mynavi\スチューデント事業部\01営業部\営業推進課\齋藤裕貴\【就活スタイル企画書】マイナビ2017関連\各画像\マイナビ201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5823" y="5890170"/>
            <a:ext cx="742985" cy="78108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96890" y="2209961"/>
            <a:ext cx="819201" cy="138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8388" y="4902043"/>
            <a:ext cx="455576" cy="14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3790085" y="4952195"/>
            <a:ext cx="436768" cy="138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998988" y="1885757"/>
            <a:ext cx="428409" cy="138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468649" y="1955189"/>
            <a:ext cx="321829" cy="130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3414" y="4918480"/>
            <a:ext cx="423895" cy="144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3528" y="5120937"/>
            <a:ext cx="539886" cy="124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図 9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799468" y="3260100"/>
            <a:ext cx="1223817" cy="259097"/>
          </a:xfrm>
          <a:prstGeom prst="rect">
            <a:avLst/>
          </a:prstGeom>
        </p:spPr>
      </p:pic>
      <p:sp>
        <p:nvSpPr>
          <p:cNvPr id="3" name="右矢印 2"/>
          <p:cNvSpPr/>
          <p:nvPr/>
        </p:nvSpPr>
        <p:spPr>
          <a:xfrm>
            <a:off x="1483833" y="6116589"/>
            <a:ext cx="1956758" cy="32824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AutoShape 22"/>
          <p:cNvSpPr>
            <a:spLocks noChangeArrowheads="1"/>
          </p:cNvSpPr>
          <p:nvPr/>
        </p:nvSpPr>
        <p:spPr bwMode="auto">
          <a:xfrm>
            <a:off x="1304925" y="5123706"/>
            <a:ext cx="2314575" cy="793750"/>
          </a:xfrm>
          <a:prstGeom prst="wedgeEllipseCallout">
            <a:avLst>
              <a:gd name="adj1" fmla="val 444"/>
              <a:gd name="adj2" fmla="val 93972"/>
            </a:avLst>
          </a:prstGeom>
          <a:solidFill>
            <a:srgbClr val="FFFFFF"/>
          </a:solidFill>
          <a:ln w="28575">
            <a:solidFill>
              <a:schemeClr val="bg1">
                <a:lumMod val="75000"/>
              </a:schemeClr>
            </a:solidFill>
            <a:miter lim="800000"/>
            <a:headEnd/>
            <a:tailEnd/>
          </a:ln>
        </p:spPr>
        <p:txBody>
          <a:bodyPr lIns="99924" tIns="49962" rIns="99924" bIns="49962"/>
          <a:lstStyle/>
          <a:p>
            <a:pPr algn="ctr" defTabSz="998538" fontAlgn="base">
              <a:spcBef>
                <a:spcPct val="0"/>
              </a:spcBef>
              <a:spcAft>
                <a:spcPct val="0"/>
              </a:spcAft>
              <a:defRPr/>
            </a:pPr>
            <a:endParaRPr kumimoji="0" lang="ja-JP" altLang="ja-JP" sz="1800" kern="0" smtClean="0">
              <a:solidFill>
                <a:srgbClr val="000000"/>
              </a:solidFill>
              <a:cs typeface="メイリオ" pitchFamily="50" charset="-128"/>
            </a:endParaRPr>
          </a:p>
        </p:txBody>
      </p:sp>
      <p:pic>
        <p:nvPicPr>
          <p:cNvPr id="9218"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193401" y="2139205"/>
            <a:ext cx="851431" cy="75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43015" y="5259704"/>
            <a:ext cx="1537592" cy="45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48158" y="5511057"/>
            <a:ext cx="918314" cy="27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426852" y="5571347"/>
            <a:ext cx="795201" cy="1077369"/>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 name="Rectangle 23"/>
          <p:cNvSpPr>
            <a:spLocks noChangeArrowheads="1"/>
          </p:cNvSpPr>
          <p:nvPr/>
        </p:nvSpPr>
        <p:spPr bwMode="auto">
          <a:xfrm>
            <a:off x="8141540" y="5317000"/>
            <a:ext cx="1346585" cy="239399"/>
          </a:xfrm>
          <a:prstGeom prst="rect">
            <a:avLst/>
          </a:prstGeom>
          <a:noFill/>
          <a:ln w="9525">
            <a:noFill/>
            <a:miter lim="800000"/>
            <a:headEnd/>
            <a:tailEnd/>
          </a:ln>
        </p:spPr>
        <p:txBody>
          <a:bodyPr wrap="square" lIns="99924" tIns="49962" rIns="99924" bIns="49962">
            <a:spAutoFit/>
          </a:bodyPr>
          <a:lstStyle/>
          <a:p>
            <a:pPr algn="ctr" defTabSz="998538" fontAlgn="base">
              <a:spcBef>
                <a:spcPct val="0"/>
              </a:spcBef>
              <a:spcAft>
                <a:spcPct val="0"/>
              </a:spcAft>
            </a:pPr>
            <a:r>
              <a:rPr lang="ja-JP" altLang="en-US" sz="900" b="1" dirty="0">
                <a:solidFill>
                  <a:srgbClr val="000000"/>
                </a:solidFill>
                <a:cs typeface="メイリオ" pitchFamily="50" charset="-128"/>
              </a:rPr>
              <a:t>就活スタイルブック</a:t>
            </a:r>
          </a:p>
        </p:txBody>
      </p:sp>
      <p:sp>
        <p:nvSpPr>
          <p:cNvPr id="55" name="Rectangle 23"/>
          <p:cNvSpPr>
            <a:spLocks noChangeArrowheads="1"/>
          </p:cNvSpPr>
          <p:nvPr/>
        </p:nvSpPr>
        <p:spPr bwMode="auto">
          <a:xfrm>
            <a:off x="5777256" y="5174924"/>
            <a:ext cx="1346585" cy="239399"/>
          </a:xfrm>
          <a:prstGeom prst="rect">
            <a:avLst/>
          </a:prstGeom>
          <a:noFill/>
          <a:ln w="9525">
            <a:noFill/>
            <a:miter lim="800000"/>
            <a:headEnd/>
            <a:tailEnd/>
          </a:ln>
        </p:spPr>
        <p:txBody>
          <a:bodyPr wrap="square" lIns="99924" tIns="49962" rIns="99924" bIns="49962">
            <a:spAutoFit/>
          </a:bodyPr>
          <a:lstStyle/>
          <a:p>
            <a:pPr algn="ctr" defTabSz="998538" fontAlgn="base">
              <a:spcBef>
                <a:spcPct val="0"/>
              </a:spcBef>
              <a:spcAft>
                <a:spcPct val="0"/>
              </a:spcAft>
            </a:pPr>
            <a:r>
              <a:rPr lang="ja-JP" altLang="en-US" sz="900" b="1" dirty="0">
                <a:solidFill>
                  <a:srgbClr val="000000"/>
                </a:solidFill>
                <a:cs typeface="メイリオ" pitchFamily="50" charset="-128"/>
              </a:rPr>
              <a:t>就活</a:t>
            </a:r>
            <a:r>
              <a:rPr lang="ja-JP" altLang="en-US" sz="900" b="1" dirty="0" smtClean="0">
                <a:solidFill>
                  <a:srgbClr val="000000"/>
                </a:solidFill>
                <a:cs typeface="メイリオ" pitchFamily="50" charset="-128"/>
              </a:rPr>
              <a:t>スタイルナビ</a:t>
            </a:r>
            <a:endParaRPr lang="ja-JP" altLang="en-US" sz="900" b="1" dirty="0">
              <a:solidFill>
                <a:srgbClr val="000000"/>
              </a:solidFill>
              <a:cs typeface="メイリオ" pitchFamily="50" charset="-128"/>
            </a:endParaRPr>
          </a:p>
        </p:txBody>
      </p:sp>
      <p:grpSp>
        <p:nvGrpSpPr>
          <p:cNvPr id="56" name="グループ化 55"/>
          <p:cNvGrpSpPr/>
          <p:nvPr/>
        </p:nvGrpSpPr>
        <p:grpSpPr>
          <a:xfrm>
            <a:off x="5978761" y="5372429"/>
            <a:ext cx="908503" cy="937162"/>
            <a:chOff x="5993138" y="3386922"/>
            <a:chExt cx="1324045" cy="1365813"/>
          </a:xfrm>
        </p:grpSpPr>
        <p:pic>
          <p:nvPicPr>
            <p:cNvPr id="57" name="Picture 2" descr="\\cpfs10\mynavi\スチューデント事業部\01営業部\営業推進課\!河合\作業\2018卒就活媒体資料\素材\TOP.pn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5993138" y="3386922"/>
              <a:ext cx="1324045" cy="1365813"/>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4" name="正方形/長方形 63"/>
            <p:cNvSpPr/>
            <p:nvPr/>
          </p:nvSpPr>
          <p:spPr>
            <a:xfrm>
              <a:off x="6010211" y="3403763"/>
              <a:ext cx="435963" cy="9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6" name="Picture 2" descr="\\Cpfs10\mynavi\スチューデント事業部\02編集・システム・販売促進部\マイナビスチューデント編集課\01　フレッシャーズ\21ロゴ\フレッシャーズシュウカツロゴ_横データ\マイナビ学生の窓口フレッシャーズ／就活スタイル　横カラー.png"/>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6005971" y="3403763"/>
              <a:ext cx="672206" cy="8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1" name="正方形/長方形 80"/>
            <p:cNvSpPr/>
            <p:nvPr/>
          </p:nvSpPr>
          <p:spPr>
            <a:xfrm>
              <a:off x="6820885" y="3649805"/>
              <a:ext cx="430520" cy="3315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154" tIns="50077" rIns="100154" bIns="50077" rtlCol="0" anchor="ctr"/>
            <a:lstStyle/>
            <a:p>
              <a:pPr algn="ctr"/>
              <a:endParaRPr lang="ja-JP" altLang="en-US">
                <a:solidFill>
                  <a:prstClr val="white"/>
                </a:solidFill>
                <a:cs typeface="メイリオ" panose="020B0604030504040204" pitchFamily="50" charset="-128"/>
              </a:endParaRPr>
            </a:p>
          </p:txBody>
        </p:sp>
      </p:grpSp>
    </p:spTree>
    <p:extLst>
      <p:ext uri="{BB962C8B-B14F-4D97-AF65-F5344CB8AC3E}">
        <p14:creationId xmlns:p14="http://schemas.microsoft.com/office/powerpoint/2010/main" val="1433079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TotalTime>
  <Words>9024</Words>
  <Application>Microsoft Office PowerPoint</Application>
  <PresentationFormat>ユーザー設定</PresentationFormat>
  <Paragraphs>1645</Paragraphs>
  <Slides>49</Slides>
  <Notes>13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1" baseType="lpstr">
      <vt:lpstr>2_Default Theme</vt:lpstr>
      <vt:lpstr>ワークシート</vt:lpstr>
      <vt:lpstr>PowerPoint プレゼンテーション</vt:lpstr>
      <vt:lpstr>マイナビ学生の窓口　就活スタイルとは</vt:lpstr>
      <vt:lpstr>マイナビとは</vt:lpstr>
      <vt:lpstr>マイナビ広報宣伝・大学への施策</vt:lpstr>
      <vt:lpstr>マイナビを利用するには</vt:lpstr>
      <vt:lpstr>マイナビの情報について</vt:lpstr>
      <vt:lpstr>就活生の年間スケジュール</vt:lpstr>
      <vt:lpstr>就活生の人物像</vt:lpstr>
      <vt:lpstr>マイナビだからできる効果的なプロモーション</vt:lpstr>
      <vt:lpstr>媒体一覧</vt:lpstr>
      <vt:lpstr>PowerPoint プレゼンテーション</vt:lpstr>
      <vt:lpstr>就活スタイルブック（マガジン）　特集内容</vt:lpstr>
      <vt:lpstr>就活スタイルブック　掲載企画</vt:lpstr>
      <vt:lpstr>就活スタイルブック　タイアップ展開手法</vt:lpstr>
      <vt:lpstr>就活スタイルブック　同梱企画</vt:lpstr>
      <vt:lpstr>制作物事例</vt:lpstr>
      <vt:lpstr>就活スタイルブック　交通広告連動企画</vt:lpstr>
      <vt:lpstr>就活スタイルブック　フォーマット企画</vt:lpstr>
      <vt:lpstr>就活スタイルブック　 1/2P証明写真連合企画</vt:lpstr>
      <vt:lpstr>就活スタイルブック　WEB転載企画 （マガジン編集タイアップ転載）</vt:lpstr>
      <vt:lpstr>就活スタイルブック　WEB転載　PC/スマホ展開ラフと規約について</vt:lpstr>
      <vt:lpstr>就活スタイルブック　クーポン企画</vt:lpstr>
      <vt:lpstr>PowerPoint プレゼンテーション</vt:lpstr>
      <vt:lpstr>就活スタイルナビ（WEB）　コンテンツについて</vt:lpstr>
      <vt:lpstr>就活スタイルナビ　タイアップページまでの誘導</vt:lpstr>
      <vt:lpstr>就活スタイルナビ　クリエイティブタイアップ</vt:lpstr>
      <vt:lpstr>就活スタイルナビ　編集タイアップ</vt:lpstr>
      <vt:lpstr>就活スタイルナビ　編集タイアップ素材支給型</vt:lpstr>
      <vt:lpstr>就活スタイルナビ　タイアップオプション価格一覧</vt:lpstr>
      <vt:lpstr>クリエイティブタイアップ事例</vt:lpstr>
      <vt:lpstr>就活スタイルナビ　クーポン企画</vt:lpstr>
      <vt:lpstr>PowerPoint プレゼンテーション</vt:lpstr>
      <vt:lpstr>就活スタイルナビ　ディスプレイ広告</vt:lpstr>
      <vt:lpstr>マイナビバナー・マイナビメール</vt:lpstr>
      <vt:lpstr>マイナビ公式 Facebook・TwitterによるSNS施策</vt:lpstr>
      <vt:lpstr>各媒体料金一覧</vt:lpstr>
      <vt:lpstr>PowerPoint プレゼンテーション</vt:lpstr>
      <vt:lpstr>マイナビ就職EXPO</vt:lpstr>
      <vt:lpstr>マイナビ就職EXPO事例</vt:lpstr>
      <vt:lpstr>マイナビ就職EXPO　2017卒対象実績一覧（2016年開催実績）</vt:lpstr>
      <vt:lpstr>マイナビ就職EXPO　開催日程一覧　（2018年卒サービス）</vt:lpstr>
      <vt:lpstr>マイナビ就職EXPOメニュー概要・価格表</vt:lpstr>
      <vt:lpstr>レンタル備品の仕様と料金一覧</vt:lpstr>
      <vt:lpstr>マイナビCS（キャリアサポーター）コラボシールサンプリング企画</vt:lpstr>
      <vt:lpstr>「マイナビキャリアサポーター」実績</vt:lpstr>
      <vt:lpstr>【イベント】概要と料金</vt:lpstr>
      <vt:lpstr>【イベント】オプション一覧</vt:lpstr>
      <vt:lpstr>【参考資料】表現のガイドライン</vt:lpstr>
      <vt:lpstr>免責事項 / 注意事項について</vt:lpstr>
    </vt:vector>
  </TitlesOfParts>
  <Company>（株）マイナビ</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kawai yuriko</dc:creator>
  <cp:lastModifiedBy>堀江 浩子</cp:lastModifiedBy>
  <cp:revision>34</cp:revision>
  <cp:lastPrinted>2017-02-21T06:32:49Z</cp:lastPrinted>
  <dcterms:created xsi:type="dcterms:W3CDTF">2016-08-22T08:28:39Z</dcterms:created>
  <dcterms:modified xsi:type="dcterms:W3CDTF">2017-02-27T06:02:03Z</dcterms:modified>
</cp:coreProperties>
</file>