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309" r:id="rId3"/>
    <p:sldId id="336" r:id="rId4"/>
    <p:sldId id="345" r:id="rId5"/>
    <p:sldId id="351" r:id="rId6"/>
    <p:sldId id="321" r:id="rId7"/>
    <p:sldId id="302" r:id="rId8"/>
    <p:sldId id="265" r:id="rId9"/>
    <p:sldId id="314" r:id="rId10"/>
    <p:sldId id="313" r:id="rId11"/>
    <p:sldId id="325" r:id="rId12"/>
    <p:sldId id="326" r:id="rId13"/>
    <p:sldId id="318" r:id="rId14"/>
    <p:sldId id="349" r:id="rId15"/>
    <p:sldId id="271" r:id="rId16"/>
    <p:sldId id="307" r:id="rId17"/>
    <p:sldId id="310" r:id="rId18"/>
    <p:sldId id="277" r:id="rId19"/>
    <p:sldId id="311" r:id="rId20"/>
    <p:sldId id="303" r:id="rId21"/>
    <p:sldId id="304" r:id="rId22"/>
    <p:sldId id="305" r:id="rId23"/>
    <p:sldId id="355" r:id="rId24"/>
    <p:sldId id="282" r:id="rId25"/>
    <p:sldId id="352" r:id="rId26"/>
    <p:sldId id="353" r:id="rId27"/>
    <p:sldId id="283" r:id="rId28"/>
    <p:sldId id="284" r:id="rId29"/>
    <p:sldId id="316" r:id="rId30"/>
    <p:sldId id="340" r:id="rId31"/>
    <p:sldId id="341" r:id="rId32"/>
    <p:sldId id="342" r:id="rId33"/>
    <p:sldId id="346" r:id="rId34"/>
    <p:sldId id="343" r:id="rId35"/>
    <p:sldId id="317" r:id="rId36"/>
    <p:sldId id="290" r:id="rId37"/>
    <p:sldId id="291" r:id="rId38"/>
    <p:sldId id="292" r:id="rId39"/>
    <p:sldId id="350" r:id="rId40"/>
    <p:sldId id="293" r:id="rId41"/>
    <p:sldId id="294" r:id="rId42"/>
  </p:sldIdLst>
  <p:sldSz cx="10287000" cy="7240588"/>
  <p:notesSz cx="6735763" cy="9866313"/>
  <p:defaultTextStyle>
    <a:defPPr>
      <a:defRPr lang="ja-JP"/>
    </a:defPPr>
    <a:lvl1pPr marL="0" algn="l" defTabSz="1000902" rtl="0" eaLnBrk="1" latinLnBrk="0" hangingPunct="1">
      <a:defRPr kumimoji="1" sz="2000" kern="1200">
        <a:solidFill>
          <a:schemeClr val="tx1"/>
        </a:solidFill>
        <a:latin typeface="+mn-lt"/>
        <a:ea typeface="+mn-ea"/>
        <a:cs typeface="+mn-cs"/>
      </a:defRPr>
    </a:lvl1pPr>
    <a:lvl2pPr marL="500451" algn="l" defTabSz="1000902" rtl="0" eaLnBrk="1" latinLnBrk="0" hangingPunct="1">
      <a:defRPr kumimoji="1" sz="2000" kern="1200">
        <a:solidFill>
          <a:schemeClr val="tx1"/>
        </a:solidFill>
        <a:latin typeface="+mn-lt"/>
        <a:ea typeface="+mn-ea"/>
        <a:cs typeface="+mn-cs"/>
      </a:defRPr>
    </a:lvl2pPr>
    <a:lvl3pPr marL="1000902" algn="l" defTabSz="1000902" rtl="0" eaLnBrk="1" latinLnBrk="0" hangingPunct="1">
      <a:defRPr kumimoji="1" sz="2000" kern="1200">
        <a:solidFill>
          <a:schemeClr val="tx1"/>
        </a:solidFill>
        <a:latin typeface="+mn-lt"/>
        <a:ea typeface="+mn-ea"/>
        <a:cs typeface="+mn-cs"/>
      </a:defRPr>
    </a:lvl3pPr>
    <a:lvl4pPr marL="1501353" algn="l" defTabSz="1000902" rtl="0" eaLnBrk="1" latinLnBrk="0" hangingPunct="1">
      <a:defRPr kumimoji="1" sz="2000" kern="1200">
        <a:solidFill>
          <a:schemeClr val="tx1"/>
        </a:solidFill>
        <a:latin typeface="+mn-lt"/>
        <a:ea typeface="+mn-ea"/>
        <a:cs typeface="+mn-cs"/>
      </a:defRPr>
    </a:lvl4pPr>
    <a:lvl5pPr marL="2001804" algn="l" defTabSz="1000902" rtl="0" eaLnBrk="1" latinLnBrk="0" hangingPunct="1">
      <a:defRPr kumimoji="1" sz="2000" kern="1200">
        <a:solidFill>
          <a:schemeClr val="tx1"/>
        </a:solidFill>
        <a:latin typeface="+mn-lt"/>
        <a:ea typeface="+mn-ea"/>
        <a:cs typeface="+mn-cs"/>
      </a:defRPr>
    </a:lvl5pPr>
    <a:lvl6pPr marL="2502256" algn="l" defTabSz="1000902" rtl="0" eaLnBrk="1" latinLnBrk="0" hangingPunct="1">
      <a:defRPr kumimoji="1" sz="2000" kern="1200">
        <a:solidFill>
          <a:schemeClr val="tx1"/>
        </a:solidFill>
        <a:latin typeface="+mn-lt"/>
        <a:ea typeface="+mn-ea"/>
        <a:cs typeface="+mn-cs"/>
      </a:defRPr>
    </a:lvl6pPr>
    <a:lvl7pPr marL="3002707" algn="l" defTabSz="1000902" rtl="0" eaLnBrk="1" latinLnBrk="0" hangingPunct="1">
      <a:defRPr kumimoji="1" sz="2000" kern="1200">
        <a:solidFill>
          <a:schemeClr val="tx1"/>
        </a:solidFill>
        <a:latin typeface="+mn-lt"/>
        <a:ea typeface="+mn-ea"/>
        <a:cs typeface="+mn-cs"/>
      </a:defRPr>
    </a:lvl7pPr>
    <a:lvl8pPr marL="3503158" algn="l" defTabSz="1000902" rtl="0" eaLnBrk="1" latinLnBrk="0" hangingPunct="1">
      <a:defRPr kumimoji="1" sz="2000" kern="1200">
        <a:solidFill>
          <a:schemeClr val="tx1"/>
        </a:solidFill>
        <a:latin typeface="+mn-lt"/>
        <a:ea typeface="+mn-ea"/>
        <a:cs typeface="+mn-cs"/>
      </a:defRPr>
    </a:lvl8pPr>
    <a:lvl9pPr marL="4003609" algn="l" defTabSz="1000902" rtl="0" eaLnBrk="1" latinLnBrk="0" hangingPunct="1">
      <a:defRPr kumimoji="1" sz="2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FF"/>
    <a:srgbClr val="E1F7FF"/>
    <a:srgbClr val="31653E"/>
    <a:srgbClr val="4D4D4D"/>
    <a:srgbClr val="F4F7ED"/>
    <a:srgbClr val="FFCC66"/>
    <a:srgbClr val="8EC89C"/>
    <a:srgbClr val="86C495"/>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04" autoAdjust="0"/>
    <p:restoredTop sz="96982" autoAdjust="0"/>
  </p:normalViewPr>
  <p:slideViewPr>
    <p:cSldViewPr>
      <p:cViewPr>
        <p:scale>
          <a:sx n="100" d="100"/>
          <a:sy n="100" d="100"/>
        </p:scale>
        <p:origin x="-1494" y="-246"/>
      </p:cViewPr>
      <p:guideLst>
        <p:guide orient="horz" pos="1571"/>
        <p:guide pos="2219"/>
        <p:guide pos="3240"/>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image" Target="../media/image142.emf"/><Relationship Id="rId1" Type="http://schemas.openxmlformats.org/officeDocument/2006/relationships/image" Target="../media/image141.emf"/><Relationship Id="rId4" Type="http://schemas.openxmlformats.org/officeDocument/2006/relationships/image" Target="../media/image1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A4BF722A-2896-4980-8A15-739920C4CA6A}" type="datetimeFigureOut">
              <a:rPr kumimoji="1" lang="ja-JP" altLang="en-US" smtClean="0"/>
              <a:t>2017/5/9</a:t>
            </a:fld>
            <a:endParaRPr kumimoji="1" lang="ja-JP" altLang="en-US"/>
          </a:p>
        </p:txBody>
      </p:sp>
      <p:sp>
        <p:nvSpPr>
          <p:cNvPr id="4" name="スライド イメージ プレースホルダー 3"/>
          <p:cNvSpPr>
            <a:spLocks noGrp="1" noRot="1" noChangeAspect="1"/>
          </p:cNvSpPr>
          <p:nvPr>
            <p:ph type="sldImg" idx="2"/>
          </p:nvPr>
        </p:nvSpPr>
        <p:spPr>
          <a:xfrm>
            <a:off x="739775" y="739775"/>
            <a:ext cx="5256213" cy="37004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686499"/>
            <a:ext cx="5388610" cy="4439841"/>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A7E5771A-47FF-4434-A891-536ECA7CAF8C}" type="slidenum">
              <a:rPr kumimoji="1" lang="ja-JP" altLang="en-US" smtClean="0"/>
              <a:t>‹#›</a:t>
            </a:fld>
            <a:endParaRPr kumimoji="1" lang="ja-JP" altLang="en-US"/>
          </a:p>
        </p:txBody>
      </p:sp>
    </p:spTree>
    <p:extLst>
      <p:ext uri="{BB962C8B-B14F-4D97-AF65-F5344CB8AC3E}">
        <p14:creationId xmlns:p14="http://schemas.microsoft.com/office/powerpoint/2010/main" val="2858809835"/>
      </p:ext>
    </p:extLst>
  </p:cSld>
  <p:clrMap bg1="lt1" tx1="dk1" bg2="lt2" tx2="dk2" accent1="accent1" accent2="accent2" accent3="accent3" accent4="accent4" accent5="accent5" accent6="accent6" hlink="hlink" folHlink="folHlink"/>
  <p:notesStyle>
    <a:lvl1pPr marL="0" algn="l" defTabSz="1000902" rtl="0" eaLnBrk="1" latinLnBrk="0" hangingPunct="1">
      <a:defRPr kumimoji="1" sz="1300" kern="1200">
        <a:solidFill>
          <a:schemeClr val="tx1"/>
        </a:solidFill>
        <a:latin typeface="+mn-lt"/>
        <a:ea typeface="+mn-ea"/>
        <a:cs typeface="+mn-cs"/>
      </a:defRPr>
    </a:lvl1pPr>
    <a:lvl2pPr marL="500451" algn="l" defTabSz="1000902" rtl="0" eaLnBrk="1" latinLnBrk="0" hangingPunct="1">
      <a:defRPr kumimoji="1" sz="1300" kern="1200">
        <a:solidFill>
          <a:schemeClr val="tx1"/>
        </a:solidFill>
        <a:latin typeface="+mn-lt"/>
        <a:ea typeface="+mn-ea"/>
        <a:cs typeface="+mn-cs"/>
      </a:defRPr>
    </a:lvl2pPr>
    <a:lvl3pPr marL="1000902" algn="l" defTabSz="1000902" rtl="0" eaLnBrk="1" latinLnBrk="0" hangingPunct="1">
      <a:defRPr kumimoji="1" sz="1300" kern="1200">
        <a:solidFill>
          <a:schemeClr val="tx1"/>
        </a:solidFill>
        <a:latin typeface="+mn-lt"/>
        <a:ea typeface="+mn-ea"/>
        <a:cs typeface="+mn-cs"/>
      </a:defRPr>
    </a:lvl3pPr>
    <a:lvl4pPr marL="1501353" algn="l" defTabSz="1000902" rtl="0" eaLnBrk="1" latinLnBrk="0" hangingPunct="1">
      <a:defRPr kumimoji="1" sz="1300" kern="1200">
        <a:solidFill>
          <a:schemeClr val="tx1"/>
        </a:solidFill>
        <a:latin typeface="+mn-lt"/>
        <a:ea typeface="+mn-ea"/>
        <a:cs typeface="+mn-cs"/>
      </a:defRPr>
    </a:lvl4pPr>
    <a:lvl5pPr marL="2001804" algn="l" defTabSz="1000902" rtl="0" eaLnBrk="1" latinLnBrk="0" hangingPunct="1">
      <a:defRPr kumimoji="1" sz="1300" kern="1200">
        <a:solidFill>
          <a:schemeClr val="tx1"/>
        </a:solidFill>
        <a:latin typeface="+mn-lt"/>
        <a:ea typeface="+mn-ea"/>
        <a:cs typeface="+mn-cs"/>
      </a:defRPr>
    </a:lvl5pPr>
    <a:lvl6pPr marL="2502256" algn="l" defTabSz="1000902" rtl="0" eaLnBrk="1" latinLnBrk="0" hangingPunct="1">
      <a:defRPr kumimoji="1" sz="1300" kern="1200">
        <a:solidFill>
          <a:schemeClr val="tx1"/>
        </a:solidFill>
        <a:latin typeface="+mn-lt"/>
        <a:ea typeface="+mn-ea"/>
        <a:cs typeface="+mn-cs"/>
      </a:defRPr>
    </a:lvl6pPr>
    <a:lvl7pPr marL="3002707" algn="l" defTabSz="1000902" rtl="0" eaLnBrk="1" latinLnBrk="0" hangingPunct="1">
      <a:defRPr kumimoji="1" sz="1300" kern="1200">
        <a:solidFill>
          <a:schemeClr val="tx1"/>
        </a:solidFill>
        <a:latin typeface="+mn-lt"/>
        <a:ea typeface="+mn-ea"/>
        <a:cs typeface="+mn-cs"/>
      </a:defRPr>
    </a:lvl7pPr>
    <a:lvl8pPr marL="3503158" algn="l" defTabSz="1000902" rtl="0" eaLnBrk="1" latinLnBrk="0" hangingPunct="1">
      <a:defRPr kumimoji="1" sz="1300" kern="1200">
        <a:solidFill>
          <a:schemeClr val="tx1"/>
        </a:solidFill>
        <a:latin typeface="+mn-lt"/>
        <a:ea typeface="+mn-ea"/>
        <a:cs typeface="+mn-cs"/>
      </a:defRPr>
    </a:lvl8pPr>
    <a:lvl9pPr marL="4003609" algn="l" defTabSz="1000902" rtl="0" eaLnBrk="1" latinLnBrk="0" hangingPunct="1">
      <a:defRPr kumimoji="1"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1</a:t>
            </a:fld>
            <a:endParaRPr kumimoji="1" lang="ja-JP" altLang="en-US"/>
          </a:p>
        </p:txBody>
      </p:sp>
    </p:spTree>
    <p:extLst>
      <p:ext uri="{BB962C8B-B14F-4D97-AF65-F5344CB8AC3E}">
        <p14:creationId xmlns:p14="http://schemas.microsoft.com/office/powerpoint/2010/main" val="4260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bwMode="auto">
          <a:xfrm>
            <a:off x="741363" y="739775"/>
            <a:ext cx="5254625" cy="3700463"/>
          </a:xfrm>
          <a:solidFill>
            <a:srgbClr val="FFFFFF"/>
          </a:solidFill>
          <a:ln>
            <a:solidFill>
              <a:srgbClr val="000000"/>
            </a:solidFill>
            <a:miter lim="800000"/>
            <a:headEnd/>
            <a:tailEnd/>
          </a:ln>
        </p:spPr>
      </p:sp>
      <p:sp>
        <p:nvSpPr>
          <p:cNvPr id="17411"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1374" tIns="45688" rIns="91374" bIns="45688"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miter lim="800000"/>
            <a:headEnd/>
            <a:tailEnd/>
          </a:ln>
        </p:spPr>
        <p:txBody>
          <a:bodyPr/>
          <a:lstStyle/>
          <a:p>
            <a:fld id="{C90AB7CE-EB76-4195-AE19-A14767D3FD26}" type="slidenum">
              <a:rPr lang="en-US" altLang="ja-JP" smtClean="0">
                <a:solidFill>
                  <a:prstClr val="black"/>
                </a:solidFill>
              </a:rPr>
              <a:pPr/>
              <a:t>39</a:t>
            </a:fld>
            <a:endParaRPr lang="en-US" altLang="ja-JP" smtClean="0">
              <a:solidFill>
                <a:prstClr val="black"/>
              </a:solidFill>
            </a:endParaRPr>
          </a:p>
        </p:txBody>
      </p:sp>
      <p:sp>
        <p:nvSpPr>
          <p:cNvPr id="225282" name="Rectangle 2"/>
          <p:cNvSpPr>
            <a:spLocks noGrp="1" noRot="1" noChangeAspect="1" noChangeArrowheads="1" noTextEdit="1"/>
          </p:cNvSpPr>
          <p:nvPr>
            <p:ph type="sldImg"/>
          </p:nvPr>
        </p:nvSpPr>
        <p:spPr>
          <a:xfrm>
            <a:off x="739775" y="739775"/>
            <a:ext cx="5257800" cy="3702050"/>
          </a:xfrm>
          <a:ln/>
        </p:spPr>
      </p:sp>
      <p:sp>
        <p:nvSpPr>
          <p:cNvPr id="225283" name="Rectangle 3"/>
          <p:cNvSpPr>
            <a:spLocks noGrp="1" noChangeArrowheads="1"/>
          </p:cNvSpPr>
          <p:nvPr>
            <p:ph type="body" idx="1"/>
          </p:nvPr>
        </p:nvSpPr>
        <p:spPr>
          <a:noFill/>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2</a:t>
            </a:fld>
            <a:endParaRPr kumimoji="1" lang="ja-JP" altLang="en-US"/>
          </a:p>
        </p:txBody>
      </p:sp>
    </p:spTree>
    <p:extLst>
      <p:ext uri="{BB962C8B-B14F-4D97-AF65-F5344CB8AC3E}">
        <p14:creationId xmlns:p14="http://schemas.microsoft.com/office/powerpoint/2010/main" val="792879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7800" cy="3702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pPr>
                <a:defRPr/>
              </a:pPr>
              <a:t>7</a:t>
            </a:fld>
            <a:endParaRPr lang="en-US" altLang="ja-JP"/>
          </a:p>
        </p:txBody>
      </p:sp>
    </p:spTree>
    <p:extLst>
      <p:ext uri="{BB962C8B-B14F-4D97-AF65-F5344CB8AC3E}">
        <p14:creationId xmlns:p14="http://schemas.microsoft.com/office/powerpoint/2010/main" val="217631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9</a:t>
            </a:fld>
            <a:endParaRPr kumimoji="1" lang="ja-JP" altLang="en-US"/>
          </a:p>
        </p:txBody>
      </p:sp>
    </p:spTree>
    <p:extLst>
      <p:ext uri="{BB962C8B-B14F-4D97-AF65-F5344CB8AC3E}">
        <p14:creationId xmlns:p14="http://schemas.microsoft.com/office/powerpoint/2010/main" val="29589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8B96E4A-2054-435C-86B2-115F5F2A9B6C}" type="slidenum">
              <a:rPr lang="en-US" altLang="ja-JP" smtClean="0"/>
              <a:pPr>
                <a:defRPr/>
              </a:pPr>
              <a:t>10</a:t>
            </a:fld>
            <a:endParaRPr lang="en-US" altLang="ja-JP"/>
          </a:p>
        </p:txBody>
      </p:sp>
    </p:spTree>
    <p:extLst>
      <p:ext uri="{BB962C8B-B14F-4D97-AF65-F5344CB8AC3E}">
        <p14:creationId xmlns:p14="http://schemas.microsoft.com/office/powerpoint/2010/main" val="1368899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C042A783-03B6-4EB8-8216-3C4C0EBCEE04}" type="slidenum">
              <a:rPr lang="en-US" altLang="ja-JP" smtClean="0">
                <a:solidFill>
                  <a:prstClr val="black"/>
                </a:solidFill>
              </a:rPr>
              <a:pPr>
                <a:defRPr/>
              </a:pPr>
              <a:t>13</a:t>
            </a:fld>
            <a:endParaRPr lang="en-US" altLang="ja-JP">
              <a:solidFill>
                <a:prstClr val="black"/>
              </a:solidFill>
            </a:endParaRPr>
          </a:p>
        </p:txBody>
      </p:sp>
    </p:spTree>
    <p:extLst>
      <p:ext uri="{BB962C8B-B14F-4D97-AF65-F5344CB8AC3E}">
        <p14:creationId xmlns:p14="http://schemas.microsoft.com/office/powerpoint/2010/main" val="160809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4B30BA45-66E5-41CF-8D32-BCA5ADE7B794}" type="slidenum">
              <a:rPr lang="ja-JP" altLang="en-US" smtClean="0"/>
              <a:pPr>
                <a:defRPr/>
              </a:pPr>
              <a:t>17</a:t>
            </a:fld>
            <a:endParaRPr lang="en-US" altLang="ja-JP"/>
          </a:p>
        </p:txBody>
      </p:sp>
    </p:spTree>
    <p:extLst>
      <p:ext uri="{BB962C8B-B14F-4D97-AF65-F5344CB8AC3E}">
        <p14:creationId xmlns:p14="http://schemas.microsoft.com/office/powerpoint/2010/main" val="4248644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7E5771A-47FF-4434-A891-536ECA7CAF8C}" type="slidenum">
              <a:rPr kumimoji="1" lang="ja-JP" altLang="en-US" smtClean="0"/>
              <a:t>19</a:t>
            </a:fld>
            <a:endParaRPr kumimoji="1" lang="ja-JP" altLang="en-US"/>
          </a:p>
        </p:txBody>
      </p:sp>
    </p:spTree>
    <p:extLst>
      <p:ext uri="{BB962C8B-B14F-4D97-AF65-F5344CB8AC3E}">
        <p14:creationId xmlns:p14="http://schemas.microsoft.com/office/powerpoint/2010/main" val="3619126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39775" y="739775"/>
            <a:ext cx="52562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D8B96E4A-2054-435C-86B2-115F5F2A9B6C}" type="slidenum">
              <a:rPr lang="en-US" altLang="ja-JP" smtClean="0"/>
              <a:pPr>
                <a:defRPr/>
              </a:pPr>
              <a:t>27</a:t>
            </a:fld>
            <a:endParaRPr lang="en-US" altLang="ja-JP"/>
          </a:p>
        </p:txBody>
      </p:sp>
    </p:spTree>
    <p:extLst>
      <p:ext uri="{BB962C8B-B14F-4D97-AF65-F5344CB8AC3E}">
        <p14:creationId xmlns:p14="http://schemas.microsoft.com/office/powerpoint/2010/main" val="2176338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71525" y="2249276"/>
            <a:ext cx="8743950" cy="1552034"/>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43050" y="4102999"/>
            <a:ext cx="7200900" cy="1850373"/>
          </a:xfrm>
        </p:spPr>
        <p:txBody>
          <a:bodyPr/>
          <a:lstStyle>
            <a:lvl1pPr marL="0" indent="0" algn="ctr">
              <a:buNone/>
              <a:defRPr>
                <a:solidFill>
                  <a:schemeClr val="tx1">
                    <a:tint val="75000"/>
                  </a:schemeClr>
                </a:solidFill>
              </a:defRPr>
            </a:lvl1pPr>
            <a:lvl2pPr marL="500451" indent="0" algn="ctr">
              <a:buNone/>
              <a:defRPr>
                <a:solidFill>
                  <a:schemeClr val="tx1">
                    <a:tint val="75000"/>
                  </a:schemeClr>
                </a:solidFill>
              </a:defRPr>
            </a:lvl2pPr>
            <a:lvl3pPr marL="1000902" indent="0" algn="ctr">
              <a:buNone/>
              <a:defRPr>
                <a:solidFill>
                  <a:schemeClr val="tx1">
                    <a:tint val="75000"/>
                  </a:schemeClr>
                </a:solidFill>
              </a:defRPr>
            </a:lvl3pPr>
            <a:lvl4pPr marL="1501353" indent="0" algn="ctr">
              <a:buNone/>
              <a:defRPr>
                <a:solidFill>
                  <a:schemeClr val="tx1">
                    <a:tint val="75000"/>
                  </a:schemeClr>
                </a:solidFill>
              </a:defRPr>
            </a:lvl4pPr>
            <a:lvl5pPr marL="2001804" indent="0" algn="ctr">
              <a:buNone/>
              <a:defRPr>
                <a:solidFill>
                  <a:schemeClr val="tx1">
                    <a:tint val="75000"/>
                  </a:schemeClr>
                </a:solidFill>
              </a:defRPr>
            </a:lvl5pPr>
            <a:lvl6pPr marL="2502256" indent="0" algn="ctr">
              <a:buNone/>
              <a:defRPr>
                <a:solidFill>
                  <a:schemeClr val="tx1">
                    <a:tint val="75000"/>
                  </a:schemeClr>
                </a:solidFill>
              </a:defRPr>
            </a:lvl6pPr>
            <a:lvl7pPr marL="3002707" indent="0" algn="ctr">
              <a:buNone/>
              <a:defRPr>
                <a:solidFill>
                  <a:schemeClr val="tx1">
                    <a:tint val="75000"/>
                  </a:schemeClr>
                </a:solidFill>
              </a:defRPr>
            </a:lvl7pPr>
            <a:lvl8pPr marL="3503158" indent="0" algn="ctr">
              <a:buNone/>
              <a:defRPr>
                <a:solidFill>
                  <a:schemeClr val="tx1">
                    <a:tint val="75000"/>
                  </a:schemeClr>
                </a:solidFill>
              </a:defRPr>
            </a:lvl8pPr>
            <a:lvl9pPr marL="4003609"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38573271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487466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420696" y="303368"/>
            <a:ext cx="2612826" cy="6479656"/>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80431" y="303368"/>
            <a:ext cx="7668816" cy="6479656"/>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6310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8997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Rectangle 2"/>
          <p:cNvSpPr>
            <a:spLocks noGrp="1" noChangeArrowheads="1"/>
          </p:cNvSpPr>
          <p:nvPr>
            <p:ph type="sldNum" sz="quarter" idx="10"/>
          </p:nvPr>
        </p:nvSpPr>
        <p:spPr>
          <a:ln/>
        </p:spPr>
        <p:txBody>
          <a:bodyPr/>
          <a:lstStyle>
            <a:lvl1pPr>
              <a:defRPr/>
            </a:lvl1pPr>
          </a:lstStyle>
          <a:p>
            <a:pPr>
              <a:defRPr/>
            </a:pPr>
            <a:fld id="{50DCE91E-0F68-4F8C-B6A0-430EB666D4D0}" type="slidenum">
              <a:rPr lang="ja-JP" altLang="en-US"/>
              <a:pPr>
                <a:defRPr/>
              </a:pPr>
              <a:t>‹#›</a:t>
            </a:fld>
            <a:endParaRPr lang="en-US" altLang="ja-JP"/>
          </a:p>
        </p:txBody>
      </p:sp>
      <p:sp>
        <p:nvSpPr>
          <p:cNvPr id="5" name="Title Placeholder 1"/>
          <p:cNvSpPr>
            <a:spLocks noGrp="1"/>
          </p:cNvSpPr>
          <p:nvPr>
            <p:ph type="title"/>
          </p:nvPr>
        </p:nvSpPr>
        <p:spPr>
          <a:xfrm>
            <a:off x="282960" y="158045"/>
            <a:ext cx="7869510" cy="497269"/>
          </a:xfrm>
          <a:prstGeom prst="rect">
            <a:avLst/>
          </a:prstGeom>
        </p:spPr>
        <p:txBody>
          <a:bodyPr vert="horz" lIns="100154" tIns="50077" rIns="100154" bIns="50077" rtlCol="0" anchor="ctr">
            <a:normAutofit/>
          </a:bodyPr>
          <a:lstStyle/>
          <a:p>
            <a:r>
              <a:rPr lang="ja-JP" altLang="en-US" dirty="0" smtClean="0"/>
              <a:t>マスター タイトルの書式設定</a:t>
            </a:r>
            <a:endParaRPr lang="en-US" dirty="0"/>
          </a:p>
        </p:txBody>
      </p:sp>
    </p:spTree>
    <p:extLst>
      <p:ext uri="{BB962C8B-B14F-4D97-AF65-F5344CB8AC3E}">
        <p14:creationId xmlns:p14="http://schemas.microsoft.com/office/powerpoint/2010/main" val="29945665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vl1pPr>
          </a:lstStyle>
          <a:p>
            <a:pPr>
              <a:defRPr/>
            </a:pPr>
            <a:fld id="{14D60BC2-9FFD-46B8-9ADF-CC4A1BC29B83}" type="slidenum">
              <a:rPr lang="en-US" altLang="ja-JP"/>
              <a:pPr>
                <a:defRPr/>
              </a:pPr>
              <a:t>‹#›</a:t>
            </a:fld>
            <a:endParaRPr lang="en-US" altLang="ja-JP"/>
          </a:p>
        </p:txBody>
      </p:sp>
    </p:spTree>
    <p:extLst>
      <p:ext uri="{BB962C8B-B14F-4D97-AF65-F5344CB8AC3E}">
        <p14:creationId xmlns:p14="http://schemas.microsoft.com/office/powerpoint/2010/main" val="272925095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ln/>
        </p:spPr>
        <p:txBody>
          <a:bodyPr/>
          <a:lstStyle>
            <a:lvl1pPr>
              <a:defRPr/>
            </a:lvl1pPr>
          </a:lstStyle>
          <a:p>
            <a:pPr>
              <a:defRPr/>
            </a:pPr>
            <a:fld id="{14D60BC2-9FFD-46B8-9ADF-CC4A1BC29B83}" type="slidenum">
              <a:rPr lang="en-US" altLang="ja-JP"/>
              <a:pPr>
                <a:defRPr/>
              </a:pPr>
              <a:t>‹#›</a:t>
            </a:fld>
            <a:endParaRPr lang="en-US" altLang="ja-JP"/>
          </a:p>
        </p:txBody>
      </p:sp>
    </p:spTree>
    <p:extLst>
      <p:ext uri="{BB962C8B-B14F-4D97-AF65-F5344CB8AC3E}">
        <p14:creationId xmlns:p14="http://schemas.microsoft.com/office/powerpoint/2010/main" val="20754574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318255820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12602" y="4652748"/>
            <a:ext cx="8743950" cy="1438061"/>
          </a:xfrm>
        </p:spPr>
        <p:txBody>
          <a:bodyPr anchor="t"/>
          <a:lstStyle>
            <a:lvl1pPr algn="l">
              <a:defRPr sz="44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12602" y="3068870"/>
            <a:ext cx="8743950" cy="1583878"/>
          </a:xfrm>
        </p:spPr>
        <p:txBody>
          <a:bodyPr anchor="b"/>
          <a:lstStyle>
            <a:lvl1pPr marL="0" indent="0">
              <a:buNone/>
              <a:defRPr sz="2200">
                <a:solidFill>
                  <a:schemeClr val="tx1">
                    <a:tint val="75000"/>
                  </a:schemeClr>
                </a:solidFill>
              </a:defRPr>
            </a:lvl1pPr>
            <a:lvl2pPr marL="500451" indent="0">
              <a:buNone/>
              <a:defRPr sz="2000">
                <a:solidFill>
                  <a:schemeClr val="tx1">
                    <a:tint val="75000"/>
                  </a:schemeClr>
                </a:solidFill>
              </a:defRPr>
            </a:lvl2pPr>
            <a:lvl3pPr marL="1000902" indent="0">
              <a:buNone/>
              <a:defRPr sz="1800">
                <a:solidFill>
                  <a:schemeClr val="tx1">
                    <a:tint val="75000"/>
                  </a:schemeClr>
                </a:solidFill>
              </a:defRPr>
            </a:lvl3pPr>
            <a:lvl4pPr marL="1501353" indent="0">
              <a:buNone/>
              <a:defRPr sz="1500">
                <a:solidFill>
                  <a:schemeClr val="tx1">
                    <a:tint val="75000"/>
                  </a:schemeClr>
                </a:solidFill>
              </a:defRPr>
            </a:lvl4pPr>
            <a:lvl5pPr marL="2001804" indent="0">
              <a:buNone/>
              <a:defRPr sz="1500">
                <a:solidFill>
                  <a:schemeClr val="tx1">
                    <a:tint val="75000"/>
                  </a:schemeClr>
                </a:solidFill>
              </a:defRPr>
            </a:lvl5pPr>
            <a:lvl6pPr marL="2502256" indent="0">
              <a:buNone/>
              <a:defRPr sz="1500">
                <a:solidFill>
                  <a:schemeClr val="tx1">
                    <a:tint val="75000"/>
                  </a:schemeClr>
                </a:solidFill>
              </a:defRPr>
            </a:lvl6pPr>
            <a:lvl7pPr marL="3002707" indent="0">
              <a:buNone/>
              <a:defRPr sz="1500">
                <a:solidFill>
                  <a:schemeClr val="tx1">
                    <a:tint val="75000"/>
                  </a:schemeClr>
                </a:solidFill>
              </a:defRPr>
            </a:lvl7pPr>
            <a:lvl8pPr marL="3503158" indent="0">
              <a:buNone/>
              <a:defRPr sz="1500">
                <a:solidFill>
                  <a:schemeClr val="tx1">
                    <a:tint val="75000"/>
                  </a:schemeClr>
                </a:solidFill>
              </a:defRPr>
            </a:lvl8pPr>
            <a:lvl9pPr marL="4003609" indent="0">
              <a:buNone/>
              <a:defRPr sz="15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10150740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5" name="日付プレースホルダー 4"/>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
        <p:nvSpPr>
          <p:cNvPr id="9" name="Title Placeholder 1"/>
          <p:cNvSpPr>
            <a:spLocks noGrp="1"/>
          </p:cNvSpPr>
          <p:nvPr>
            <p:ph type="title"/>
          </p:nvPr>
        </p:nvSpPr>
        <p:spPr>
          <a:xfrm>
            <a:off x="282960" y="158045"/>
            <a:ext cx="7869510" cy="497269"/>
          </a:xfrm>
          <a:prstGeom prst="rect">
            <a:avLst/>
          </a:prstGeom>
        </p:spPr>
        <p:txBody>
          <a:bodyPr vert="horz" lIns="100154" tIns="50077" rIns="100154" bIns="50077" rtlCol="0" anchor="ctr">
            <a:normAutofit/>
          </a:bodyPr>
          <a:lstStyle>
            <a:lvl1pPr algn="l">
              <a:defRPr sz="1800" b="1"/>
            </a:lvl1pPr>
          </a:lstStyle>
          <a:p>
            <a:r>
              <a:rPr lang="ja-JP" altLang="en-US" dirty="0" smtClean="0"/>
              <a:t>マスター タイトルの書式設定</a:t>
            </a:r>
            <a:endParaRPr lang="en-US" dirty="0"/>
          </a:p>
        </p:txBody>
      </p:sp>
      <p:cxnSp>
        <p:nvCxnSpPr>
          <p:cNvPr id="10" name="直線コネクタ 9"/>
          <p:cNvCxnSpPr/>
          <p:nvPr userDrawn="1"/>
        </p:nvCxnSpPr>
        <p:spPr>
          <a:xfrm>
            <a:off x="257175" y="655314"/>
            <a:ext cx="97829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048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09280" y="311654"/>
            <a:ext cx="2107794" cy="23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88787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0" y="289960"/>
            <a:ext cx="9258300" cy="1206764"/>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14350" y="1620752"/>
            <a:ext cx="4545211" cy="675453"/>
          </a:xfrm>
        </p:spPr>
        <p:txBody>
          <a:bodyPr anchor="b"/>
          <a:lstStyle>
            <a:lvl1pPr marL="0" indent="0">
              <a:buNone/>
              <a:defRPr sz="2600" b="1"/>
            </a:lvl1pPr>
            <a:lvl2pPr marL="500451" indent="0">
              <a:buNone/>
              <a:defRPr sz="2200" b="1"/>
            </a:lvl2pPr>
            <a:lvl3pPr marL="1000902" indent="0">
              <a:buNone/>
              <a:defRPr sz="2000" b="1"/>
            </a:lvl3pPr>
            <a:lvl4pPr marL="1501353" indent="0">
              <a:buNone/>
              <a:defRPr sz="1800" b="1"/>
            </a:lvl4pPr>
            <a:lvl5pPr marL="2001804" indent="0">
              <a:buNone/>
              <a:defRPr sz="1800" b="1"/>
            </a:lvl5pPr>
            <a:lvl6pPr marL="2502256" indent="0">
              <a:buNone/>
              <a:defRPr sz="1800" b="1"/>
            </a:lvl6pPr>
            <a:lvl7pPr marL="3002707" indent="0">
              <a:buNone/>
              <a:defRPr sz="1800" b="1"/>
            </a:lvl7pPr>
            <a:lvl8pPr marL="3503158" indent="0">
              <a:buNone/>
              <a:defRPr sz="1800" b="1"/>
            </a:lvl8pPr>
            <a:lvl9pPr marL="4003609" indent="0">
              <a:buNone/>
              <a:defRPr sz="18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514350" y="2296206"/>
            <a:ext cx="4545211" cy="417171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225654" y="1620752"/>
            <a:ext cx="4546997" cy="675453"/>
          </a:xfrm>
        </p:spPr>
        <p:txBody>
          <a:bodyPr anchor="b"/>
          <a:lstStyle>
            <a:lvl1pPr marL="0" indent="0">
              <a:buNone/>
              <a:defRPr sz="2600" b="1"/>
            </a:lvl1pPr>
            <a:lvl2pPr marL="500451" indent="0">
              <a:buNone/>
              <a:defRPr sz="2200" b="1"/>
            </a:lvl2pPr>
            <a:lvl3pPr marL="1000902" indent="0">
              <a:buNone/>
              <a:defRPr sz="2000" b="1"/>
            </a:lvl3pPr>
            <a:lvl4pPr marL="1501353" indent="0">
              <a:buNone/>
              <a:defRPr sz="1800" b="1"/>
            </a:lvl4pPr>
            <a:lvl5pPr marL="2001804" indent="0">
              <a:buNone/>
              <a:defRPr sz="1800" b="1"/>
            </a:lvl5pPr>
            <a:lvl6pPr marL="2502256" indent="0">
              <a:buNone/>
              <a:defRPr sz="1800" b="1"/>
            </a:lvl6pPr>
            <a:lvl7pPr marL="3002707" indent="0">
              <a:buNone/>
              <a:defRPr sz="1800" b="1"/>
            </a:lvl7pPr>
            <a:lvl8pPr marL="3503158" indent="0">
              <a:buNone/>
              <a:defRPr sz="1800" b="1"/>
            </a:lvl8pPr>
            <a:lvl9pPr marL="4003609" indent="0">
              <a:buNone/>
              <a:defRPr sz="18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225654" y="2296206"/>
            <a:ext cx="4546997" cy="417171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203658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02558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5484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14351" y="288282"/>
            <a:ext cx="3384352" cy="1226878"/>
          </a:xfrm>
        </p:spPr>
        <p:txBody>
          <a:bodyPr anchor="b"/>
          <a:lstStyle>
            <a:lvl1pPr algn="l">
              <a:defRPr sz="22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021932" y="288283"/>
            <a:ext cx="5750719" cy="6179642"/>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514351" y="1515161"/>
            <a:ext cx="3384352" cy="4952764"/>
          </a:xfrm>
        </p:spPr>
        <p:txBody>
          <a:bodyPr/>
          <a:lstStyle>
            <a:lvl1pPr marL="0" indent="0">
              <a:buNone/>
              <a:defRPr sz="1500"/>
            </a:lvl1pPr>
            <a:lvl2pPr marL="500451" indent="0">
              <a:buNone/>
              <a:defRPr sz="1300"/>
            </a:lvl2pPr>
            <a:lvl3pPr marL="1000902" indent="0">
              <a:buNone/>
              <a:defRPr sz="1100"/>
            </a:lvl3pPr>
            <a:lvl4pPr marL="1501353" indent="0">
              <a:buNone/>
              <a:defRPr sz="1000"/>
            </a:lvl4pPr>
            <a:lvl5pPr marL="2001804" indent="0">
              <a:buNone/>
              <a:defRPr sz="1000"/>
            </a:lvl5pPr>
            <a:lvl6pPr marL="2502256" indent="0">
              <a:buNone/>
              <a:defRPr sz="1000"/>
            </a:lvl6pPr>
            <a:lvl7pPr marL="3002707" indent="0">
              <a:buNone/>
              <a:defRPr sz="1000"/>
            </a:lvl7pPr>
            <a:lvl8pPr marL="3503158" indent="0">
              <a:buNone/>
              <a:defRPr sz="1000"/>
            </a:lvl8pPr>
            <a:lvl9pPr marL="4003609"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3195031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16324" y="5068412"/>
            <a:ext cx="6172200" cy="598355"/>
          </a:xfrm>
        </p:spPr>
        <p:txBody>
          <a:bodyPr anchor="b"/>
          <a:lstStyle>
            <a:lvl1pPr algn="l">
              <a:defRPr sz="22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016324" y="646959"/>
            <a:ext cx="6172200" cy="4344353"/>
          </a:xfrm>
        </p:spPr>
        <p:txBody>
          <a:bodyPr/>
          <a:lstStyle>
            <a:lvl1pPr marL="0" indent="0">
              <a:buNone/>
              <a:defRPr sz="3500"/>
            </a:lvl1pPr>
            <a:lvl2pPr marL="500451" indent="0">
              <a:buNone/>
              <a:defRPr sz="3100"/>
            </a:lvl2pPr>
            <a:lvl3pPr marL="1000902" indent="0">
              <a:buNone/>
              <a:defRPr sz="2600"/>
            </a:lvl3pPr>
            <a:lvl4pPr marL="1501353" indent="0">
              <a:buNone/>
              <a:defRPr sz="2200"/>
            </a:lvl4pPr>
            <a:lvl5pPr marL="2001804" indent="0">
              <a:buNone/>
              <a:defRPr sz="2200"/>
            </a:lvl5pPr>
            <a:lvl6pPr marL="2502256" indent="0">
              <a:buNone/>
              <a:defRPr sz="2200"/>
            </a:lvl6pPr>
            <a:lvl7pPr marL="3002707" indent="0">
              <a:buNone/>
              <a:defRPr sz="2200"/>
            </a:lvl7pPr>
            <a:lvl8pPr marL="3503158" indent="0">
              <a:buNone/>
              <a:defRPr sz="2200"/>
            </a:lvl8pPr>
            <a:lvl9pPr marL="4003609" indent="0">
              <a:buNone/>
              <a:defRPr sz="2200"/>
            </a:lvl9pPr>
          </a:lstStyle>
          <a:p>
            <a:endParaRPr kumimoji="1" lang="ja-JP" altLang="en-US"/>
          </a:p>
        </p:txBody>
      </p:sp>
      <p:sp>
        <p:nvSpPr>
          <p:cNvPr id="4" name="テキスト プレースホルダー 3"/>
          <p:cNvSpPr>
            <a:spLocks noGrp="1"/>
          </p:cNvSpPr>
          <p:nvPr>
            <p:ph type="body" sz="half" idx="2"/>
          </p:nvPr>
        </p:nvSpPr>
        <p:spPr>
          <a:xfrm>
            <a:off x="2016324" y="5666766"/>
            <a:ext cx="6172200" cy="849763"/>
          </a:xfrm>
        </p:spPr>
        <p:txBody>
          <a:bodyPr/>
          <a:lstStyle>
            <a:lvl1pPr marL="0" indent="0">
              <a:buNone/>
              <a:defRPr sz="1500"/>
            </a:lvl1pPr>
            <a:lvl2pPr marL="500451" indent="0">
              <a:buNone/>
              <a:defRPr sz="1300"/>
            </a:lvl2pPr>
            <a:lvl3pPr marL="1000902" indent="0">
              <a:buNone/>
              <a:defRPr sz="1100"/>
            </a:lvl3pPr>
            <a:lvl4pPr marL="1501353" indent="0">
              <a:buNone/>
              <a:defRPr sz="1000"/>
            </a:lvl4pPr>
            <a:lvl5pPr marL="2001804" indent="0">
              <a:buNone/>
              <a:defRPr sz="1000"/>
            </a:lvl5pPr>
            <a:lvl6pPr marL="2502256" indent="0">
              <a:buNone/>
              <a:defRPr sz="1000"/>
            </a:lvl6pPr>
            <a:lvl7pPr marL="3002707" indent="0">
              <a:buNone/>
              <a:defRPr sz="1000"/>
            </a:lvl7pPr>
            <a:lvl8pPr marL="3503158" indent="0">
              <a:buNone/>
              <a:defRPr sz="1000"/>
            </a:lvl8pPr>
            <a:lvl9pPr marL="4003609"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40E3B2A-5EFB-425F-9CC8-54F5ACD550F4}" type="datetimeFigureOut">
              <a:rPr kumimoji="1" lang="ja-JP" altLang="en-US" smtClean="0"/>
              <a:t>2017/5/9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042213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514350" y="289960"/>
            <a:ext cx="9258300" cy="1206764"/>
          </a:xfrm>
          <a:prstGeom prst="rect">
            <a:avLst/>
          </a:prstGeom>
        </p:spPr>
        <p:txBody>
          <a:bodyPr vert="horz" lIns="100090" tIns="50045" rIns="100090" bIns="5004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514350" y="1689472"/>
            <a:ext cx="9258300" cy="4778453"/>
          </a:xfrm>
          <a:prstGeom prst="rect">
            <a:avLst/>
          </a:prstGeom>
        </p:spPr>
        <p:txBody>
          <a:bodyPr vert="horz" lIns="100090" tIns="50045" rIns="100090" bIns="5004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514350" y="6710953"/>
            <a:ext cx="2400300" cy="385495"/>
          </a:xfrm>
          <a:prstGeom prst="rect">
            <a:avLst/>
          </a:prstGeom>
        </p:spPr>
        <p:txBody>
          <a:bodyPr vert="horz" lIns="100090" tIns="50045" rIns="100090" bIns="50045" rtlCol="0" anchor="ctr"/>
          <a:lstStyle>
            <a:lvl1pPr algn="l">
              <a:defRPr sz="1300">
                <a:solidFill>
                  <a:schemeClr val="tx1">
                    <a:tint val="75000"/>
                  </a:schemeClr>
                </a:solidFill>
              </a:defRPr>
            </a:lvl1pPr>
          </a:lstStyle>
          <a:p>
            <a:fld id="{B40E3B2A-5EFB-425F-9CC8-54F5ACD550F4}" type="datetimeFigureOut">
              <a:rPr kumimoji="1" lang="ja-JP" altLang="en-US" smtClean="0"/>
              <a:t>2017/5/9</a:t>
            </a:fld>
            <a:endParaRPr kumimoji="1" lang="ja-JP" altLang="en-US"/>
          </a:p>
        </p:txBody>
      </p:sp>
      <p:sp>
        <p:nvSpPr>
          <p:cNvPr id="5" name="フッター プレースホルダー 4"/>
          <p:cNvSpPr>
            <a:spLocks noGrp="1"/>
          </p:cNvSpPr>
          <p:nvPr>
            <p:ph type="ftr" sz="quarter" idx="3"/>
          </p:nvPr>
        </p:nvSpPr>
        <p:spPr>
          <a:xfrm>
            <a:off x="3514725" y="6710953"/>
            <a:ext cx="3257550" cy="385495"/>
          </a:xfrm>
          <a:prstGeom prst="rect">
            <a:avLst/>
          </a:prstGeom>
        </p:spPr>
        <p:txBody>
          <a:bodyPr vert="horz" lIns="100090" tIns="50045" rIns="100090" bIns="50045" rtlCol="0" anchor="ctr"/>
          <a:lstStyle>
            <a:lvl1pPr algn="ctr">
              <a:defRPr sz="13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372350" y="6710953"/>
            <a:ext cx="2400300" cy="385495"/>
          </a:xfrm>
          <a:prstGeom prst="rect">
            <a:avLst/>
          </a:prstGeom>
        </p:spPr>
        <p:txBody>
          <a:bodyPr vert="horz" lIns="100090" tIns="50045" rIns="100090" bIns="50045" rtlCol="0" anchor="ctr"/>
          <a:lstStyle>
            <a:lvl1pPr algn="r">
              <a:defRPr sz="1300">
                <a:solidFill>
                  <a:schemeClr val="tx1">
                    <a:tint val="75000"/>
                  </a:schemeClr>
                </a:solidFill>
              </a:defRPr>
            </a:lvl1pPr>
          </a:lstStyle>
          <a:p>
            <a:fld id="{3F39845B-2C0D-4607-A33A-6C1794F2E727}" type="slidenum">
              <a:rPr kumimoji="1" lang="ja-JP" altLang="en-US" smtClean="0"/>
              <a:t>‹#›</a:t>
            </a:fld>
            <a:endParaRPr kumimoji="1" lang="ja-JP" altLang="en-US"/>
          </a:p>
        </p:txBody>
      </p:sp>
    </p:spTree>
    <p:extLst>
      <p:ext uri="{BB962C8B-B14F-4D97-AF65-F5344CB8AC3E}">
        <p14:creationId xmlns:p14="http://schemas.microsoft.com/office/powerpoint/2010/main" val="230883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1000902" rtl="0" eaLnBrk="1" latinLnBrk="0" hangingPunct="1">
        <a:spcBef>
          <a:spcPct val="0"/>
        </a:spcBef>
        <a:buNone/>
        <a:defRPr kumimoji="1" sz="4800" kern="1200">
          <a:solidFill>
            <a:schemeClr val="tx1"/>
          </a:solidFill>
          <a:latin typeface="+mj-lt"/>
          <a:ea typeface="+mj-ea"/>
          <a:cs typeface="+mj-cs"/>
        </a:defRPr>
      </a:lvl1pPr>
    </p:titleStyle>
    <p:bodyStyle>
      <a:lvl1pPr marL="375338" indent="-375338" algn="l" defTabSz="1000902" rtl="0" eaLnBrk="1" latinLnBrk="0" hangingPunct="1">
        <a:spcBef>
          <a:spcPct val="20000"/>
        </a:spcBef>
        <a:buFont typeface="Arial" panose="020B0604020202020204" pitchFamily="34" charset="0"/>
        <a:buChar char="•"/>
        <a:defRPr kumimoji="1" sz="3500" kern="1200">
          <a:solidFill>
            <a:schemeClr val="tx1"/>
          </a:solidFill>
          <a:latin typeface="+mn-lt"/>
          <a:ea typeface="+mn-ea"/>
          <a:cs typeface="+mn-cs"/>
        </a:defRPr>
      </a:lvl1pPr>
      <a:lvl2pPr marL="813233" indent="-312782" algn="l" defTabSz="1000902" rtl="0" eaLnBrk="1" latinLnBrk="0" hangingPunct="1">
        <a:spcBef>
          <a:spcPct val="20000"/>
        </a:spcBef>
        <a:buFont typeface="Arial" panose="020B0604020202020204" pitchFamily="34" charset="0"/>
        <a:buChar char="–"/>
        <a:defRPr kumimoji="1" sz="3100" kern="1200">
          <a:solidFill>
            <a:schemeClr val="tx1"/>
          </a:solidFill>
          <a:latin typeface="+mn-lt"/>
          <a:ea typeface="+mn-ea"/>
          <a:cs typeface="+mn-cs"/>
        </a:defRPr>
      </a:lvl2pPr>
      <a:lvl3pPr marL="1251128" indent="-250226" algn="l" defTabSz="1000902" rtl="0" eaLnBrk="1" latinLnBrk="0" hangingPunct="1">
        <a:spcBef>
          <a:spcPct val="20000"/>
        </a:spcBef>
        <a:buFont typeface="Arial" panose="020B0604020202020204" pitchFamily="34" charset="0"/>
        <a:buChar char="•"/>
        <a:defRPr kumimoji="1" sz="2600" kern="1200">
          <a:solidFill>
            <a:schemeClr val="tx1"/>
          </a:solidFill>
          <a:latin typeface="+mn-lt"/>
          <a:ea typeface="+mn-ea"/>
          <a:cs typeface="+mn-cs"/>
        </a:defRPr>
      </a:lvl3pPr>
      <a:lvl4pPr marL="1751579"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4pPr>
      <a:lvl5pPr marL="2252030"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5pPr>
      <a:lvl6pPr marL="2752481"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6pPr>
      <a:lvl7pPr marL="3252932"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7pPr>
      <a:lvl8pPr marL="3753383"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8pPr>
      <a:lvl9pPr marL="4253835" indent="-250226" algn="l" defTabSz="1000902" rtl="0" eaLnBrk="1" latinLnBrk="0" hangingPunct="1">
        <a:spcBef>
          <a:spcPct val="20000"/>
        </a:spcBef>
        <a:buFont typeface="Arial" panose="020B0604020202020204" pitchFamily="34" charset="0"/>
        <a:buChar char="•"/>
        <a:defRPr kumimoji="1" sz="2200" kern="1200">
          <a:solidFill>
            <a:schemeClr val="tx1"/>
          </a:solidFill>
          <a:latin typeface="+mn-lt"/>
          <a:ea typeface="+mn-ea"/>
          <a:cs typeface="+mn-cs"/>
        </a:defRPr>
      </a:lvl9pPr>
    </p:bodyStyle>
    <p:otherStyle>
      <a:defPPr>
        <a:defRPr lang="ja-JP"/>
      </a:defPPr>
      <a:lvl1pPr marL="0" algn="l" defTabSz="1000902" rtl="0" eaLnBrk="1" latinLnBrk="0" hangingPunct="1">
        <a:defRPr kumimoji="1" sz="2000" kern="1200">
          <a:solidFill>
            <a:schemeClr val="tx1"/>
          </a:solidFill>
          <a:latin typeface="+mn-lt"/>
          <a:ea typeface="+mn-ea"/>
          <a:cs typeface="+mn-cs"/>
        </a:defRPr>
      </a:lvl1pPr>
      <a:lvl2pPr marL="500451" algn="l" defTabSz="1000902" rtl="0" eaLnBrk="1" latinLnBrk="0" hangingPunct="1">
        <a:defRPr kumimoji="1" sz="2000" kern="1200">
          <a:solidFill>
            <a:schemeClr val="tx1"/>
          </a:solidFill>
          <a:latin typeface="+mn-lt"/>
          <a:ea typeface="+mn-ea"/>
          <a:cs typeface="+mn-cs"/>
        </a:defRPr>
      </a:lvl2pPr>
      <a:lvl3pPr marL="1000902" algn="l" defTabSz="1000902" rtl="0" eaLnBrk="1" latinLnBrk="0" hangingPunct="1">
        <a:defRPr kumimoji="1" sz="2000" kern="1200">
          <a:solidFill>
            <a:schemeClr val="tx1"/>
          </a:solidFill>
          <a:latin typeface="+mn-lt"/>
          <a:ea typeface="+mn-ea"/>
          <a:cs typeface="+mn-cs"/>
        </a:defRPr>
      </a:lvl3pPr>
      <a:lvl4pPr marL="1501353" algn="l" defTabSz="1000902" rtl="0" eaLnBrk="1" latinLnBrk="0" hangingPunct="1">
        <a:defRPr kumimoji="1" sz="2000" kern="1200">
          <a:solidFill>
            <a:schemeClr val="tx1"/>
          </a:solidFill>
          <a:latin typeface="+mn-lt"/>
          <a:ea typeface="+mn-ea"/>
          <a:cs typeface="+mn-cs"/>
        </a:defRPr>
      </a:lvl4pPr>
      <a:lvl5pPr marL="2001804" algn="l" defTabSz="1000902" rtl="0" eaLnBrk="1" latinLnBrk="0" hangingPunct="1">
        <a:defRPr kumimoji="1" sz="2000" kern="1200">
          <a:solidFill>
            <a:schemeClr val="tx1"/>
          </a:solidFill>
          <a:latin typeface="+mn-lt"/>
          <a:ea typeface="+mn-ea"/>
          <a:cs typeface="+mn-cs"/>
        </a:defRPr>
      </a:lvl5pPr>
      <a:lvl6pPr marL="2502256" algn="l" defTabSz="1000902" rtl="0" eaLnBrk="1" latinLnBrk="0" hangingPunct="1">
        <a:defRPr kumimoji="1" sz="2000" kern="1200">
          <a:solidFill>
            <a:schemeClr val="tx1"/>
          </a:solidFill>
          <a:latin typeface="+mn-lt"/>
          <a:ea typeface="+mn-ea"/>
          <a:cs typeface="+mn-cs"/>
        </a:defRPr>
      </a:lvl6pPr>
      <a:lvl7pPr marL="3002707" algn="l" defTabSz="1000902" rtl="0" eaLnBrk="1" latinLnBrk="0" hangingPunct="1">
        <a:defRPr kumimoji="1" sz="2000" kern="1200">
          <a:solidFill>
            <a:schemeClr val="tx1"/>
          </a:solidFill>
          <a:latin typeface="+mn-lt"/>
          <a:ea typeface="+mn-ea"/>
          <a:cs typeface="+mn-cs"/>
        </a:defRPr>
      </a:lvl7pPr>
      <a:lvl8pPr marL="3503158" algn="l" defTabSz="1000902" rtl="0" eaLnBrk="1" latinLnBrk="0" hangingPunct="1">
        <a:defRPr kumimoji="1" sz="2000" kern="1200">
          <a:solidFill>
            <a:schemeClr val="tx1"/>
          </a:solidFill>
          <a:latin typeface="+mn-lt"/>
          <a:ea typeface="+mn-ea"/>
          <a:cs typeface="+mn-cs"/>
        </a:defRPr>
      </a:lvl8pPr>
      <a:lvl9pPr marL="4003609" algn="l" defTabSz="1000902" rtl="0" eaLnBrk="1" latinLnBrk="0" hangingPunct="1">
        <a:defRPr kumimoji="1"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50.png"/><Relationship Id="rId3" Type="http://schemas.openxmlformats.org/officeDocument/2006/relationships/image" Target="../media/image37.png"/><Relationship Id="rId7" Type="http://schemas.microsoft.com/office/2007/relationships/hdphoto" Target="../media/hdphoto2.wdp"/><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39.png"/><Relationship Id="rId11" Type="http://schemas.openxmlformats.org/officeDocument/2006/relationships/image" Target="../media/image43.png"/><Relationship Id="rId5" Type="http://schemas.microsoft.com/office/2007/relationships/hdphoto" Target="../media/hdphoto1.wdp"/><Relationship Id="rId15" Type="http://schemas.openxmlformats.org/officeDocument/2006/relationships/image" Target="../media/image47.jpe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1.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 Id="rId5" Type="http://schemas.openxmlformats.org/officeDocument/2006/relationships/image" Target="../media/image96.pn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7.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6.png"/><Relationship Id="rId17" Type="http://schemas.openxmlformats.org/officeDocument/2006/relationships/image" Target="../media/image111.jpeg"/><Relationship Id="rId2" Type="http://schemas.openxmlformats.org/officeDocument/2006/relationships/image" Target="../media/image97.png"/><Relationship Id="rId16" Type="http://schemas.openxmlformats.org/officeDocument/2006/relationships/image" Target="../media/image110.png"/><Relationship Id="rId1" Type="http://schemas.openxmlformats.org/officeDocument/2006/relationships/slideLayout" Target="../slideLayouts/slideLayout14.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8.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5.emf"/><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124.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8.png"/><Relationship Id="rId7" Type="http://schemas.openxmlformats.org/officeDocument/2006/relationships/image" Target="../media/image118.png"/><Relationship Id="rId2" Type="http://schemas.openxmlformats.org/officeDocument/2006/relationships/image" Target="../media/image127.pn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32.png"/><Relationship Id="rId4" Type="http://schemas.openxmlformats.org/officeDocument/2006/relationships/image" Target="../media/image129.png"/><Relationship Id="rId9"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40.jpe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9.png"/><Relationship Id="rId5" Type="http://schemas.openxmlformats.org/officeDocument/2006/relationships/image" Target="../media/image138.emf"/><Relationship Id="rId4" Type="http://schemas.openxmlformats.org/officeDocument/2006/relationships/package" Target="../embeddings/Microsoft_Excel_Worksheet1.xlsx"/></Relationships>
</file>

<file path=ppt/slides/_rels/slide39.xml.rels><?xml version="1.0" encoding="UTF-8" standalone="yes"?>
<Relationships xmlns="http://schemas.openxmlformats.org/package/2006/relationships"><Relationship Id="rId8" Type="http://schemas.openxmlformats.org/officeDocument/2006/relationships/package" Target="../embeddings/Microsoft_Excel_Worksheet2.xlsx"/><Relationship Id="rId13" Type="http://schemas.openxmlformats.org/officeDocument/2006/relationships/oleObject" Target="../embeddings/oleObject6.bin"/><Relationship Id="rId3" Type="http://schemas.openxmlformats.org/officeDocument/2006/relationships/notesSlide" Target="../notesSlides/notesSlide11.xml"/><Relationship Id="rId7" Type="http://schemas.openxmlformats.org/officeDocument/2006/relationships/oleObject" Target="../embeddings/oleObject4.bin"/><Relationship Id="rId12" Type="http://schemas.openxmlformats.org/officeDocument/2006/relationships/image" Target="../media/image143.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141.emf"/><Relationship Id="rId11" Type="http://schemas.openxmlformats.org/officeDocument/2006/relationships/package" Target="../embeddings/Microsoft_Excel_Worksheet3.xlsx"/><Relationship Id="rId5" Type="http://schemas.openxmlformats.org/officeDocument/2006/relationships/oleObject" Target="../embeddings/Microsoft_Excel_97-2003_Worksheet2.xls"/><Relationship Id="rId15" Type="http://schemas.openxmlformats.org/officeDocument/2006/relationships/image" Target="../media/image144.emf"/><Relationship Id="rId10" Type="http://schemas.openxmlformats.org/officeDocument/2006/relationships/oleObject" Target="../embeddings/oleObject5.bin"/><Relationship Id="rId4" Type="http://schemas.openxmlformats.org/officeDocument/2006/relationships/oleObject" Target="../embeddings/oleObject3.bin"/><Relationship Id="rId9" Type="http://schemas.openxmlformats.org/officeDocument/2006/relationships/image" Target="../media/image142.emf"/><Relationship Id="rId14" Type="http://schemas.openxmlformats.org/officeDocument/2006/relationships/package" Target="../embeddings/Microsoft_Excel_Worksheet4.xlsx"/></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image" Target="../media/image18.png"/><Relationship Id="rId16"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6.pn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image" Target="../media/image9.jpeg"/><Relationship Id="rId9" Type="http://schemas.openxmlformats.org/officeDocument/2006/relationships/image" Target="../media/image23.jp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notesSlide" Target="../notesSlides/notesSlide4.xml"/><Relationship Id="rId7" Type="http://schemas.openxmlformats.org/officeDocument/2006/relationships/oleObject" Target="../embeddings/Microsoft_Excel_97-2003_Worksheet1.xls"/><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3.jpeg"/><Relationship Id="rId4" Type="http://schemas.openxmlformats.org/officeDocument/2006/relationships/image" Target="../media/image35.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50013"/>
            <a:ext cx="102870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5749"/>
          <a:stretch/>
        </p:blipFill>
        <p:spPr bwMode="auto">
          <a:xfrm>
            <a:off x="0" y="702583"/>
            <a:ext cx="10287000" cy="529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24" y="649141"/>
            <a:ext cx="10311924" cy="53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テキスト ボックス 9"/>
          <p:cNvSpPr txBox="1"/>
          <p:nvPr/>
        </p:nvSpPr>
        <p:spPr>
          <a:xfrm>
            <a:off x="9529534" y="5996558"/>
            <a:ext cx="698268" cy="307777"/>
          </a:xfrm>
          <a:prstGeom prst="rect">
            <a:avLst/>
          </a:prstGeom>
          <a:noFill/>
        </p:spPr>
        <p:txBody>
          <a:bodyPr wrap="none" rtlCol="0">
            <a:spAutoFit/>
          </a:bodyPr>
          <a:lstStyle/>
          <a:p>
            <a:r>
              <a:rPr kumimoji="1" lang="en-US" altLang="ja-JP" sz="1400" b="1" dirty="0" smtClean="0">
                <a:solidFill>
                  <a:schemeClr val="bg1">
                    <a:lumMod val="50000"/>
                  </a:schemeClr>
                </a:solidFill>
              </a:rPr>
              <a:t>Ver.1.9</a:t>
            </a:r>
            <a:endParaRPr kumimoji="1" lang="ja-JP" altLang="en-US" sz="1400" b="1" dirty="0">
              <a:solidFill>
                <a:schemeClr val="bg1">
                  <a:lumMod val="50000"/>
                </a:schemeClr>
              </a:solidFill>
            </a:endParaRPr>
          </a:p>
        </p:txBody>
      </p:sp>
      <p:sp>
        <p:nvSpPr>
          <p:cNvPr id="2" name="正方形/長方形 1"/>
          <p:cNvSpPr/>
          <p:nvPr/>
        </p:nvSpPr>
        <p:spPr>
          <a:xfrm>
            <a:off x="0" y="3349570"/>
            <a:ext cx="10286999" cy="558756"/>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455797" y="2300115"/>
            <a:ext cx="9400330" cy="1846659"/>
          </a:xfrm>
          <a:prstGeom prst="rect">
            <a:avLst/>
          </a:prstGeom>
          <a:noFill/>
        </p:spPr>
        <p:txBody>
          <a:bodyPr wrap="none" lIns="91440" tIns="45720" rIns="91440" bIns="45720">
            <a:spAutoFit/>
          </a:bodyPr>
          <a:lstStyle/>
          <a:p>
            <a:pPr algn="ctr"/>
            <a:r>
              <a:rPr lang="ja-JP" altLang="en-US" sz="2400" b="1" cap="none" spc="0"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学生のための社会人準備応援メディア</a:t>
            </a:r>
            <a:endParaRPr lang="en-US" altLang="ja-JP" sz="2400" b="1" cap="none" spc="0"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400" b="1" cap="none" spc="0"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マイナビ学生の窓口 </a:t>
            </a:r>
            <a:r>
              <a:rPr lang="ja-JP" altLang="en-US" sz="4400" b="1"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フレッシャーズ</a:t>
            </a:r>
            <a:endParaRPr lang="en-US" altLang="ja-JP" sz="4400" b="1" dirty="0" smtClean="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800" b="1" dirty="0" smtClean="0">
              <a:solidFill>
                <a:srgbClr val="FF9900"/>
              </a:solidFill>
              <a:effectLst>
                <a:outerShdw blurRad="38100" dist="38100" dir="2700000" algn="tl">
                  <a:srgbClr val="000000">
                    <a:alpha val="43137"/>
                  </a:srgbClr>
                </a:outerShdw>
              </a:effectLst>
            </a:endParaRPr>
          </a:p>
          <a:p>
            <a:pPr algn="ctr"/>
            <a:r>
              <a:rPr lang="ja-JP" altLang="en-US" sz="2400" b="1" dirty="0" smtClean="0">
                <a:solidFill>
                  <a:srgbClr val="FF9900"/>
                </a:solidFill>
                <a:effectLst>
                  <a:outerShdw blurRad="38100" dist="38100" dir="2700000" algn="tl">
                    <a:srgbClr val="000000">
                      <a:alpha val="43137"/>
                    </a:srgbClr>
                  </a:outerShdw>
                </a:effectLst>
              </a:rPr>
              <a:t>新社会人</a:t>
            </a:r>
            <a:r>
              <a:rPr lang="ja-JP" altLang="en-US" sz="2400" b="1" dirty="0">
                <a:solidFill>
                  <a:srgbClr val="FF9900"/>
                </a:solidFill>
                <a:effectLst>
                  <a:outerShdw blurRad="38100" dist="38100" dir="2700000" algn="tl">
                    <a:srgbClr val="000000">
                      <a:alpha val="43137"/>
                    </a:srgbClr>
                  </a:outerShdw>
                </a:effectLst>
              </a:rPr>
              <a:t>に</a:t>
            </a:r>
            <a:r>
              <a:rPr lang="ja-JP" altLang="en-US" sz="2400" b="1" dirty="0" smtClean="0">
                <a:solidFill>
                  <a:srgbClr val="FF9900"/>
                </a:solidFill>
                <a:effectLst>
                  <a:outerShdw blurRad="38100" dist="38100" dir="2700000" algn="tl">
                    <a:srgbClr val="000000">
                      <a:alpha val="43137"/>
                    </a:srgbClr>
                  </a:outerShdw>
                </a:effectLst>
              </a:rPr>
              <a:t>届く！</a:t>
            </a:r>
            <a:r>
              <a:rPr lang="ja-JP" altLang="en-US" sz="2400" b="1" dirty="0">
                <a:solidFill>
                  <a:srgbClr val="FF9900"/>
                </a:solidFill>
                <a:effectLst>
                  <a:outerShdw blurRad="38100" dist="38100" dir="2700000" algn="tl">
                    <a:srgbClr val="000000">
                      <a:alpha val="43137"/>
                    </a:srgbClr>
                  </a:outerShdw>
                </a:effectLst>
              </a:rPr>
              <a:t>響く！動かせる</a:t>
            </a:r>
            <a:r>
              <a:rPr lang="ja-JP" altLang="en-US" sz="2400" b="1" dirty="0" smtClean="0">
                <a:solidFill>
                  <a:srgbClr val="FF9900"/>
                </a:solidFill>
                <a:effectLst>
                  <a:outerShdw blurRad="38100" dist="38100" dir="2700000" algn="tl">
                    <a:srgbClr val="000000">
                      <a:alpha val="43137"/>
                    </a:srgbClr>
                  </a:outerShdw>
                </a:effectLst>
              </a:rPr>
              <a:t>！</a:t>
            </a:r>
            <a:endParaRPr lang="en-US" altLang="ja-JP" sz="2400" b="1" dirty="0" smtClean="0">
              <a:ln w="18415" cmpd="sng">
                <a:noFill/>
                <a:prstDash val="solid"/>
              </a:ln>
              <a:solidFill>
                <a:srgbClr val="FF99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400" b="1" dirty="0">
              <a:ln w="18415" cmpd="sng">
                <a:noFill/>
                <a:prstDash val="solid"/>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a:off x="7734736" y="3726920"/>
            <a:ext cx="2156604" cy="2133017"/>
          </a:xfrm>
          <a:prstGeom prst="ellipse">
            <a:avLst/>
          </a:prstGeom>
          <a:solidFill>
            <a:srgbClr val="00B40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Text Box 46"/>
          <p:cNvSpPr txBox="1">
            <a:spLocks noChangeArrowheads="1"/>
          </p:cNvSpPr>
          <p:nvPr/>
        </p:nvSpPr>
        <p:spPr bwMode="auto">
          <a:xfrm>
            <a:off x="7730051" y="4308680"/>
            <a:ext cx="2165978"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en-US" altLang="ja-JP" sz="1200" b="1" dirty="0" smtClean="0">
                <a:solidFill>
                  <a:srgbClr val="FFFF00"/>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FRESHERS MAGAZINE</a:t>
            </a:r>
          </a:p>
          <a:p>
            <a:pPr algn="ctr" eaLnBrk="1" hangingPunct="1">
              <a:spcBef>
                <a:spcPts val="600"/>
              </a:spcBef>
            </a:pPr>
            <a:r>
              <a:rPr lang="en-US" altLang="ja-JP"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2017</a:t>
            </a:r>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年</a:t>
            </a:r>
            <a:r>
              <a:rPr lang="en-US" altLang="ja-JP" sz="2000" b="1" u="sng"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a:t>
            </a:r>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月</a:t>
            </a:r>
            <a:r>
              <a:rPr lang="en-US" altLang="ja-JP"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28</a:t>
            </a:r>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日</a:t>
            </a:r>
            <a:endParaRPr lang="en-US" altLang="ja-JP"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eaLnBrk="1" hangingPunct="1"/>
            <a:r>
              <a:rPr lang="ja-JP" altLang="en-US" sz="2000" b="1" u="sng"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発行</a:t>
            </a:r>
            <a:r>
              <a:rPr lang="ja-JP" altLang="en-US" sz="2000" b="1" u="sng"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予定</a:t>
            </a:r>
          </a:p>
        </p:txBody>
      </p:sp>
      <p:pic>
        <p:nvPicPr>
          <p:cNvPr id="194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3456"/>
            <a:ext cx="4462878" cy="505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サブタイトル 2"/>
          <p:cNvSpPr txBox="1">
            <a:spLocks/>
          </p:cNvSpPr>
          <p:nvPr/>
        </p:nvSpPr>
        <p:spPr>
          <a:xfrm>
            <a:off x="2983260" y="6716638"/>
            <a:ext cx="4262285" cy="777732"/>
          </a:xfrm>
          <a:prstGeom prst="rect">
            <a:avLst/>
          </a:prstGeom>
        </p:spPr>
        <p:txBody>
          <a:bodyPr vert="horz" lIns="100090" tIns="50045" rIns="100090" bIns="50045" rtlCol="0">
            <a:normAutofit/>
          </a:bodyPr>
          <a:lstStyle>
            <a:lvl1pPr marL="0" indent="0" algn="ctr" defTabSz="1000902" rtl="0" eaLnBrk="1" latinLnBrk="0" hangingPunct="1">
              <a:spcBef>
                <a:spcPct val="20000"/>
              </a:spcBef>
              <a:buFont typeface="Arial" panose="020B0604020202020204" pitchFamily="34" charset="0"/>
              <a:buNone/>
              <a:defRPr kumimoji="1" sz="3500" kern="1200">
                <a:solidFill>
                  <a:schemeClr val="tx1">
                    <a:tint val="75000"/>
                  </a:schemeClr>
                </a:solidFill>
                <a:latin typeface="+mn-lt"/>
                <a:ea typeface="+mn-ea"/>
                <a:cs typeface="+mn-cs"/>
              </a:defRPr>
            </a:lvl1pPr>
            <a:lvl2pPr marL="500451" indent="0" algn="ctr" defTabSz="1000902" rtl="0" eaLnBrk="1" latinLnBrk="0" hangingPunct="1">
              <a:spcBef>
                <a:spcPct val="20000"/>
              </a:spcBef>
              <a:buFont typeface="Arial" panose="020B0604020202020204" pitchFamily="34" charset="0"/>
              <a:buNone/>
              <a:defRPr kumimoji="1" sz="3100" kern="1200">
                <a:solidFill>
                  <a:schemeClr val="tx1">
                    <a:tint val="75000"/>
                  </a:schemeClr>
                </a:solidFill>
                <a:latin typeface="+mn-lt"/>
                <a:ea typeface="+mn-ea"/>
                <a:cs typeface="+mn-cs"/>
              </a:defRPr>
            </a:lvl2pPr>
            <a:lvl3pPr marL="1000902" indent="0" algn="ctr" defTabSz="1000902" rtl="0" eaLnBrk="1" latinLnBrk="0" hangingPunct="1">
              <a:spcBef>
                <a:spcPct val="20000"/>
              </a:spcBef>
              <a:buFont typeface="Arial" panose="020B0604020202020204" pitchFamily="34" charset="0"/>
              <a:buNone/>
              <a:defRPr kumimoji="1" sz="2600" kern="1200">
                <a:solidFill>
                  <a:schemeClr val="tx1">
                    <a:tint val="75000"/>
                  </a:schemeClr>
                </a:solidFill>
                <a:latin typeface="+mn-lt"/>
                <a:ea typeface="+mn-ea"/>
                <a:cs typeface="+mn-cs"/>
              </a:defRPr>
            </a:lvl3pPr>
            <a:lvl4pPr marL="1501353"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4pPr>
            <a:lvl5pPr marL="2001804"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5pPr>
            <a:lvl6pPr marL="2502256"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6pPr>
            <a:lvl7pPr marL="3002707"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7pPr>
            <a:lvl8pPr marL="3503158"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8pPr>
            <a:lvl9pPr marL="4003609" indent="0" algn="ctr" defTabSz="1000902" rtl="0" eaLnBrk="1" latinLnBrk="0" hangingPunct="1">
              <a:spcBef>
                <a:spcPct val="20000"/>
              </a:spcBef>
              <a:buFont typeface="Arial" panose="020B0604020202020204" pitchFamily="34" charset="0"/>
              <a:buNone/>
              <a:defRPr kumimoji="1" sz="2200" kern="1200">
                <a:solidFill>
                  <a:schemeClr val="tx1">
                    <a:tint val="75000"/>
                  </a:schemeClr>
                </a:solidFill>
                <a:latin typeface="+mn-lt"/>
                <a:ea typeface="+mn-ea"/>
                <a:cs typeface="+mn-cs"/>
              </a:defRPr>
            </a:lvl9pPr>
          </a:lstStyle>
          <a:p>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株式会社マイナビ　学生の窓口事業部　営業部</a:t>
            </a:r>
          </a:p>
          <a:p>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TEL: 03-6267-4337</a:t>
            </a:r>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FAX:03-6267-4070</a:t>
            </a:r>
          </a:p>
          <a:p>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MAIL: </a:t>
            </a:r>
            <a:r>
              <a:rPr lang="en-US" altLang="ja-JP" sz="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gm-gakusei-contact@mynavi.jp</a:t>
            </a:r>
            <a:endParaRPr lang="en-US" altLang="ja-JP" sz="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855160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312539" y="3116238"/>
            <a:ext cx="9685139" cy="396044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pic>
        <p:nvPicPr>
          <p:cNvPr id="26" name="Picture 7" descr="C:\Users\s1150735\Desktop\画像\11855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4225" y="3260334"/>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マガジン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同梱実績・注意事項</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41144" y="3435535"/>
            <a:ext cx="8956534" cy="3609785"/>
          </a:xfrm>
          <a:prstGeom prst="rect">
            <a:avLst/>
          </a:prstGeom>
        </p:spPr>
        <p:txBody>
          <a:bodyPr wrap="square" lIns="100154" tIns="50077" rIns="100154" bIns="50077">
            <a:spAutoFit/>
          </a:bodyPr>
          <a:lstStyle/>
          <a:p>
            <a:r>
              <a:rPr lang="ja-JP" altLang="en-US" sz="1200" b="1" u="sng"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厚さを伴う「サンプル品</a:t>
            </a:r>
            <a:r>
              <a:rPr lang="ja-JP" altLang="en-US" sz="1200" b="1" u="sng"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場合、</a:t>
            </a:r>
            <a:r>
              <a:rPr lang="ja-JP" altLang="en-US" sz="1200" b="1" u="sng"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下記、指定エリアのみ</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の発送となります。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配布</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可能</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エリア（約</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万件</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東エリア：</a:t>
            </a:r>
            <a:r>
              <a:rPr lang="zh-TW"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東京都、神奈川県、千葉県、埼玉県</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西エリア：</a:t>
            </a:r>
            <a:r>
              <a:rPr lang="zh-TW"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大阪府、京都府</a:t>
            </a:r>
            <a:r>
              <a:rPr lang="zh-TW"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、奈良県</a:t>
            </a:r>
            <a:r>
              <a:rPr lang="zh-TW"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兵庫県</a:t>
            </a:r>
            <a:endParaRPr lang="en-US" altLang="zh-TW"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作業</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配達中</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破損や漏れが</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予測</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できるサンプル品</a:t>
            </a:r>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液体・スナック菓子など</a:t>
            </a:r>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お断りさせていただく場合がございます</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スプレー</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缶などの可燃性商材は</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、卒業式</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配布（</a:t>
            </a:r>
            <a:r>
              <a:rPr lang="en-US" altLang="ja-JP"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万件）のみ同梱可能と</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なります</a:t>
            </a:r>
            <a:r>
              <a:rPr lang="ja-JP" altLang="en-US" sz="12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082" name="Picture 2" descr="C:\Users\s0113532\Desktop\フレッシャーズ素材\画像\IMG_1078.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400000">
            <a:off x="783033" y="4820963"/>
            <a:ext cx="1511447" cy="1207899"/>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C:\Users\s0113532\Desktop\フレッシャーズ素材\画像\IMG_1080.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5625" l="10625" r="84375">
                        <a14:foregroundMark x1="25000" y1="94583" x2="25000" y2="94583"/>
                        <a14:foregroundMark x1="24375" y1="94375" x2="24219" y2="5417"/>
                        <a14:foregroundMark x1="24844" y1="5000" x2="36250" y2="9375"/>
                        <a14:foregroundMark x1="36250" y1="9375" x2="74219" y2="6042"/>
                        <a14:foregroundMark x1="74219" y1="5208" x2="81875" y2="11667"/>
                        <a14:foregroundMark x1="82344" y1="12292" x2="81250" y2="92917"/>
                        <a14:foregroundMark x1="81875" y1="93125" x2="73281" y2="97917"/>
                        <a14:foregroundMark x1="73750" y1="97292" x2="25000" y2="95000"/>
                        <a14:foregroundMark x1="43750" y1="78958" x2="43750" y2="78958"/>
                      </a14:backgroundRemoval>
                    </a14:imgEffect>
                  </a14:imgLayer>
                </a14:imgProps>
              </a:ext>
              <a:ext uri="{28A0092B-C50C-407E-A947-70E740481C1C}">
                <a14:useLocalDpi xmlns:a14="http://schemas.microsoft.com/office/drawing/2010/main" val="0"/>
              </a:ext>
            </a:extLst>
          </a:blip>
          <a:srcRect t="5650" b="2500"/>
          <a:stretch/>
        </p:blipFill>
        <p:spPr bwMode="auto">
          <a:xfrm rot="5400000">
            <a:off x="2103184" y="4800303"/>
            <a:ext cx="1701861" cy="12492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5" descr="http://www.morinaga.co.jp/products/products_images/l/PRD2009-08-0194_100035_00_1452917017_56986f995f06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4018" y="1438657"/>
            <a:ext cx="1172250" cy="11722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87516" y="1474273"/>
            <a:ext cx="900000" cy="127433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4"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27669" y="1475325"/>
            <a:ext cx="1119847" cy="125618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25" name="グループ化 24"/>
          <p:cNvGrpSpPr/>
          <p:nvPr/>
        </p:nvGrpSpPr>
        <p:grpSpPr>
          <a:xfrm>
            <a:off x="7718386" y="1557149"/>
            <a:ext cx="2147114" cy="1118403"/>
            <a:chOff x="5577518" y="4246373"/>
            <a:chExt cx="2142672" cy="1116089"/>
          </a:xfrm>
        </p:grpSpPr>
        <p:pic>
          <p:nvPicPr>
            <p:cNvPr id="27"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3525" y="4246373"/>
              <a:ext cx="1506665" cy="106264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8"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21036035">
              <a:off x="5577518" y="4262951"/>
              <a:ext cx="774303" cy="109951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3" name="Picture 1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87392" y="4875850"/>
            <a:ext cx="624060" cy="1098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1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12588" y="4804330"/>
            <a:ext cx="578984" cy="1183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19" descr="http://foodsnews.com/photos/100219-49.jp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4858" t="29201" r="6045" b="29377"/>
          <a:stretch/>
        </p:blipFill>
        <p:spPr bwMode="auto">
          <a:xfrm>
            <a:off x="1600277" y="1623293"/>
            <a:ext cx="720000" cy="3347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5" descr="https://ssx.xebio-online.com/ec/img/1/8450401/99918_m.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0451" t="31139" r="8591" b="26121"/>
          <a:stretch/>
        </p:blipFill>
        <p:spPr bwMode="auto">
          <a:xfrm>
            <a:off x="1600277" y="2052828"/>
            <a:ext cx="720000" cy="380102"/>
          </a:xfrm>
          <a:prstGeom prst="rect">
            <a:avLst/>
          </a:prstGeom>
          <a:noFill/>
          <a:extLst>
            <a:ext uri="{909E8E84-426E-40DD-AFC4-6F175D3DCCD1}">
              <a14:hiddenFill xmlns:a14="http://schemas.microsoft.com/office/drawing/2010/main">
                <a:solidFill>
                  <a:srgbClr val="FFFFFF"/>
                </a:solidFill>
              </a14:hiddenFill>
            </a:ext>
          </a:extLst>
        </p:spPr>
      </p:pic>
      <p:sp>
        <p:nvSpPr>
          <p:cNvPr id="45" name="正方形/長方形 44"/>
          <p:cNvSpPr/>
          <p:nvPr/>
        </p:nvSpPr>
        <p:spPr>
          <a:xfrm>
            <a:off x="607316" y="1028008"/>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食品</a:t>
            </a: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系サンプル</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p:cNvSpPr/>
          <p:nvPr/>
        </p:nvSpPr>
        <p:spPr>
          <a:xfrm>
            <a:off x="2911252" y="1028008"/>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消費</a:t>
            </a: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財・化粧品などのサンプル</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5287516" y="1028006"/>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キャンペーン・商品チラシなど</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7663780" y="1033378"/>
            <a:ext cx="2160000" cy="214689"/>
          </a:xfrm>
          <a:prstGeom prst="rect">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通販カタログ・商品小冊子など</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3" name="Picture 1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42927" y="1475326"/>
            <a:ext cx="900000" cy="127979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4"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954114" y="1475326"/>
            <a:ext cx="900000" cy="127328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9"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10</a:t>
            </a:fld>
            <a:endParaRPr lang="ja-JP" altLang="en-US"/>
          </a:p>
        </p:txBody>
      </p:sp>
    </p:spTree>
    <p:extLst>
      <p:ext uri="{BB962C8B-B14F-4D97-AF65-F5344CB8AC3E}">
        <p14:creationId xmlns:p14="http://schemas.microsoft.com/office/powerpoint/2010/main" val="8727814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右矢印 49"/>
          <p:cNvSpPr/>
          <p:nvPr/>
        </p:nvSpPr>
        <p:spPr>
          <a:xfrm>
            <a:off x="6677279" y="2797704"/>
            <a:ext cx="1972959" cy="48463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右矢印 48"/>
          <p:cNvSpPr/>
          <p:nvPr/>
        </p:nvSpPr>
        <p:spPr>
          <a:xfrm>
            <a:off x="706145" y="2277380"/>
            <a:ext cx="3945918" cy="484632"/>
          </a:xfrm>
          <a:prstGeom prst="rightArrow">
            <a:avLst/>
          </a:prstGeom>
          <a:solidFill>
            <a:srgbClr val="CCE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右矢印 1"/>
          <p:cNvSpPr/>
          <p:nvPr/>
        </p:nvSpPr>
        <p:spPr>
          <a:xfrm>
            <a:off x="553957" y="2797704"/>
            <a:ext cx="6093112" cy="484632"/>
          </a:xfrm>
          <a:prstGeom prst="rightArrow">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0414"/>
          <a:stretch/>
        </p:blipFill>
        <p:spPr bwMode="auto">
          <a:xfrm>
            <a:off x="543370" y="1996559"/>
            <a:ext cx="2485632" cy="344161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タイトル 2"/>
          <p:cNvSpPr>
            <a:spLocks noGrp="1"/>
          </p:cNvSpPr>
          <p:nvPr>
            <p:ph type="title"/>
          </p:nvPr>
        </p:nvSpPr>
        <p:spPr/>
        <p:txBody>
          <a:bodyPr>
            <a:normAutofit/>
          </a:bodyPr>
          <a:lstStyle/>
          <a:p>
            <a:r>
              <a:rPr lang="en-US" altLang="ja-JP" dirty="0" smtClean="0">
                <a:latin typeface="+mj-ea"/>
              </a:rPr>
              <a:t>【</a:t>
            </a:r>
            <a:r>
              <a:rPr lang="ja-JP" altLang="en-US" dirty="0">
                <a:latin typeface="+mj-ea"/>
              </a:rPr>
              <a:t>マガジン</a:t>
            </a:r>
            <a:r>
              <a:rPr lang="en-US" altLang="ja-JP" dirty="0" smtClean="0">
                <a:latin typeface="+mj-ea"/>
              </a:rPr>
              <a:t>】WEB</a:t>
            </a:r>
            <a:r>
              <a:rPr lang="ja-JP" altLang="en-US" dirty="0">
                <a:latin typeface="+mj-ea"/>
              </a:rPr>
              <a:t>転載 </a:t>
            </a:r>
            <a:r>
              <a:rPr lang="ja-JP" altLang="en-US" sz="1200" dirty="0">
                <a:latin typeface="+mj-ea"/>
              </a:rPr>
              <a:t>（マガジン</a:t>
            </a:r>
            <a:r>
              <a:rPr lang="ja-JP" altLang="en-US" sz="1200" dirty="0" smtClean="0">
                <a:latin typeface="+mj-ea"/>
              </a:rPr>
              <a:t>編集タイアップ転載</a:t>
            </a:r>
            <a:r>
              <a:rPr lang="ja-JP" altLang="en-US" sz="1200" dirty="0">
                <a:latin typeface="+mj-ea"/>
              </a:rPr>
              <a:t>）</a:t>
            </a:r>
            <a:endParaRPr kumimoji="1" lang="ja-JP" altLang="en-US" sz="1200" dirty="0">
              <a:latin typeface="+mj-ea"/>
            </a:endParaRPr>
          </a:p>
        </p:txBody>
      </p:sp>
      <p:sp>
        <p:nvSpPr>
          <p:cNvPr id="16410" name="Text Box 26"/>
          <p:cNvSpPr txBox="1">
            <a:spLocks noChangeArrowheads="1"/>
          </p:cNvSpPr>
          <p:nvPr/>
        </p:nvSpPr>
        <p:spPr bwMode="auto">
          <a:xfrm>
            <a:off x="498983" y="6644630"/>
            <a:ext cx="32896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800" dirty="0">
                <a:latin typeface="メイリオ" pitchFamily="50" charset="-128"/>
                <a:ea typeface="メイリオ" pitchFamily="50" charset="-128"/>
                <a:cs typeface="メイリオ" pitchFamily="50" charset="-128"/>
              </a:rPr>
              <a:t>※ </a:t>
            </a:r>
            <a:r>
              <a:rPr lang="ja-JP" altLang="en-US" sz="800" dirty="0">
                <a:latin typeface="メイリオ" pitchFamily="50" charset="-128"/>
                <a:ea typeface="メイリオ" pitchFamily="50" charset="-128"/>
                <a:cs typeface="メイリオ" pitchFamily="50" charset="-128"/>
              </a:rPr>
              <a:t>全ての画面はイメージとなります。</a:t>
            </a:r>
            <a:endParaRPr lang="en-US" altLang="ja-JP" sz="800" dirty="0">
              <a:latin typeface="メイリオ" pitchFamily="50" charset="-128"/>
              <a:ea typeface="メイリオ" pitchFamily="50" charset="-128"/>
              <a:cs typeface="メイリオ" pitchFamily="50" charset="-128"/>
            </a:endParaRPr>
          </a:p>
          <a:p>
            <a:pPr eaLnBrk="1" hangingPunct="1"/>
            <a:r>
              <a:rPr lang="en-US" altLang="ja-JP" sz="800" dirty="0">
                <a:latin typeface="メイリオ" pitchFamily="50" charset="-128"/>
                <a:ea typeface="メイリオ" pitchFamily="50" charset="-128"/>
                <a:cs typeface="メイリオ" pitchFamily="50" charset="-128"/>
              </a:rPr>
              <a:t>※</a:t>
            </a:r>
            <a:r>
              <a:rPr lang="ja-JP" altLang="en-US" sz="800" dirty="0">
                <a:latin typeface="メイリオ" pitchFamily="50" charset="-128"/>
                <a:ea typeface="メイリオ" pitchFamily="50" charset="-128"/>
                <a:cs typeface="メイリオ" pitchFamily="50" charset="-128"/>
              </a:rPr>
              <a:t> 内容によっては、複数ページに分割して掲載いたします。</a:t>
            </a:r>
            <a:endParaRPr lang="en-US" altLang="ja-JP" sz="800" dirty="0">
              <a:latin typeface="メイリオ" pitchFamily="50" charset="-128"/>
              <a:ea typeface="メイリオ" pitchFamily="50" charset="-128"/>
              <a:cs typeface="メイリオ" pitchFamily="50" charset="-128"/>
            </a:endParaRPr>
          </a:p>
          <a:p>
            <a:pPr eaLnBrk="1" hangingPunct="1"/>
            <a:r>
              <a:rPr lang="en-US" altLang="ja-JP" sz="800" dirty="0">
                <a:latin typeface="メイリオ" pitchFamily="50" charset="-128"/>
                <a:ea typeface="メイリオ" pitchFamily="50" charset="-128"/>
                <a:cs typeface="メイリオ" pitchFamily="50" charset="-128"/>
              </a:rPr>
              <a:t>※ </a:t>
            </a:r>
            <a:r>
              <a:rPr lang="ja-JP" altLang="en-US" sz="800" dirty="0">
                <a:latin typeface="メイリオ" pitchFamily="50" charset="-128"/>
                <a:ea typeface="メイリオ" pitchFamily="50" charset="-128"/>
                <a:cs typeface="メイリオ" pitchFamily="50" charset="-128"/>
              </a:rPr>
              <a:t>誘導・内容等が変更になる場合がございます。</a:t>
            </a:r>
          </a:p>
        </p:txBody>
      </p:sp>
      <p:graphicFrame>
        <p:nvGraphicFramePr>
          <p:cNvPr id="84" name="表 83"/>
          <p:cNvGraphicFramePr>
            <a:graphicFrameLocks noGrp="1"/>
          </p:cNvGraphicFramePr>
          <p:nvPr>
            <p:extLst>
              <p:ext uri="{D42A27DB-BD31-4B8C-83A1-F6EECF244321}">
                <p14:modId xmlns:p14="http://schemas.microsoft.com/office/powerpoint/2010/main" val="484373482"/>
              </p:ext>
            </p:extLst>
          </p:nvPr>
        </p:nvGraphicFramePr>
        <p:xfrm>
          <a:off x="4668284" y="4199672"/>
          <a:ext cx="5299752" cy="2982814"/>
        </p:xfrm>
        <a:graphic>
          <a:graphicData uri="http://schemas.openxmlformats.org/drawingml/2006/table">
            <a:tbl>
              <a:tblPr/>
              <a:tblGrid>
                <a:gridCol w="1143261"/>
                <a:gridCol w="4156491"/>
              </a:tblGrid>
              <a:tr h="168568">
                <a:tc>
                  <a:txBody>
                    <a:bodyPr/>
                    <a:lstStyle/>
                    <a:p>
                      <a:pPr marL="0" marR="0" indent="0" algn="ctr" defTabSz="1000902" rtl="0" eaLnBrk="1" fontAlgn="ctr" latinLnBrk="0" hangingPunct="1">
                        <a:lnSpc>
                          <a:spcPct val="100000"/>
                        </a:lnSpc>
                        <a:spcBef>
                          <a:spcPts val="0"/>
                        </a:spcBef>
                        <a:spcAft>
                          <a:spcPts val="0"/>
                        </a:spcAft>
                        <a:buClrTx/>
                        <a:buSzTx/>
                        <a:buFontTx/>
                        <a:buNone/>
                        <a:tabLst/>
                        <a:defRPr/>
                      </a:pPr>
                      <a:endPar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419015">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400,000-</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5457">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500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1,000PV</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5457">
                <a:tc>
                  <a:txBody>
                    <a:bodyPr/>
                    <a:lstStyle/>
                    <a:p>
                      <a:pPr marL="0" marR="0" indent="0" algn="ctr" defTabSz="1000902" rtl="0" eaLnBrk="1" fontAlgn="ctr"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掲載実施期間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zh-TW" sz="900" dirty="0" smtClean="0">
                          <a:latin typeface="メイリオ" panose="020B0604030504040204" pitchFamily="50" charset="-128"/>
                          <a:ea typeface="メイリオ" panose="020B0604030504040204" pitchFamily="50" charset="-128"/>
                          <a:cs typeface="メイリオ" panose="020B0604030504040204" pitchFamily="50" charset="-128"/>
                        </a:rPr>
                        <a:t>201</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7</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zh-TW" sz="9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日（金）～</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27</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日（木）（</a:t>
                      </a:r>
                      <a:r>
                        <a:rPr lang="en-US" altLang="zh-TW" sz="900" dirty="0" smtClean="0">
                          <a:latin typeface="メイリオ" panose="020B0604030504040204" pitchFamily="50" charset="-128"/>
                          <a:ea typeface="メイリオ" panose="020B0604030504040204" pitchFamily="50" charset="-128"/>
                          <a:cs typeface="メイリオ" panose="020B0604030504040204" pitchFamily="50" charset="-128"/>
                        </a:rPr>
                        <a:t>8</a:t>
                      </a:r>
                      <a:r>
                        <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rPr>
                        <a:t>週間）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52841">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特集への誘導</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特設誘導バナー</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全編集ページに掲載</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B:TOP</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カルーセル誘導枠</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560779">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貴社転載ページ</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900" b="0" i="0" u="none" strike="noStrike" dirty="0" err="1"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誘導</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①特集誘導枠（掲載中タイアップランダム）</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②特集内 カルーセル誘導枠（掲載中タイアップランダム）</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③特集内 該当カテゴリ　一覧（新着順に無作為に表示）</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④メルマガ　集合号外へ</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回掲載</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6119">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日（金）</a:t>
                      </a:r>
                      <a:endPar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8521">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endParaRPr lang="en-US" altLang="ja-JP" sz="900" b="0" dirty="0" smtClean="0">
                        <a:latin typeface="メイリオ" pitchFamily="50" charset="-128"/>
                        <a:ea typeface="メイリオ" pitchFamily="50" charset="-128"/>
                        <a:cs typeface="メイリオ" pitchFamily="50" charset="-128"/>
                      </a:endParaRPr>
                    </a:p>
                    <a:p>
                      <a:pPr eaLnBrk="1" hangingPunct="1"/>
                      <a:r>
                        <a:rPr lang="en-US" altLang="ja-JP" sz="900" b="0" dirty="0" smtClean="0">
                          <a:latin typeface="メイリオ" pitchFamily="50" charset="-128"/>
                          <a:ea typeface="メイリオ" pitchFamily="50" charset="-128"/>
                          <a:cs typeface="メイリオ" pitchFamily="50" charset="-128"/>
                        </a:rPr>
                        <a:t>※ </a:t>
                      </a:r>
                      <a:r>
                        <a:rPr lang="ja-JP" altLang="en-US" sz="900" b="0" dirty="0" smtClean="0">
                          <a:latin typeface="メイリオ" pitchFamily="50" charset="-128"/>
                          <a:ea typeface="メイリオ" pitchFamily="50" charset="-128"/>
                          <a:cs typeface="メイリオ" pitchFamily="50" charset="-128"/>
                        </a:rPr>
                        <a:t>マガジンにご参画いただいた企業様限定となります。</a:t>
                      </a:r>
                      <a:endParaRPr lang="ja-JP" altLang="en-US" sz="900" b="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85" name="Rectangle 62"/>
          <p:cNvSpPr>
            <a:spLocks noChangeArrowheads="1"/>
          </p:cNvSpPr>
          <p:nvPr/>
        </p:nvSpPr>
        <p:spPr bwMode="auto">
          <a:xfrm>
            <a:off x="4615119" y="3931977"/>
            <a:ext cx="981359" cy="307777"/>
          </a:xfrm>
          <a:prstGeom prst="rect">
            <a:avLst/>
          </a:prstGeom>
          <a:noFill/>
          <a:ln w="9525">
            <a:noFill/>
            <a:miter lim="800000"/>
            <a:headEnd/>
            <a:tailEnd/>
          </a:ln>
        </p:spPr>
        <p:txBody>
          <a:bodyPr wrap="none">
            <a:spAutoFit/>
          </a:bodyPr>
          <a:lstStyle/>
          <a:p>
            <a:r>
              <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転載</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Rectangle 29"/>
          <p:cNvSpPr>
            <a:spLocks noChangeArrowheads="1"/>
          </p:cNvSpPr>
          <p:nvPr/>
        </p:nvSpPr>
        <p:spPr bwMode="auto">
          <a:xfrm>
            <a:off x="498983" y="885600"/>
            <a:ext cx="9289033" cy="655122"/>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フレッシャーズマガジンの内容をフレッシャーズ</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に転載が可能です。</a:t>
            </a:r>
          </a:p>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速報性とリーチの拡張性のあるＷＥ</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サイトにて、全国</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万人のフレッシャーズ会員</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にアプローチ</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が可能です！</a:t>
            </a:r>
          </a:p>
          <a:p>
            <a:pPr defTabSz="914400" fontAlgn="base">
              <a:spcBef>
                <a:spcPct val="0"/>
              </a:spcBef>
              <a:spcAft>
                <a:spcPct val="0"/>
              </a:spcAft>
            </a:pPr>
            <a:r>
              <a:rPr lang="ja-JP" altLang="en-US" sz="12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マガジン読者には２度目の接触により、さらに深い訴求と理解促進が可能</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なります</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テキスト ボックス 52"/>
          <p:cNvSpPr txBox="1">
            <a:spLocks noChangeArrowheads="1"/>
          </p:cNvSpPr>
          <p:nvPr/>
        </p:nvSpPr>
        <p:spPr bwMode="auto">
          <a:xfrm>
            <a:off x="8650238" y="2739938"/>
            <a:ext cx="1353391" cy="600164"/>
          </a:xfrm>
          <a:prstGeom prst="rect">
            <a:avLst/>
          </a:prstGeom>
          <a:noFill/>
          <a:ln w="9525">
            <a:solidFill>
              <a:srgbClr val="C00000"/>
            </a:solidFill>
            <a:miter lim="800000"/>
            <a:headEnd/>
            <a:tailEnd/>
          </a:ln>
        </p:spPr>
        <p:txBody>
          <a:bodyPr vert="horz" wrap="square">
            <a:spAutoFit/>
          </a:bodyPr>
          <a:lstStyle/>
          <a:p>
            <a:r>
              <a:rPr lang="ja-JP" altLang="en-US" sz="1100" dirty="0">
                <a:solidFill>
                  <a:schemeClr val="tx1">
                    <a:lumMod val="65000"/>
                    <a:lumOff val="35000"/>
                  </a:schemeClr>
                </a:solidFill>
                <a:latin typeface="メイリオ" pitchFamily="50" charset="-128"/>
                <a:ea typeface="メイリオ" pitchFamily="50" charset="-128"/>
                <a:cs typeface="メイリオ" pitchFamily="50" charset="-128"/>
              </a:rPr>
              <a:t>■</a:t>
            </a:r>
            <a:r>
              <a:rPr lang="ja-JP" altLang="en-US" sz="1100" dirty="0" smtClean="0">
                <a:solidFill>
                  <a:schemeClr val="tx1">
                    <a:lumMod val="65000"/>
                    <a:lumOff val="35000"/>
                  </a:schemeClr>
                </a:solidFill>
                <a:latin typeface="メイリオ" pitchFamily="50" charset="-128"/>
                <a:ea typeface="メイリオ" pitchFamily="50" charset="-128"/>
                <a:cs typeface="メイリオ" pitchFamily="50" charset="-128"/>
              </a:rPr>
              <a:t>貴社</a:t>
            </a:r>
            <a:r>
              <a:rPr lang="en-US" altLang="ja-JP" sz="1100" dirty="0" smtClean="0">
                <a:solidFill>
                  <a:schemeClr val="tx1">
                    <a:lumMod val="65000"/>
                    <a:lumOff val="35000"/>
                  </a:schemeClr>
                </a:solidFill>
                <a:latin typeface="メイリオ" pitchFamily="50" charset="-128"/>
                <a:ea typeface="メイリオ" pitchFamily="50" charset="-128"/>
                <a:cs typeface="メイリオ" pitchFamily="50" charset="-128"/>
              </a:rPr>
              <a:t>HP</a:t>
            </a:r>
          </a:p>
          <a:p>
            <a:r>
              <a:rPr lang="ja-JP" altLang="en-US" sz="1100" dirty="0" smtClean="0">
                <a:solidFill>
                  <a:schemeClr val="tx1">
                    <a:lumMod val="65000"/>
                    <a:lumOff val="35000"/>
                  </a:schemeClr>
                </a:solidFill>
                <a:latin typeface="メイリオ" pitchFamily="50" charset="-128"/>
                <a:ea typeface="メイリオ" pitchFamily="50" charset="-128"/>
                <a:cs typeface="メイリオ" pitchFamily="50" charset="-128"/>
              </a:rPr>
              <a:t>■資料請求</a:t>
            </a:r>
            <a:endParaRPr lang="en-US" altLang="ja-JP" sz="1100" dirty="0" smtClean="0">
              <a:solidFill>
                <a:schemeClr val="tx1">
                  <a:lumMod val="65000"/>
                  <a:lumOff val="35000"/>
                </a:schemeClr>
              </a:solidFill>
              <a:latin typeface="メイリオ" pitchFamily="50" charset="-128"/>
              <a:ea typeface="メイリオ" pitchFamily="50" charset="-128"/>
              <a:cs typeface="メイリオ" pitchFamily="50" charset="-128"/>
            </a:endParaRPr>
          </a:p>
          <a:p>
            <a:r>
              <a:rPr lang="ja-JP" altLang="en-US" sz="1100" dirty="0" smtClean="0">
                <a:solidFill>
                  <a:schemeClr val="tx1">
                    <a:lumMod val="65000"/>
                    <a:lumOff val="35000"/>
                  </a:schemeClr>
                </a:solidFill>
                <a:latin typeface="メイリオ" pitchFamily="50" charset="-128"/>
                <a:ea typeface="メイリオ" pitchFamily="50" charset="-128"/>
                <a:cs typeface="メイリオ" pitchFamily="50" charset="-128"/>
              </a:rPr>
              <a:t>■クーポン　等へ</a:t>
            </a:r>
            <a:endParaRPr lang="ja-JP" altLang="en-US" sz="1100" dirty="0">
              <a:solidFill>
                <a:schemeClr val="tx1">
                  <a:lumMod val="65000"/>
                  <a:lumOff val="35000"/>
                </a:schemeClr>
              </a:solidFill>
              <a:latin typeface="メイリオ" pitchFamily="50" charset="-128"/>
              <a:ea typeface="メイリオ" pitchFamily="50" charset="-128"/>
              <a:cs typeface="メイリオ" pitchFamily="50" charset="-128"/>
            </a:endParaRPr>
          </a:p>
        </p:txBody>
      </p:sp>
      <p:sp>
        <p:nvSpPr>
          <p:cNvPr id="114" name="テキスト ボックス 113"/>
          <p:cNvSpPr txBox="1"/>
          <p:nvPr/>
        </p:nvSpPr>
        <p:spPr>
          <a:xfrm>
            <a:off x="2207463" y="2728913"/>
            <a:ext cx="720080" cy="677716"/>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117" name="テキスト ボックス 116"/>
          <p:cNvSpPr txBox="1"/>
          <p:nvPr/>
        </p:nvSpPr>
        <p:spPr>
          <a:xfrm>
            <a:off x="2207463" y="4250733"/>
            <a:ext cx="720080" cy="216024"/>
          </a:xfrm>
          <a:prstGeom prst="rect">
            <a:avLst/>
          </a:prstGeom>
          <a:solidFill>
            <a:srgbClr val="CCE6D2">
              <a:alpha val="40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119" name="円/楕円 118"/>
          <p:cNvSpPr/>
          <p:nvPr/>
        </p:nvSpPr>
        <p:spPr>
          <a:xfrm>
            <a:off x="2455898" y="4273807"/>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A</a:t>
            </a:r>
            <a:endParaRPr lang="ja-JP" altLang="en-US" sz="1200" b="1" dirty="0">
              <a:latin typeface="+mj-lt"/>
            </a:endParaRPr>
          </a:p>
        </p:txBody>
      </p:sp>
      <p:sp>
        <p:nvSpPr>
          <p:cNvPr id="120" name="角丸四角形 119"/>
          <p:cNvSpPr/>
          <p:nvPr/>
        </p:nvSpPr>
        <p:spPr>
          <a:xfrm>
            <a:off x="543370" y="178055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t>トップ</a:t>
            </a:r>
            <a:r>
              <a:rPr kumimoji="1" lang="en-US" altLang="ja-JP" sz="900" b="1" dirty="0" smtClean="0"/>
              <a:t>PC</a:t>
            </a:r>
            <a:endParaRPr kumimoji="1" lang="ja-JP" altLang="en-US" sz="900" b="1" dirty="0"/>
          </a:p>
        </p:txBody>
      </p:sp>
      <p:sp>
        <p:nvSpPr>
          <p:cNvPr id="121" name="角丸四角形 120"/>
          <p:cNvSpPr/>
          <p:nvPr/>
        </p:nvSpPr>
        <p:spPr>
          <a:xfrm>
            <a:off x="6647069" y="1748086"/>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t>貴社転載ページ</a:t>
            </a:r>
            <a:endParaRPr kumimoji="1" lang="ja-JP" altLang="en-US" sz="900" b="1" dirty="0"/>
          </a:p>
        </p:txBody>
      </p:sp>
      <p:sp>
        <p:nvSpPr>
          <p:cNvPr id="122" name="角丸四角形 121"/>
          <p:cNvSpPr/>
          <p:nvPr/>
        </p:nvSpPr>
        <p:spPr>
          <a:xfrm>
            <a:off x="4652275" y="175949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t>特集</a:t>
            </a:r>
            <a:r>
              <a:rPr kumimoji="1" lang="ja-JP" altLang="en-US" sz="900" b="1" dirty="0" smtClean="0"/>
              <a:t>ページ</a:t>
            </a:r>
            <a:endParaRPr kumimoji="1" lang="ja-JP" altLang="en-US" sz="900" b="1" dirty="0"/>
          </a:p>
        </p:txBody>
      </p:sp>
      <p:sp>
        <p:nvSpPr>
          <p:cNvPr id="123" name="正方形/長方形 122"/>
          <p:cNvSpPr/>
          <p:nvPr/>
        </p:nvSpPr>
        <p:spPr>
          <a:xfrm>
            <a:off x="2207461" y="3597388"/>
            <a:ext cx="720079" cy="6533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pic>
        <p:nvPicPr>
          <p:cNvPr id="12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7316"/>
          <a:stretch/>
        </p:blipFill>
        <p:spPr bwMode="auto">
          <a:xfrm>
            <a:off x="3143568" y="1984989"/>
            <a:ext cx="1080000" cy="240216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5" name="テキスト ボックス 124"/>
          <p:cNvSpPr txBox="1"/>
          <p:nvPr/>
        </p:nvSpPr>
        <p:spPr>
          <a:xfrm>
            <a:off x="3143568" y="3273797"/>
            <a:ext cx="1080000" cy="544983"/>
          </a:xfrm>
          <a:prstGeom prst="rect">
            <a:avLst/>
          </a:prstGeom>
          <a:solidFill>
            <a:srgbClr val="CCE6D2">
              <a:alpha val="40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pic>
        <p:nvPicPr>
          <p:cNvPr id="127"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3890" b="44930"/>
          <a:stretch/>
        </p:blipFill>
        <p:spPr bwMode="auto">
          <a:xfrm>
            <a:off x="3143568" y="4411288"/>
            <a:ext cx="1080000" cy="211727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28" name="フローチャート : せん孔テープ 127"/>
          <p:cNvSpPr/>
          <p:nvPr/>
        </p:nvSpPr>
        <p:spPr>
          <a:xfrm>
            <a:off x="3143568" y="4341992"/>
            <a:ext cx="1080000"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角丸四角形 134"/>
          <p:cNvSpPr/>
          <p:nvPr/>
        </p:nvSpPr>
        <p:spPr>
          <a:xfrm>
            <a:off x="3143568" y="175949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t>トップ</a:t>
            </a:r>
            <a:r>
              <a:rPr lang="en-US" altLang="ja-JP" sz="900" b="1" dirty="0"/>
              <a:t>SP</a:t>
            </a:r>
            <a:endParaRPr kumimoji="1" lang="ja-JP" altLang="en-US" sz="900" b="1" dirty="0"/>
          </a:p>
        </p:txBody>
      </p:sp>
      <p:sp>
        <p:nvSpPr>
          <p:cNvPr id="136" name="正方形/長方形 135"/>
          <p:cNvSpPr/>
          <p:nvPr/>
        </p:nvSpPr>
        <p:spPr>
          <a:xfrm>
            <a:off x="3199367" y="4478189"/>
            <a:ext cx="972000" cy="86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39" name="テキスト ボックス 138"/>
          <p:cNvSpPr txBox="1"/>
          <p:nvPr/>
        </p:nvSpPr>
        <p:spPr>
          <a:xfrm>
            <a:off x="3143567" y="6080333"/>
            <a:ext cx="1080000" cy="258631"/>
          </a:xfrm>
          <a:prstGeom prst="rect">
            <a:avLst/>
          </a:prstGeom>
          <a:solidFill>
            <a:srgbClr val="CCE6D2">
              <a:alpha val="96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138" name="円/楕円 137"/>
          <p:cNvSpPr/>
          <p:nvPr/>
        </p:nvSpPr>
        <p:spPr>
          <a:xfrm>
            <a:off x="3565471" y="6102473"/>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A</a:t>
            </a:r>
            <a:endParaRPr lang="ja-JP" altLang="en-US" sz="1200" b="1" dirty="0">
              <a:latin typeface="+mj-lt"/>
            </a:endParaRPr>
          </a:p>
        </p:txBody>
      </p:sp>
      <p:sp>
        <p:nvSpPr>
          <p:cNvPr id="131" name="円/楕円 130"/>
          <p:cNvSpPr/>
          <p:nvPr/>
        </p:nvSpPr>
        <p:spPr>
          <a:xfrm>
            <a:off x="3571963" y="3444097"/>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B</a:t>
            </a:r>
            <a:endParaRPr lang="ja-JP" altLang="en-US" sz="1200" b="1" dirty="0">
              <a:latin typeface="+mj-lt"/>
            </a:endParaRPr>
          </a:p>
        </p:txBody>
      </p:sp>
      <p:pic>
        <p:nvPicPr>
          <p:cNvPr id="14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75052"/>
          <a:stretch/>
        </p:blipFill>
        <p:spPr bwMode="auto">
          <a:xfrm>
            <a:off x="4652275" y="1996558"/>
            <a:ext cx="1544832" cy="18000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42" name="Rectangle 170"/>
          <p:cNvSpPr>
            <a:spLocks noChangeArrowheads="1"/>
          </p:cNvSpPr>
          <p:nvPr/>
        </p:nvSpPr>
        <p:spPr bwMode="auto">
          <a:xfrm>
            <a:off x="4700259" y="2307704"/>
            <a:ext cx="933481" cy="181896"/>
          </a:xfrm>
          <a:prstGeom prst="rect">
            <a:avLst/>
          </a:prstGeom>
          <a:solidFill>
            <a:srgbClr val="C00000"/>
          </a:solidFill>
          <a:ln w="28575">
            <a:noFill/>
            <a:miter lim="800000"/>
            <a:headEnd/>
            <a:tailEnd/>
          </a:ln>
          <a:effectLst/>
          <a:extLst/>
        </p:spPr>
        <p:txBody>
          <a:bodyPr wrap="none" lIns="100154" tIns="50077" rIns="100154" bIns="50077" anchor="ct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新生活応援特集</a:t>
            </a:r>
            <a:endPar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79967"/>
          <a:stretch/>
        </p:blipFill>
        <p:spPr bwMode="auto">
          <a:xfrm>
            <a:off x="6647069" y="1975499"/>
            <a:ext cx="1537058" cy="18000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33" name="グループ化 32"/>
          <p:cNvGrpSpPr/>
          <p:nvPr/>
        </p:nvGrpSpPr>
        <p:grpSpPr>
          <a:xfrm>
            <a:off x="1532365" y="5608368"/>
            <a:ext cx="943933" cy="943933"/>
            <a:chOff x="5575548" y="3044390"/>
            <a:chExt cx="1440000" cy="1440000"/>
          </a:xfrm>
        </p:grpSpPr>
        <p:pic>
          <p:nvPicPr>
            <p:cNvPr id="3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38905" y="3403634"/>
              <a:ext cx="594882" cy="70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descr="C:\Users\s1150735\Desktop\画像\117767.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5548" y="304439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角丸四角形 35"/>
          <p:cNvSpPr/>
          <p:nvPr/>
        </p:nvSpPr>
        <p:spPr>
          <a:xfrm>
            <a:off x="539709" y="561890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t>メルマガ</a:t>
            </a:r>
            <a:endParaRPr kumimoji="1" lang="ja-JP" altLang="en-US" sz="900" b="1" dirty="0"/>
          </a:p>
        </p:txBody>
      </p:sp>
      <p:sp>
        <p:nvSpPr>
          <p:cNvPr id="37" name="テキスト ボックス 36"/>
          <p:cNvSpPr txBox="1"/>
          <p:nvPr/>
        </p:nvSpPr>
        <p:spPr>
          <a:xfrm>
            <a:off x="1732766" y="5670090"/>
            <a:ext cx="618713" cy="740883"/>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38" name="円/楕円 37"/>
          <p:cNvSpPr/>
          <p:nvPr/>
        </p:nvSpPr>
        <p:spPr>
          <a:xfrm>
            <a:off x="1930517" y="5973164"/>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4</a:t>
            </a:r>
            <a:endParaRPr lang="ja-JP" altLang="en-US" sz="1200" b="1" dirty="0">
              <a:latin typeface="+mj-lt"/>
            </a:endParaRPr>
          </a:p>
        </p:txBody>
      </p:sp>
      <p:sp>
        <p:nvSpPr>
          <p:cNvPr id="39" name="テキスト ボックス 38"/>
          <p:cNvSpPr txBox="1"/>
          <p:nvPr/>
        </p:nvSpPr>
        <p:spPr>
          <a:xfrm>
            <a:off x="4700258" y="2557630"/>
            <a:ext cx="933481" cy="216024"/>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0" name="円/楕円 39"/>
          <p:cNvSpPr/>
          <p:nvPr/>
        </p:nvSpPr>
        <p:spPr>
          <a:xfrm>
            <a:off x="2455895" y="2965724"/>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1</a:t>
            </a:r>
            <a:endParaRPr lang="ja-JP" altLang="en-US" sz="1200" b="1" dirty="0">
              <a:latin typeface="+mj-lt"/>
            </a:endParaRPr>
          </a:p>
        </p:txBody>
      </p:sp>
      <p:sp>
        <p:nvSpPr>
          <p:cNvPr id="41" name="円/楕円 40"/>
          <p:cNvSpPr/>
          <p:nvPr/>
        </p:nvSpPr>
        <p:spPr>
          <a:xfrm>
            <a:off x="5080670" y="2557630"/>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2</a:t>
            </a:r>
            <a:endParaRPr lang="ja-JP" altLang="en-US" sz="1200" b="1" dirty="0">
              <a:latin typeface="+mj-lt"/>
            </a:endParaRPr>
          </a:p>
        </p:txBody>
      </p:sp>
      <p:sp>
        <p:nvSpPr>
          <p:cNvPr id="42" name="テキスト ボックス 41"/>
          <p:cNvSpPr txBox="1"/>
          <p:nvPr/>
        </p:nvSpPr>
        <p:spPr>
          <a:xfrm>
            <a:off x="4700258" y="2965724"/>
            <a:ext cx="933481" cy="809775"/>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3" name="円/楕円 42"/>
          <p:cNvSpPr/>
          <p:nvPr/>
        </p:nvSpPr>
        <p:spPr>
          <a:xfrm>
            <a:off x="5080670" y="3273797"/>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rPr>
              <a:t>3</a:t>
            </a:r>
            <a:endParaRPr lang="ja-JP" altLang="en-US" sz="1200" b="1" dirty="0">
              <a:latin typeface="+mj-lt"/>
            </a:endParaRPr>
          </a:p>
        </p:txBody>
      </p:sp>
      <p:sp>
        <p:nvSpPr>
          <p:cNvPr id="4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11</a:t>
            </a:fld>
            <a:endParaRPr lang="ja-JP" altLang="en-US"/>
          </a:p>
        </p:txBody>
      </p:sp>
      <p:sp>
        <p:nvSpPr>
          <p:cNvPr id="45" name="テキスト ボックス 44"/>
          <p:cNvSpPr txBox="1"/>
          <p:nvPr/>
        </p:nvSpPr>
        <p:spPr>
          <a:xfrm>
            <a:off x="5686060" y="2422958"/>
            <a:ext cx="450000" cy="378000"/>
          </a:xfrm>
          <a:prstGeom prst="rect">
            <a:avLst/>
          </a:prstGeom>
          <a:pattFill prst="pct50">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6" name="テキスト ボックス 45"/>
          <p:cNvSpPr txBox="1"/>
          <p:nvPr/>
        </p:nvSpPr>
        <p:spPr>
          <a:xfrm>
            <a:off x="7682018" y="2409412"/>
            <a:ext cx="450000" cy="378000"/>
          </a:xfrm>
          <a:prstGeom prst="rect">
            <a:avLst/>
          </a:prstGeom>
          <a:pattFill prst="pct50">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7" name="テキスト ボックス 46"/>
          <p:cNvSpPr txBox="1"/>
          <p:nvPr/>
        </p:nvSpPr>
        <p:spPr>
          <a:xfrm>
            <a:off x="652766" y="3594047"/>
            <a:ext cx="1500960" cy="544983"/>
          </a:xfrm>
          <a:prstGeom prst="rect">
            <a:avLst/>
          </a:prstGeom>
          <a:solidFill>
            <a:srgbClr val="CCE6D2">
              <a:alpha val="40000"/>
            </a:srgbClr>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48" name="円/楕円 47"/>
          <p:cNvSpPr/>
          <p:nvPr/>
        </p:nvSpPr>
        <p:spPr>
          <a:xfrm>
            <a:off x="1274886" y="3800314"/>
            <a:ext cx="223209" cy="204382"/>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rPr>
              <a:t>B</a:t>
            </a:r>
            <a:endParaRPr lang="ja-JP" altLang="en-US" sz="1200" b="1" dirty="0">
              <a:latin typeface="+mj-lt"/>
            </a:endParaRPr>
          </a:p>
        </p:txBody>
      </p:sp>
      <p:sp>
        <p:nvSpPr>
          <p:cNvPr id="51" name="正方形/長方形 50"/>
          <p:cNvSpPr/>
          <p:nvPr/>
        </p:nvSpPr>
        <p:spPr>
          <a:xfrm>
            <a:off x="5807258" y="6811726"/>
            <a:ext cx="2185214" cy="230832"/>
          </a:xfrm>
          <a:prstGeom prst="rect">
            <a:avLst/>
          </a:prstGeom>
        </p:spPr>
        <p:txBody>
          <a:bodyPr wrap="none">
            <a:spAutoFit/>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に消費税は含まれて</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いません</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900" dirty="0"/>
          </a:p>
        </p:txBody>
      </p:sp>
    </p:spTree>
    <p:extLst>
      <p:ext uri="{BB962C8B-B14F-4D97-AF65-F5344CB8AC3E}">
        <p14:creationId xmlns:p14="http://schemas.microsoft.com/office/powerpoint/2010/main" val="2518005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100" y="1585196"/>
            <a:ext cx="4500000" cy="305395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9" name="タイトル 8"/>
          <p:cNvSpPr>
            <a:spLocks noGrp="1"/>
          </p:cNvSpPr>
          <p:nvPr>
            <p:ph type="title"/>
          </p:nvPr>
        </p:nvSpPr>
        <p:spPr/>
        <p:txBody>
          <a:bodyPr>
            <a:norm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マガジン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転載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PC</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スマホ</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展開イメージと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規約</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312539" y="5440497"/>
            <a:ext cx="9685139" cy="1536264"/>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73" name="正方形/長方形 72"/>
          <p:cNvSpPr/>
          <p:nvPr/>
        </p:nvSpPr>
        <p:spPr>
          <a:xfrm>
            <a:off x="323255" y="5512463"/>
            <a:ext cx="2818365" cy="285798"/>
          </a:xfrm>
          <a:prstGeom prst="rect">
            <a:avLst/>
          </a:prstGeom>
        </p:spPr>
        <p:txBody>
          <a:bodyPr wrap="none" lIns="100154" tIns="50077" rIns="100154" bIns="50077">
            <a:spAutoFit/>
          </a:bodyPr>
          <a:lstStyle/>
          <a:p>
            <a:pPr>
              <a:spcBef>
                <a:spcPts val="657"/>
              </a:spcBef>
            </a:pPr>
            <a:r>
              <a:rPr lang="ja-JP" altLang="ja-JP" sz="1200" b="1" dirty="0">
                <a:latin typeface="メイリオ" pitchFamily="50" charset="-128"/>
                <a:ea typeface="メイリオ" pitchFamily="50" charset="-128"/>
                <a:cs typeface="メイリオ" pitchFamily="50" charset="-128"/>
              </a:rPr>
              <a:t>＜</a:t>
            </a:r>
            <a:r>
              <a:rPr lang="ja-JP" altLang="en-US" sz="1200" b="1" dirty="0">
                <a:latin typeface="メイリオ" pitchFamily="50" charset="-128"/>
                <a:ea typeface="メイリオ" pitchFamily="50" charset="-128"/>
                <a:cs typeface="メイリオ" pitchFamily="50" charset="-128"/>
              </a:rPr>
              <a:t>フレッシャーズマガジン</a:t>
            </a:r>
            <a:r>
              <a:rPr lang="ja-JP" altLang="ja-JP" sz="1200" b="1" dirty="0">
                <a:latin typeface="メイリオ" pitchFamily="50" charset="-128"/>
                <a:ea typeface="メイリオ" pitchFamily="50" charset="-128"/>
                <a:cs typeface="メイリオ" pitchFamily="50" charset="-128"/>
              </a:rPr>
              <a:t>転載</a:t>
            </a:r>
            <a:r>
              <a:rPr lang="ja-JP" altLang="en-US" sz="1200" b="1" dirty="0">
                <a:latin typeface="メイリオ" pitchFamily="50" charset="-128"/>
                <a:ea typeface="メイリオ" pitchFamily="50" charset="-128"/>
                <a:cs typeface="メイリオ" pitchFamily="50" charset="-128"/>
              </a:rPr>
              <a:t>規約</a:t>
            </a:r>
            <a:r>
              <a:rPr lang="ja-JP" altLang="ja-JP" sz="1200" b="1" dirty="0">
                <a:latin typeface="メイリオ" pitchFamily="50" charset="-128"/>
                <a:ea typeface="メイリオ" pitchFamily="50" charset="-128"/>
                <a:cs typeface="メイリオ" pitchFamily="50" charset="-128"/>
              </a:rPr>
              <a:t>＞</a:t>
            </a:r>
          </a:p>
        </p:txBody>
      </p:sp>
      <p:sp>
        <p:nvSpPr>
          <p:cNvPr id="74" name="正方形/長方形 73"/>
          <p:cNvSpPr/>
          <p:nvPr/>
        </p:nvSpPr>
        <p:spPr>
          <a:xfrm>
            <a:off x="376833" y="5741964"/>
            <a:ext cx="9620845" cy="1024462"/>
          </a:xfrm>
          <a:prstGeom prst="rect">
            <a:avLst/>
          </a:prstGeom>
        </p:spPr>
        <p:txBody>
          <a:bodyPr wrap="square" lIns="100154" tIns="50077" rIns="100154" bIns="50077">
            <a:spAutoFit/>
          </a:bodyPr>
          <a:lstStyle/>
          <a:p>
            <a:pPr>
              <a:spcBef>
                <a:spcPts val="657"/>
              </a:spcBef>
            </a:pPr>
            <a:r>
              <a:rPr lang="ja-JP" altLang="en-US" sz="1000" dirty="0">
                <a:latin typeface="メイリオ" pitchFamily="50" charset="-128"/>
                <a:ea typeface="メイリオ" pitchFamily="50" charset="-128"/>
                <a:cs typeface="メイリオ" pitchFamily="50" charset="-128"/>
              </a:rPr>
              <a:t>■規定のフォーマットに合わせて誌面要素を</a:t>
            </a:r>
            <a:r>
              <a:rPr lang="en-US" altLang="ja-JP" sz="1000" dirty="0">
                <a:latin typeface="メイリオ" pitchFamily="50" charset="-128"/>
                <a:ea typeface="メイリオ" pitchFamily="50" charset="-128"/>
                <a:cs typeface="メイリオ" pitchFamily="50" charset="-128"/>
              </a:rPr>
              <a:t>PC</a:t>
            </a:r>
            <a:r>
              <a:rPr lang="ja-JP" altLang="en-US" sz="1000" dirty="0">
                <a:latin typeface="メイリオ" pitchFamily="50" charset="-128"/>
                <a:ea typeface="メイリオ" pitchFamily="50" charset="-128"/>
                <a:cs typeface="メイリオ" pitchFamily="50" charset="-128"/>
              </a:rPr>
              <a:t>・スマホ画面として再構</a:t>
            </a:r>
            <a:r>
              <a:rPr lang="ja-JP" altLang="en-US" sz="1000" dirty="0" smtClean="0">
                <a:latin typeface="メイリオ" pitchFamily="50" charset="-128"/>
                <a:ea typeface="メイリオ" pitchFamily="50" charset="-128"/>
                <a:cs typeface="メイリオ" pitchFamily="50" charset="-128"/>
              </a:rPr>
              <a:t>成</a:t>
            </a:r>
            <a:r>
              <a:rPr lang="ja-JP" altLang="en-US" sz="1000" dirty="0">
                <a:latin typeface="メイリオ" pitchFamily="50" charset="-128"/>
                <a:ea typeface="メイリオ" pitchFamily="50" charset="-128"/>
                <a:cs typeface="メイリオ" pitchFamily="50" charset="-128"/>
              </a:rPr>
              <a:t>いた</a:t>
            </a:r>
            <a:r>
              <a:rPr lang="ja-JP" altLang="en-US" sz="1000" dirty="0" smtClean="0">
                <a:latin typeface="メイリオ" pitchFamily="50" charset="-128"/>
                <a:ea typeface="メイリオ" pitchFamily="50" charset="-128"/>
                <a:cs typeface="メイリオ" pitchFamily="50" charset="-128"/>
              </a:rPr>
              <a:t>します</a:t>
            </a:r>
            <a:r>
              <a:rPr lang="ja-JP" altLang="en-US" sz="1000" dirty="0">
                <a:latin typeface="メイリオ" pitchFamily="50" charset="-128"/>
                <a:ea typeface="メイリオ" pitchFamily="50" charset="-128"/>
                <a:cs typeface="メイリオ" pitchFamily="50" charset="-128"/>
              </a:rPr>
              <a:t>。内容によっては</a:t>
            </a:r>
            <a:r>
              <a:rPr lang="ja-JP" altLang="en-US" sz="1000" b="1" dirty="0">
                <a:solidFill>
                  <a:srgbClr val="C00000"/>
                </a:solidFill>
                <a:latin typeface="メイリオ" pitchFamily="50" charset="-128"/>
                <a:ea typeface="メイリオ" pitchFamily="50" charset="-128"/>
                <a:cs typeface="メイリオ" pitchFamily="50" charset="-128"/>
              </a:rPr>
              <a:t>複数ページに分割して掲載する場合がございます。</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誌面の内容を</a:t>
            </a:r>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ユーザーが</a:t>
            </a:r>
            <a:r>
              <a:rPr lang="en-US" altLang="ja-JP" sz="1000" dirty="0">
                <a:latin typeface="メイリオ" pitchFamily="50" charset="-128"/>
                <a:ea typeface="メイリオ" pitchFamily="50" charset="-128"/>
                <a:cs typeface="メイリオ" pitchFamily="50" charset="-128"/>
              </a:rPr>
              <a:t>WEB</a:t>
            </a:r>
            <a:r>
              <a:rPr lang="ja-JP" altLang="ja-JP" sz="1000" dirty="0">
                <a:latin typeface="メイリオ" pitchFamily="50" charset="-128"/>
                <a:ea typeface="メイリオ" pitchFamily="50" charset="-128"/>
                <a:cs typeface="メイリオ" pitchFamily="50" charset="-128"/>
              </a:rPr>
              <a:t>で読みやすいように</a:t>
            </a:r>
            <a:r>
              <a:rPr lang="ja-JP" altLang="en-US" sz="1000" dirty="0">
                <a:latin typeface="メイリオ" pitchFamily="50" charset="-128"/>
                <a:ea typeface="メイリオ" pitchFamily="50" charset="-128"/>
                <a:cs typeface="メイリオ" pitchFamily="50" charset="-128"/>
              </a:rPr>
              <a:t>再</a:t>
            </a:r>
            <a:r>
              <a:rPr lang="ja-JP" altLang="ja-JP" sz="1000" dirty="0">
                <a:latin typeface="メイリオ" pitchFamily="50" charset="-128"/>
                <a:ea typeface="メイリオ" pitchFamily="50" charset="-128"/>
                <a:cs typeface="メイリオ" pitchFamily="50" charset="-128"/>
              </a:rPr>
              <a:t>構成</a:t>
            </a:r>
            <a:r>
              <a:rPr lang="ja-JP" altLang="en-US" sz="1000" dirty="0">
                <a:latin typeface="メイリオ" pitchFamily="50" charset="-128"/>
                <a:ea typeface="メイリオ" pitchFamily="50" charset="-128"/>
                <a:cs typeface="メイリオ" pitchFamily="50" charset="-128"/>
              </a:rPr>
              <a:t>します</a:t>
            </a:r>
            <a:r>
              <a:rPr lang="ja-JP" altLang="ja-JP" sz="1000" dirty="0">
                <a:latin typeface="メイリオ" pitchFamily="50" charset="-128"/>
                <a:ea typeface="メイリオ" pitchFamily="50" charset="-128"/>
                <a:cs typeface="メイリオ" pitchFamily="50" charset="-128"/>
              </a:rPr>
              <a:t>ので、デザインや配置</a:t>
            </a:r>
            <a:r>
              <a:rPr lang="ja-JP" altLang="en-US" sz="1000" dirty="0">
                <a:latin typeface="メイリオ" pitchFamily="50" charset="-128"/>
                <a:ea typeface="メイリオ" pitchFamily="50" charset="-128"/>
                <a:cs typeface="メイリオ" pitchFamily="50" charset="-128"/>
              </a:rPr>
              <a:t>などは当社に</a:t>
            </a:r>
            <a:r>
              <a:rPr lang="ja-JP" altLang="ja-JP" sz="1000" dirty="0">
                <a:latin typeface="メイリオ" pitchFamily="50" charset="-128"/>
                <a:ea typeface="メイリオ" pitchFamily="50" charset="-128"/>
                <a:cs typeface="メイリオ" pitchFamily="50" charset="-128"/>
              </a:rPr>
              <a:t>お任せ</a:t>
            </a:r>
            <a:r>
              <a:rPr lang="ja-JP" altLang="en-US" sz="1000" dirty="0">
                <a:latin typeface="メイリオ" pitchFamily="50" charset="-128"/>
                <a:ea typeface="メイリオ" pitchFamily="50" charset="-128"/>
                <a:cs typeface="メイリオ" pitchFamily="50" charset="-128"/>
              </a:rPr>
              <a:t>ください。そのため、</a:t>
            </a:r>
            <a:r>
              <a:rPr lang="ja-JP" altLang="en-US" sz="1000" b="1" dirty="0">
                <a:solidFill>
                  <a:srgbClr val="C00000"/>
                </a:solidFill>
                <a:latin typeface="メイリオ" pitchFamily="50" charset="-128"/>
                <a:ea typeface="メイリオ" pitchFamily="50" charset="-128"/>
                <a:cs typeface="メイリオ" pitchFamily="50" charset="-128"/>
              </a:rPr>
              <a:t>画像サイズの指定や色味など</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b="1" dirty="0">
                <a:solidFill>
                  <a:srgbClr val="C00000"/>
                </a:solidFill>
                <a:latin typeface="メイリオ" pitchFamily="50" charset="-128"/>
                <a:ea typeface="メイリオ" pitchFamily="50" charset="-128"/>
                <a:cs typeface="メイリオ" pitchFamily="50" charset="-128"/>
              </a:rPr>
              <a:t>　の変更は基本的には対応できかねます。</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転載にあたり、</a:t>
            </a:r>
            <a:r>
              <a:rPr lang="ja-JP" altLang="en-US" sz="1000" b="1" dirty="0">
                <a:solidFill>
                  <a:srgbClr val="C00000"/>
                </a:solidFill>
                <a:latin typeface="メイリオ" pitchFamily="50" charset="-128"/>
                <a:ea typeface="メイリオ" pitchFamily="50" charset="-128"/>
                <a:cs typeface="メイリオ" pitchFamily="50" charset="-128"/>
              </a:rPr>
              <a:t>画像や文字を</a:t>
            </a:r>
            <a:r>
              <a:rPr lang="ja-JP" altLang="ja-JP" sz="1000" b="1" dirty="0" smtClean="0">
                <a:solidFill>
                  <a:srgbClr val="C00000"/>
                </a:solidFill>
                <a:latin typeface="メイリオ" pitchFamily="50" charset="-128"/>
                <a:ea typeface="メイリオ" pitchFamily="50" charset="-128"/>
                <a:cs typeface="メイリオ" pitchFamily="50" charset="-128"/>
              </a:rPr>
              <a:t>追加</a:t>
            </a:r>
            <a:r>
              <a:rPr lang="ja-JP" altLang="en-US" sz="1000" b="1" dirty="0" smtClean="0">
                <a:solidFill>
                  <a:srgbClr val="C00000"/>
                </a:solidFill>
                <a:latin typeface="メイリオ" pitchFamily="50" charset="-128"/>
                <a:ea typeface="メイリオ" pitchFamily="50" charset="-128"/>
                <a:cs typeface="メイリオ" pitchFamily="50" charset="-128"/>
              </a:rPr>
              <a:t>される場合は</a:t>
            </a:r>
            <a:r>
              <a:rPr lang="ja-JP" altLang="en-US" sz="1000" dirty="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修正に</a:t>
            </a:r>
            <a:r>
              <a:rPr lang="ja-JP" altLang="ja-JP" sz="1000" dirty="0" smtClean="0">
                <a:latin typeface="メイリオ" pitchFamily="50" charset="-128"/>
                <a:ea typeface="メイリオ" pitchFamily="50" charset="-128"/>
                <a:cs typeface="メイリオ" pitchFamily="50" charset="-128"/>
              </a:rPr>
              <a:t>お時間</a:t>
            </a:r>
            <a:r>
              <a:rPr lang="ja-JP" altLang="en-US" sz="1000" dirty="0" smtClean="0">
                <a:latin typeface="メイリオ" pitchFamily="50" charset="-128"/>
                <a:ea typeface="メイリオ" pitchFamily="50" charset="-128"/>
                <a:cs typeface="メイリオ" pitchFamily="50" charset="-128"/>
              </a:rPr>
              <a:t>をいただくため</a:t>
            </a:r>
            <a:r>
              <a:rPr lang="ja-JP" altLang="ja-JP" sz="1000" dirty="0" smtClean="0">
                <a:latin typeface="メイリオ" pitchFamily="50" charset="-128"/>
                <a:ea typeface="メイリオ" pitchFamily="50" charset="-128"/>
                <a:cs typeface="メイリオ" pitchFamily="50" charset="-128"/>
              </a:rPr>
              <a:t>、</a:t>
            </a:r>
            <a:r>
              <a:rPr lang="ja-JP" altLang="ja-JP" sz="1000" dirty="0">
                <a:latin typeface="メイリオ" pitchFamily="50" charset="-128"/>
                <a:ea typeface="メイリオ" pitchFamily="50" charset="-128"/>
                <a:cs typeface="メイリオ" pitchFamily="50" charset="-128"/>
              </a:rPr>
              <a:t>デザイン費用を</a:t>
            </a:r>
            <a:r>
              <a:rPr lang="ja-JP" altLang="en-US" sz="1000" dirty="0">
                <a:latin typeface="メイリオ" pitchFamily="50" charset="-128"/>
                <a:ea typeface="メイリオ" pitchFamily="50" charset="-128"/>
                <a:cs typeface="メイリオ" pitchFamily="50" charset="-128"/>
              </a:rPr>
              <a:t>別途</a:t>
            </a:r>
            <a:r>
              <a:rPr lang="ja-JP" altLang="ja-JP" sz="1000" dirty="0">
                <a:latin typeface="メイリオ" pitchFamily="50" charset="-128"/>
                <a:ea typeface="メイリオ" pitchFamily="50" charset="-128"/>
                <a:cs typeface="メイリオ" pitchFamily="50" charset="-128"/>
              </a:rPr>
              <a:t>頂戴し、掲載開始日も後ろ倒しになります。</a:t>
            </a:r>
            <a:r>
              <a:rPr lang="ja-JP" altLang="en-US" sz="1000" dirty="0">
                <a:latin typeface="メイリオ" pitchFamily="50" charset="-128"/>
                <a:ea typeface="メイリオ" pitchFamily="50" charset="-128"/>
                <a:cs typeface="メイリオ" pitchFamily="50" charset="-128"/>
              </a:rPr>
              <a:t>ご留意ください。</a:t>
            </a:r>
            <a:endParaRPr lang="en-US" altLang="ja-JP" sz="1000" dirty="0">
              <a:solidFill>
                <a:srgbClr val="FF0000"/>
              </a:solidFill>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a:t>
            </a:r>
            <a:r>
              <a:rPr lang="ja-JP" altLang="en-US" sz="1000" b="1" dirty="0">
                <a:solidFill>
                  <a:srgbClr val="C00000"/>
                </a:solidFill>
                <a:latin typeface="メイリオ" pitchFamily="50" charset="-128"/>
                <a:ea typeface="メイリオ" pitchFamily="50" charset="-128"/>
                <a:cs typeface="メイリオ" pitchFamily="50" charset="-128"/>
              </a:rPr>
              <a:t>複数ページに分割する場合も、</a:t>
            </a:r>
            <a:r>
              <a:rPr lang="ja-JP" altLang="ja-JP" sz="1000" b="1" dirty="0">
                <a:solidFill>
                  <a:srgbClr val="C00000"/>
                </a:solidFill>
                <a:latin typeface="メイリオ" pitchFamily="50" charset="-128"/>
                <a:ea typeface="メイリオ" pitchFamily="50" charset="-128"/>
                <a:cs typeface="メイリオ" pitchFamily="50" charset="-128"/>
              </a:rPr>
              <a:t>【インフォメーション】【資料請求】情報</a:t>
            </a:r>
            <a:r>
              <a:rPr lang="ja-JP" altLang="en-US" sz="1000" b="1" dirty="0">
                <a:solidFill>
                  <a:srgbClr val="C00000"/>
                </a:solidFill>
                <a:latin typeface="メイリオ" pitchFamily="50" charset="-128"/>
                <a:ea typeface="メイリオ" pitchFamily="50" charset="-128"/>
                <a:cs typeface="メイリオ" pitchFamily="50" charset="-128"/>
              </a:rPr>
              <a:t>を</a:t>
            </a:r>
            <a:r>
              <a:rPr lang="ja-JP" altLang="ja-JP" sz="1000" b="1" dirty="0" smtClean="0">
                <a:solidFill>
                  <a:srgbClr val="C00000"/>
                </a:solidFill>
                <a:latin typeface="メイリオ" pitchFamily="50" charset="-128"/>
                <a:ea typeface="メイリオ" pitchFamily="50" charset="-128"/>
                <a:cs typeface="メイリオ" pitchFamily="50" charset="-128"/>
              </a:rPr>
              <a:t>全</a:t>
            </a:r>
            <a:r>
              <a:rPr lang="ja-JP" altLang="en-US" sz="1000" b="1" dirty="0" smtClean="0">
                <a:solidFill>
                  <a:srgbClr val="C00000"/>
                </a:solidFill>
                <a:latin typeface="メイリオ" pitchFamily="50" charset="-128"/>
                <a:ea typeface="メイリオ" pitchFamily="50" charset="-128"/>
                <a:cs typeface="メイリオ" pitchFamily="50" charset="-128"/>
              </a:rPr>
              <a:t>ページ</a:t>
            </a:r>
            <a:r>
              <a:rPr lang="ja-JP" altLang="ja-JP" sz="1000" b="1" dirty="0" smtClean="0">
                <a:solidFill>
                  <a:srgbClr val="C00000"/>
                </a:solidFill>
                <a:latin typeface="メイリオ" pitchFamily="50" charset="-128"/>
                <a:ea typeface="メイリオ" pitchFamily="50" charset="-128"/>
                <a:cs typeface="メイリオ" pitchFamily="50" charset="-128"/>
              </a:rPr>
              <a:t>に</a:t>
            </a:r>
            <a:r>
              <a:rPr lang="ja-JP" altLang="ja-JP" sz="1000" b="1" dirty="0">
                <a:solidFill>
                  <a:srgbClr val="C00000"/>
                </a:solidFill>
                <a:latin typeface="メイリオ" pitchFamily="50" charset="-128"/>
                <a:ea typeface="メイリオ" pitchFamily="50" charset="-128"/>
                <a:cs typeface="メイリオ" pitchFamily="50" charset="-128"/>
              </a:rPr>
              <a:t>固定で掲載</a:t>
            </a:r>
            <a:r>
              <a:rPr lang="ja-JP" altLang="en-US" sz="1000" dirty="0">
                <a:latin typeface="メイリオ" pitchFamily="50" charset="-128"/>
                <a:ea typeface="メイリオ" pitchFamily="50" charset="-128"/>
                <a:cs typeface="メイリオ" pitchFamily="50" charset="-128"/>
              </a:rPr>
              <a:t>いたします。</a:t>
            </a:r>
            <a:endParaRPr lang="en-US" altLang="ja-JP" sz="1000" dirty="0">
              <a:latin typeface="メイリオ" pitchFamily="50" charset="-128"/>
              <a:ea typeface="メイリオ" pitchFamily="50" charset="-128"/>
              <a:cs typeface="メイリオ" pitchFamily="50" charset="-128"/>
            </a:endParaRPr>
          </a:p>
          <a:p>
            <a:r>
              <a:rPr lang="ja-JP" altLang="en-US" sz="1000" dirty="0">
                <a:latin typeface="メイリオ" pitchFamily="50" charset="-128"/>
                <a:ea typeface="メイリオ" pitchFamily="50" charset="-128"/>
                <a:cs typeface="メイリオ" pitchFamily="50" charset="-128"/>
              </a:rPr>
              <a:t>■クーポンについては、</a:t>
            </a:r>
            <a:r>
              <a:rPr lang="en-US" altLang="ja-JP" sz="1000" dirty="0">
                <a:latin typeface="メイリオ" pitchFamily="50" charset="-128"/>
                <a:ea typeface="メイリオ" pitchFamily="50" charset="-128"/>
                <a:cs typeface="メイリオ" pitchFamily="50" charset="-128"/>
              </a:rPr>
              <a:t>WEB</a:t>
            </a:r>
            <a:r>
              <a:rPr lang="ja-JP" altLang="en-US" sz="1000" dirty="0">
                <a:latin typeface="メイリオ" pitchFamily="50" charset="-128"/>
                <a:ea typeface="メイリオ" pitchFamily="50" charset="-128"/>
                <a:cs typeface="メイリオ" pitchFamily="50" charset="-128"/>
              </a:rPr>
              <a:t>内クーポンページに遷移いたします。</a:t>
            </a:r>
            <a:endParaRPr lang="en-US" altLang="ja-JP" sz="1000" dirty="0">
              <a:latin typeface="メイリオ" pitchFamily="50" charset="-128"/>
              <a:ea typeface="メイリオ" pitchFamily="50" charset="-128"/>
              <a:cs typeface="メイリオ" pitchFamily="50" charset="-128"/>
            </a:endParaRPr>
          </a:p>
        </p:txBody>
      </p:sp>
      <p:grpSp>
        <p:nvGrpSpPr>
          <p:cNvPr id="78" name="グループ化 77"/>
          <p:cNvGrpSpPr/>
          <p:nvPr/>
        </p:nvGrpSpPr>
        <p:grpSpPr>
          <a:xfrm>
            <a:off x="5860649" y="1721353"/>
            <a:ext cx="3228572" cy="2772115"/>
            <a:chOff x="5719564" y="1721353"/>
            <a:chExt cx="3228572" cy="2772115"/>
          </a:xfrm>
        </p:grpSpPr>
        <p:pic>
          <p:nvPicPr>
            <p:cNvPr id="79" name="Picture 2" descr="\\cpfs10\mynavi\スチューデント事業部\01営業部\営業推進課\!河合\作業\2018卒就活媒体資料\PC透過.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9564" y="1721353"/>
              <a:ext cx="2966674" cy="2171332"/>
            </a:xfrm>
            <a:prstGeom prst="rect">
              <a:avLst/>
            </a:prstGeom>
            <a:noFill/>
            <a:extLst>
              <a:ext uri="{909E8E84-426E-40DD-AFC4-6F175D3DCCD1}">
                <a14:hiddenFill xmlns:a14="http://schemas.microsoft.com/office/drawing/2010/main">
                  <a:solidFill>
                    <a:srgbClr val="FFFFFF"/>
                  </a:solidFill>
                </a14:hiddenFill>
              </a:ext>
            </a:extLst>
          </p:spPr>
        </p:pic>
        <p:sp>
          <p:nvSpPr>
            <p:cNvPr id="80" name="正方形/長方形 79"/>
            <p:cNvSpPr/>
            <p:nvPr/>
          </p:nvSpPr>
          <p:spPr>
            <a:xfrm>
              <a:off x="8213690" y="3120155"/>
              <a:ext cx="677197" cy="1316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1" name="Picture 3" descr="\\cpfs10\mynavi\スチューデント事業部\01営業部\営業推進課\!河合\作業\2018卒就活媒体資料\スマホ透過.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6313" y="3007164"/>
              <a:ext cx="751823" cy="14863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2365"/>
            <a:stretch/>
          </p:blipFill>
          <p:spPr bwMode="auto">
            <a:xfrm>
              <a:off x="8282333" y="3214581"/>
              <a:ext cx="579783" cy="10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8244"/>
            <a:stretch/>
          </p:blipFill>
          <p:spPr bwMode="auto">
            <a:xfrm>
              <a:off x="6402711" y="1931199"/>
              <a:ext cx="1711516" cy="117621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4"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906" t="3914" r="34368" b="78800"/>
            <a:stretch/>
          </p:blipFill>
          <p:spPr bwMode="auto">
            <a:xfrm>
              <a:off x="8276707" y="3341340"/>
              <a:ext cx="591034" cy="95205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grpSp>
      <p:grpSp>
        <p:nvGrpSpPr>
          <p:cNvPr id="85" name="グループ化 84"/>
          <p:cNvGrpSpPr/>
          <p:nvPr/>
        </p:nvGrpSpPr>
        <p:grpSpPr>
          <a:xfrm>
            <a:off x="609100" y="1206428"/>
            <a:ext cx="720000" cy="720000"/>
            <a:chOff x="918690" y="2569676"/>
            <a:chExt cx="893584" cy="893584"/>
          </a:xfrm>
        </p:grpSpPr>
        <p:sp>
          <p:nvSpPr>
            <p:cNvPr id="86" name="円/楕円 85"/>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p:cNvSpPr/>
            <p:nvPr/>
          </p:nvSpPr>
          <p:spPr>
            <a:xfrm>
              <a:off x="928700" y="2879985"/>
              <a:ext cx="873564" cy="302387"/>
            </a:xfrm>
            <a:prstGeom prst="rect">
              <a:avLst/>
            </a:prstGeom>
          </p:spPr>
          <p:txBody>
            <a:bodyPr wrap="none">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マガジン</a:t>
              </a:r>
            </a:p>
          </p:txBody>
        </p:sp>
      </p:grpSp>
      <p:grpSp>
        <p:nvGrpSpPr>
          <p:cNvPr id="88" name="グループ化 87"/>
          <p:cNvGrpSpPr/>
          <p:nvPr/>
        </p:nvGrpSpPr>
        <p:grpSpPr>
          <a:xfrm>
            <a:off x="6076673" y="1456458"/>
            <a:ext cx="720000" cy="720000"/>
            <a:chOff x="3352758" y="2684190"/>
            <a:chExt cx="893584" cy="893584"/>
          </a:xfrm>
        </p:grpSpPr>
        <p:sp>
          <p:nvSpPr>
            <p:cNvPr id="89" name="円/楕円 88"/>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3553652" y="2954157"/>
              <a:ext cx="491796" cy="343780"/>
            </a:xfrm>
            <a:prstGeom prst="rect">
              <a:avLst/>
            </a:prstGeom>
          </p:spPr>
          <p:txBody>
            <a:bodyPr wrap="none">
              <a:spAutoFit/>
            </a:bodyPr>
            <a:lstStyle/>
            <a:p>
              <a:pPr algn="ctr"/>
              <a:r>
                <a:rPr lang="en-US" altLang="ja-JP"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PC</a:t>
              </a:r>
              <a:endPar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91" name="グループ化 90"/>
          <p:cNvGrpSpPr/>
          <p:nvPr/>
        </p:nvGrpSpPr>
        <p:grpSpPr>
          <a:xfrm>
            <a:off x="8671972" y="2630614"/>
            <a:ext cx="720000" cy="720000"/>
            <a:chOff x="3352758" y="2684190"/>
            <a:chExt cx="893584" cy="893584"/>
          </a:xfrm>
        </p:grpSpPr>
        <p:sp>
          <p:nvSpPr>
            <p:cNvPr id="92" name="円/楕円 91"/>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p:cNvSpPr/>
            <p:nvPr/>
          </p:nvSpPr>
          <p:spPr>
            <a:xfrm>
              <a:off x="3554646" y="2954157"/>
              <a:ext cx="489808" cy="343780"/>
            </a:xfrm>
            <a:prstGeom prst="rect">
              <a:avLst/>
            </a:prstGeom>
          </p:spPr>
          <p:txBody>
            <a:bodyPr wrap="none">
              <a:spAutoFit/>
            </a:bodyPr>
            <a:lstStyle/>
            <a:p>
              <a:pPr algn="ctr"/>
              <a:r>
                <a:rPr lang="en-US" altLang="ja-JP" sz="12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SP</a:t>
              </a:r>
              <a:endPar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4" name="右矢印 93"/>
          <p:cNvSpPr/>
          <p:nvPr/>
        </p:nvSpPr>
        <p:spPr>
          <a:xfrm>
            <a:off x="5575548" y="2538459"/>
            <a:ext cx="432048" cy="484632"/>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12</a:t>
            </a:fld>
            <a:endParaRPr lang="ja-JP" altLang="en-US"/>
          </a:p>
        </p:txBody>
      </p:sp>
      <p:sp>
        <p:nvSpPr>
          <p:cNvPr id="25" name="テキスト ボックス 24"/>
          <p:cNvSpPr txBox="1"/>
          <p:nvPr/>
        </p:nvSpPr>
        <p:spPr>
          <a:xfrm>
            <a:off x="7698799" y="2405359"/>
            <a:ext cx="493200" cy="439760"/>
          </a:xfrm>
          <a:prstGeom prst="rect">
            <a:avLst/>
          </a:prstGeom>
          <a:pattFill prst="pct50">
            <a:fgClr>
              <a:schemeClr val="bg1">
                <a:lumMod val="5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Tree>
    <p:extLst>
      <p:ext uri="{BB962C8B-B14F-4D97-AF65-F5344CB8AC3E}">
        <p14:creationId xmlns:p14="http://schemas.microsoft.com/office/powerpoint/2010/main" val="3609901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 descr="C:\Users\s0113532\Desktop\フレッシャーズ素材\クーポン詳細　フレッシャーズ マイナビ 学生の窓口_S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18523" y="2986649"/>
            <a:ext cx="997675" cy="293676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3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6822" y="2332866"/>
            <a:ext cx="1260000" cy="154914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タイトル 3"/>
          <p:cNvSpPr>
            <a:spLocks noGrp="1"/>
          </p:cNvSpPr>
          <p:nvPr>
            <p:ph type="title"/>
          </p:nvPr>
        </p:nvSpPr>
        <p:spPr/>
        <p:txBody>
          <a:bodyPr>
            <a:normAutofit/>
          </a:bodyPr>
          <a:lstStyle/>
          <a:p>
            <a:r>
              <a:rPr lang="en-US" altLang="ja-JP" dirty="0" smtClean="0"/>
              <a:t>【</a:t>
            </a:r>
            <a:r>
              <a:rPr lang="ja-JP" altLang="en-US" dirty="0" smtClean="0"/>
              <a:t>マガジン</a:t>
            </a:r>
            <a:r>
              <a:rPr lang="en-US" altLang="ja-JP" dirty="0" smtClean="0"/>
              <a:t>】PC</a:t>
            </a:r>
            <a:r>
              <a:rPr lang="ja-JP" altLang="en-US" dirty="0" smtClean="0"/>
              <a:t>・スマホ連動 クーポン企画</a:t>
            </a:r>
            <a:endParaRPr kumimoji="1" lang="ja-JP" altLang="en-US" dirty="0"/>
          </a:p>
        </p:txBody>
      </p:sp>
      <p:sp>
        <p:nvSpPr>
          <p:cNvPr id="123" name="テキスト ボックス 122"/>
          <p:cNvSpPr txBox="1"/>
          <p:nvPr/>
        </p:nvSpPr>
        <p:spPr>
          <a:xfrm>
            <a:off x="618518" y="1504522"/>
            <a:ext cx="3428304" cy="267077"/>
          </a:xfrm>
          <a:prstGeom prst="rect">
            <a:avLst/>
          </a:prstGeom>
          <a:solidFill>
            <a:schemeClr val="accent3"/>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defTabSz="914400">
              <a:defRPr/>
            </a:pPr>
            <a:r>
              <a:rPr kumimoji="0" lang="ja-JP" altLang="en-US" kern="0" dirty="0">
                <a:solidFill>
                  <a:schemeClr val="bg1"/>
                </a:solidFill>
              </a:rPr>
              <a:t>フレッシャーズマガジン</a:t>
            </a:r>
            <a:endParaRPr kumimoji="0" lang="ja-JP" altLang="en-US" sz="1100" b="1" i="0" u="none" strike="noStrike" kern="0" cap="none" spc="0" normalizeH="0" baseline="0" noProof="0" dirty="0">
              <a:ln>
                <a:noFill/>
              </a:ln>
              <a:solidFill>
                <a:schemeClr val="bg1"/>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テキスト ボックス 131"/>
          <p:cNvSpPr txBox="1"/>
          <p:nvPr/>
        </p:nvSpPr>
        <p:spPr>
          <a:xfrm>
            <a:off x="4207396" y="1504523"/>
            <a:ext cx="5472608" cy="267076"/>
          </a:xfrm>
          <a:prstGeom prst="rect">
            <a:avLst/>
          </a:prstGeom>
          <a:solidFill>
            <a:schemeClr val="accent3"/>
          </a:solidFill>
          <a:ln w="25400" cap="flat" cmpd="sng" algn="ctr">
            <a:noFill/>
            <a:prstDash val="solid"/>
          </a:ln>
          <a:effectLst/>
        </p:spPr>
        <p:txBody>
          <a:bodyPr rtlCol="0" anchor="ctr"/>
          <a:lstStyle>
            <a:defPPr>
              <a:defRPr lang="ja-JP"/>
            </a:defPPr>
            <a:lvl1pPr algn="ctr">
              <a:defRPr sz="11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kern="0" noProof="0" dirty="0" smtClean="0">
                <a:solidFill>
                  <a:schemeClr val="bg1"/>
                </a:solidFill>
              </a:rPr>
              <a:t>フレッシャーズクーポンページ</a:t>
            </a:r>
            <a:endParaRPr kumimoji="0" lang="ja-JP" altLang="en-US" sz="1100" b="0" i="0" u="none" strike="noStrike" kern="0" cap="none" spc="0" normalizeH="0" baseline="0" noProof="0" dirty="0">
              <a:ln>
                <a:noFill/>
              </a:ln>
              <a:solidFill>
                <a:schemeClr val="bg1"/>
              </a:solidFill>
              <a:effectLst/>
              <a:uLnTx/>
              <a:uFillTx/>
            </a:endParaRPr>
          </a:p>
        </p:txBody>
      </p:sp>
      <p:sp>
        <p:nvSpPr>
          <p:cNvPr id="35"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cs typeface="メイリオ" panose="020B0604030504040204" pitchFamily="50" charset="-128"/>
              </a:rPr>
              <a:t>タイアップ掲載に連動し、フレッシャーズマガジン・フレッシャーズ</a:t>
            </a:r>
            <a:r>
              <a:rPr lang="en-US" altLang="ja-JP" sz="1200" dirty="0">
                <a:solidFill>
                  <a:srgbClr val="000000"/>
                </a:solidFill>
                <a:cs typeface="メイリオ" panose="020B0604030504040204" pitchFamily="50" charset="-128"/>
              </a:rPr>
              <a:t>WEB</a:t>
            </a:r>
            <a:r>
              <a:rPr lang="ja-JP" altLang="en-US" sz="1200" dirty="0">
                <a:solidFill>
                  <a:srgbClr val="000000"/>
                </a:solidFill>
                <a:cs typeface="メイリオ" panose="020B0604030504040204" pitchFamily="50" charset="-128"/>
              </a:rPr>
              <a:t>（</a:t>
            </a:r>
            <a:r>
              <a:rPr lang="en-US" altLang="ja-JP" sz="1200" dirty="0">
                <a:solidFill>
                  <a:srgbClr val="000000"/>
                </a:solidFill>
                <a:cs typeface="メイリオ" panose="020B0604030504040204" pitchFamily="50" charset="-128"/>
              </a:rPr>
              <a:t>PC/</a:t>
            </a:r>
            <a:r>
              <a:rPr lang="ja-JP" altLang="en-US" sz="1200" dirty="0">
                <a:solidFill>
                  <a:srgbClr val="000000"/>
                </a:solidFill>
                <a:cs typeface="メイリオ" panose="020B0604030504040204" pitchFamily="50" charset="-128"/>
              </a:rPr>
              <a:t>スマホ）で「新生活に役立つ割引クーポン</a:t>
            </a:r>
            <a:r>
              <a:rPr lang="ja-JP" altLang="en-US" sz="1200" dirty="0" smtClean="0">
                <a:solidFill>
                  <a:srgbClr val="000000"/>
                </a:solidFill>
                <a:cs typeface="メイリオ" panose="020B0604030504040204" pitchFamily="50" charset="-128"/>
              </a:rPr>
              <a:t>」を</a:t>
            </a:r>
            <a:r>
              <a:rPr lang="ja-JP" altLang="en-US" sz="1200" dirty="0">
                <a:solidFill>
                  <a:srgbClr val="000000"/>
                </a:solidFill>
                <a:cs typeface="メイリオ" panose="020B0604030504040204" pitchFamily="50" charset="-128"/>
              </a:rPr>
              <a:t>掲載</a:t>
            </a:r>
            <a:r>
              <a:rPr lang="ja-JP" altLang="en-US" sz="1200" dirty="0" smtClean="0">
                <a:solidFill>
                  <a:srgbClr val="000000"/>
                </a:solidFill>
                <a:cs typeface="メイリオ" panose="020B0604030504040204" pitchFamily="50" charset="-128"/>
              </a:rPr>
              <a:t>。</a:t>
            </a:r>
            <a:endParaRPr lang="en-US" altLang="ja-JP" sz="1200" dirty="0" smtClean="0">
              <a:solidFill>
                <a:srgbClr val="000000"/>
              </a:solidFill>
              <a:cs typeface="メイリオ" panose="020B0604030504040204" pitchFamily="50" charset="-128"/>
            </a:endParaRPr>
          </a:p>
          <a:p>
            <a:pPr defTabSz="914400" fontAlgn="base">
              <a:spcBef>
                <a:spcPct val="0"/>
              </a:spcBef>
              <a:spcAft>
                <a:spcPct val="0"/>
              </a:spcAft>
            </a:pPr>
            <a:r>
              <a:rPr lang="ja-JP" altLang="en-US" sz="1200" b="1" dirty="0" smtClean="0">
                <a:solidFill>
                  <a:srgbClr val="FF9900"/>
                </a:solidFill>
                <a:cs typeface="メイリオ" panose="020B0604030504040204" pitchFamily="50" charset="-128"/>
              </a:rPr>
              <a:t>商品</a:t>
            </a:r>
            <a:r>
              <a:rPr lang="ja-JP" altLang="en-US" sz="1200" b="1" dirty="0">
                <a:solidFill>
                  <a:srgbClr val="FF9900"/>
                </a:solidFill>
                <a:cs typeface="メイリオ" panose="020B0604030504040204" pitchFamily="50" charset="-128"/>
              </a:rPr>
              <a:t>購入・サービス利用の促進</a:t>
            </a:r>
            <a:r>
              <a:rPr lang="ja-JP" altLang="en-US" sz="1200" dirty="0">
                <a:solidFill>
                  <a:srgbClr val="000000"/>
                </a:solidFill>
                <a:cs typeface="メイリオ" panose="020B0604030504040204" pitchFamily="50" charset="-128"/>
              </a:rPr>
              <a:t>を図ります。　</a:t>
            </a:r>
            <a:endParaRPr lang="en-US" altLang="ja-JP" sz="1200" dirty="0">
              <a:solidFill>
                <a:srgbClr val="000000"/>
              </a:solidFill>
              <a:cs typeface="メイリオ" panose="020B0604030504040204" pitchFamily="50" charset="-128"/>
            </a:endParaRPr>
          </a:p>
        </p:txBody>
      </p:sp>
      <p:pic>
        <p:nvPicPr>
          <p:cNvPr id="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546" y="1953745"/>
            <a:ext cx="1440000" cy="206580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1476" y="1942028"/>
            <a:ext cx="1260000" cy="1565908"/>
          </a:xfrm>
          <a:prstGeom prst="rect">
            <a:avLst/>
          </a:prstGeom>
          <a:solidFill>
            <a:schemeClr val="bg1">
              <a:lumMod val="85000"/>
            </a:schemeClr>
          </a:solidFill>
          <a:ln>
            <a:noFill/>
          </a:ln>
        </p:spPr>
      </p:pic>
      <p:sp>
        <p:nvSpPr>
          <p:cNvPr id="39" name="正方形/長方形 38"/>
          <p:cNvSpPr/>
          <p:nvPr/>
        </p:nvSpPr>
        <p:spPr>
          <a:xfrm>
            <a:off x="2832220" y="3138595"/>
            <a:ext cx="609256" cy="367777"/>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rgbClr val="C00000"/>
              </a:solidFill>
            </a:endParaRPr>
          </a:p>
        </p:txBody>
      </p:sp>
      <p:pic>
        <p:nvPicPr>
          <p:cNvPr id="58" name="Picture 5" descr="\\Cpfs10\mynavi\スチューデント事業部\02編集・システム・販売促進部\マイナビスチューデント編集課\!宮島 千尋\01 編集制作1課運用\003　リニューアル\05　キャプチャー\SP\クーポン　フレッシャーズ マイナビ 学生の窓口.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407"/>
          <a:stretch/>
        </p:blipFill>
        <p:spPr bwMode="auto">
          <a:xfrm>
            <a:off x="7193354" y="1953745"/>
            <a:ext cx="1175156" cy="3482476"/>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pic>
        <p:nvPicPr>
          <p:cNvPr id="59" name="Picture 3" descr="C:\Users\s0113532\Desktop\フレッシャーズ素材\クーポン   フレッシャーズ_ 加工.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6125"/>
          <a:stretch/>
        </p:blipFill>
        <p:spPr bwMode="auto">
          <a:xfrm>
            <a:off x="4417359" y="1953746"/>
            <a:ext cx="1800000" cy="2170265"/>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5284204" y="3031281"/>
            <a:ext cx="933156" cy="390990"/>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rgbClr val="C00000"/>
              </a:solidFill>
            </a:endParaRPr>
          </a:p>
        </p:txBody>
      </p:sp>
      <p:sp>
        <p:nvSpPr>
          <p:cNvPr id="62" name="正方形/長方形 61"/>
          <p:cNvSpPr/>
          <p:nvPr/>
        </p:nvSpPr>
        <p:spPr>
          <a:xfrm>
            <a:off x="7193354" y="3617313"/>
            <a:ext cx="1175156" cy="350524"/>
          </a:xfrm>
          <a:prstGeom prst="rect">
            <a:avLst/>
          </a:prstGeom>
          <a:noFill/>
          <a:ln w="5715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rgbClr val="C00000"/>
              </a:solidFill>
            </a:endParaRPr>
          </a:p>
        </p:txBody>
      </p:sp>
      <p:cxnSp>
        <p:nvCxnSpPr>
          <p:cNvPr id="63" name="直線矢印コネクタ 62"/>
          <p:cNvCxnSpPr/>
          <p:nvPr/>
        </p:nvCxnSpPr>
        <p:spPr>
          <a:xfrm>
            <a:off x="8368510" y="3783733"/>
            <a:ext cx="405981" cy="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4" name="Picture 4" descr="C:\Users\s0113532\Desktop\フレッシャーズ素材\クーポンタイトル名   カテゴリ名  のクーポン加工.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79604" y="3492116"/>
            <a:ext cx="997200" cy="1263789"/>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cxnSp>
        <p:nvCxnSpPr>
          <p:cNvPr id="65" name="カギ線コネクタ 64"/>
          <p:cNvCxnSpPr>
            <a:stCxn id="61" idx="3"/>
            <a:endCxn id="64" idx="0"/>
          </p:cNvCxnSpPr>
          <p:nvPr/>
        </p:nvCxnSpPr>
        <p:spPr>
          <a:xfrm>
            <a:off x="6217360" y="3226776"/>
            <a:ext cx="360844" cy="265340"/>
          </a:xfrm>
          <a:prstGeom prst="bentConnector2">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9" name="グループ化 108"/>
          <p:cNvGrpSpPr/>
          <p:nvPr/>
        </p:nvGrpSpPr>
        <p:grpSpPr>
          <a:xfrm>
            <a:off x="4207396" y="1836714"/>
            <a:ext cx="487626" cy="487626"/>
            <a:chOff x="3436762" y="4014296"/>
            <a:chExt cx="496720" cy="496720"/>
          </a:xfrm>
        </p:grpSpPr>
        <p:sp>
          <p:nvSpPr>
            <p:cNvPr id="110" name="円/楕円 109"/>
            <p:cNvSpPr/>
            <p:nvPr/>
          </p:nvSpPr>
          <p:spPr>
            <a:xfrm>
              <a:off x="3436762" y="4014296"/>
              <a:ext cx="496720" cy="49672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rgbClr val="6699FF"/>
                </a:solidFill>
              </a:endParaRPr>
            </a:p>
          </p:txBody>
        </p:sp>
        <p:sp>
          <p:nvSpPr>
            <p:cNvPr id="111" name="正方形/長方形 110"/>
            <p:cNvSpPr/>
            <p:nvPr/>
          </p:nvSpPr>
          <p:spPr>
            <a:xfrm>
              <a:off x="3507788" y="4124157"/>
              <a:ext cx="354665" cy="282165"/>
            </a:xfrm>
            <a:prstGeom prst="rect">
              <a:avLst/>
            </a:prstGeom>
            <a:ln>
              <a:noFill/>
            </a:ln>
          </p:spPr>
          <p:txBody>
            <a:bodyPr wrap="none">
              <a:spAutoFit/>
            </a:bodyPr>
            <a:lstStyle/>
            <a:p>
              <a:pPr algn="ctr"/>
              <a:r>
                <a:rPr lang="en-US" altLang="ja-JP" sz="1200" b="1" dirty="0">
                  <a:solidFill>
                    <a:schemeClr val="bg1"/>
                  </a:solidFill>
                </a:rPr>
                <a:t>PC</a:t>
              </a:r>
              <a:endParaRPr lang="ja-JP" altLang="en-US" sz="1200" b="1" dirty="0">
                <a:solidFill>
                  <a:schemeClr val="bg1"/>
                </a:solidFill>
              </a:endParaRPr>
            </a:p>
          </p:txBody>
        </p:sp>
      </p:grpSp>
      <p:grpSp>
        <p:nvGrpSpPr>
          <p:cNvPr id="117" name="グループ化 116"/>
          <p:cNvGrpSpPr/>
          <p:nvPr/>
        </p:nvGrpSpPr>
        <p:grpSpPr>
          <a:xfrm>
            <a:off x="7087716" y="1834178"/>
            <a:ext cx="487626" cy="487626"/>
            <a:chOff x="3436762" y="4014296"/>
            <a:chExt cx="496720" cy="496720"/>
          </a:xfrm>
          <a:solidFill>
            <a:srgbClr val="FFCC66"/>
          </a:solidFill>
        </p:grpSpPr>
        <p:sp>
          <p:nvSpPr>
            <p:cNvPr id="118" name="円/楕円 117"/>
            <p:cNvSpPr/>
            <p:nvPr/>
          </p:nvSpPr>
          <p:spPr>
            <a:xfrm>
              <a:off x="3436762" y="4014296"/>
              <a:ext cx="496720" cy="496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rgbClr val="6699FF"/>
                </a:solidFill>
              </a:endParaRPr>
            </a:p>
          </p:txBody>
        </p:sp>
        <p:sp>
          <p:nvSpPr>
            <p:cNvPr id="119" name="正方形/長方形 118"/>
            <p:cNvSpPr/>
            <p:nvPr/>
          </p:nvSpPr>
          <p:spPr>
            <a:xfrm>
              <a:off x="3512687" y="4124157"/>
              <a:ext cx="344868" cy="282165"/>
            </a:xfrm>
            <a:prstGeom prst="rect">
              <a:avLst/>
            </a:prstGeom>
            <a:grpFill/>
            <a:ln>
              <a:noFill/>
            </a:ln>
          </p:spPr>
          <p:txBody>
            <a:bodyPr wrap="none">
              <a:spAutoFit/>
            </a:bodyPr>
            <a:lstStyle/>
            <a:p>
              <a:pPr algn="ctr"/>
              <a:r>
                <a:rPr lang="en-US" altLang="ja-JP" sz="1200" b="1" dirty="0" smtClean="0">
                  <a:solidFill>
                    <a:schemeClr val="bg1"/>
                  </a:solidFill>
                </a:rPr>
                <a:t>SP</a:t>
              </a:r>
              <a:endParaRPr lang="ja-JP" altLang="en-US" sz="1200" b="1" dirty="0">
                <a:solidFill>
                  <a:schemeClr val="bg1"/>
                </a:solidFill>
              </a:endParaRPr>
            </a:p>
          </p:txBody>
        </p:sp>
      </p:grpSp>
      <p:graphicFrame>
        <p:nvGraphicFramePr>
          <p:cNvPr id="68" name="表 67"/>
          <p:cNvGraphicFramePr>
            <a:graphicFrameLocks noGrp="1"/>
          </p:cNvGraphicFramePr>
          <p:nvPr>
            <p:extLst>
              <p:ext uri="{D42A27DB-BD31-4B8C-83A1-F6EECF244321}">
                <p14:modId xmlns:p14="http://schemas.microsoft.com/office/powerpoint/2010/main" val="1077251633"/>
              </p:ext>
            </p:extLst>
          </p:nvPr>
        </p:nvGraphicFramePr>
        <p:xfrm>
          <a:off x="607060" y="4875303"/>
          <a:ext cx="6264632" cy="2267805"/>
        </p:xfrm>
        <a:graphic>
          <a:graphicData uri="http://schemas.openxmlformats.org/drawingml/2006/table">
            <a:tbl>
              <a:tblPr/>
              <a:tblGrid>
                <a:gridCol w="1392992"/>
                <a:gridCol w="4871640"/>
              </a:tblGrid>
              <a:tr h="178978">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338481">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0234">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マガジンクーポンページ</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枠制作・掲載</a:t>
                      </a: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・スマホクーポンページ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制作・掲載</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266259">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日（木）</a:t>
                      </a:r>
                      <a:endPar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86476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マガジンにご参画いただいたクライアント様のオプション企画です。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ウェブ掲載期間は、</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月末までとし、クーポンの有効期限に準じます。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デザイン・掲載内容は弊社レギュレーションに準じて制作させていただきます。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参画社数によっては複数ページとなる可能性が ございます。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割引内容等はクライアント様で自由に設定できます。</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69" name="Rectangle 62"/>
          <p:cNvSpPr>
            <a:spLocks noChangeArrowheads="1"/>
          </p:cNvSpPr>
          <p:nvPr/>
        </p:nvSpPr>
        <p:spPr bwMode="auto">
          <a:xfrm>
            <a:off x="532629" y="4576421"/>
            <a:ext cx="1261884" cy="307777"/>
          </a:xfrm>
          <a:prstGeom prst="rect">
            <a:avLst/>
          </a:prstGeom>
          <a:noFill/>
          <a:ln w="9525">
            <a:noFill/>
            <a:miter lim="800000"/>
            <a:headEnd/>
            <a:tailEnd/>
          </a:ln>
        </p:spPr>
        <p:txBody>
          <a:bodyPr wrap="none">
            <a:spAutoFit/>
          </a:bodyPr>
          <a:lstStyle/>
          <a:p>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クーポン企画</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AutoShape 63"/>
          <p:cNvSpPr>
            <a:spLocks noChangeArrowheads="1"/>
          </p:cNvSpPr>
          <p:nvPr/>
        </p:nvSpPr>
        <p:spPr bwMode="auto">
          <a:xfrm>
            <a:off x="606996" y="4317631"/>
            <a:ext cx="891099"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オプション企画</a:t>
            </a:r>
            <a:endPar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13</a:t>
            </a:fld>
            <a:endParaRPr lang="ja-JP" altLang="en-US"/>
          </a:p>
        </p:txBody>
      </p:sp>
    </p:spTree>
    <p:extLst>
      <p:ext uri="{BB962C8B-B14F-4D97-AF65-F5344CB8AC3E}">
        <p14:creationId xmlns:p14="http://schemas.microsoft.com/office/powerpoint/2010/main" val="30135002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5211995" y="2017893"/>
            <a:ext cx="2340000"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③マガジン 全国版タイアップ</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Text Box 23"/>
          <p:cNvSpPr txBox="1">
            <a:spLocks noChangeArrowheads="1"/>
          </p:cNvSpPr>
          <p:nvPr/>
        </p:nvSpPr>
        <p:spPr bwMode="auto">
          <a:xfrm>
            <a:off x="3000334" y="2282304"/>
            <a:ext cx="1946332" cy="47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sz="1200" b="1" dirty="0" smtClean="0">
                <a:latin typeface="メイリオ" pitchFamily="50" charset="-128"/>
                <a:ea typeface="メイリオ" pitchFamily="50" charset="-128"/>
                <a:cs typeface="メイリオ" pitchFamily="50" charset="-128"/>
              </a:rPr>
              <a:t>マガジン本誌 </a:t>
            </a:r>
            <a:r>
              <a:rPr lang="ja-JP" altLang="en-US" sz="1200" b="1" dirty="0">
                <a:latin typeface="メイリオ" pitchFamily="50" charset="-128"/>
                <a:ea typeface="メイリオ" pitchFamily="50" charset="-128"/>
                <a:cs typeface="メイリオ" pitchFamily="50" charset="-128"/>
              </a:rPr>
              <a:t>片</a:t>
            </a:r>
            <a:r>
              <a:rPr lang="ja-JP" altLang="en-US" sz="1200" b="1" dirty="0" smtClean="0">
                <a:latin typeface="メイリオ" pitchFamily="50" charset="-128"/>
                <a:ea typeface="メイリオ" pitchFamily="50" charset="-128"/>
                <a:cs typeface="メイリオ" pitchFamily="50" charset="-128"/>
              </a:rPr>
              <a:t>観音開き</a:t>
            </a:r>
            <a:endParaRPr lang="en-US" altLang="ja-JP" sz="1200" b="1" dirty="0" smtClean="0">
              <a:latin typeface="メイリオ" pitchFamily="50" charset="-128"/>
              <a:ea typeface="メイリオ" pitchFamily="50" charset="-128"/>
              <a:cs typeface="メイリオ" pitchFamily="50" charset="-128"/>
            </a:endParaRPr>
          </a:p>
          <a:p>
            <a:pPr algn="ctr" eaLnBrk="1" hangingPunct="1"/>
            <a:r>
              <a:rPr lang="ja-JP" altLang="en-US" sz="1200" b="1" dirty="0" smtClean="0">
                <a:latin typeface="メイリオ" pitchFamily="50" charset="-128"/>
                <a:ea typeface="メイリオ" pitchFamily="50" charset="-128"/>
                <a:cs typeface="メイリオ" pitchFamily="50" charset="-128"/>
              </a:rPr>
              <a:t>特別協賛枠</a:t>
            </a:r>
            <a:r>
              <a:rPr lang="en-US" altLang="ja-JP" sz="1200" b="1" dirty="0" smtClean="0">
                <a:latin typeface="メイリオ" pitchFamily="50" charset="-128"/>
                <a:ea typeface="メイリオ" pitchFamily="50" charset="-128"/>
                <a:cs typeface="メイリオ" pitchFamily="50" charset="-128"/>
              </a:rPr>
              <a:t>1/2P</a:t>
            </a:r>
            <a:endParaRPr lang="ja-JP" altLang="en-US" sz="1200" b="1" dirty="0">
              <a:latin typeface="メイリオ" pitchFamily="50" charset="-128"/>
              <a:ea typeface="メイリオ" pitchFamily="50" charset="-128"/>
              <a:cs typeface="メイリオ" pitchFamily="50" charset="-128"/>
            </a:endParaRPr>
          </a:p>
        </p:txBody>
      </p:sp>
      <p:sp>
        <p:nvSpPr>
          <p:cNvPr id="25" name="正方形/長方形 24"/>
          <p:cNvSpPr/>
          <p:nvPr/>
        </p:nvSpPr>
        <p:spPr>
          <a:xfrm>
            <a:off x="2807013" y="2017133"/>
            <a:ext cx="2340000"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②マガジン 全国版片</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観音開き</a:t>
            </a:r>
          </a:p>
        </p:txBody>
      </p:sp>
      <p:pic>
        <p:nvPicPr>
          <p:cNvPr id="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3499" y="2799038"/>
            <a:ext cx="1620000" cy="117101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a:xfrm>
            <a:off x="282960" y="154909"/>
            <a:ext cx="7869510" cy="497269"/>
          </a:xfrm>
        </p:spPr>
        <p:txBody>
          <a:bodyPr/>
          <a:lstStyle/>
          <a:p>
            <a:r>
              <a:rPr lang="en-US" altLang="ja-JP" dirty="0" smtClean="0"/>
              <a:t>【</a:t>
            </a:r>
            <a:r>
              <a:rPr lang="ja-JP" altLang="en-US" dirty="0" smtClean="0"/>
              <a:t>マガジン</a:t>
            </a:r>
            <a:r>
              <a:rPr lang="ja-JP" altLang="en-US" dirty="0"/>
              <a:t>特別</a:t>
            </a:r>
            <a:r>
              <a:rPr lang="ja-JP" altLang="en-US" dirty="0" smtClean="0"/>
              <a:t>協賛 社数限定</a:t>
            </a:r>
            <a:r>
              <a:rPr lang="en-US" altLang="ja-JP" dirty="0" smtClean="0"/>
              <a:t>】</a:t>
            </a:r>
            <a:r>
              <a:rPr lang="ja-JP" altLang="en-US" dirty="0" smtClean="0"/>
              <a:t>交通</a:t>
            </a:r>
            <a:r>
              <a:rPr lang="ja-JP" altLang="en-US" dirty="0"/>
              <a:t>広告</a:t>
            </a:r>
            <a:r>
              <a:rPr lang="ja-JP" altLang="en-US" dirty="0" smtClean="0"/>
              <a:t>企画　</a:t>
            </a:r>
            <a:endParaRPr kumimoji="1" lang="ja-JP" altLang="en-US" dirty="0"/>
          </a:p>
        </p:txBody>
      </p:sp>
      <p:sp>
        <p:nvSpPr>
          <p:cNvPr id="41" name="テキスト ボックス 40"/>
          <p:cNvSpPr txBox="1"/>
          <p:nvPr/>
        </p:nvSpPr>
        <p:spPr>
          <a:xfrm>
            <a:off x="1031742" y="883990"/>
            <a:ext cx="8223515" cy="954107"/>
          </a:xfrm>
          <a:prstGeom prst="rect">
            <a:avLst/>
          </a:prstGeom>
          <a:noFill/>
        </p:spPr>
        <p:txBody>
          <a:bodyPr wrap="square" rtlCol="0">
            <a:spAutoFit/>
          </a:bodyPr>
          <a:lstStyle/>
          <a:p>
            <a:pPr algn="ct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フレッシャーズ応援企業</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して貴社商品を</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PR</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可能</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JR</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主要路線を</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利用し、フレッシャーズ応援キャンペーンを実施します。</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「交通広告」 「マガジン</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クロスメディア展開にてタッチポイントを最大化いたします。</a:t>
            </a:r>
          </a:p>
        </p:txBody>
      </p:sp>
      <p:graphicFrame>
        <p:nvGraphicFramePr>
          <p:cNvPr id="26" name="表 25"/>
          <p:cNvGraphicFramePr>
            <a:graphicFrameLocks noGrp="1"/>
          </p:cNvGraphicFramePr>
          <p:nvPr>
            <p:extLst>
              <p:ext uri="{D42A27DB-BD31-4B8C-83A1-F6EECF244321}">
                <p14:modId xmlns:p14="http://schemas.microsoft.com/office/powerpoint/2010/main" val="2336196370"/>
              </p:ext>
            </p:extLst>
          </p:nvPr>
        </p:nvGraphicFramePr>
        <p:xfrm>
          <a:off x="2911772" y="4561015"/>
          <a:ext cx="6984256" cy="2600325"/>
        </p:xfrm>
        <a:graphic>
          <a:graphicData uri="http://schemas.openxmlformats.org/drawingml/2006/table">
            <a:tbl>
              <a:tblPr/>
              <a:tblGrid>
                <a:gridCol w="1554173"/>
                <a:gridCol w="5430083"/>
              </a:tblGrid>
              <a:tr h="169024">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29237">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8,500,000-</a:t>
                      </a:r>
                      <a:endPar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うち制作費</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\1,000,000-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東エリア版の特別協賛パックは</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【680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万円（税別）</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でご提供させて頂きます。</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1000902" rtl="0" eaLnBrk="1" fontAlgn="ctr" latinLnBrk="0" hangingPunct="1">
                        <a:lnSpc>
                          <a:spcPct val="10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285249">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内容（仮）</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0"/>
                        </a:spcBef>
                        <a:spcAft>
                          <a:spcPts val="0"/>
                        </a:spcAft>
                        <a:buClrTx/>
                        <a:buSzTx/>
                        <a:buFontTx/>
                        <a:buNone/>
                        <a:tabLst/>
                        <a:defRPr/>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①交通広告：交通広告での貴社商品露出（</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業種</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社）</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社の掲載面＝</a:t>
                      </a:r>
                      <a:r>
                        <a:rPr lang="ja-JP" altLang="en-US" sz="900" dirty="0" err="1" smtClean="0">
                          <a:latin typeface="メイリオ" panose="020B0604030504040204" pitchFamily="50" charset="-128"/>
                          <a:ea typeface="メイリオ" panose="020B0604030504040204" pitchFamily="50" charset="-128"/>
                          <a:cs typeface="メイリオ" panose="020B0604030504040204" pitchFamily="50" charset="-128"/>
                        </a:rPr>
                        <a:t>まど</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上ワイド</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面相当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②マガジン：交通広告企画特別メニュー</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全国版片観音開き 交通広告連動１</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/2P</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業種</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社）</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③マガジン：全国版タイアップ </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2P</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④マガジン：交通広告企画特別メニュー</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マガジン新生活コラム</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1P</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マガジンリーフレット同梱全件</a:t>
                      </a:r>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上記よりいずれか</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メニュー。詳細は次ページ参照</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⑤</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転載</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週間　</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20187">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日（金）</a:t>
                      </a:r>
                      <a:endParaRPr lang="zh-TW"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7" name="Rectangle 62"/>
          <p:cNvSpPr>
            <a:spLocks noChangeArrowheads="1"/>
          </p:cNvSpPr>
          <p:nvPr/>
        </p:nvSpPr>
        <p:spPr bwMode="auto">
          <a:xfrm>
            <a:off x="2911772" y="4281757"/>
            <a:ext cx="2518638" cy="307777"/>
          </a:xfrm>
          <a:prstGeom prst="rect">
            <a:avLst/>
          </a:prstGeom>
          <a:noFill/>
          <a:ln w="9525">
            <a:noFill/>
            <a:miter lim="800000"/>
            <a:headEnd/>
            <a:tailEnd/>
          </a:ln>
        </p:spPr>
        <p:txBody>
          <a:bodyPr wrap="none">
            <a:spAutoFit/>
          </a:bodyPr>
          <a:lstStyle/>
          <a:p>
            <a:r>
              <a:rPr lang="zh-CN"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交通</a:t>
            </a:r>
            <a:r>
              <a:rPr lang="zh-CN" altLang="en-US" sz="1400" b="1" dirty="0">
                <a:latin typeface="メイリオ" panose="020B0604030504040204" pitchFamily="50" charset="-128"/>
                <a:ea typeface="メイリオ" panose="020B0604030504040204" pitchFamily="50" charset="-128"/>
                <a:cs typeface="メイリオ" panose="020B0604030504040204" pitchFamily="50" charset="-128"/>
              </a:rPr>
              <a:t>広告</a:t>
            </a:r>
            <a:r>
              <a:rPr lang="zh-CN"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企画</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特別協賛パック</a:t>
            </a:r>
          </a:p>
        </p:txBody>
      </p:sp>
      <p:sp>
        <p:nvSpPr>
          <p:cNvPr id="21" name="スライド番号プレースホルダー 3"/>
          <p:cNvSpPr>
            <a:spLocks noGrp="1"/>
          </p:cNvSpPr>
          <p:nvPr>
            <p:ph type="sldNum" sz="quarter" idx="12"/>
          </p:nvPr>
        </p:nvSpPr>
        <p:spPr>
          <a:xfrm>
            <a:off x="7854043" y="6950664"/>
            <a:ext cx="2400300" cy="385494"/>
          </a:xfrm>
        </p:spPr>
        <p:txBody>
          <a:bodyPr/>
          <a:lstStyle/>
          <a:p>
            <a:fld id="{A973E8E9-0D98-4807-ADE1-ADB6DDF3FE8B}" type="slidenum">
              <a:rPr lang="ja-JP" altLang="en-US" smtClean="0"/>
              <a:pPr/>
              <a:t>14</a:t>
            </a:fld>
            <a:endParaRPr lang="ja-JP" altLang="en-US"/>
          </a:p>
        </p:txBody>
      </p:sp>
      <p:sp>
        <p:nvSpPr>
          <p:cNvPr id="53" name="正方形/長方形 52"/>
          <p:cNvSpPr/>
          <p:nvPr/>
        </p:nvSpPr>
        <p:spPr>
          <a:xfrm>
            <a:off x="7616976" y="2876631"/>
            <a:ext cx="2340000" cy="1307391"/>
          </a:xfrm>
          <a:prstGeom prst="rect">
            <a:avLst/>
          </a:prstGeom>
          <a:solidFill>
            <a:schemeClr val="accent3">
              <a:lumMod val="20000"/>
              <a:lumOff val="80000"/>
            </a:schemeClr>
          </a:solidFill>
          <a:ln w="1905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anchor="ctr"/>
          <a:lstStyle/>
          <a:p>
            <a:pPr algn="ctr">
              <a:defRPr/>
            </a:pPr>
            <a:r>
              <a:rPr lang="en-US" altLang="ja-JP" sz="1000" dirty="0">
                <a:solidFill>
                  <a:schemeClr val="tx1"/>
                </a:solidFill>
              </a:rPr>
              <a:t>A.</a:t>
            </a:r>
            <a:r>
              <a:rPr lang="ja-JP" altLang="en-US" sz="1000" dirty="0">
                <a:solidFill>
                  <a:schemeClr val="tx1"/>
                </a:solidFill>
              </a:rPr>
              <a:t>マガジン新生活コラム</a:t>
            </a:r>
            <a:r>
              <a:rPr lang="en-US" altLang="ja-JP" sz="1000" dirty="0">
                <a:solidFill>
                  <a:schemeClr val="tx1"/>
                </a:solidFill>
              </a:rPr>
              <a:t>1P</a:t>
            </a:r>
          </a:p>
          <a:p>
            <a:pPr algn="ctr">
              <a:defRPr/>
            </a:pPr>
            <a:endParaRPr lang="en-US" altLang="ja-JP" sz="1000" dirty="0">
              <a:solidFill>
                <a:schemeClr val="tx1"/>
              </a:solidFill>
            </a:endParaRPr>
          </a:p>
          <a:p>
            <a:pPr algn="ctr">
              <a:defRPr/>
            </a:pPr>
            <a:r>
              <a:rPr lang="en-US" altLang="ja-JP" sz="1000" dirty="0">
                <a:solidFill>
                  <a:schemeClr val="tx1"/>
                </a:solidFill>
              </a:rPr>
              <a:t>B.</a:t>
            </a:r>
            <a:r>
              <a:rPr lang="ja-JP" altLang="en-US" sz="1000" dirty="0" smtClean="0">
                <a:solidFill>
                  <a:schemeClr val="tx1"/>
                </a:solidFill>
              </a:rPr>
              <a:t>マガジンリーフレット同梱</a:t>
            </a:r>
            <a:r>
              <a:rPr lang="ja-JP" altLang="en-US" sz="1000" dirty="0">
                <a:solidFill>
                  <a:schemeClr val="tx1"/>
                </a:solidFill>
              </a:rPr>
              <a:t>全件</a:t>
            </a:r>
          </a:p>
          <a:p>
            <a:pPr algn="ctr">
              <a:defRPr/>
            </a:pPr>
            <a:r>
              <a:rPr lang="ja-JP" altLang="en-US" sz="1000" dirty="0">
                <a:solidFill>
                  <a:schemeClr val="tx1"/>
                </a:solidFill>
              </a:rPr>
              <a:t>　（貴社よりご納品</a:t>
            </a:r>
            <a:r>
              <a:rPr lang="ja-JP" altLang="en-US" sz="1000" dirty="0" smtClean="0">
                <a:solidFill>
                  <a:schemeClr val="tx1"/>
                </a:solidFill>
              </a:rPr>
              <a:t>）</a:t>
            </a:r>
            <a:endParaRPr lang="ja-JP" altLang="en-US" dirty="0"/>
          </a:p>
        </p:txBody>
      </p:sp>
      <p:sp>
        <p:nvSpPr>
          <p:cNvPr id="54" name="正方形/長方形 53"/>
          <p:cNvSpPr/>
          <p:nvPr/>
        </p:nvSpPr>
        <p:spPr>
          <a:xfrm>
            <a:off x="7616976" y="2017893"/>
            <a:ext cx="2340000"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④</a:t>
            </a: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マガジン 全国版特別メニュー</a:t>
            </a:r>
            <a:endParaRPr kumimoji="1" lang="en-US" altLang="ja-JP" sz="10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Text Box 11"/>
          <p:cNvSpPr txBox="1">
            <a:spLocks noChangeArrowheads="1"/>
          </p:cNvSpPr>
          <p:nvPr/>
        </p:nvSpPr>
        <p:spPr bwMode="auto">
          <a:xfrm>
            <a:off x="7734581" y="2259201"/>
            <a:ext cx="2100220" cy="47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latin typeface="メイリオ" pitchFamily="50" charset="-128"/>
                <a:ea typeface="メイリオ" pitchFamily="50" charset="-128"/>
                <a:cs typeface="メイリオ" pitchFamily="50" charset="-128"/>
              </a:rPr>
              <a:t>交通</a:t>
            </a:r>
            <a:r>
              <a:rPr lang="ja-JP" altLang="en-US" sz="1200" b="1" dirty="0">
                <a:latin typeface="メイリオ" pitchFamily="50" charset="-128"/>
                <a:ea typeface="メイリオ" pitchFamily="50" charset="-128"/>
                <a:cs typeface="メイリオ" pitchFamily="50" charset="-128"/>
              </a:rPr>
              <a:t>広告企画 特別</a:t>
            </a:r>
            <a:r>
              <a:rPr lang="ja-JP" altLang="en-US" sz="1200" b="1" dirty="0" smtClean="0">
                <a:latin typeface="メイリオ" pitchFamily="50" charset="-128"/>
                <a:ea typeface="メイリオ" pitchFamily="50" charset="-128"/>
                <a:cs typeface="メイリオ" pitchFamily="50" charset="-128"/>
              </a:rPr>
              <a:t>メニュー</a:t>
            </a:r>
            <a:endParaRPr lang="en-US" altLang="ja-JP" sz="800" dirty="0" smtClean="0">
              <a:latin typeface="メイリオ" pitchFamily="50" charset="-128"/>
              <a:ea typeface="メイリオ" pitchFamily="50" charset="-128"/>
              <a:cs typeface="メイリオ" pitchFamily="50" charset="-128"/>
            </a:endParaRPr>
          </a:p>
          <a:p>
            <a:pPr eaLnBrk="1" hangingPunct="1">
              <a:spcBef>
                <a:spcPct val="50000"/>
              </a:spcBef>
            </a:pPr>
            <a:r>
              <a:rPr lang="ja-JP" altLang="en-US" sz="800" dirty="0">
                <a:solidFill>
                  <a:srgbClr val="C00000"/>
                </a:solidFill>
                <a:latin typeface="メイリオ" pitchFamily="50" charset="-128"/>
                <a:ea typeface="メイリオ" pitchFamily="50" charset="-128"/>
                <a:cs typeface="メイリオ" pitchFamily="50" charset="-128"/>
              </a:rPr>
              <a:t>下記</a:t>
            </a:r>
            <a:r>
              <a:rPr lang="en-US" altLang="ja-JP" sz="800" dirty="0" smtClean="0">
                <a:solidFill>
                  <a:srgbClr val="C00000"/>
                </a:solidFill>
                <a:latin typeface="メイリオ" pitchFamily="50" charset="-128"/>
                <a:ea typeface="メイリオ" pitchFamily="50" charset="-128"/>
                <a:cs typeface="メイリオ" pitchFamily="50" charset="-128"/>
              </a:rPr>
              <a:t>A</a:t>
            </a:r>
            <a:r>
              <a:rPr lang="ja-JP" altLang="en-US" sz="800" dirty="0">
                <a:solidFill>
                  <a:srgbClr val="C00000"/>
                </a:solidFill>
                <a:latin typeface="メイリオ" pitchFamily="50" charset="-128"/>
                <a:ea typeface="メイリオ" pitchFamily="50" charset="-128"/>
                <a:cs typeface="メイリオ" pitchFamily="50" charset="-128"/>
              </a:rPr>
              <a:t>・</a:t>
            </a:r>
            <a:r>
              <a:rPr lang="en-US" altLang="ja-JP" sz="800" dirty="0">
                <a:solidFill>
                  <a:srgbClr val="C00000"/>
                </a:solidFill>
                <a:latin typeface="メイリオ" pitchFamily="50" charset="-128"/>
                <a:ea typeface="メイリオ" pitchFamily="50" charset="-128"/>
                <a:cs typeface="メイリオ" pitchFamily="50" charset="-128"/>
              </a:rPr>
              <a:t>B</a:t>
            </a:r>
            <a:r>
              <a:rPr lang="ja-JP" altLang="en-US" sz="800" dirty="0" smtClean="0">
                <a:solidFill>
                  <a:srgbClr val="C00000"/>
                </a:solidFill>
                <a:latin typeface="メイリオ" pitchFamily="50" charset="-128"/>
                <a:ea typeface="メイリオ" pitchFamily="50" charset="-128"/>
                <a:cs typeface="メイリオ" pitchFamily="50" charset="-128"/>
              </a:rPr>
              <a:t>の</a:t>
            </a:r>
            <a:r>
              <a:rPr lang="ja-JP" altLang="en-US" sz="800" dirty="0">
                <a:solidFill>
                  <a:srgbClr val="C00000"/>
                </a:solidFill>
                <a:latin typeface="メイリオ" pitchFamily="50" charset="-128"/>
                <a:ea typeface="メイリオ" pitchFamily="50" charset="-128"/>
                <a:cs typeface="メイリオ" pitchFamily="50" charset="-128"/>
              </a:rPr>
              <a:t>中からいずれか</a:t>
            </a:r>
            <a:r>
              <a:rPr lang="en-US" altLang="ja-JP" sz="800" dirty="0">
                <a:solidFill>
                  <a:srgbClr val="C00000"/>
                </a:solidFill>
                <a:latin typeface="メイリオ" pitchFamily="50" charset="-128"/>
                <a:ea typeface="メイリオ" pitchFamily="50" charset="-128"/>
                <a:cs typeface="メイリオ" pitchFamily="50" charset="-128"/>
              </a:rPr>
              <a:t>1</a:t>
            </a:r>
            <a:r>
              <a:rPr lang="ja-JP" altLang="en-US" sz="800" dirty="0">
                <a:solidFill>
                  <a:srgbClr val="C00000"/>
                </a:solidFill>
                <a:latin typeface="メイリオ" pitchFamily="50" charset="-128"/>
                <a:ea typeface="メイリオ" pitchFamily="50" charset="-128"/>
                <a:cs typeface="メイリオ" pitchFamily="50" charset="-128"/>
              </a:rPr>
              <a:t>つ。</a:t>
            </a:r>
          </a:p>
        </p:txBody>
      </p:sp>
      <p:sp>
        <p:nvSpPr>
          <p:cNvPr id="64" name="正方形/長方形 63"/>
          <p:cNvSpPr/>
          <p:nvPr/>
        </p:nvSpPr>
        <p:spPr>
          <a:xfrm>
            <a:off x="402030" y="2017134"/>
            <a:ext cx="2340001" cy="21468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①</a:t>
            </a:r>
            <a:r>
              <a:rPr kumimoji="1"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交通広告</a:t>
            </a:r>
            <a:endParaRPr kumimoji="1" lang="ja-JP" altLang="en-US" sz="10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795" r="20867" b="8325"/>
          <a:stretch/>
        </p:blipFill>
        <p:spPr bwMode="auto">
          <a:xfrm>
            <a:off x="762030" y="3680710"/>
            <a:ext cx="1141110" cy="62885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6" name="Text Box 4"/>
          <p:cNvSpPr txBox="1">
            <a:spLocks noChangeArrowheads="1"/>
          </p:cNvSpPr>
          <p:nvPr/>
        </p:nvSpPr>
        <p:spPr bwMode="auto">
          <a:xfrm>
            <a:off x="402030" y="2295633"/>
            <a:ext cx="2340001" cy="167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zh-TW" altLang="en-US" sz="1200" b="1" dirty="0" smtClean="0">
                <a:latin typeface="メイリオ" pitchFamily="50" charset="-128"/>
                <a:ea typeface="メイリオ" pitchFamily="50" charset="-128"/>
                <a:cs typeface="メイリオ" pitchFamily="50" charset="-128"/>
              </a:rPr>
              <a:t>交通広告 </a:t>
            </a:r>
            <a:r>
              <a:rPr lang="en-US" altLang="ja-JP" sz="1200" b="1" dirty="0" smtClean="0">
                <a:latin typeface="メイリオ" pitchFamily="50" charset="-128"/>
                <a:ea typeface="メイリオ" pitchFamily="50" charset="-128"/>
                <a:cs typeface="メイリオ" pitchFamily="50" charset="-128"/>
              </a:rPr>
              <a:t>1</a:t>
            </a:r>
            <a:r>
              <a:rPr lang="ja-JP" altLang="en-US" sz="1200" b="1" smtClean="0">
                <a:latin typeface="メイリオ" pitchFamily="50" charset="-128"/>
                <a:ea typeface="メイリオ" pitchFamily="50" charset="-128"/>
                <a:cs typeface="メイリオ" pitchFamily="50" charset="-128"/>
              </a:rPr>
              <a:t>週間</a:t>
            </a:r>
            <a:endParaRPr lang="zh-TW" altLang="en-US" sz="1200" b="1" dirty="0" smtClean="0">
              <a:latin typeface="メイリオ" pitchFamily="50" charset="-128"/>
              <a:ea typeface="メイリオ" pitchFamily="50" charset="-128"/>
              <a:cs typeface="メイリオ" pitchFamily="50" charset="-128"/>
            </a:endParaRPr>
          </a:p>
          <a:p>
            <a:pPr eaLnBrk="1" hangingPunct="1"/>
            <a:endParaRPr lang="en-US" altLang="ja-JP" sz="1050" b="1" dirty="0">
              <a:latin typeface="メイリオ" pitchFamily="50" charset="-128"/>
              <a:ea typeface="メイリオ" pitchFamily="50" charset="-128"/>
              <a:cs typeface="メイリオ" pitchFamily="50" charset="-128"/>
            </a:endParaRPr>
          </a:p>
          <a:p>
            <a:pPr eaLnBrk="1" hangingPunct="1"/>
            <a:r>
              <a:rPr lang="ja-JP" altLang="en-US" sz="1000" b="1" dirty="0" smtClean="0">
                <a:latin typeface="メイリオ" pitchFamily="50" charset="-128"/>
                <a:ea typeface="メイリオ" pitchFamily="50" charset="-128"/>
                <a:cs typeface="メイリオ" pitchFamily="50" charset="-128"/>
              </a:rPr>
              <a:t>■沿　線：</a:t>
            </a:r>
            <a:r>
              <a:rPr lang="en-US" altLang="ja-JP" sz="1000" b="1" dirty="0" smtClean="0">
                <a:latin typeface="メイリオ" pitchFamily="50" charset="-128"/>
                <a:ea typeface="メイリオ" pitchFamily="50" charset="-128"/>
                <a:cs typeface="メイリオ" pitchFamily="50" charset="-128"/>
              </a:rPr>
              <a:t>JR</a:t>
            </a:r>
            <a:r>
              <a:rPr lang="ja-JP" altLang="en-US" sz="1000" b="1" dirty="0">
                <a:latin typeface="メイリオ" pitchFamily="50" charset="-128"/>
                <a:ea typeface="メイリオ" pitchFamily="50" charset="-128"/>
                <a:cs typeface="メイリオ" pitchFamily="50" charset="-128"/>
              </a:rPr>
              <a:t>山手線</a:t>
            </a:r>
          </a:p>
          <a:p>
            <a:pPr eaLnBrk="1" hangingPunct="1"/>
            <a:r>
              <a:rPr lang="ja-JP" altLang="en-US" sz="1000" b="1" dirty="0">
                <a:latin typeface="メイリオ" pitchFamily="50" charset="-128"/>
                <a:ea typeface="メイリオ" pitchFamily="50" charset="-128"/>
                <a:cs typeface="メイリオ" pitchFamily="50" charset="-128"/>
              </a:rPr>
              <a:t>            </a:t>
            </a:r>
            <a:r>
              <a:rPr lang="ja-JP" altLang="en-US" sz="1000" b="1" dirty="0" smtClean="0">
                <a:latin typeface="メイリオ" pitchFamily="50" charset="-128"/>
                <a:ea typeface="メイリオ" pitchFamily="50" charset="-128"/>
                <a:cs typeface="メイリオ" pitchFamily="50" charset="-128"/>
              </a:rPr>
              <a:t>　</a:t>
            </a:r>
            <a:r>
              <a:rPr lang="en-US" altLang="ja-JP" sz="1000" b="1" dirty="0" smtClean="0">
                <a:latin typeface="メイリオ" pitchFamily="50" charset="-128"/>
                <a:ea typeface="メイリオ" pitchFamily="50" charset="-128"/>
                <a:cs typeface="メイリオ" pitchFamily="50" charset="-128"/>
              </a:rPr>
              <a:t>JR</a:t>
            </a:r>
            <a:r>
              <a:rPr lang="ja-JP" altLang="en-US" sz="1000" b="1" dirty="0">
                <a:latin typeface="メイリオ" pitchFamily="50" charset="-128"/>
                <a:ea typeface="メイリオ" pitchFamily="50" charset="-128"/>
                <a:cs typeface="メイリオ" pitchFamily="50" charset="-128"/>
              </a:rPr>
              <a:t>中央快速線</a:t>
            </a:r>
          </a:p>
          <a:p>
            <a:pPr eaLnBrk="1" hangingPunct="1"/>
            <a:r>
              <a:rPr lang="ja-JP" altLang="en-US" sz="1000" b="1" dirty="0">
                <a:latin typeface="メイリオ" pitchFamily="50" charset="-128"/>
                <a:ea typeface="メイリオ" pitchFamily="50" charset="-128"/>
                <a:cs typeface="メイリオ" pitchFamily="50" charset="-128"/>
              </a:rPr>
              <a:t>            </a:t>
            </a:r>
            <a:r>
              <a:rPr lang="ja-JP" altLang="en-US" sz="1000" b="1" dirty="0" smtClean="0">
                <a:latin typeface="メイリオ" pitchFamily="50" charset="-128"/>
                <a:ea typeface="メイリオ" pitchFamily="50" charset="-128"/>
                <a:cs typeface="メイリオ" pitchFamily="50" charset="-128"/>
              </a:rPr>
              <a:t>　</a:t>
            </a:r>
            <a:r>
              <a:rPr lang="en-US" altLang="ja-JP" sz="1000" b="1" dirty="0" smtClean="0">
                <a:latin typeface="メイリオ" pitchFamily="50" charset="-128"/>
                <a:ea typeface="メイリオ" pitchFamily="50" charset="-128"/>
                <a:cs typeface="メイリオ" pitchFamily="50" charset="-128"/>
              </a:rPr>
              <a:t>JR</a:t>
            </a:r>
            <a:r>
              <a:rPr lang="ja-JP" altLang="en-US" sz="1000" b="1" dirty="0">
                <a:latin typeface="メイリオ" pitchFamily="50" charset="-128"/>
                <a:ea typeface="メイリオ" pitchFamily="50" charset="-128"/>
                <a:cs typeface="メイリオ" pitchFamily="50" charset="-128"/>
              </a:rPr>
              <a:t>中央総武線各駅停車</a:t>
            </a:r>
          </a:p>
          <a:p>
            <a:pPr eaLnBrk="1" hangingPunct="1"/>
            <a:r>
              <a:rPr lang="ja-JP" altLang="en-US" sz="1000" b="1" dirty="0" smtClean="0">
                <a:latin typeface="メイリオ" pitchFamily="50" charset="-128"/>
                <a:ea typeface="メイリオ" pitchFamily="50" charset="-128"/>
                <a:cs typeface="メイリオ" pitchFamily="50" charset="-128"/>
              </a:rPr>
              <a:t>■期　間：</a:t>
            </a:r>
            <a:r>
              <a:rPr lang="en-US" altLang="ja-JP" sz="1000" b="1" dirty="0">
                <a:latin typeface="メイリオ" pitchFamily="50" charset="-128"/>
                <a:ea typeface="メイリオ" pitchFamily="50" charset="-128"/>
                <a:cs typeface="メイリオ" pitchFamily="50" charset="-128"/>
              </a:rPr>
              <a:t>3</a:t>
            </a:r>
            <a:r>
              <a:rPr lang="ja-JP" altLang="en-US" sz="1000" b="1" dirty="0" smtClean="0">
                <a:latin typeface="メイリオ" pitchFamily="50" charset="-128"/>
                <a:ea typeface="メイリオ" pitchFamily="50" charset="-128"/>
                <a:cs typeface="メイリオ" pitchFamily="50" charset="-128"/>
              </a:rPr>
              <a:t>月</a:t>
            </a:r>
            <a:r>
              <a:rPr lang="ja-JP" altLang="en-US" sz="1000" b="1" dirty="0">
                <a:latin typeface="メイリオ" pitchFamily="50" charset="-128"/>
                <a:ea typeface="メイリオ" pitchFamily="50" charset="-128"/>
                <a:cs typeface="メイリオ" pitchFamily="50" charset="-128"/>
              </a:rPr>
              <a:t>下旬もしく</a:t>
            </a:r>
            <a:r>
              <a:rPr lang="ja-JP" altLang="en-US" sz="1000" b="1" dirty="0" smtClean="0">
                <a:latin typeface="メイリオ" pitchFamily="50" charset="-128"/>
                <a:ea typeface="メイリオ" pitchFamily="50" charset="-128"/>
                <a:cs typeface="メイリオ" pitchFamily="50" charset="-128"/>
              </a:rPr>
              <a:t>は</a:t>
            </a:r>
            <a:r>
              <a:rPr lang="en-US" altLang="ja-JP" sz="1000" b="1" dirty="0" smtClean="0">
                <a:latin typeface="メイリオ" pitchFamily="50" charset="-128"/>
                <a:ea typeface="メイリオ" pitchFamily="50" charset="-128"/>
                <a:cs typeface="メイリオ" pitchFamily="50" charset="-128"/>
              </a:rPr>
              <a:t>4</a:t>
            </a:r>
            <a:r>
              <a:rPr lang="ja-JP" altLang="en-US" sz="1000" b="1" dirty="0" smtClean="0">
                <a:latin typeface="メイリオ" pitchFamily="50" charset="-128"/>
                <a:ea typeface="メイリオ" pitchFamily="50" charset="-128"/>
                <a:cs typeface="メイリオ" pitchFamily="50" charset="-128"/>
              </a:rPr>
              <a:t>月</a:t>
            </a:r>
            <a:r>
              <a:rPr lang="ja-JP" altLang="en-US" sz="1000" b="1" dirty="0">
                <a:latin typeface="メイリオ" pitchFamily="50" charset="-128"/>
                <a:ea typeface="メイリオ" pitchFamily="50" charset="-128"/>
                <a:cs typeface="メイリオ" pitchFamily="50" charset="-128"/>
              </a:rPr>
              <a:t>上旬</a:t>
            </a:r>
          </a:p>
          <a:p>
            <a:pPr eaLnBrk="1" hangingPunct="1"/>
            <a:r>
              <a:rPr lang="ja-JP" altLang="en-US" sz="1000" b="1" dirty="0" smtClean="0">
                <a:latin typeface="メイリオ" pitchFamily="50" charset="-128"/>
                <a:ea typeface="メイリオ" pitchFamily="50" charset="-128"/>
                <a:cs typeface="メイリオ" pitchFamily="50" charset="-128"/>
              </a:rPr>
              <a:t>■協賛枠：</a:t>
            </a:r>
            <a:r>
              <a:rPr lang="en-US" altLang="ja-JP" sz="1000" b="1" dirty="0">
                <a:latin typeface="メイリオ" pitchFamily="50" charset="-128"/>
                <a:ea typeface="メイリオ" pitchFamily="50" charset="-128"/>
                <a:cs typeface="メイリオ" pitchFamily="50" charset="-128"/>
              </a:rPr>
              <a:t>3</a:t>
            </a:r>
            <a:r>
              <a:rPr lang="ja-JP" altLang="en-US" sz="1000" b="1" dirty="0" smtClean="0">
                <a:latin typeface="メイリオ" pitchFamily="50" charset="-128"/>
                <a:ea typeface="メイリオ" pitchFamily="50" charset="-128"/>
                <a:cs typeface="メイリオ" pitchFamily="50" charset="-128"/>
              </a:rPr>
              <a:t>枠</a:t>
            </a:r>
            <a:endParaRPr lang="ja-JP" altLang="en-US" sz="1000" b="1" dirty="0">
              <a:latin typeface="メイリオ" pitchFamily="50" charset="-128"/>
              <a:ea typeface="メイリオ" pitchFamily="50" charset="-128"/>
              <a:cs typeface="メイリオ" pitchFamily="50" charset="-128"/>
            </a:endParaRPr>
          </a:p>
          <a:p>
            <a:pPr eaLnBrk="1" hangingPunct="1"/>
            <a:r>
              <a:rPr lang="ja-JP" altLang="en-US" sz="1000" b="1" dirty="0" smtClean="0">
                <a:latin typeface="メイリオ" pitchFamily="50" charset="-128"/>
                <a:ea typeface="メイリオ" pitchFamily="50" charset="-128"/>
                <a:cs typeface="メイリオ" pitchFamily="50" charset="-128"/>
              </a:rPr>
              <a:t>■規　定：</a:t>
            </a:r>
            <a:r>
              <a:rPr lang="en-US" altLang="ja-JP" sz="1000" b="1" dirty="0" smtClean="0">
                <a:latin typeface="メイリオ" pitchFamily="50" charset="-128"/>
                <a:ea typeface="メイリオ" pitchFamily="50" charset="-128"/>
                <a:cs typeface="メイリオ" pitchFamily="50" charset="-128"/>
              </a:rPr>
              <a:t>1</a:t>
            </a:r>
            <a:r>
              <a:rPr lang="ja-JP" altLang="en-US" sz="1000" b="1" dirty="0">
                <a:latin typeface="メイリオ" pitchFamily="50" charset="-128"/>
                <a:ea typeface="メイリオ" pitchFamily="50" charset="-128"/>
                <a:cs typeface="メイリオ" pitchFamily="50" charset="-128"/>
              </a:rPr>
              <a:t>業種</a:t>
            </a:r>
            <a:r>
              <a:rPr lang="en-US" altLang="ja-JP" sz="1000" b="1" dirty="0">
                <a:latin typeface="メイリオ" pitchFamily="50" charset="-128"/>
                <a:ea typeface="メイリオ" pitchFamily="50" charset="-128"/>
                <a:cs typeface="メイリオ" pitchFamily="50" charset="-128"/>
              </a:rPr>
              <a:t>1</a:t>
            </a:r>
            <a:r>
              <a:rPr lang="ja-JP" altLang="en-US" sz="1000" b="1" dirty="0">
                <a:latin typeface="メイリオ" pitchFamily="50" charset="-128"/>
                <a:ea typeface="メイリオ" pitchFamily="50" charset="-128"/>
                <a:cs typeface="メイリオ" pitchFamily="50" charset="-128"/>
              </a:rPr>
              <a:t>社</a:t>
            </a:r>
            <a:r>
              <a:rPr lang="ja-JP" altLang="en-US" sz="1000" b="1" dirty="0" smtClean="0">
                <a:latin typeface="メイリオ" pitchFamily="50" charset="-128"/>
                <a:ea typeface="メイリオ" pitchFamily="50" charset="-128"/>
                <a:cs typeface="メイリオ" pitchFamily="50" charset="-128"/>
              </a:rPr>
              <a:t>まで</a:t>
            </a:r>
            <a:endParaRPr lang="ja-JP" altLang="en-US" sz="1000" b="1" dirty="0">
              <a:latin typeface="メイリオ" pitchFamily="50" charset="-128"/>
              <a:ea typeface="メイリオ" pitchFamily="50" charset="-128"/>
              <a:cs typeface="メイリオ" pitchFamily="50" charset="-128"/>
            </a:endParaRPr>
          </a:p>
        </p:txBody>
      </p:sp>
      <p:sp>
        <p:nvSpPr>
          <p:cNvPr id="67" name="Text Box 20"/>
          <p:cNvSpPr txBox="1">
            <a:spLocks noChangeArrowheads="1"/>
          </p:cNvSpPr>
          <p:nvPr/>
        </p:nvSpPr>
        <p:spPr bwMode="auto">
          <a:xfrm>
            <a:off x="1825620" y="4147341"/>
            <a:ext cx="1125594" cy="22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800" b="1" dirty="0" smtClean="0">
                <a:latin typeface="メイリオ" pitchFamily="50" charset="-128"/>
                <a:ea typeface="メイリオ" pitchFamily="50" charset="-128"/>
                <a:cs typeface="メイリオ" pitchFamily="50" charset="-128"/>
              </a:rPr>
              <a:t>昨年実績の交通</a:t>
            </a:r>
            <a:r>
              <a:rPr lang="ja-JP" altLang="en-US" sz="800" b="1" dirty="0">
                <a:latin typeface="メイリオ" pitchFamily="50" charset="-128"/>
                <a:ea typeface="メイリオ" pitchFamily="50" charset="-128"/>
                <a:cs typeface="メイリオ" pitchFamily="50" charset="-128"/>
              </a:rPr>
              <a:t>広告</a:t>
            </a:r>
          </a:p>
        </p:txBody>
      </p:sp>
      <p:sp>
        <p:nvSpPr>
          <p:cNvPr id="68" name="正方形/長方形 67"/>
          <p:cNvSpPr/>
          <p:nvPr/>
        </p:nvSpPr>
        <p:spPr>
          <a:xfrm>
            <a:off x="402031" y="4520329"/>
            <a:ext cx="234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smtClean="0">
                <a:latin typeface="メイリオ" panose="020B0604030504040204" pitchFamily="50" charset="-128"/>
                <a:ea typeface="メイリオ" panose="020B0604030504040204" pitchFamily="50" charset="-128"/>
                <a:cs typeface="メイリオ" panose="020B0604030504040204" pitchFamily="50" charset="-128"/>
              </a:rPr>
              <a:t>⑤</a:t>
            </a:r>
            <a:r>
              <a:rPr lang="en-US" altLang="ja-JP" sz="1000" b="1"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掲載</a:t>
            </a:r>
            <a:r>
              <a:rPr lang="en-US" altLang="ja-JP" sz="1000" b="1" dirty="0">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00" b="1" dirty="0">
                <a:latin typeface="メイリオ" panose="020B0604030504040204" pitchFamily="50" charset="-128"/>
                <a:ea typeface="メイリオ" panose="020B0604030504040204" pitchFamily="50" charset="-128"/>
                <a:cs typeface="メイリオ" panose="020B0604030504040204" pitchFamily="50" charset="-128"/>
              </a:rPr>
              <a:t>週間</a:t>
            </a:r>
          </a:p>
        </p:txBody>
      </p:sp>
      <p:sp>
        <p:nvSpPr>
          <p:cNvPr id="69" name="Text Box 23"/>
          <p:cNvSpPr txBox="1">
            <a:spLocks noChangeArrowheads="1"/>
          </p:cNvSpPr>
          <p:nvPr/>
        </p:nvSpPr>
        <p:spPr bwMode="auto">
          <a:xfrm>
            <a:off x="897825" y="4785500"/>
            <a:ext cx="1348412" cy="28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200" b="1" dirty="0" smtClean="0">
                <a:latin typeface="メイリオ" pitchFamily="50" charset="-128"/>
                <a:ea typeface="メイリオ" pitchFamily="50" charset="-128"/>
                <a:cs typeface="メイリオ" pitchFamily="50" charset="-128"/>
              </a:rPr>
              <a:t>WEB</a:t>
            </a:r>
            <a:r>
              <a:rPr lang="ja-JP" altLang="en-US" sz="1200" b="1" dirty="0" smtClean="0">
                <a:latin typeface="メイリオ" pitchFamily="50" charset="-128"/>
                <a:ea typeface="メイリオ" pitchFamily="50" charset="-128"/>
                <a:cs typeface="メイリオ" pitchFamily="50" charset="-128"/>
              </a:rPr>
              <a:t>転載 </a:t>
            </a:r>
            <a:r>
              <a:rPr lang="en-US" altLang="ja-JP" sz="1200" b="1" dirty="0" smtClean="0">
                <a:latin typeface="メイリオ" pitchFamily="50" charset="-128"/>
                <a:ea typeface="メイリオ" pitchFamily="50" charset="-128"/>
                <a:cs typeface="メイリオ" pitchFamily="50" charset="-128"/>
              </a:rPr>
              <a:t>8</a:t>
            </a:r>
            <a:r>
              <a:rPr lang="ja-JP" altLang="en-US" sz="1200" b="1" dirty="0">
                <a:latin typeface="メイリオ" pitchFamily="50" charset="-128"/>
                <a:ea typeface="メイリオ" pitchFamily="50" charset="-128"/>
                <a:cs typeface="メイリオ" pitchFamily="50" charset="-128"/>
              </a:rPr>
              <a:t>週間</a:t>
            </a:r>
          </a:p>
        </p:txBody>
      </p:sp>
      <p:pic>
        <p:nvPicPr>
          <p:cNvPr id="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5724"/>
          <a:stretch/>
        </p:blipFill>
        <p:spPr bwMode="auto">
          <a:xfrm>
            <a:off x="852031" y="5088272"/>
            <a:ext cx="1440000" cy="159894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4" name="Text Box 11"/>
          <p:cNvSpPr txBox="1">
            <a:spLocks noChangeArrowheads="1"/>
          </p:cNvSpPr>
          <p:nvPr/>
        </p:nvSpPr>
        <p:spPr bwMode="auto">
          <a:xfrm>
            <a:off x="5503593" y="2283068"/>
            <a:ext cx="1742750" cy="28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latin typeface="メイリオ" pitchFamily="50" charset="-128"/>
                <a:ea typeface="メイリオ" pitchFamily="50" charset="-128"/>
                <a:cs typeface="メイリオ" pitchFamily="50" charset="-128"/>
              </a:rPr>
              <a:t>全国版タイアップ </a:t>
            </a:r>
            <a:r>
              <a:rPr lang="en-US" altLang="ja-JP" sz="1200" b="1" dirty="0" smtClean="0">
                <a:latin typeface="メイリオ" pitchFamily="50" charset="-128"/>
                <a:ea typeface="メイリオ" pitchFamily="50" charset="-128"/>
                <a:cs typeface="メイリオ" pitchFamily="50" charset="-128"/>
              </a:rPr>
              <a:t>2</a:t>
            </a:r>
            <a:r>
              <a:rPr lang="ja-JP" altLang="en-US" sz="1200" b="1" dirty="0">
                <a:latin typeface="メイリオ" pitchFamily="50" charset="-128"/>
                <a:ea typeface="メイリオ" pitchFamily="50" charset="-128"/>
                <a:cs typeface="メイリオ" pitchFamily="50" charset="-128"/>
              </a:rPr>
              <a:t>Ｐ</a:t>
            </a:r>
          </a:p>
        </p:txBody>
      </p:sp>
      <p:pic>
        <p:nvPicPr>
          <p:cNvPr id="3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4968" y="2611143"/>
            <a:ext cx="2160000" cy="1428359"/>
          </a:xfrm>
          <a:prstGeom prst="rect">
            <a:avLst/>
          </a:prstGeom>
          <a:solidFill>
            <a:schemeClr val="bg1">
              <a:lumMod val="95000"/>
            </a:schemeClr>
          </a:solidFill>
          <a:ln>
            <a:solidFill>
              <a:schemeClr val="bg1">
                <a:lumMod val="85000"/>
              </a:schemeClr>
            </a:solidFill>
          </a:ln>
        </p:spPr>
      </p:pic>
    </p:spTree>
    <p:extLst>
      <p:ext uri="{BB962C8B-B14F-4D97-AF65-F5344CB8AC3E}">
        <p14:creationId xmlns:p14="http://schemas.microsoft.com/office/powerpoint/2010/main" val="42061858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208375" y="1892102"/>
            <a:ext cx="5398429" cy="23921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4" name="タイトル 3"/>
          <p:cNvSpPr>
            <a:spLocks noGrp="1"/>
          </p:cNvSpPr>
          <p:nvPr>
            <p:ph type="title"/>
          </p:nvPr>
        </p:nvSpPr>
        <p:spPr/>
        <p:txBody>
          <a:bodyPr/>
          <a:lstStyle/>
          <a:p>
            <a:r>
              <a:rPr lang="en-US" altLang="ja-JP" dirty="0"/>
              <a:t>【</a:t>
            </a:r>
            <a:r>
              <a:rPr lang="ja-JP" altLang="en-US" dirty="0"/>
              <a:t>マガジン特別協賛</a:t>
            </a:r>
            <a:r>
              <a:rPr lang="en-US" altLang="ja-JP" dirty="0" smtClean="0"/>
              <a:t>】</a:t>
            </a:r>
            <a:r>
              <a:rPr lang="ja-JP" altLang="en-US" dirty="0" smtClean="0"/>
              <a:t>交通</a:t>
            </a:r>
            <a:r>
              <a:rPr lang="ja-JP" altLang="en-US" dirty="0"/>
              <a:t>広告企画特別メニューについて</a:t>
            </a:r>
            <a:endParaRPr kumimoji="1" lang="ja-JP" altLang="en-US" dirty="0"/>
          </a:p>
        </p:txBody>
      </p:sp>
      <p:sp>
        <p:nvSpPr>
          <p:cNvPr id="7" name="テキスト ボックス 6"/>
          <p:cNvSpPr txBox="1"/>
          <p:nvPr/>
        </p:nvSpPr>
        <p:spPr>
          <a:xfrm>
            <a:off x="4928456" y="2075999"/>
            <a:ext cx="2854806" cy="347353"/>
          </a:xfrm>
          <a:prstGeom prst="rect">
            <a:avLst/>
          </a:prstGeom>
          <a:noFill/>
        </p:spPr>
        <p:txBody>
          <a:bodyPr wrap="square" lIns="100154" tIns="50077" rIns="100154" bIns="50077" rtlCol="0">
            <a:spAutoFit/>
          </a:bodyPr>
          <a:lstStyle/>
          <a:p>
            <a:r>
              <a:rPr lang="ja-JP" altLang="en-US" sz="16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新生活</a:t>
            </a:r>
            <a:r>
              <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コラム</a:t>
            </a:r>
            <a:r>
              <a:rPr lang="en-US" altLang="ja-JP"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1P</a:t>
            </a:r>
            <a:endPar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4463969" y="2610907"/>
            <a:ext cx="4885285" cy="1611802"/>
          </a:xfrm>
          <a:prstGeom prst="rect">
            <a:avLst/>
          </a:prstGeom>
          <a:noFill/>
        </p:spPr>
        <p:txBody>
          <a:bodyPr wrap="square" lIns="100154" tIns="50077" rIns="100154" bIns="50077"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貴社商材に絡めた、新社会人に役立つコラム記事を</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制作し、フレッシャーズマガジンに掲載致します。コラムに絡めた形で貴社商品・サービスをご紹介することで、信頼感を高め新社会人に</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深く訴求致します。</a:t>
            </a:r>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コラム内容については、編集部にお任せいただきます。学生に響く切り口にて制作させていただきます。</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（事前に構成確認あり）</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548"/>
              </a:spcBef>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掲載位置はご指定いただけません。</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6" name="直線コネクタ 35"/>
          <p:cNvCxnSpPr/>
          <p:nvPr/>
        </p:nvCxnSpPr>
        <p:spPr>
          <a:xfrm>
            <a:off x="4463969" y="2412056"/>
            <a:ext cx="485697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29"/>
          <p:cNvSpPr>
            <a:spLocks noChangeArrowheads="1"/>
          </p:cNvSpPr>
          <p:nvPr/>
        </p:nvSpPr>
        <p:spPr bwMode="auto">
          <a:xfrm>
            <a:off x="498983" y="885600"/>
            <a:ext cx="9289033" cy="685899"/>
          </a:xfrm>
          <a:prstGeom prst="rect">
            <a:avLst/>
          </a:prstGeom>
          <a:noFill/>
          <a:ln w="9525">
            <a:noFill/>
            <a:miter lim="800000"/>
            <a:headEnd/>
            <a:tailEnd/>
          </a:ln>
        </p:spPr>
        <p:txBody>
          <a:bodyPr wrap="square" lIns="100145" tIns="50073" rIns="100145" bIns="50073">
            <a:spAutoFit/>
          </a:bodyPr>
          <a:lstStyle/>
          <a:p>
            <a:r>
              <a:rPr lang="ja-JP" altLang="en-US" sz="1200" dirty="0">
                <a:latin typeface="メイリオ" pitchFamily="50" charset="-128"/>
                <a:ea typeface="メイリオ" pitchFamily="50" charset="-128"/>
                <a:cs typeface="メイリオ" pitchFamily="50" charset="-128"/>
              </a:rPr>
              <a:t>交通広告企画にご参画いただいた場合、「交通広告企画特別メニュー」と</a:t>
            </a:r>
            <a:r>
              <a:rPr lang="ja-JP" altLang="en-US" sz="1200" dirty="0" smtClean="0">
                <a:latin typeface="メイリオ" pitchFamily="50" charset="-128"/>
                <a:ea typeface="メイリオ" pitchFamily="50" charset="-128"/>
                <a:cs typeface="メイリオ" pitchFamily="50" charset="-128"/>
              </a:rPr>
              <a:t>して</a:t>
            </a:r>
            <a:r>
              <a:rPr lang="ja-JP" altLang="en-US" sz="1200" dirty="0">
                <a:latin typeface="メイリオ" pitchFamily="50" charset="-128"/>
                <a:ea typeface="メイリオ" pitchFamily="50" charset="-128"/>
                <a:cs typeface="メイリオ" pitchFamily="50" charset="-128"/>
              </a:rPr>
              <a:t>、</a:t>
            </a:r>
            <a:r>
              <a:rPr lang="ja-JP" altLang="en-US" sz="1200" dirty="0" smtClean="0">
                <a:latin typeface="メイリオ" pitchFamily="50" charset="-128"/>
                <a:ea typeface="メイリオ" pitchFamily="50" charset="-128"/>
                <a:cs typeface="メイリオ" pitchFamily="50" charset="-128"/>
              </a:rPr>
              <a:t>下記</a:t>
            </a:r>
            <a:r>
              <a:rPr lang="en-US" altLang="ja-JP" sz="1400" b="1" u="sng" dirty="0" smtClean="0">
                <a:solidFill>
                  <a:srgbClr val="C00000"/>
                </a:solidFill>
                <a:latin typeface="メイリオ" pitchFamily="50" charset="-128"/>
                <a:ea typeface="メイリオ" pitchFamily="50" charset="-128"/>
                <a:cs typeface="メイリオ" pitchFamily="50" charset="-128"/>
              </a:rPr>
              <a:t>A</a:t>
            </a:r>
            <a:r>
              <a:rPr lang="ja-JP" altLang="en-US" sz="1400" b="1" u="sng" dirty="0">
                <a:solidFill>
                  <a:srgbClr val="C00000"/>
                </a:solidFill>
                <a:latin typeface="メイリオ" pitchFamily="50" charset="-128"/>
                <a:ea typeface="メイリオ" pitchFamily="50" charset="-128"/>
                <a:cs typeface="メイリオ" pitchFamily="50" charset="-128"/>
              </a:rPr>
              <a:t>・</a:t>
            </a:r>
            <a:r>
              <a:rPr lang="ja-JP" altLang="en-US" sz="1400" b="1" u="sng" dirty="0" smtClean="0">
                <a:solidFill>
                  <a:srgbClr val="C00000"/>
                </a:solidFill>
                <a:latin typeface="メイリオ" pitchFamily="50" charset="-128"/>
                <a:ea typeface="メイリオ" pitchFamily="50" charset="-128"/>
                <a:cs typeface="メイリオ" pitchFamily="50" charset="-128"/>
              </a:rPr>
              <a:t>Ｂ</a:t>
            </a:r>
            <a:r>
              <a:rPr lang="ja-JP" altLang="en-US" sz="1400" b="1" u="sng" dirty="0">
                <a:solidFill>
                  <a:srgbClr val="C00000"/>
                </a:solidFill>
                <a:latin typeface="メイリオ" pitchFamily="50" charset="-128"/>
                <a:ea typeface="メイリオ" pitchFamily="50" charset="-128"/>
                <a:cs typeface="メイリオ" pitchFamily="50" charset="-128"/>
              </a:rPr>
              <a:t>の中からいずれか１メニュー</a:t>
            </a:r>
            <a:r>
              <a:rPr lang="ja-JP" altLang="en-US" sz="1200" dirty="0" smtClean="0">
                <a:latin typeface="メイリオ" pitchFamily="50" charset="-128"/>
                <a:ea typeface="メイリオ" pitchFamily="50" charset="-128"/>
                <a:cs typeface="メイリオ" pitchFamily="50" charset="-128"/>
              </a:rPr>
              <a:t>を</a:t>
            </a:r>
            <a:endParaRPr lang="en-US" altLang="ja-JP" sz="1200" dirty="0" smtClean="0">
              <a:latin typeface="メイリオ" pitchFamily="50" charset="-128"/>
              <a:ea typeface="メイリオ" pitchFamily="50" charset="-128"/>
              <a:cs typeface="メイリオ" pitchFamily="50" charset="-128"/>
            </a:endParaRPr>
          </a:p>
          <a:p>
            <a:r>
              <a:rPr lang="ja-JP" altLang="en-US" sz="1200" dirty="0" smtClean="0">
                <a:latin typeface="メイリオ" pitchFamily="50" charset="-128"/>
                <a:ea typeface="メイリオ" pitchFamily="50" charset="-128"/>
                <a:cs typeface="メイリオ" pitchFamily="50" charset="-128"/>
              </a:rPr>
              <a:t>お選び</a:t>
            </a:r>
            <a:r>
              <a:rPr lang="ja-JP" altLang="en-US" sz="1200" dirty="0">
                <a:latin typeface="メイリオ" pitchFamily="50" charset="-128"/>
                <a:ea typeface="メイリオ" pitchFamily="50" charset="-128"/>
                <a:cs typeface="メイリオ" pitchFamily="50" charset="-128"/>
              </a:rPr>
              <a:t>いただけます</a:t>
            </a:r>
            <a:r>
              <a:rPr lang="ja-JP" altLang="en-US" sz="1200" dirty="0" smtClean="0">
                <a:latin typeface="メイリオ" pitchFamily="50" charset="-128"/>
                <a:ea typeface="メイリオ" pitchFamily="50" charset="-128"/>
                <a:cs typeface="メイリオ" pitchFamily="50" charset="-128"/>
              </a:rPr>
              <a:t>。貴社</a:t>
            </a:r>
            <a:r>
              <a:rPr lang="ja-JP" altLang="en-US" sz="1200" dirty="0">
                <a:latin typeface="メイリオ" pitchFamily="50" charset="-128"/>
                <a:ea typeface="メイリオ" pitchFamily="50" charset="-128"/>
                <a:cs typeface="メイリオ" pitchFamily="50" charset="-128"/>
              </a:rPr>
              <a:t>プロモーションに最適なメニューをご提案させていただきます</a:t>
            </a:r>
            <a:r>
              <a:rPr lang="ja-JP" altLang="en-US" sz="1200" b="1" dirty="0">
                <a:latin typeface="メイリオ" pitchFamily="50" charset="-128"/>
                <a:ea typeface="メイリオ" pitchFamily="50" charset="-128"/>
                <a:cs typeface="メイリオ" pitchFamily="50" charset="-128"/>
              </a:rPr>
              <a:t>。</a:t>
            </a:r>
            <a:endParaRPr lang="en-US" altLang="ja-JP" sz="1200" b="1" dirty="0">
              <a:latin typeface="メイリオ" pitchFamily="50" charset="-128"/>
              <a:ea typeface="メイリオ" pitchFamily="50" charset="-128"/>
              <a:cs typeface="メイリオ" pitchFamily="50" charset="-128"/>
            </a:endParaRPr>
          </a:p>
          <a:p>
            <a:pPr defTabSz="914400" fontAlgn="base">
              <a:spcBef>
                <a:spcPct val="0"/>
              </a:spcBef>
              <a:spcAft>
                <a:spcPct val="0"/>
              </a:spcAft>
            </a:pPr>
            <a:r>
              <a:rPr lang="ja-JP" altLang="en-US" sz="1200" dirty="0">
                <a:solidFill>
                  <a:srgbClr val="000000"/>
                </a:solidFill>
                <a:cs typeface="メイリオ" panose="020B0604030504040204" pitchFamily="50" charset="-128"/>
              </a:rPr>
              <a:t>　</a:t>
            </a:r>
            <a:endParaRPr lang="en-US" altLang="ja-JP" sz="1200" dirty="0">
              <a:solidFill>
                <a:srgbClr val="000000"/>
              </a:solidFill>
              <a:cs typeface="メイリオ" panose="020B0604030504040204" pitchFamily="50" charset="-128"/>
            </a:endParaRPr>
          </a:p>
        </p:txBody>
      </p:sp>
      <p:pic>
        <p:nvPicPr>
          <p:cNvPr id="32" name="Picture 3" descr="C:\Users\s1150735\Downloads\2016FM_COVER_nyu_syu0205_OL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052" y="2629296"/>
            <a:ext cx="2088232" cy="2824017"/>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34" name="円/楕円 33"/>
          <p:cNvSpPr/>
          <p:nvPr/>
        </p:nvSpPr>
        <p:spPr>
          <a:xfrm>
            <a:off x="4352392" y="1983867"/>
            <a:ext cx="531619" cy="531619"/>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4207396" y="4451052"/>
            <a:ext cx="5398429" cy="239216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49" name="テキスト ボックス 48"/>
          <p:cNvSpPr txBox="1"/>
          <p:nvPr/>
        </p:nvSpPr>
        <p:spPr>
          <a:xfrm>
            <a:off x="4927477" y="4634949"/>
            <a:ext cx="2854806" cy="347353"/>
          </a:xfrm>
          <a:prstGeom prst="rect">
            <a:avLst/>
          </a:prstGeom>
          <a:noFill/>
        </p:spPr>
        <p:txBody>
          <a:bodyPr wrap="square" lIns="100154" tIns="50077" rIns="100154" bIns="50077" rtlCol="0">
            <a:spAutoFit/>
          </a:bodyPr>
          <a:lstStyle/>
          <a:p>
            <a:r>
              <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リーフレット</a:t>
            </a:r>
            <a:r>
              <a:rPr lang="ja-JP" altLang="en-US" sz="16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同梱</a:t>
            </a:r>
            <a:r>
              <a:rPr lang="ja-JP" altLang="en-US" sz="16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全件</a:t>
            </a:r>
          </a:p>
        </p:txBody>
      </p:sp>
      <p:sp>
        <p:nvSpPr>
          <p:cNvPr id="50" name="テキスト ボックス 49"/>
          <p:cNvSpPr txBox="1"/>
          <p:nvPr/>
        </p:nvSpPr>
        <p:spPr>
          <a:xfrm>
            <a:off x="4462990" y="5169857"/>
            <a:ext cx="4885285" cy="1675922"/>
          </a:xfrm>
          <a:prstGeom prst="rect">
            <a:avLst/>
          </a:prstGeom>
          <a:noFill/>
        </p:spPr>
        <p:txBody>
          <a:bodyPr wrap="square" lIns="100154" tIns="50077" rIns="100154" bIns="50077"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貴社にてお持ちのチラシ等を、男女合わせて最大</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万部、フレッシャーズマガジンに同梱いただくことが可能です。タイアップページとは異なるアプローチを実現致します</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形状は、</a:t>
            </a:r>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サイズ以内のペラもの（</a:t>
            </a:r>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枚）に限ります。</a:t>
            </a:r>
            <a:endPar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a:spcBef>
                <a:spcPts val="548"/>
              </a:spcBef>
            </a:pPr>
            <a:r>
              <a:rPr lang="en-US" altLang="ja-JP"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貴社よりご納品いただきます。</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チラシ等をお持ちでない場合、弊社にて新社会人向けに制作することも可能です。是非ご相談下さい（別途御見積）。</a:t>
            </a:r>
            <a:endParaRPr lang="en-US" altLang="ja-JP" sz="1000" dirty="0">
              <a:latin typeface="メイリオ" panose="020B0604030504040204" pitchFamily="50" charset="-128"/>
              <a:ea typeface="メイリオ" panose="020B0604030504040204" pitchFamily="50" charset="-128"/>
              <a:cs typeface="メイリオ" panose="020B0604030504040204" pitchFamily="50" charset="-128"/>
            </a:endParaRPr>
          </a:p>
          <a:p>
            <a:pPr>
              <a:spcBef>
                <a:spcPts val="548"/>
              </a:spcBef>
            </a:pP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交通広告パックにて「</a:t>
            </a:r>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同梱」をご実施いただく場合、件数によって金額は変わりません。</a:t>
            </a:r>
          </a:p>
        </p:txBody>
      </p:sp>
      <p:cxnSp>
        <p:nvCxnSpPr>
          <p:cNvPr id="51" name="直線コネクタ 50"/>
          <p:cNvCxnSpPr/>
          <p:nvPr/>
        </p:nvCxnSpPr>
        <p:spPr>
          <a:xfrm>
            <a:off x="4462990" y="4971006"/>
            <a:ext cx="4856975"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4351413" y="4542817"/>
            <a:ext cx="531619" cy="531619"/>
          </a:xfrm>
          <a:prstGeom prst="ellips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B</a:t>
            </a:r>
            <a:endPar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15</a:t>
            </a:fld>
            <a:endParaRPr lang="ja-JP" altLang="en-US"/>
          </a:p>
        </p:txBody>
      </p:sp>
    </p:spTree>
    <p:extLst>
      <p:ext uri="{BB962C8B-B14F-4D97-AF65-F5344CB8AC3E}">
        <p14:creationId xmlns:p14="http://schemas.microsoft.com/office/powerpoint/2010/main" val="13856380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2307" y="95697"/>
            <a:ext cx="1008000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a:solidFill>
                <a:srgbClr val="31653E"/>
              </a:solidFill>
            </a:endParaRPr>
          </a:p>
          <a:p>
            <a:pPr algn="ctr"/>
            <a:r>
              <a:rPr lang="en-US" altLang="ja-JP" sz="3200" u="sng" dirty="0" smtClean="0">
                <a:solidFill>
                  <a:srgbClr val="31653E"/>
                </a:solidFill>
              </a:rPr>
              <a:t>FRESHERS WEB</a:t>
            </a:r>
            <a:endParaRPr lang="en-US" altLang="ja-JP" sz="3200" u="sng" dirty="0">
              <a:solidFill>
                <a:srgbClr val="31653E"/>
              </a:solidFill>
            </a:endParaRPr>
          </a:p>
          <a:p>
            <a:pPr algn="ctr"/>
            <a:endParaRPr lang="en-US" altLang="ja-JP" sz="800" u="sng" dirty="0">
              <a:solidFill>
                <a:srgbClr val="31653E"/>
              </a:solidFill>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タイアップ広告・アンケート</a:t>
            </a:r>
            <a:r>
              <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企画</a:t>
            </a:r>
            <a:endParaRPr lang="en-US" altLang="ja-JP"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ディスプレイ広告・メールマガジン広告</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200" u="sng" dirty="0">
                <a:solidFill>
                  <a:srgbClr val="31653E"/>
                </a:solidFill>
              </a:rPr>
              <a:t> </a:t>
            </a:r>
          </a:p>
          <a:p>
            <a:pPr algn="ctr"/>
            <a:endParaRPr kumimoji="1" lang="ja-JP" altLang="en-US" sz="1600" dirty="0">
              <a:solidFill>
                <a:srgbClr val="31653E"/>
              </a:solidFill>
            </a:endParaRPr>
          </a:p>
        </p:txBody>
      </p:sp>
    </p:spTree>
    <p:extLst>
      <p:ext uri="{BB962C8B-B14F-4D97-AF65-F5344CB8AC3E}">
        <p14:creationId xmlns:p14="http://schemas.microsoft.com/office/powerpoint/2010/main" val="2635085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8"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1" r="5797" b="85769"/>
          <a:stretch/>
        </p:blipFill>
        <p:spPr bwMode="auto">
          <a:xfrm>
            <a:off x="1178666" y="2540500"/>
            <a:ext cx="1429792" cy="8636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4" name="角丸四角形 43"/>
          <p:cNvSpPr/>
          <p:nvPr/>
        </p:nvSpPr>
        <p:spPr bwMode="auto">
          <a:xfrm>
            <a:off x="175023" y="4836696"/>
            <a:ext cx="9996877" cy="2354464"/>
          </a:xfrm>
          <a:prstGeom prst="roundRect">
            <a:avLst/>
          </a:prstGeom>
          <a:solidFill>
            <a:srgbClr val="F2F2F2"/>
          </a:solidFill>
          <a:ln w="9525" cap="flat" cmpd="sng" algn="ctr">
            <a:noFill/>
            <a:prstDash val="solid"/>
            <a:round/>
            <a:headEnd type="none" w="med" len="med"/>
            <a:tailEnd type="triangle" w="med" len="med"/>
          </a:ln>
          <a:effectLst/>
          <a:extLst/>
        </p:spPr>
        <p:txBody>
          <a:bodyPr vert="horz" wrap="square" lIns="100154" tIns="50077" rIns="100154" bIns="50077" numCol="1" rtlCol="0" anchor="t" anchorCtr="0" compatLnSpc="1">
            <a:prstTxWarp prst="textNoShape">
              <a:avLst/>
            </a:prstTxWarp>
          </a:bodyPr>
          <a:lstStyle/>
          <a:p>
            <a:pPr algn="ctr" defTabSz="1001542" fontAlgn="base">
              <a:spcBef>
                <a:spcPct val="0"/>
              </a:spcBef>
              <a:spcAft>
                <a:spcPct val="0"/>
              </a:spcAft>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3" name="Picture 2" descr="\\cpfs10\mynavi\スチューデント事業部\01営業部\営業推進課\!河合\作業\2018卒就活媒体資料\PC透過.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138" y="2387056"/>
            <a:ext cx="2580495" cy="188868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グループ化 25"/>
          <p:cNvGrpSpPr/>
          <p:nvPr/>
        </p:nvGrpSpPr>
        <p:grpSpPr>
          <a:xfrm>
            <a:off x="2707346" y="3476899"/>
            <a:ext cx="653956" cy="1292829"/>
            <a:chOff x="8320452" y="4165038"/>
            <a:chExt cx="770122" cy="1522482"/>
          </a:xfrm>
        </p:grpSpPr>
        <p:sp>
          <p:nvSpPr>
            <p:cNvPr id="29" name="正方形/長方形 28"/>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Picture 3" descr="\\cpfs10\mynavi\スチューデント事業部\01営業部\営業推進課\!河合\作業\2018卒就活媒体資料\スマホ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591"/>
          <a:stretch/>
        </p:blipFill>
        <p:spPr bwMode="auto">
          <a:xfrm>
            <a:off x="2744157" y="3633255"/>
            <a:ext cx="567350" cy="968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4" name="Group 72"/>
          <p:cNvGraphicFramePr>
            <a:graphicFrameLocks noGrp="1"/>
          </p:cNvGraphicFramePr>
          <p:nvPr>
            <p:extLst>
              <p:ext uri="{D42A27DB-BD31-4B8C-83A1-F6EECF244321}">
                <p14:modId xmlns:p14="http://schemas.microsoft.com/office/powerpoint/2010/main" val="556526673"/>
              </p:ext>
            </p:extLst>
          </p:nvPr>
        </p:nvGraphicFramePr>
        <p:xfrm>
          <a:off x="3604022" y="2646311"/>
          <a:ext cx="6468666" cy="1886284"/>
        </p:xfrm>
        <a:graphic>
          <a:graphicData uri="http://schemas.openxmlformats.org/drawingml/2006/table">
            <a:tbl>
              <a:tblPr/>
              <a:tblGrid>
                <a:gridCol w="1053424"/>
                <a:gridCol w="5415242"/>
              </a:tblGrid>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URL</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https://gakumado.mynavi.jp/freshers/</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ピーク時</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4,110,000</a:t>
                      </a:r>
                      <a:r>
                        <a:rPr kumimoji="1" lang="en-US" altLang="ja-JP" sz="800" b="0" i="0" u="none" strike="noStrike" kern="1200"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P</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V / 2016</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月実績</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会員数</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万人（</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2016</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月実績）</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情報提供期間</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大学</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年生の</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月から社会人</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年目</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月末まで</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798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メールマガジン発行数</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800" b="0" i="0" kern="1200" dirty="0" smtClean="0">
                          <a:solidFill>
                            <a:schemeClr val="tx1"/>
                          </a:solidFill>
                          <a:effectLst/>
                          <a:latin typeface="+mn-lt"/>
                          <a:ea typeface="+mn-ea"/>
                          <a:cs typeface="+mn-cs"/>
                        </a:rPr>
                        <a:t>312,178</a:t>
                      </a:r>
                      <a:r>
                        <a:rPr kumimoji="1" lang="ja-JP" altLang="en-US" sz="800" b="0" i="0" kern="1200" dirty="0" smtClean="0">
                          <a:solidFill>
                            <a:schemeClr val="tx1"/>
                          </a:solidFill>
                          <a:effectLst/>
                          <a:latin typeface="+mn-lt"/>
                          <a:ea typeface="+mn-ea"/>
                          <a:cs typeface="+mn-cs"/>
                        </a:rPr>
                        <a:t>通</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(2016</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年</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月実績</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2253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男女比</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男性：</a:t>
                      </a:r>
                      <a:r>
                        <a:rPr kumimoji="1" lang="en-US" altLang="ja-JP"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55%</a:t>
                      </a:r>
                      <a:r>
                        <a:rPr kumimoji="1" lang="ja-JP" altLang="en-US"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　女性：</a:t>
                      </a:r>
                      <a:r>
                        <a:rPr kumimoji="1" lang="en-US" altLang="ja-JP" sz="800" b="0" i="0" u="none" strike="noStrike" cap="none" normalizeH="0" baseline="0" dirty="0" smtClean="0">
                          <a:ln>
                            <a:noFill/>
                          </a:ln>
                          <a:solidFill>
                            <a:srgbClr val="333333"/>
                          </a:solidFill>
                          <a:effectLst/>
                          <a:latin typeface="メイリオ" panose="020B0604030504040204" pitchFamily="50" charset="-128"/>
                          <a:ea typeface="メイリオ" panose="020B0604030504040204" pitchFamily="50" charset="-128"/>
                          <a:cs typeface="メイリオ" panose="020B0604030504040204" pitchFamily="50" charset="-128"/>
                        </a:rPr>
                        <a:t>45%</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3798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特徴</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日本最大級の就職情報サイト「マイナビ」を卒業した“新社会人”が毎年登録。</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のみに限らず、宅配マガジン、イベント、</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DM</a:t>
                      </a:r>
                      <a:r>
                        <a:rPr kumimoji="1" lang="ja-JP" altLang="en-US" sz="800" b="0" i="0" u="none" strike="noStrike" cap="none" normalizeH="0" baseline="0" dirty="0" err="1"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アンケートなどを絡めたクロスメディア展開。</a:t>
                      </a:r>
                    </a:p>
                  </a:txBody>
                  <a:tcPr marL="102882" marR="102882" marT="48284" marB="48284"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pic>
        <p:nvPicPr>
          <p:cNvPr id="18439" name="Picture 7" descr="C:\Users\s1150735\Desktop\画像\1231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5168" y="5122224"/>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C:\Users\s1150735\Desktop\画像\12297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5825" y="5901567"/>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C:\Users\s1150735\Desktop\画像\131584.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35168" y="5882391"/>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3" name="Picture 11" descr="C:\Users\s1150735\Desktop\画像\12561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2138" y="5882395"/>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C:\Users\s1150735\Desktop\画像\12883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2138" y="6545443"/>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descr="C:\Users\s1150735\Desktop\画像\11832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45825" y="5122228"/>
            <a:ext cx="810000" cy="760167"/>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C:\Users\s1150735\Desktop\画像\12165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7922" y="5122228"/>
            <a:ext cx="810000" cy="76016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1345381" y="5258602"/>
            <a:ext cx="2395172"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社会人ライフ</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引越し、暮らし方、オフの過ごし方など、</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先輩社会人のライフスタイルの紹介。</a:t>
            </a:r>
          </a:p>
        </p:txBody>
      </p:sp>
      <p:sp>
        <p:nvSpPr>
          <p:cNvPr id="40" name="テキスト ボックス 39"/>
          <p:cNvSpPr txBox="1"/>
          <p:nvPr/>
        </p:nvSpPr>
        <p:spPr>
          <a:xfrm>
            <a:off x="4445167" y="5258602"/>
            <a:ext cx="2395172"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マナー・ファッション</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社会人としての振る舞いや、</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身だしなみ、オフィスファッションなど。</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7655825" y="5258602"/>
            <a:ext cx="2510588"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内定・仕事</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就職が内定してからの悩み、職場のルール、</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新人の仕事の仕方などをレクチャー。</a:t>
            </a:r>
          </a:p>
        </p:txBody>
      </p:sp>
      <p:sp>
        <p:nvSpPr>
          <p:cNvPr id="43" name="テキスト ボックス 42"/>
          <p:cNvSpPr txBox="1"/>
          <p:nvPr/>
        </p:nvSpPr>
        <p:spPr>
          <a:xfrm>
            <a:off x="1385473" y="6018768"/>
            <a:ext cx="2164340"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卒業旅行</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初めての海外旅行指南、人気の行き先</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ランキング、スポット紹介など。</a:t>
            </a:r>
          </a:p>
        </p:txBody>
      </p:sp>
      <p:sp>
        <p:nvSpPr>
          <p:cNvPr id="46" name="テキスト ボックス 45"/>
          <p:cNvSpPr txBox="1"/>
          <p:nvPr/>
        </p:nvSpPr>
        <p:spPr>
          <a:xfrm>
            <a:off x="4445168" y="6037941"/>
            <a:ext cx="2279756"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お金の知識</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給料・ボーナスの使い方、貯金の方法、</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クレジットカード等お金の使い方を指南</a:t>
            </a:r>
          </a:p>
        </p:txBody>
      </p:sp>
      <p:sp>
        <p:nvSpPr>
          <p:cNvPr id="47" name="テキスト ボックス 46"/>
          <p:cNvSpPr txBox="1"/>
          <p:nvPr/>
        </p:nvSpPr>
        <p:spPr>
          <a:xfrm>
            <a:off x="7655826" y="6037941"/>
            <a:ext cx="2279756"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恋愛</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学生同士の恋愛、社会人になってからの</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付き合い方、モテテクなど。</a:t>
            </a:r>
          </a:p>
        </p:txBody>
      </p:sp>
      <p:sp>
        <p:nvSpPr>
          <p:cNvPr id="48" name="テキスト ボックス 47"/>
          <p:cNvSpPr txBox="1"/>
          <p:nvPr/>
        </p:nvSpPr>
        <p:spPr>
          <a:xfrm>
            <a:off x="1443180" y="6681816"/>
            <a:ext cx="2048924" cy="516630"/>
          </a:xfrm>
          <a:prstGeom prst="rect">
            <a:avLst/>
          </a:prstGeom>
          <a:noFill/>
        </p:spPr>
        <p:txBody>
          <a:bodyPr wrap="none" lIns="100154" tIns="50077" rIns="100154" bIns="50077" rtlCol="0">
            <a:spAutoFit/>
          </a:bodyPr>
          <a:lstStyle/>
          <a:p>
            <a:pPr algn="l"/>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ニュース・イベント</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新生活に向けてのイベント、</a:t>
            </a:r>
            <a:endParaRPr lang="en-US" altLang="ja-JP"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a:p>
            <a:pPr algn="l"/>
            <a:r>
              <a:rPr lang="ja-JP" altLang="en-US" sz="900" dirty="0">
                <a:solidFill>
                  <a:srgbClr val="4D4D4D"/>
                </a:solidFill>
                <a:latin typeface="メイリオ" panose="020B0604030504040204" pitchFamily="50" charset="-128"/>
                <a:ea typeface="メイリオ" panose="020B0604030504040204" pitchFamily="50" charset="-128"/>
                <a:cs typeface="メイリオ" panose="020B0604030504040204" pitchFamily="50" charset="-128"/>
              </a:rPr>
              <a:t>時事ニュースや知るべき情報など。</a:t>
            </a:r>
          </a:p>
        </p:txBody>
      </p:sp>
      <p:sp>
        <p:nvSpPr>
          <p:cNvPr id="49" name="Rectangle 56"/>
          <p:cNvSpPr>
            <a:spLocks noChangeArrowheads="1"/>
          </p:cNvSpPr>
          <p:nvPr/>
        </p:nvSpPr>
        <p:spPr bwMode="auto">
          <a:xfrm>
            <a:off x="517922" y="4886124"/>
            <a:ext cx="3998175" cy="22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カテゴリと人気コンテンツ</a:t>
            </a:r>
            <a:r>
              <a:rPr lang="en-US" altLang="ja-JP" sz="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新社会人の生活に</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関するすべての</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ジャンルを網羅！</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タイトル 3"/>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媒体</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概要</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p:cNvSpPr txBox="1"/>
          <p:nvPr/>
        </p:nvSpPr>
        <p:spPr>
          <a:xfrm>
            <a:off x="946313" y="883990"/>
            <a:ext cx="8726853" cy="1323439"/>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全国のフレッシャーズに向けて新生活準備の情報を発信！</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マイナビ</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学生の窓口 フレッシャーズ</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日本最大級の就職情報サイト「マイナビ」</a:t>
            </a:r>
          </a:p>
          <a:p>
            <a:pPr algn="ct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登録者のうち就活終了後に新生活情報を希望しているユーザーへ情報を提供</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しております。</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「卒業旅行」「新生活」「新社会人準備」といった切り口で、残り少ない学生生活を充実させるための</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情報や、新社会人になった際にビジネスシーンで役立つ情報を提供しています。</a:t>
            </a:r>
          </a:p>
        </p:txBody>
      </p:sp>
      <p:sp>
        <p:nvSpPr>
          <p:cNvPr id="31"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17</a:t>
            </a:fld>
            <a:endParaRPr lang="ja-JP" altLang="en-US"/>
          </a:p>
        </p:txBody>
      </p:sp>
      <p:pic>
        <p:nvPicPr>
          <p:cNvPr id="32"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78666" y="2594493"/>
            <a:ext cx="900003" cy="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6" name="グループ化 35"/>
          <p:cNvGrpSpPr/>
          <p:nvPr/>
        </p:nvGrpSpPr>
        <p:grpSpPr>
          <a:xfrm>
            <a:off x="201951" y="2099792"/>
            <a:ext cx="1005282" cy="943434"/>
            <a:chOff x="3352758" y="2684190"/>
            <a:chExt cx="893584" cy="893584"/>
          </a:xfrm>
        </p:grpSpPr>
        <p:sp>
          <p:nvSpPr>
            <p:cNvPr id="37" name="円/楕円 36"/>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3468120" y="2956074"/>
              <a:ext cx="662860" cy="349817"/>
            </a:xfrm>
            <a:prstGeom prst="rect">
              <a:avLst/>
            </a:prstGeom>
          </p:spPr>
          <p:txBody>
            <a:bodyPr wrap="none">
              <a:spAutoFit/>
            </a:bodyPr>
            <a:lstStyle/>
            <a:p>
              <a:pPr algn="ctr"/>
              <a:r>
                <a:rPr lang="en-US" altLang="ja-JP" sz="1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WEB</a:t>
              </a:r>
              <a:endParaRPr lang="ja-JP" altLang="en-US" sz="18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1558400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 b="76659"/>
          <a:stretch/>
        </p:blipFill>
        <p:spPr bwMode="auto">
          <a:xfrm>
            <a:off x="4085739" y="2021755"/>
            <a:ext cx="2448000" cy="4608514"/>
          </a:xfrm>
          <a:prstGeom prst="rect">
            <a:avLst/>
          </a:prstGeom>
          <a:noFill/>
          <a:ln w="9525">
            <a:solidFill>
              <a:schemeClr val="bg1">
                <a:lumMod val="85000"/>
              </a:schemeClr>
            </a:solidFill>
            <a:miter lim="800000"/>
            <a:headEnd/>
            <a:tailEnd/>
          </a:ln>
        </p:spPr>
      </p:pic>
      <p:sp>
        <p:nvSpPr>
          <p:cNvPr id="5" name="タイトル 4"/>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タイアップ広告</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p:cNvSpPr/>
          <p:nvPr/>
        </p:nvSpPr>
        <p:spPr>
          <a:xfrm>
            <a:off x="607316" y="1673155"/>
            <a:ext cx="288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t>クリエイティブタイアップ</a:t>
            </a:r>
            <a:endParaRPr kumimoji="1" lang="ja-JP" altLang="en-US" sz="1000" b="1" dirty="0"/>
          </a:p>
        </p:txBody>
      </p:sp>
      <p:sp>
        <p:nvSpPr>
          <p:cNvPr id="10" name="正方形/長方形 9"/>
          <p:cNvSpPr/>
          <p:nvPr/>
        </p:nvSpPr>
        <p:spPr>
          <a:xfrm>
            <a:off x="3869739" y="1673155"/>
            <a:ext cx="288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t>編集タイアップ</a:t>
            </a:r>
            <a:endParaRPr kumimoji="1" lang="ja-JP" altLang="en-US" sz="1000" b="1" dirty="0"/>
          </a:p>
        </p:txBody>
      </p:sp>
      <p:sp>
        <p:nvSpPr>
          <p:cNvPr id="12" name="正方形/長方形 11"/>
          <p:cNvSpPr/>
          <p:nvPr/>
        </p:nvSpPr>
        <p:spPr>
          <a:xfrm>
            <a:off x="7088036" y="1673153"/>
            <a:ext cx="2880000" cy="2146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000" b="1" dirty="0"/>
              <a:t>編集タイアップ素材支給型</a:t>
            </a:r>
            <a:endParaRPr kumimoji="1" lang="ja-JP" altLang="en-US" sz="1000" b="1" dirty="0"/>
          </a:p>
        </p:txBody>
      </p:sp>
      <p:pic>
        <p:nvPicPr>
          <p:cNvPr id="2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77" b="64914"/>
          <a:stretch/>
        </p:blipFill>
        <p:spPr bwMode="auto">
          <a:xfrm>
            <a:off x="823316" y="2021756"/>
            <a:ext cx="2448000" cy="469488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2" name="フローチャート : せん孔テープ 21"/>
          <p:cNvSpPr/>
          <p:nvPr/>
        </p:nvSpPr>
        <p:spPr>
          <a:xfrm>
            <a:off x="7017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フローチャート : せん孔テープ 23"/>
          <p:cNvSpPr/>
          <p:nvPr/>
        </p:nvSpPr>
        <p:spPr>
          <a:xfrm>
            <a:off x="3964942" y="6536617"/>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55" b="79272"/>
          <a:stretch/>
        </p:blipFill>
        <p:spPr bwMode="auto">
          <a:xfrm>
            <a:off x="7303740" y="2021755"/>
            <a:ext cx="2448000" cy="460851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8" name="フローチャート : せん孔テープ 27"/>
          <p:cNvSpPr/>
          <p:nvPr/>
        </p:nvSpPr>
        <p:spPr>
          <a:xfrm>
            <a:off x="6943700" y="6492704"/>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5728566" y="2077790"/>
            <a:ext cx="720079" cy="642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5" name="正方形/長方形 14"/>
          <p:cNvSpPr/>
          <p:nvPr/>
        </p:nvSpPr>
        <p:spPr>
          <a:xfrm>
            <a:off x="8940931" y="2090124"/>
            <a:ext cx="720079" cy="6058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6" name="Rectangle 29"/>
          <p:cNvSpPr>
            <a:spLocks noChangeArrowheads="1"/>
          </p:cNvSpPr>
          <p:nvPr/>
        </p:nvSpPr>
        <p:spPr bwMode="auto">
          <a:xfrm>
            <a:off x="498983" y="885600"/>
            <a:ext cx="9289033" cy="285790"/>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「クリエイティブタイアップ」「編集タイアップ」「編集タイアップ素材支給型」の</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メニューをご用意しています</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18</a:t>
            </a:fld>
            <a:endParaRPr lang="ja-JP" altLang="en-US"/>
          </a:p>
        </p:txBody>
      </p:sp>
      <p:sp>
        <p:nvSpPr>
          <p:cNvPr id="19" name="正方形/長方形 18"/>
          <p:cNvSpPr/>
          <p:nvPr/>
        </p:nvSpPr>
        <p:spPr>
          <a:xfrm>
            <a:off x="8940931" y="5492502"/>
            <a:ext cx="720079" cy="642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3" name="Rectangle 1"/>
          <p:cNvSpPr>
            <a:spLocks noChangeArrowheads="1"/>
          </p:cNvSpPr>
          <p:nvPr/>
        </p:nvSpPr>
        <p:spPr bwMode="auto">
          <a:xfrm>
            <a:off x="0" y="0"/>
            <a:ext cx="10287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0" name="正方形/長方形 19"/>
          <p:cNvSpPr/>
          <p:nvPr/>
        </p:nvSpPr>
        <p:spPr>
          <a:xfrm>
            <a:off x="5728566" y="3935329"/>
            <a:ext cx="720079" cy="642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Tree>
    <p:extLst>
      <p:ext uri="{BB962C8B-B14F-4D97-AF65-F5344CB8AC3E}">
        <p14:creationId xmlns:p14="http://schemas.microsoft.com/office/powerpoint/2010/main" val="481754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曲折矢印 10"/>
          <p:cNvSpPr/>
          <p:nvPr/>
        </p:nvSpPr>
        <p:spPr>
          <a:xfrm rot="5400000">
            <a:off x="7885655" y="1164119"/>
            <a:ext cx="1178776" cy="949155"/>
          </a:xfrm>
          <a:prstGeom prst="bentArrow">
            <a:avLst>
              <a:gd name="adj1" fmla="val 25000"/>
              <a:gd name="adj2" fmla="val 17706"/>
              <a:gd name="adj3" fmla="val 25000"/>
              <a:gd name="adj4" fmla="val 49170"/>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246956" y="774342"/>
            <a:ext cx="7763643" cy="6260160"/>
          </a:xfrm>
          <a:prstGeom prst="roundRect">
            <a:avLst>
              <a:gd name="adj" fmla="val 442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タイアップページまでの誘導</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521767" y="4772422"/>
            <a:ext cx="3679949" cy="1872208"/>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altLang="ja-JP" sz="900" b="1" dirty="0">
                <a:solidFill>
                  <a:schemeClr val="tx1"/>
                </a:solidFill>
                <a:latin typeface="メイリオ" pitchFamily="50" charset="-128"/>
                <a:ea typeface="メイリオ" pitchFamily="50" charset="-128"/>
                <a:cs typeface="メイリオ" pitchFamily="50" charset="-128"/>
              </a:rPr>
              <a:t>【</a:t>
            </a:r>
            <a:r>
              <a:rPr lang="ja-JP" altLang="en-US" sz="900" b="1" dirty="0">
                <a:solidFill>
                  <a:schemeClr val="tx1"/>
                </a:solidFill>
                <a:latin typeface="メイリオ" pitchFamily="50" charset="-128"/>
                <a:ea typeface="メイリオ" pitchFamily="50" charset="-128"/>
                <a:cs typeface="メイリオ" pitchFamily="50" charset="-128"/>
              </a:rPr>
              <a:t>誘導枠</a:t>
            </a:r>
            <a:r>
              <a:rPr lang="en-US" altLang="ja-JP" sz="900" b="1" dirty="0">
                <a:solidFill>
                  <a:schemeClr val="tx1"/>
                </a:solidFill>
                <a:latin typeface="メイリオ" pitchFamily="50" charset="-128"/>
                <a:ea typeface="メイリオ" pitchFamily="50" charset="-128"/>
                <a:cs typeface="メイリオ" pitchFamily="50" charset="-128"/>
              </a:rPr>
              <a:t>】</a:t>
            </a: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①カルーセル誘導枠（掲載中タイアップランダム）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（トップ、該当大カテゴリトップ、該当小カテゴリトップ）</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②新着（数時間程度）</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③話題のコンテンツ（掲載中タイアップランダム）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（トップ、大カテゴリトップ）</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④サイド　ピックアップ（掲載中タイアップランダム）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⑤該当カテゴリ　一覧（新着順に無作為に表示）</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⑥記事ページ</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記事下オススメ記事</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行目</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（掲載中タイアップランダム）</a:t>
            </a:r>
            <a:endPar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⑦メールマガジン（</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文字☓</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行</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a:t>
            </a:r>
            <a:r>
              <a:rPr lang="ja-JP" altLang="en-US"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524280" y="6695947"/>
            <a:ext cx="5143500" cy="338554"/>
          </a:xfrm>
          <a:prstGeom prst="rect">
            <a:avLst/>
          </a:prstGeom>
        </p:spPr>
        <p:txBody>
          <a:bodyPr>
            <a:spAutoFit/>
          </a:bodyPr>
          <a:lstStyle/>
          <a:p>
            <a:r>
              <a:rPr lang="en-US" altLang="ja-JP" sz="800" dirty="0" smtClean="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smtClean="0">
                <a:solidFill>
                  <a:schemeClr val="tx1">
                    <a:lumMod val="75000"/>
                    <a:lumOff val="25000"/>
                  </a:schemeClr>
                </a:solidFill>
                <a:latin typeface="メイリオ" pitchFamily="50" charset="-128"/>
                <a:ea typeface="メイリオ" pitchFamily="50" charset="-128"/>
                <a:cs typeface="メイリオ" pitchFamily="50" charset="-128"/>
              </a:rPr>
              <a:t>誘導枠は、予告なく変更になる場合がございます。</a:t>
            </a:r>
            <a:endParaRPr lang="en-US" altLang="ja-JP" sz="800" dirty="0" smtClean="0">
              <a:solidFill>
                <a:schemeClr val="tx1">
                  <a:lumMod val="75000"/>
                  <a:lumOff val="25000"/>
                </a:schemeClr>
              </a:solidFill>
              <a:latin typeface="メイリオ" pitchFamily="50" charset="-128"/>
              <a:ea typeface="メイリオ" pitchFamily="50" charset="-128"/>
              <a:cs typeface="メイリオ" pitchFamily="50" charset="-128"/>
            </a:endParaRPr>
          </a:p>
          <a:p>
            <a:r>
              <a:rPr lang="en-US" altLang="ja-JP" sz="800" dirty="0" smtClean="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smtClean="0">
                <a:solidFill>
                  <a:schemeClr val="tx1">
                    <a:lumMod val="75000"/>
                    <a:lumOff val="25000"/>
                  </a:schemeClr>
                </a:solidFill>
                <a:latin typeface="メイリオ" pitchFamily="50" charset="-128"/>
                <a:ea typeface="メイリオ" pitchFamily="50" charset="-128"/>
                <a:cs typeface="メイリオ" pitchFamily="50" charset="-128"/>
              </a:rPr>
              <a:t>デザイン・レイアウトが変わる可能性がござい</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ます。</a:t>
            </a:r>
            <a:r>
              <a:rPr lang="ja-JP" altLang="en-US" sz="800" dirty="0" smtClean="0">
                <a:solidFill>
                  <a:schemeClr val="tx1">
                    <a:lumMod val="75000"/>
                    <a:lumOff val="25000"/>
                  </a:schemeClr>
                </a:solidFill>
                <a:latin typeface="メイリオ" pitchFamily="50" charset="-128"/>
                <a:ea typeface="メイリオ" pitchFamily="50" charset="-128"/>
                <a:cs typeface="メイリオ" pitchFamily="50" charset="-128"/>
              </a:rPr>
              <a:t>予めご了承くださいませ。</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pic>
        <p:nvPicPr>
          <p:cNvPr id="1433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4529"/>
          <a:stretch/>
        </p:blipFill>
        <p:spPr bwMode="auto">
          <a:xfrm>
            <a:off x="521767" y="1097238"/>
            <a:ext cx="1800000" cy="214563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3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9850"/>
          <a:stretch/>
        </p:blipFill>
        <p:spPr bwMode="auto">
          <a:xfrm>
            <a:off x="2465983" y="1097236"/>
            <a:ext cx="1800000" cy="337531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43319"/>
          <a:stretch/>
        </p:blipFill>
        <p:spPr bwMode="auto">
          <a:xfrm>
            <a:off x="4410199" y="1097236"/>
            <a:ext cx="1800000" cy="5045896"/>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85698"/>
          <a:stretch/>
        </p:blipFill>
        <p:spPr bwMode="auto">
          <a:xfrm>
            <a:off x="6376107" y="1097236"/>
            <a:ext cx="1260000" cy="3160147"/>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1" name="テキスト ボックス 50"/>
          <p:cNvSpPr txBox="1"/>
          <p:nvPr/>
        </p:nvSpPr>
        <p:spPr>
          <a:xfrm>
            <a:off x="557816" y="2253260"/>
            <a:ext cx="1116079" cy="440347"/>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2" name="正方形/長方形 51"/>
          <p:cNvSpPr/>
          <p:nvPr/>
        </p:nvSpPr>
        <p:spPr>
          <a:xfrm>
            <a:off x="1725718" y="2228085"/>
            <a:ext cx="524241" cy="46552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381" b="43591"/>
          <a:stretch/>
        </p:blipFill>
        <p:spPr bwMode="auto">
          <a:xfrm>
            <a:off x="521767" y="3229124"/>
            <a:ext cx="1800000" cy="126472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55" name="フローチャート : せん孔テープ 54"/>
          <p:cNvSpPr/>
          <p:nvPr/>
        </p:nvSpPr>
        <p:spPr>
          <a:xfrm>
            <a:off x="521767" y="3121112"/>
            <a:ext cx="1800000"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p:cNvSpPr txBox="1"/>
          <p:nvPr/>
        </p:nvSpPr>
        <p:spPr>
          <a:xfrm>
            <a:off x="609639" y="3645315"/>
            <a:ext cx="1116079" cy="848532"/>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7" name="テキスト ボックス 56"/>
          <p:cNvSpPr txBox="1"/>
          <p:nvPr/>
        </p:nvSpPr>
        <p:spPr>
          <a:xfrm>
            <a:off x="602019" y="2862612"/>
            <a:ext cx="1116079" cy="380263"/>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8" name="テキスト ボックス 57"/>
          <p:cNvSpPr txBox="1"/>
          <p:nvPr/>
        </p:nvSpPr>
        <p:spPr>
          <a:xfrm>
            <a:off x="1725718" y="3242876"/>
            <a:ext cx="558040" cy="125097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9" name="テキスト ボックス 58"/>
          <p:cNvSpPr txBox="1"/>
          <p:nvPr/>
        </p:nvSpPr>
        <p:spPr>
          <a:xfrm>
            <a:off x="2537991" y="1676078"/>
            <a:ext cx="1116079" cy="440347"/>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0" name="テキスト ボックス 59"/>
          <p:cNvSpPr txBox="1"/>
          <p:nvPr/>
        </p:nvSpPr>
        <p:spPr>
          <a:xfrm>
            <a:off x="2537991" y="2300093"/>
            <a:ext cx="1116079" cy="1957290"/>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1" name="テキスト ボックス 60"/>
          <p:cNvSpPr txBox="1"/>
          <p:nvPr/>
        </p:nvSpPr>
        <p:spPr>
          <a:xfrm>
            <a:off x="4482207" y="4493847"/>
            <a:ext cx="1116079" cy="1649285"/>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2" name="テキスト ボックス 61"/>
          <p:cNvSpPr txBox="1"/>
          <p:nvPr/>
        </p:nvSpPr>
        <p:spPr>
          <a:xfrm>
            <a:off x="6376105" y="2629941"/>
            <a:ext cx="1260002" cy="60329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63" name="テキスト ボックス 62"/>
          <p:cNvSpPr txBox="1"/>
          <p:nvPr/>
        </p:nvSpPr>
        <p:spPr>
          <a:xfrm>
            <a:off x="6376107" y="3391317"/>
            <a:ext cx="1260000" cy="743803"/>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pic>
        <p:nvPicPr>
          <p:cNvPr id="6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8620" b="39507"/>
          <a:stretch/>
        </p:blipFill>
        <p:spPr bwMode="auto">
          <a:xfrm>
            <a:off x="6373599" y="4257383"/>
            <a:ext cx="1260000" cy="262323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5" name="フローチャート : せん孔テープ 64"/>
          <p:cNvSpPr/>
          <p:nvPr/>
        </p:nvSpPr>
        <p:spPr>
          <a:xfrm>
            <a:off x="6376105" y="4135120"/>
            <a:ext cx="1260002"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テキスト ボックス 65"/>
          <p:cNvSpPr txBox="1"/>
          <p:nvPr/>
        </p:nvSpPr>
        <p:spPr>
          <a:xfrm>
            <a:off x="6373599" y="4481811"/>
            <a:ext cx="1262507" cy="101069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p:cNvSpPr txBox="1"/>
          <p:nvPr/>
        </p:nvSpPr>
        <p:spPr>
          <a:xfrm>
            <a:off x="6373599" y="5737551"/>
            <a:ext cx="1262508" cy="114306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a:xfrm>
            <a:off x="3683155" y="1604070"/>
            <a:ext cx="524241"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3677475" y="3946503"/>
            <a:ext cx="524241"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p:cNvSpPr/>
          <p:nvPr/>
        </p:nvSpPr>
        <p:spPr>
          <a:xfrm>
            <a:off x="4493307" y="3400238"/>
            <a:ext cx="1069020"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5614150" y="3970830"/>
            <a:ext cx="524241" cy="44034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 name="グループ化 2"/>
          <p:cNvGrpSpPr/>
          <p:nvPr/>
        </p:nvGrpSpPr>
        <p:grpSpPr>
          <a:xfrm>
            <a:off x="7814135" y="2387512"/>
            <a:ext cx="2190850" cy="1568688"/>
            <a:chOff x="8682461" y="2401829"/>
            <a:chExt cx="2580495" cy="1888685"/>
          </a:xfrm>
        </p:grpSpPr>
        <p:pic>
          <p:nvPicPr>
            <p:cNvPr id="68" name="Picture 2" descr="\\cpfs10\mynavi\スチューデント事業部\01営業部\営業推進課\!河合\作業\2018卒就活媒体資料\PC透過.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82461" y="2401829"/>
              <a:ext cx="2580495" cy="188868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92832"/>
            <a:stretch/>
          </p:blipFill>
          <p:spPr bwMode="auto">
            <a:xfrm>
              <a:off x="9276681" y="2601381"/>
              <a:ext cx="1488724" cy="90272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6" name="正方形/長方形 85"/>
            <p:cNvSpPr/>
            <p:nvPr/>
          </p:nvSpPr>
          <p:spPr>
            <a:xfrm>
              <a:off x="10260731" y="3044230"/>
              <a:ext cx="478406" cy="39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90" name="円/楕円 89"/>
          <p:cNvSpPr/>
          <p:nvPr/>
        </p:nvSpPr>
        <p:spPr>
          <a:xfrm>
            <a:off x="1004250" y="242230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200" b="1" dirty="0">
                <a:latin typeface="+mj-lt"/>
                <a:ea typeface="メイリオ" panose="020B0604030504040204" pitchFamily="50" charset="-128"/>
                <a:cs typeface="メイリオ" panose="020B0604030504040204" pitchFamily="50" charset="-128"/>
              </a:rPr>
              <a:t>１</a:t>
            </a:r>
          </a:p>
        </p:txBody>
      </p:sp>
      <p:sp>
        <p:nvSpPr>
          <p:cNvPr id="91" name="円/楕円 90"/>
          <p:cNvSpPr/>
          <p:nvPr/>
        </p:nvSpPr>
        <p:spPr>
          <a:xfrm>
            <a:off x="1004250" y="293392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2</a:t>
            </a:r>
            <a:endParaRPr lang="ja-JP" altLang="en-US" sz="1200" b="1" dirty="0">
              <a:latin typeface="+mj-lt"/>
              <a:ea typeface="メイリオ" panose="020B0604030504040204" pitchFamily="50" charset="-128"/>
              <a:cs typeface="メイリオ" panose="020B0604030504040204" pitchFamily="50" charset="-128"/>
            </a:endParaRPr>
          </a:p>
        </p:txBody>
      </p:sp>
      <p:sp>
        <p:nvSpPr>
          <p:cNvPr id="92" name="円/楕円 91"/>
          <p:cNvSpPr/>
          <p:nvPr/>
        </p:nvSpPr>
        <p:spPr>
          <a:xfrm>
            <a:off x="1035994" y="3970830"/>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3</a:t>
            </a:r>
            <a:endParaRPr lang="ja-JP" altLang="en-US" sz="1200" b="1" dirty="0">
              <a:latin typeface="+mj-lt"/>
              <a:ea typeface="メイリオ" panose="020B0604030504040204" pitchFamily="50" charset="-128"/>
              <a:cs typeface="メイリオ" panose="020B0604030504040204" pitchFamily="50" charset="-128"/>
            </a:endParaRPr>
          </a:p>
        </p:txBody>
      </p:sp>
      <p:sp>
        <p:nvSpPr>
          <p:cNvPr id="93" name="円/楕円 92"/>
          <p:cNvSpPr/>
          <p:nvPr/>
        </p:nvSpPr>
        <p:spPr>
          <a:xfrm>
            <a:off x="1893133" y="376644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4</a:t>
            </a:r>
            <a:endParaRPr lang="ja-JP" altLang="en-US" sz="1200" b="1" dirty="0">
              <a:latin typeface="+mj-lt"/>
              <a:ea typeface="メイリオ" panose="020B0604030504040204" pitchFamily="50" charset="-128"/>
              <a:cs typeface="メイリオ" panose="020B0604030504040204" pitchFamily="50" charset="-128"/>
            </a:endParaRPr>
          </a:p>
        </p:txBody>
      </p:sp>
      <p:sp>
        <p:nvSpPr>
          <p:cNvPr id="94" name="円/楕円 93"/>
          <p:cNvSpPr/>
          <p:nvPr/>
        </p:nvSpPr>
        <p:spPr>
          <a:xfrm>
            <a:off x="2984425" y="3052743"/>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5</a:t>
            </a:r>
          </a:p>
        </p:txBody>
      </p:sp>
      <p:sp>
        <p:nvSpPr>
          <p:cNvPr id="95" name="円/楕円 94"/>
          <p:cNvSpPr/>
          <p:nvPr/>
        </p:nvSpPr>
        <p:spPr>
          <a:xfrm>
            <a:off x="2984424" y="1827687"/>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200" b="1" dirty="0">
                <a:latin typeface="+mj-lt"/>
                <a:ea typeface="メイリオ" panose="020B0604030504040204" pitchFamily="50" charset="-128"/>
                <a:cs typeface="メイリオ" panose="020B0604030504040204" pitchFamily="50" charset="-128"/>
              </a:rPr>
              <a:t>１</a:t>
            </a:r>
          </a:p>
        </p:txBody>
      </p:sp>
      <p:sp>
        <p:nvSpPr>
          <p:cNvPr id="96" name="円/楕円 95"/>
          <p:cNvSpPr/>
          <p:nvPr/>
        </p:nvSpPr>
        <p:spPr>
          <a:xfrm>
            <a:off x="4928641" y="5216298"/>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6</a:t>
            </a:r>
            <a:endParaRPr lang="en-US" altLang="ja-JP" sz="1200" b="1" dirty="0" smtClean="0">
              <a:latin typeface="+mj-lt"/>
              <a:ea typeface="メイリオ" panose="020B0604030504040204" pitchFamily="50" charset="-128"/>
              <a:cs typeface="メイリオ" panose="020B0604030504040204" pitchFamily="50" charset="-128"/>
            </a:endParaRPr>
          </a:p>
        </p:txBody>
      </p:sp>
      <p:sp>
        <p:nvSpPr>
          <p:cNvPr id="97" name="円/楕円 96"/>
          <p:cNvSpPr/>
          <p:nvPr/>
        </p:nvSpPr>
        <p:spPr>
          <a:xfrm>
            <a:off x="6891991" y="2869279"/>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ja-JP" altLang="en-US" sz="1200" b="1" dirty="0">
                <a:latin typeface="+mj-lt"/>
                <a:ea typeface="メイリオ" panose="020B0604030504040204" pitchFamily="50" charset="-128"/>
                <a:cs typeface="メイリオ" panose="020B0604030504040204" pitchFamily="50" charset="-128"/>
              </a:rPr>
              <a:t>１</a:t>
            </a:r>
          </a:p>
        </p:txBody>
      </p:sp>
      <p:sp>
        <p:nvSpPr>
          <p:cNvPr id="98" name="円/楕円 97"/>
          <p:cNvSpPr/>
          <p:nvPr/>
        </p:nvSpPr>
        <p:spPr>
          <a:xfrm>
            <a:off x="6894502" y="3656933"/>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2</a:t>
            </a:r>
            <a:endParaRPr lang="ja-JP" altLang="en-US" sz="1200" b="1" dirty="0">
              <a:latin typeface="+mj-lt"/>
              <a:ea typeface="メイリオ" panose="020B0604030504040204" pitchFamily="50" charset="-128"/>
              <a:cs typeface="メイリオ" panose="020B0604030504040204" pitchFamily="50" charset="-128"/>
            </a:endParaRPr>
          </a:p>
        </p:txBody>
      </p:sp>
      <p:sp>
        <p:nvSpPr>
          <p:cNvPr id="99" name="円/楕円 98"/>
          <p:cNvSpPr/>
          <p:nvPr/>
        </p:nvSpPr>
        <p:spPr>
          <a:xfrm>
            <a:off x="6891994" y="4884965"/>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3</a:t>
            </a:r>
            <a:endParaRPr lang="ja-JP" altLang="en-US" sz="1200" b="1" dirty="0">
              <a:latin typeface="+mj-lt"/>
              <a:ea typeface="メイリオ" panose="020B0604030504040204" pitchFamily="50" charset="-128"/>
              <a:cs typeface="メイリオ" panose="020B0604030504040204" pitchFamily="50" charset="-128"/>
            </a:endParaRPr>
          </a:p>
        </p:txBody>
      </p:sp>
      <p:sp>
        <p:nvSpPr>
          <p:cNvPr id="100" name="円/楕円 99"/>
          <p:cNvSpPr/>
          <p:nvPr/>
        </p:nvSpPr>
        <p:spPr>
          <a:xfrm>
            <a:off x="6891993" y="6206890"/>
            <a:ext cx="223209" cy="20438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smtClean="0">
                <a:latin typeface="+mj-lt"/>
                <a:ea typeface="メイリオ" panose="020B0604030504040204" pitchFamily="50" charset="-128"/>
                <a:cs typeface="メイリオ" panose="020B0604030504040204" pitchFamily="50" charset="-128"/>
              </a:rPr>
              <a:t>4</a:t>
            </a:r>
            <a:endParaRPr lang="ja-JP" altLang="en-US" sz="1200" b="1" dirty="0">
              <a:latin typeface="+mj-lt"/>
              <a:ea typeface="メイリオ" panose="020B0604030504040204" pitchFamily="50" charset="-128"/>
              <a:cs typeface="メイリオ" panose="020B0604030504040204" pitchFamily="50" charset="-128"/>
            </a:endParaRPr>
          </a:p>
        </p:txBody>
      </p:sp>
      <p:sp>
        <p:nvSpPr>
          <p:cNvPr id="6" name="角丸四角形 5"/>
          <p:cNvSpPr/>
          <p:nvPr/>
        </p:nvSpPr>
        <p:spPr>
          <a:xfrm>
            <a:off x="521767" y="882549"/>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トップ</a:t>
            </a:r>
            <a:r>
              <a:rPr kumimoji="1" lang="en-US" altLang="ja-JP" sz="900" b="1" dirty="0" smtClean="0">
                <a:latin typeface="メイリオ" panose="020B0604030504040204" pitchFamily="50" charset="-128"/>
                <a:ea typeface="メイリオ" panose="020B0604030504040204" pitchFamily="50" charset="-128"/>
                <a:cs typeface="メイリオ" panose="020B0604030504040204" pitchFamily="50" charset="-128"/>
              </a:rPr>
              <a:t>PC</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角丸四角形 71"/>
          <p:cNvSpPr/>
          <p:nvPr/>
        </p:nvSpPr>
        <p:spPr>
          <a:xfrm>
            <a:off x="6376107" y="888603"/>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トップ</a:t>
            </a:r>
            <a:r>
              <a:rPr lang="en-US" altLang="ja-JP" sz="900" b="1" dirty="0">
                <a:latin typeface="メイリオ" panose="020B0604030504040204" pitchFamily="50" charset="-128"/>
                <a:ea typeface="メイリオ" panose="020B0604030504040204" pitchFamily="50" charset="-128"/>
                <a:cs typeface="メイリオ" panose="020B0604030504040204" pitchFamily="50" charset="-128"/>
              </a:rPr>
              <a:t>SP</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角丸四角形 72"/>
          <p:cNvSpPr/>
          <p:nvPr/>
        </p:nvSpPr>
        <p:spPr>
          <a:xfrm>
            <a:off x="2465983" y="881236"/>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カテゴリトップ</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角丸四角形 73"/>
          <p:cNvSpPr/>
          <p:nvPr/>
        </p:nvSpPr>
        <p:spPr>
          <a:xfrm>
            <a:off x="4410199" y="881236"/>
            <a:ext cx="1080000" cy="216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記事ページ</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19</a:t>
            </a:fld>
            <a:endParaRPr lang="ja-JP" altLang="en-US"/>
          </a:p>
        </p:txBody>
      </p:sp>
      <p:sp>
        <p:nvSpPr>
          <p:cNvPr id="81" name="正方形/長方形 80"/>
          <p:cNvSpPr/>
          <p:nvPr/>
        </p:nvSpPr>
        <p:spPr>
          <a:xfrm>
            <a:off x="5617397" y="1591720"/>
            <a:ext cx="524241" cy="4526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角丸四角形 81"/>
          <p:cNvSpPr/>
          <p:nvPr/>
        </p:nvSpPr>
        <p:spPr>
          <a:xfrm>
            <a:off x="8224940" y="2241023"/>
            <a:ext cx="1424434" cy="22224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貴社タイアップページ</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角丸四角形 82"/>
          <p:cNvSpPr/>
          <p:nvPr/>
        </p:nvSpPr>
        <p:spPr>
          <a:xfrm>
            <a:off x="8195662" y="4698442"/>
            <a:ext cx="1350150" cy="222247"/>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smtClean="0">
                <a:latin typeface="メイリオ" panose="020B0604030504040204" pitchFamily="50" charset="-128"/>
                <a:ea typeface="メイリオ" panose="020B0604030504040204" pitchFamily="50" charset="-128"/>
                <a:cs typeface="メイリオ" panose="020B0604030504040204" pitchFamily="50" charset="-128"/>
              </a:rPr>
              <a:t>貴社</a:t>
            </a:r>
            <a:r>
              <a:rPr lang="en-US" altLang="ja-JP" sz="900" b="1" dirty="0" smtClean="0">
                <a:latin typeface="メイリオ" panose="020B0604030504040204" pitchFamily="50" charset="-128"/>
                <a:ea typeface="メイリオ" panose="020B0604030504040204" pitchFamily="50" charset="-128"/>
                <a:cs typeface="メイリオ" panose="020B0604030504040204" pitchFamily="50" charset="-128"/>
              </a:rPr>
              <a:t>HP</a:t>
            </a:r>
            <a:endParaRPr kumimoji="1" lang="ja-JP" altLang="en-US" sz="9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下矢印 3"/>
          <p:cNvSpPr/>
          <p:nvPr/>
        </p:nvSpPr>
        <p:spPr>
          <a:xfrm>
            <a:off x="8590615" y="3897181"/>
            <a:ext cx="370150" cy="737344"/>
          </a:xfrm>
          <a:prstGeom prst="downArrow">
            <a:avLst>
              <a:gd name="adj1" fmla="val 50000"/>
              <a:gd name="adj2" fmla="val 66198"/>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45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5043" y="2855209"/>
            <a:ext cx="759817" cy="443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05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グループ化 80"/>
          <p:cNvGrpSpPr/>
          <p:nvPr/>
        </p:nvGrpSpPr>
        <p:grpSpPr>
          <a:xfrm>
            <a:off x="5309107" y="3303726"/>
            <a:ext cx="2800800" cy="2404800"/>
            <a:chOff x="3853251" y="3315675"/>
            <a:chExt cx="2808301" cy="2411263"/>
          </a:xfrm>
        </p:grpSpPr>
        <p:pic>
          <p:nvPicPr>
            <p:cNvPr id="84"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51" r="5797" b="87272"/>
            <a:stretch/>
          </p:blipFill>
          <p:spPr bwMode="auto">
            <a:xfrm>
              <a:off x="4447471" y="3461698"/>
              <a:ext cx="1488724" cy="85697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82" name="Picture 2" descr="\\cpfs10\mynavi\スチューデント事業部\01営業部\営業推進課\!河合\作業\2018卒就活媒体資料\PC透過.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251" y="3315675"/>
              <a:ext cx="2580495" cy="1888685"/>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グループ化 82"/>
            <p:cNvGrpSpPr/>
            <p:nvPr/>
          </p:nvGrpSpPr>
          <p:grpSpPr>
            <a:xfrm>
              <a:off x="6007596" y="4434109"/>
              <a:ext cx="653956" cy="1292829"/>
              <a:chOff x="8320452" y="4165038"/>
              <a:chExt cx="770122" cy="1522482"/>
            </a:xfrm>
          </p:grpSpPr>
          <p:sp>
            <p:nvSpPr>
              <p:cNvPr id="86" name="正方形/長方形 85"/>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7" name="Picture 3" descr="\\cpfs10\mynavi\スチューデント事業部\01営業部\営業推進課\!河合\作業\2018卒就活媒体資料\スマホ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pic>
          <p:nvPicPr>
            <p:cNvPr id="8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591"/>
            <a:stretch/>
          </p:blipFill>
          <p:spPr bwMode="auto">
            <a:xfrm>
              <a:off x="6082418" y="4614526"/>
              <a:ext cx="504311" cy="91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7" name="Picture 3" descr="C:\Users\s1150735\Downloads\2016FM_COVER_nyu_syu0205_OL (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77743" y="3232895"/>
            <a:ext cx="1701459" cy="2300966"/>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78" name="グループ化 77"/>
          <p:cNvGrpSpPr/>
          <p:nvPr/>
        </p:nvGrpSpPr>
        <p:grpSpPr>
          <a:xfrm>
            <a:off x="1903140" y="2811116"/>
            <a:ext cx="892800" cy="892800"/>
            <a:chOff x="918690" y="2569676"/>
            <a:chExt cx="893584" cy="893584"/>
          </a:xfrm>
        </p:grpSpPr>
        <p:sp>
          <p:nvSpPr>
            <p:cNvPr id="79" name="円/楕円 78"/>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p:cNvSpPr/>
            <p:nvPr/>
          </p:nvSpPr>
          <p:spPr>
            <a:xfrm>
              <a:off x="928700" y="2918486"/>
              <a:ext cx="873564" cy="302387"/>
            </a:xfrm>
            <a:prstGeom prst="rect">
              <a:avLst/>
            </a:prstGeom>
          </p:spPr>
          <p:txBody>
            <a:bodyPr wrap="none">
              <a:spAutoFit/>
            </a:bodyP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マガジン</a:t>
              </a:r>
            </a:p>
          </p:txBody>
        </p:sp>
      </p:grpSp>
      <p:sp>
        <p:nvSpPr>
          <p:cNvPr id="24" name="タイトル 1"/>
          <p:cNvSpPr>
            <a:spLocks noGrp="1"/>
          </p:cNvSpPr>
          <p:nvPr>
            <p:ph type="title"/>
          </p:nvPr>
        </p:nvSpPr>
        <p:spPr/>
        <p:txBody>
          <a:bodyPr>
            <a:normAutofit/>
          </a:bodyPr>
          <a:lstStyle/>
          <a:p>
            <a:r>
              <a:rPr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マイナビ学生の窓口</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フレッシャーズとは</a:t>
            </a: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ボックス 6"/>
          <p:cNvSpPr txBox="1"/>
          <p:nvPr/>
        </p:nvSpPr>
        <p:spPr>
          <a:xfrm>
            <a:off x="1031742" y="883990"/>
            <a:ext cx="8223515" cy="1723549"/>
          </a:xfrm>
          <a:prstGeom prst="rect">
            <a:avLst/>
          </a:prstGeom>
          <a:noFill/>
        </p:spPr>
        <p:txBody>
          <a:bodyPr wrap="square" rtlCol="0">
            <a:spAutoFit/>
          </a:bodyPr>
          <a:lstStyle/>
          <a:p>
            <a:pPr algn="ct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新生活需要を確実に捉える！！</a:t>
            </a:r>
            <a:endPar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「学生のための社会人準備応援</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メディア</a:t>
            </a: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ja-JP" altLang="en-US" sz="6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マイナビ学生の窓口 フレッシャーズ」は</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日本最大級の就職情報サイト「マイナビ」を卒業し、</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来春</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社会人デビューを飾る</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学生を対象に</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新社会人応援メディア」です</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大学</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を卒業するまでの期間を充実させ、社会人</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準備に必要な情報をご提供しております。</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a:t>
            </a:fld>
            <a:endParaRPr lang="ja-JP" altLang="en-US"/>
          </a:p>
        </p:txBody>
      </p:sp>
      <p:sp>
        <p:nvSpPr>
          <p:cNvPr id="60" name="正方形/長方形 25"/>
          <p:cNvSpPr>
            <a:spLocks noChangeArrowheads="1"/>
          </p:cNvSpPr>
          <p:nvPr/>
        </p:nvSpPr>
        <p:spPr bwMode="auto">
          <a:xfrm>
            <a:off x="534988" y="6277904"/>
            <a:ext cx="9122570" cy="830997"/>
          </a:xfrm>
          <a:prstGeom prst="rect">
            <a:avLst/>
          </a:prstGeom>
          <a:noFill/>
          <a:ln w="9525">
            <a:noFill/>
            <a:miter lim="800000"/>
            <a:headEnd/>
            <a:tailEnd/>
          </a:ln>
        </p:spPr>
        <p:txBody>
          <a:bodyPr wrap="square">
            <a:spAutoFit/>
          </a:bodyPr>
          <a:lstStyle/>
          <a:p>
            <a:pPr algn="ctr"/>
            <a:r>
              <a:rPr lang="ja-JP" altLang="en-US" sz="1600" b="1" dirty="0" smtClean="0">
                <a:solidFill>
                  <a:srgbClr val="C00000"/>
                </a:solidFill>
                <a:latin typeface="メイリオ" pitchFamily="50" charset="-128"/>
                <a:ea typeface="メイリオ" pitchFamily="50" charset="-128"/>
                <a:cs typeface="メイリオ" pitchFamily="50" charset="-128"/>
              </a:rPr>
              <a:t>大学生から社会人へ、生活スタイルや環境・趣味趣向も変わるこのタイミングに</a:t>
            </a:r>
            <a:endParaRPr lang="en-US" altLang="ja-JP" sz="1600" b="1" dirty="0" smtClean="0">
              <a:solidFill>
                <a:srgbClr val="C00000"/>
              </a:solidFill>
              <a:latin typeface="メイリオ" pitchFamily="50" charset="-128"/>
              <a:ea typeface="メイリオ" pitchFamily="50" charset="-128"/>
              <a:cs typeface="メイリオ" pitchFamily="50" charset="-128"/>
            </a:endParaRPr>
          </a:p>
          <a:p>
            <a:pPr algn="ctr"/>
            <a:r>
              <a:rPr lang="ja-JP" altLang="en-US" sz="1600" b="1" dirty="0" smtClean="0">
                <a:solidFill>
                  <a:srgbClr val="C00000"/>
                </a:solidFill>
                <a:latin typeface="メイリオ" pitchFamily="50" charset="-128"/>
                <a:ea typeface="メイリオ" pitchFamily="50" charset="-128"/>
                <a:cs typeface="メイリオ" pitchFamily="50" charset="-128"/>
              </a:rPr>
              <a:t>「新社会人</a:t>
            </a:r>
            <a:r>
              <a:rPr lang="ja-JP" altLang="en-US" sz="1600" b="1" dirty="0">
                <a:solidFill>
                  <a:srgbClr val="C00000"/>
                </a:solidFill>
                <a:latin typeface="メイリオ" pitchFamily="50" charset="-128"/>
                <a:ea typeface="メイリオ" pitchFamily="50" charset="-128"/>
                <a:cs typeface="メイリオ" pitchFamily="50" charset="-128"/>
              </a:rPr>
              <a:t>の</a:t>
            </a:r>
            <a:r>
              <a:rPr lang="ja-JP" altLang="en-US" sz="1600" b="1" dirty="0" smtClean="0">
                <a:solidFill>
                  <a:srgbClr val="C00000"/>
                </a:solidFill>
                <a:latin typeface="メイリオ" pitchFamily="50" charset="-128"/>
                <a:ea typeface="メイリオ" pitchFamily="50" charset="-128"/>
                <a:cs typeface="メイリオ" pitchFamily="50" charset="-128"/>
              </a:rPr>
              <a:t>データベース」「</a:t>
            </a:r>
            <a:r>
              <a:rPr lang="ja-JP" altLang="en-US" sz="1600" b="1" dirty="0">
                <a:solidFill>
                  <a:srgbClr val="C00000"/>
                </a:solidFill>
                <a:latin typeface="メイリオ" pitchFamily="50" charset="-128"/>
                <a:ea typeface="メイリオ" pitchFamily="50" charset="-128"/>
                <a:cs typeface="メイリオ" pitchFamily="50" charset="-128"/>
              </a:rPr>
              <a:t>実績豊富なクリエイティブスタッフ</a:t>
            </a:r>
            <a:r>
              <a:rPr lang="ja-JP" altLang="en-US" sz="1600" b="1" dirty="0" smtClean="0">
                <a:solidFill>
                  <a:srgbClr val="C00000"/>
                </a:solidFill>
                <a:latin typeface="メイリオ" pitchFamily="50" charset="-128"/>
                <a:ea typeface="メイリオ" pitchFamily="50" charset="-128"/>
                <a:cs typeface="メイリオ" pitchFamily="50" charset="-128"/>
              </a:rPr>
              <a:t>」</a:t>
            </a:r>
            <a:endParaRPr lang="en-US" altLang="ja-JP" sz="1600" b="1" dirty="0" smtClean="0">
              <a:solidFill>
                <a:srgbClr val="C00000"/>
              </a:solidFill>
              <a:latin typeface="メイリオ" pitchFamily="50" charset="-128"/>
              <a:ea typeface="メイリオ" pitchFamily="50" charset="-128"/>
              <a:cs typeface="メイリオ" pitchFamily="50" charset="-128"/>
            </a:endParaRPr>
          </a:p>
          <a:p>
            <a:pPr algn="ctr"/>
            <a:r>
              <a:rPr lang="ja-JP" altLang="en-US" sz="1600" b="1" dirty="0" smtClean="0">
                <a:latin typeface="メイリオ" pitchFamily="50" charset="-128"/>
                <a:ea typeface="メイリオ" pitchFamily="50" charset="-128"/>
                <a:cs typeface="メイリオ" pitchFamily="50" charset="-128"/>
              </a:rPr>
              <a:t>を</a:t>
            </a:r>
            <a:r>
              <a:rPr lang="ja-JP" altLang="en-US" sz="1400" b="1" dirty="0">
                <a:latin typeface="メイリオ" pitchFamily="50" charset="-128"/>
                <a:ea typeface="メイリオ" pitchFamily="50" charset="-128"/>
                <a:cs typeface="メイリオ" pitchFamily="50" charset="-128"/>
              </a:rPr>
              <a:t>フル活用</a:t>
            </a:r>
            <a:r>
              <a:rPr lang="ja-JP" altLang="en-US" sz="1400" b="1" dirty="0" smtClean="0">
                <a:latin typeface="メイリオ" pitchFamily="50" charset="-128"/>
                <a:ea typeface="メイリオ" pitchFamily="50" charset="-128"/>
                <a:cs typeface="メイリオ" pitchFamily="50" charset="-128"/>
              </a:rPr>
              <a:t>した効果的</a:t>
            </a:r>
            <a:r>
              <a:rPr lang="ja-JP" altLang="en-US" sz="1400" b="1" dirty="0">
                <a:latin typeface="メイリオ" pitchFamily="50" charset="-128"/>
                <a:ea typeface="メイリオ" pitchFamily="50" charset="-128"/>
                <a:cs typeface="メイリオ" pitchFamily="50" charset="-128"/>
              </a:rPr>
              <a:t>なプロモーションを</a:t>
            </a:r>
            <a:r>
              <a:rPr lang="ja-JP" altLang="en-US" sz="1400" b="1" dirty="0" smtClean="0">
                <a:latin typeface="メイリオ" pitchFamily="50" charset="-128"/>
                <a:ea typeface="メイリオ" pitchFamily="50" charset="-128"/>
                <a:cs typeface="メイリオ" pitchFamily="50" charset="-128"/>
              </a:rPr>
              <a:t>実施いたします。</a:t>
            </a:r>
            <a:endParaRPr lang="ja-JP" altLang="en-US" sz="1400" b="1" dirty="0">
              <a:latin typeface="メイリオ" pitchFamily="50" charset="-128"/>
              <a:ea typeface="メイリオ" pitchFamily="50" charset="-128"/>
              <a:cs typeface="メイリオ" pitchFamily="50" charset="-128"/>
            </a:endParaRPr>
          </a:p>
        </p:txBody>
      </p:sp>
      <p:pic>
        <p:nvPicPr>
          <p:cNvPr id="2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4637" y="3520313"/>
            <a:ext cx="900004" cy="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8" name="グループ化 87"/>
          <p:cNvGrpSpPr/>
          <p:nvPr/>
        </p:nvGrpSpPr>
        <p:grpSpPr>
          <a:xfrm>
            <a:off x="5185734" y="2825814"/>
            <a:ext cx="892800" cy="892800"/>
            <a:chOff x="3352758" y="2684190"/>
            <a:chExt cx="893584" cy="893584"/>
          </a:xfrm>
        </p:grpSpPr>
        <p:sp>
          <p:nvSpPr>
            <p:cNvPr id="89" name="円/楕円 88"/>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p:cNvSpPr/>
            <p:nvPr/>
          </p:nvSpPr>
          <p:spPr>
            <a:xfrm>
              <a:off x="3515586" y="3022850"/>
              <a:ext cx="567927" cy="280117"/>
            </a:xfrm>
            <a:prstGeom prst="rect">
              <a:avLst/>
            </a:prstGeom>
          </p:spPr>
          <p:txBody>
            <a:bodyPr wrap="none">
              <a:spAutoFit/>
            </a:bodyPr>
            <a:lstStyle/>
            <a:p>
              <a:pPr algn="ctr"/>
              <a:r>
                <a:rPr lang="en-US" altLang="ja-JP"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WEB</a:t>
              </a:r>
              <a:endPar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Tree>
    <p:extLst>
      <p:ext uri="{BB962C8B-B14F-4D97-AF65-F5344CB8AC3E}">
        <p14:creationId xmlns:p14="http://schemas.microsoft.com/office/powerpoint/2010/main" val="1583477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4914"/>
          <a:stretch/>
        </p:blipFill>
        <p:spPr bwMode="auto">
          <a:xfrm>
            <a:off x="641916" y="1488660"/>
            <a:ext cx="2448000" cy="522797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7" name="表 16"/>
          <p:cNvGraphicFramePr>
            <a:graphicFrameLocks noGrp="1"/>
          </p:cNvGraphicFramePr>
          <p:nvPr>
            <p:extLst>
              <p:ext uri="{D42A27DB-BD31-4B8C-83A1-F6EECF244321}">
                <p14:modId xmlns:p14="http://schemas.microsoft.com/office/powerpoint/2010/main" val="1851235514"/>
              </p:ext>
            </p:extLst>
          </p:nvPr>
        </p:nvGraphicFramePr>
        <p:xfrm>
          <a:off x="3343300" y="2109835"/>
          <a:ext cx="6768751" cy="4678631"/>
        </p:xfrm>
        <a:graphic>
          <a:graphicData uri="http://schemas.openxmlformats.org/drawingml/2006/table">
            <a:tbl>
              <a:tblPr/>
              <a:tblGrid>
                <a:gridCol w="1232023"/>
                <a:gridCol w="1845576"/>
                <a:gridCol w="1845576"/>
                <a:gridCol w="1845576"/>
              </a:tblGrid>
              <a:tr h="265758">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10455">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1,200,000-</a:t>
                      </a:r>
                      <a: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1,500,000-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3426">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3,000～6,000PV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1575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オリエン実施日</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営業日前まで</a:t>
                      </a:r>
                      <a:endParaRPr lang="ja-JP" altLang="en-US"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週間掲載延長定価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lvl="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450,000-</a:t>
                      </a:r>
                      <a:r>
                        <a:rPr lang="ja-JP" altLang="en-US" sz="1400" b="1" i="0" u="none" strike="noStrike" dirty="0" smtClean="0">
                          <a:solidFill>
                            <a:srgbClr val="FF9999"/>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2,000PV</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スマホ最適化定価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200,000-</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marL="0" marR="0" indent="0" algn="l" defTabSz="1000736" rtl="0" eaLnBrk="1" fontAlgn="ctr" latinLnBrk="0" hangingPunct="1">
                        <a:lnSpc>
                          <a:spcPct val="100000"/>
                        </a:lnSpc>
                        <a:spcBef>
                          <a:spcPts val="0"/>
                        </a:spcBef>
                        <a:spcAft>
                          <a:spcPts val="0"/>
                        </a:spcAft>
                        <a:buClrTx/>
                        <a:buSzTx/>
                        <a:buFontTx/>
                        <a:buNone/>
                        <a:tabLst/>
                        <a:defRPr/>
                      </a:pPr>
                      <a:endParaRPr lang="en-US" altLang="ja-JP" sz="1400" b="1" i="0" u="none" strike="noStrike" dirty="0" smtClean="0">
                        <a:solidFill>
                          <a:srgbClr val="FF9999"/>
                        </a:solidFill>
                        <a:effectLst/>
                        <a:latin typeface="+mn-lt"/>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30739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イラスト（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500×300px</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程度、</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点まで）、ないし、学生アサイン</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名（弊社マイナビルームなどにて撮影、カメラマン含む）からお選びいただけます。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外部ロケ・ロケ撮影・</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名以上の学生アサイン、インフルエンサー、専門家アサイン費などの費用は別途御見積りとなります。</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企画、ページ数によっては、制作費を別途追加でいただく場合がございます。</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1000902" rtl="0" eaLnBrk="1" fontAlgn="auto" latinLnBrk="0" hangingPunct="1">
                        <a:lnSpc>
                          <a:spcPct val="100000"/>
                        </a:lnSpc>
                        <a:spcBef>
                          <a:spcPts val="300"/>
                        </a:spcBef>
                        <a:spcAft>
                          <a:spcPts val="0"/>
                        </a:spcAft>
                        <a:buClrTx/>
                        <a:buSzTx/>
                        <a:buFontTx/>
                        <a:buNone/>
                        <a:tabLst/>
                        <a:defRPr/>
                      </a:pPr>
                      <a:r>
                        <a:rPr lang="en-US" altLang="ja-JP" sz="900" dirty="0" smtClean="0"/>
                        <a:t>※</a:t>
                      </a:r>
                      <a:r>
                        <a:rPr lang="ja-JP" altLang="en-US" sz="900" dirty="0" smtClean="0"/>
                        <a:t>掲載期間終了後のアーカイブは別途費用が発生いたします。詳細は営業担当にご確認下さい。</a:t>
                      </a:r>
                    </a:p>
                    <a:p>
                      <a:pPr>
                        <a:spcBef>
                          <a:spcPts val="300"/>
                        </a:spcBef>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はその反応を保証するものではございません。</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21213"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a:t>
            </a:r>
            <a:r>
              <a:rPr lang="ja-JP" altLang="en-US" sz="1200" dirty="0" smtClean="0">
                <a:solidFill>
                  <a:srgbClr val="000000"/>
                </a:solidFill>
                <a:latin typeface="メイリオ" pitchFamily="50" charset="-128"/>
                <a:ea typeface="メイリオ" pitchFamily="50" charset="-128"/>
                <a:cs typeface="メイリオ" pitchFamily="50" charset="-128"/>
              </a:rPr>
              <a:t>を熟知した編集力により、</a:t>
            </a:r>
            <a:r>
              <a:rPr lang="ja-JP" altLang="en-US" sz="1200" b="1" dirty="0" smtClean="0">
                <a:solidFill>
                  <a:srgbClr val="C00000"/>
                </a:solidFill>
                <a:latin typeface="メイリオ" pitchFamily="50" charset="-128"/>
                <a:ea typeface="メイリオ" pitchFamily="50" charset="-128"/>
                <a:cs typeface="メイリオ" pitchFamily="50" charset="-128"/>
              </a:rPr>
              <a:t>貴社のニーズ・ご要望に合わせた商品・サービス告知が可能</a:t>
            </a:r>
            <a:r>
              <a:rPr lang="ja-JP" altLang="en-US" sz="1200" dirty="0" smtClean="0">
                <a:solidFill>
                  <a:srgbClr val="000000"/>
                </a:solidFill>
                <a:latin typeface="メイリオ" pitchFamily="50" charset="-128"/>
                <a:ea typeface="メイリオ" pitchFamily="50" charset="-128"/>
                <a:cs typeface="メイリオ" pitchFamily="50" charset="-128"/>
              </a:rPr>
              <a:t>です。</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1001713"/>
            <a:r>
              <a:rPr lang="ja-JP" altLang="en-US" sz="1200" dirty="0" smtClean="0">
                <a:solidFill>
                  <a:srgbClr val="000000"/>
                </a:solidFill>
                <a:latin typeface="メイリオ" pitchFamily="50" charset="-128"/>
                <a:ea typeface="メイリオ" pitchFamily="50" charset="-128"/>
                <a:cs typeface="メイリオ" pitchFamily="50" charset="-128"/>
              </a:rPr>
              <a:t>最新の</a:t>
            </a:r>
            <a:r>
              <a:rPr lang="ja-JP" altLang="en-US" sz="1200" dirty="0">
                <a:solidFill>
                  <a:srgbClr val="000000"/>
                </a:solidFill>
                <a:latin typeface="メイリオ" pitchFamily="50" charset="-128"/>
                <a:ea typeface="メイリオ" pitchFamily="50" charset="-128"/>
                <a:cs typeface="メイリオ" pitchFamily="50" charset="-128"/>
              </a:rPr>
              <a:t>新社会人</a:t>
            </a:r>
            <a:r>
              <a:rPr lang="ja-JP" altLang="en-US" sz="1200" dirty="0" smtClean="0">
                <a:solidFill>
                  <a:srgbClr val="000000"/>
                </a:solidFill>
                <a:latin typeface="メイリオ" pitchFamily="50" charset="-128"/>
                <a:ea typeface="メイリオ" pitchFamily="50" charset="-128"/>
                <a:cs typeface="メイリオ" pitchFamily="50" charset="-128"/>
              </a:rPr>
              <a:t>動向と貴社ニーズをマッチングさせる訴求効果の高い</a:t>
            </a:r>
            <a:r>
              <a:rPr lang="ja-JP" altLang="en-US" sz="1200" dirty="0">
                <a:solidFill>
                  <a:srgbClr val="000000"/>
                </a:solidFill>
                <a:latin typeface="メイリオ" pitchFamily="50" charset="-128"/>
                <a:ea typeface="メイリオ" pitchFamily="50" charset="-128"/>
                <a:cs typeface="メイリオ" pitchFamily="50" charset="-128"/>
              </a:rPr>
              <a:t>定番</a:t>
            </a:r>
            <a:r>
              <a:rPr lang="ja-JP" altLang="en-US" sz="1200" dirty="0" smtClean="0">
                <a:solidFill>
                  <a:srgbClr val="000000"/>
                </a:solidFill>
                <a:latin typeface="メイリオ" pitchFamily="50" charset="-128"/>
                <a:ea typeface="メイリオ" pitchFamily="50" charset="-128"/>
                <a:cs typeface="メイリオ" pitchFamily="50" charset="-128"/>
              </a:rPr>
              <a:t>メニューです。</a:t>
            </a:r>
            <a:endParaRPr lang="ja-JP" altLang="en-US" sz="1200" dirty="0">
              <a:solidFill>
                <a:srgbClr val="000000"/>
              </a:solidFill>
              <a:latin typeface="メイリオ" pitchFamily="50" charset="-128"/>
              <a:ea typeface="メイリオ" pitchFamily="50" charset="-128"/>
              <a:cs typeface="メイリオ" pitchFamily="50" charset="-128"/>
            </a:endParaRPr>
          </a:p>
        </p:txBody>
      </p:sp>
      <p:sp>
        <p:nvSpPr>
          <p:cNvPr id="221222" name="Rectangle 62"/>
          <p:cNvSpPr>
            <a:spLocks noChangeArrowheads="1"/>
          </p:cNvSpPr>
          <p:nvPr/>
        </p:nvSpPr>
        <p:spPr bwMode="auto">
          <a:xfrm>
            <a:off x="3343300" y="1754076"/>
            <a:ext cx="2698175" cy="307845"/>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クリエイティブ</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タイアップ</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企画</a:t>
            </a:r>
          </a:p>
        </p:txBody>
      </p:sp>
      <p:sp>
        <p:nvSpPr>
          <p:cNvPr id="221223" name="AutoShape 63"/>
          <p:cNvSpPr>
            <a:spLocks noChangeArrowheads="1"/>
          </p:cNvSpPr>
          <p:nvPr/>
        </p:nvSpPr>
        <p:spPr bwMode="auto">
          <a:xfrm>
            <a:off x="3343236" y="1548451"/>
            <a:ext cx="576263"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人気</a:t>
            </a:r>
          </a:p>
        </p:txBody>
      </p:sp>
      <p:sp>
        <p:nvSpPr>
          <p:cNvPr id="2" name="タイトル 1"/>
          <p:cNvSpPr>
            <a:spLocks noGrp="1"/>
          </p:cNvSpPr>
          <p:nvPr>
            <p:ph type="title"/>
          </p:nvPr>
        </p:nvSpPr>
        <p:spPr/>
        <p:txBody>
          <a:bodyPr>
            <a:norm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クリエイティブタイアップ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フローチャート : せん孔テープ 64"/>
          <p:cNvSpPr/>
          <p:nvPr/>
        </p:nvSpPr>
        <p:spPr>
          <a:xfrm>
            <a:off x="5203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AutoShape 13"/>
          <p:cNvSpPr>
            <a:spLocks noChangeArrowheads="1"/>
          </p:cNvSpPr>
          <p:nvPr/>
        </p:nvSpPr>
        <p:spPr bwMode="auto">
          <a:xfrm>
            <a:off x="9725645" y="2040410"/>
            <a:ext cx="428623" cy="349327"/>
          </a:xfrm>
          <a:prstGeom prst="star16">
            <a:avLst>
              <a:gd name="adj" fmla="val 37500"/>
            </a:avLst>
          </a:prstGeom>
          <a:solidFill>
            <a:srgbClr val="C00000"/>
          </a:solidFill>
          <a:ln w="9525">
            <a:solidFill>
              <a:srgbClr val="C00000"/>
            </a:solidFill>
            <a:miter lim="800000"/>
            <a:headEnd/>
            <a:tailEnd/>
          </a:ln>
        </p:spPr>
        <p:txBody>
          <a:bodyPr wrap="none" lIns="0" tIns="0" rIns="0" bIns="0" anchor="ctr"/>
          <a:lstStyle/>
          <a:p>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お得</a:t>
            </a:r>
          </a:p>
        </p:txBody>
      </p:sp>
      <p:sp>
        <p:nvSpPr>
          <p:cNvPr id="1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20</a:t>
            </a:fld>
            <a:endParaRPr lang="ja-JP" altLang="en-US"/>
          </a:p>
        </p:txBody>
      </p:sp>
    </p:spTree>
    <p:extLst>
      <p:ext uri="{BB962C8B-B14F-4D97-AF65-F5344CB8AC3E}">
        <p14:creationId xmlns:p14="http://schemas.microsoft.com/office/powerpoint/2010/main" val="33549127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92" r="7308" b="73993"/>
          <a:stretch/>
        </p:blipFill>
        <p:spPr bwMode="auto">
          <a:xfrm>
            <a:off x="641100" y="1488660"/>
            <a:ext cx="2448000" cy="508396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16" name="表 15"/>
          <p:cNvGraphicFramePr>
            <a:graphicFrameLocks noGrp="1"/>
          </p:cNvGraphicFramePr>
          <p:nvPr>
            <p:extLst>
              <p:ext uri="{D42A27DB-BD31-4B8C-83A1-F6EECF244321}">
                <p14:modId xmlns:p14="http://schemas.microsoft.com/office/powerpoint/2010/main" val="3518836725"/>
              </p:ext>
            </p:extLst>
          </p:nvPr>
        </p:nvGraphicFramePr>
        <p:xfrm>
          <a:off x="3343300" y="2107011"/>
          <a:ext cx="6768751" cy="4432888"/>
        </p:xfrm>
        <a:graphic>
          <a:graphicData uri="http://schemas.openxmlformats.org/drawingml/2006/table">
            <a:tbl>
              <a:tblPr/>
              <a:tblGrid>
                <a:gridCol w="1232023"/>
                <a:gridCol w="1845576"/>
                <a:gridCol w="1845576"/>
                <a:gridCol w="1845576"/>
              </a:tblGrid>
              <a:tr h="265758">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610455">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600,000-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900,000-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1,100,000-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73426">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3,000～6,000PV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1575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en-US" altLang="ja-JP"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オリエン実施日</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1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営業日前まで</a:t>
                      </a:r>
                      <a:endParaRPr lang="ja-JP" altLang="en-US" sz="1400" b="1"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1003">
                <a:tc>
                  <a:txBody>
                    <a:bodyPr/>
                    <a:lstStyle/>
                    <a:p>
                      <a:pPr algn="ctr"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週間掲載延長定価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marL="0" marR="0" lvl="0" indent="0" algn="l" defTabSz="1000736"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2,000PV</a:t>
                      </a:r>
                      <a:r>
                        <a:rPr kumimoji="1" lang="ja-JP" altLang="en-US" sz="900" b="0" i="0" u="none" strike="noStrike" kern="1200" cap="none" spc="0" normalizeH="0" baseline="0" noProof="0" dirty="0" smtClean="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99580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イラスト（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点まで）・学生アサイン</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名（弊社内で撮影）からお選びいただけます。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外部ロケ・ロケ撮影・</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名以上の学生アサイン、インフルエンサー、専門家アサイン費などの費用は別途御見積りとなります。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情報量は</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ページあたり</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枚程度（本文 最大</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文字程度、インフォメーション</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文字程度、画像</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点程度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制限設定はございません）となります。</a:t>
                      </a:r>
                    </a:p>
                    <a:p>
                      <a:pPr marL="0" marR="0" indent="0" algn="l" defTabSz="1000902" rtl="0" eaLnBrk="1" fontAlgn="ctr" latinLnBrk="0" hangingPunct="1">
                        <a:lnSpc>
                          <a:spcPct val="100000"/>
                        </a:lnSpc>
                        <a:spcBef>
                          <a:spcPts val="300"/>
                        </a:spcBef>
                        <a:spcAft>
                          <a:spcPts val="0"/>
                        </a:spcAft>
                        <a:buClrTx/>
                        <a:buSzTx/>
                        <a:buFontTx/>
                        <a:buNone/>
                        <a:tabLst/>
                        <a:defRPr/>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追加の制作費は、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枚相当ごとに追加</a:t>
                      </a:r>
                      <a:r>
                        <a:rPr lang="en-US" altLang="ja-JP"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となります。</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1000902" rtl="0" eaLnBrk="1" fontAlgn="ctr" latinLnBrk="0" hangingPunct="1">
                        <a:lnSpc>
                          <a:spcPct val="100000"/>
                        </a:lnSpc>
                        <a:spcBef>
                          <a:spcPts val="300"/>
                        </a:spcBef>
                        <a:spcAft>
                          <a:spcPts val="0"/>
                        </a:spcAft>
                        <a:buClrTx/>
                        <a:buSzTx/>
                        <a:buFontTx/>
                        <a:buNone/>
                        <a:tabLst/>
                        <a:defRPr/>
                      </a:pPr>
                      <a:r>
                        <a:rPr lang="en-US" altLang="ja-JP" sz="900" dirty="0" smtClean="0"/>
                        <a:t>※</a:t>
                      </a:r>
                      <a:r>
                        <a:rPr lang="ja-JP" altLang="en-US" sz="900" dirty="0" smtClean="0"/>
                        <a:t>掲載期間終了後のアーカイブは別途費用が発生いたします。詳細は営業担当にご確認下さい。</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はその反応を保証するものではございません。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21222" name="Rectangle 62"/>
          <p:cNvSpPr>
            <a:spLocks noChangeArrowheads="1"/>
          </p:cNvSpPr>
          <p:nvPr/>
        </p:nvSpPr>
        <p:spPr bwMode="auto">
          <a:xfrm>
            <a:off x="3343364" y="1737687"/>
            <a:ext cx="1441420" cy="307777"/>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編集</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タイアップ</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タイトル 1"/>
          <p:cNvSpPr>
            <a:spLocks noGrp="1"/>
          </p:cNvSpPr>
          <p:nvPr>
            <p:ph type="title"/>
          </p:nvPr>
        </p:nvSpPr>
        <p:spPr/>
        <p:txBody>
          <a:bodyPr>
            <a:norm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編集タイアップ</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Rectangle 29"/>
          <p:cNvSpPr>
            <a:spLocks noChangeArrowheads="1"/>
          </p:cNvSpPr>
          <p:nvPr/>
        </p:nvSpPr>
        <p:spPr bwMode="auto">
          <a:xfrm>
            <a:off x="480894"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フレッシャーズオリジナルフォーマットによるタイアップ</a:t>
            </a:r>
            <a:r>
              <a:rPr lang="ja-JP" altLang="en-US" sz="1200" dirty="0" smtClean="0">
                <a:solidFill>
                  <a:srgbClr val="000000"/>
                </a:solidFill>
                <a:latin typeface="メイリオ" pitchFamily="50" charset="-128"/>
                <a:ea typeface="メイリオ" pitchFamily="50" charset="-128"/>
                <a:cs typeface="メイリオ" pitchFamily="50" charset="-128"/>
              </a:rPr>
              <a:t>展開</a:t>
            </a:r>
            <a:r>
              <a:rPr lang="ja-JP" altLang="en-US" sz="1200" dirty="0">
                <a:solidFill>
                  <a:srgbClr val="000000"/>
                </a:solidFill>
                <a:latin typeface="メイリオ" pitchFamily="50" charset="-128"/>
                <a:ea typeface="メイリオ" pitchFamily="50" charset="-128"/>
                <a:cs typeface="メイリオ" pitchFamily="50" charset="-128"/>
              </a:rPr>
              <a:t>。</a:t>
            </a:r>
            <a:endParaRPr lang="en-US" altLang="ja-JP" sz="1200" dirty="0">
              <a:solidFill>
                <a:srgbClr val="000000"/>
              </a:solidFill>
              <a:latin typeface="メイリオ" pitchFamily="50" charset="-128"/>
              <a:ea typeface="メイリオ" pitchFamily="50" charset="-128"/>
              <a:cs typeface="メイリオ" pitchFamily="50" charset="-128"/>
            </a:endParaRPr>
          </a:p>
          <a:p>
            <a:pPr defTabSz="1001713"/>
            <a:r>
              <a:rPr lang="ja-JP" altLang="en-US" sz="1200" dirty="0">
                <a:solidFill>
                  <a:srgbClr val="000000"/>
                </a:solidFill>
                <a:latin typeface="メイリオ" pitchFamily="50" charset="-128"/>
                <a:ea typeface="メイリオ" pitchFamily="50" charset="-128"/>
                <a:cs typeface="メイリオ" pitchFamily="50" charset="-128"/>
              </a:rPr>
              <a:t>読者との親和性の高い記事紹介、且つ</a:t>
            </a:r>
            <a:r>
              <a:rPr lang="ja-JP" altLang="en-US" sz="1200" b="1" dirty="0">
                <a:solidFill>
                  <a:srgbClr val="C00000"/>
                </a:solidFill>
                <a:latin typeface="メイリオ" pitchFamily="50" charset="-128"/>
                <a:ea typeface="メイリオ" pitchFamily="50" charset="-128"/>
                <a:cs typeface="メイリオ" pitchFamily="50" charset="-128"/>
              </a:rPr>
              <a:t>低コスト</a:t>
            </a:r>
            <a:r>
              <a:rPr lang="ja-JP" altLang="en-US" sz="1200" dirty="0">
                <a:solidFill>
                  <a:srgbClr val="000000"/>
                </a:solidFill>
                <a:latin typeface="メイリオ" pitchFamily="50" charset="-128"/>
                <a:ea typeface="メイリオ" pitchFamily="50" charset="-128"/>
                <a:cs typeface="メイリオ" pitchFamily="50" charset="-128"/>
              </a:rPr>
              <a:t>でのタイアップ実施が可能です</a:t>
            </a:r>
            <a:r>
              <a:rPr lang="ja-JP" altLang="en-US" sz="1200" dirty="0" smtClean="0">
                <a:solidFill>
                  <a:srgbClr val="000000"/>
                </a:solidFill>
                <a:latin typeface="メイリオ" pitchFamily="50" charset="-128"/>
                <a:ea typeface="メイリオ" pitchFamily="50" charset="-128"/>
                <a:cs typeface="メイリオ" pitchFamily="50" charset="-128"/>
              </a:rPr>
              <a:t>。</a:t>
            </a:r>
            <a:endParaRPr lang="en-US" altLang="ja-JP" sz="1200" dirty="0" smtClean="0">
              <a:solidFill>
                <a:srgbClr val="000000"/>
              </a:solidFill>
              <a:latin typeface="メイリオ" pitchFamily="50" charset="-128"/>
              <a:ea typeface="メイリオ" pitchFamily="50" charset="-128"/>
              <a:cs typeface="メイリオ" pitchFamily="50" charset="-128"/>
            </a:endParaRPr>
          </a:p>
        </p:txBody>
      </p:sp>
      <p:sp>
        <p:nvSpPr>
          <p:cNvPr id="30" name="AutoShape 63"/>
          <p:cNvSpPr>
            <a:spLocks noChangeArrowheads="1"/>
          </p:cNvSpPr>
          <p:nvPr/>
        </p:nvSpPr>
        <p:spPr bwMode="auto">
          <a:xfrm>
            <a:off x="3343300" y="1532062"/>
            <a:ext cx="766716"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スマホ最適化</a:t>
            </a:r>
            <a:endPar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フローチャート : せん孔テープ 17"/>
          <p:cNvSpPr/>
          <p:nvPr/>
        </p:nvSpPr>
        <p:spPr>
          <a:xfrm>
            <a:off x="5203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2263180" y="2135129"/>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2" name="AutoShape 13"/>
          <p:cNvSpPr>
            <a:spLocks noChangeArrowheads="1"/>
          </p:cNvSpPr>
          <p:nvPr/>
        </p:nvSpPr>
        <p:spPr bwMode="auto">
          <a:xfrm>
            <a:off x="9725645" y="2040410"/>
            <a:ext cx="428623" cy="349327"/>
          </a:xfrm>
          <a:prstGeom prst="star16">
            <a:avLst>
              <a:gd name="adj" fmla="val 37500"/>
            </a:avLst>
          </a:prstGeom>
          <a:solidFill>
            <a:srgbClr val="C00000"/>
          </a:solidFill>
          <a:ln w="9525">
            <a:solidFill>
              <a:srgbClr val="C00000"/>
            </a:solidFill>
            <a:miter lim="800000"/>
            <a:headEnd/>
            <a:tailEnd/>
          </a:ln>
        </p:spPr>
        <p:txBody>
          <a:bodyPr wrap="none" lIns="0" tIns="0" rIns="0" bIns="0" anchor="ctr"/>
          <a:lstStyle/>
          <a:p>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お得</a:t>
            </a:r>
          </a:p>
        </p:txBody>
      </p:sp>
      <p:sp>
        <p:nvSpPr>
          <p:cNvPr id="13"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21</a:t>
            </a:fld>
            <a:endParaRPr lang="ja-JP" altLang="en-US"/>
          </a:p>
        </p:txBody>
      </p:sp>
      <p:sp>
        <p:nvSpPr>
          <p:cNvPr id="14" name="正方形/長方形 13"/>
          <p:cNvSpPr/>
          <p:nvPr/>
        </p:nvSpPr>
        <p:spPr>
          <a:xfrm>
            <a:off x="2263180" y="3935329"/>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Tree>
    <p:extLst>
      <p:ext uri="{BB962C8B-B14F-4D97-AF65-F5344CB8AC3E}">
        <p14:creationId xmlns:p14="http://schemas.microsoft.com/office/powerpoint/2010/main" val="1245478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3838544922"/>
              </p:ext>
            </p:extLst>
          </p:nvPr>
        </p:nvGraphicFramePr>
        <p:xfrm>
          <a:off x="3343300" y="2107011"/>
          <a:ext cx="6768751" cy="4048149"/>
        </p:xfrm>
        <a:graphic>
          <a:graphicData uri="http://schemas.openxmlformats.org/drawingml/2006/table">
            <a:tbl>
              <a:tblPr/>
              <a:tblGrid>
                <a:gridCol w="1232023"/>
                <a:gridCol w="1845576"/>
                <a:gridCol w="1845576"/>
                <a:gridCol w="1845576"/>
              </a:tblGrid>
              <a:tr h="289147">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algn="ctr" fontAlgn="ctr"/>
                      <a:r>
                        <a:rPr lang="en-US" altLang="ja-JP"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週間</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70106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550,000-</a:t>
                      </a:r>
                      <a: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850,000-</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1,050,000-</a:t>
                      </a:r>
                      <a: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
                      </a:r>
                      <a:br>
                        <a:rPr lang="ja-JP" altLang="en-US" sz="900" b="0" i="0" u="none" strike="noStrike" dirty="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b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掲載料</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95</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万円</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制作費</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ネット</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万</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円</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885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a:t>
                      </a: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3,000～6,000PV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4,000～8,000PV</a:t>
                      </a:r>
                      <a:endParaRPr 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20048">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タイアップページ１</a:t>
                      </a:r>
                      <a:r>
                        <a:rPr lang="en-US" altLang="ja-JP"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 </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制作</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83490">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掲載の</a:t>
                      </a:r>
                      <a:r>
                        <a:rPr lang="en-US" altLang="ja-JP"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1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p>
                    <a:p>
                      <a:pPr algn="l" fontAlgn="ctr"/>
                      <a:r>
                        <a:rPr lang="en-US" altLang="ja-JP" sz="9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i="0" u="none" strike="noStrike"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オリエンを省き、基本的にメールでのやり取りで進行いたします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83490">
                <a:tc>
                  <a:txBody>
                    <a:bodyPr/>
                    <a:lstStyle/>
                    <a:p>
                      <a:pPr algn="ctr" fontAlgn="ct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週間掲載延長定価</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r>
                        <a:rPr lang="ja-JP" altLang="en-US" sz="1400" b="1" i="0" u="none" strike="noStrike" dirty="0" smtClean="0">
                          <a:solidFill>
                            <a:srgbClr val="FF9999"/>
                          </a:solidFill>
                          <a:effectLst/>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a:t>
                      </a:r>
                      <a:r>
                        <a:rPr kumimoji="1" lang="ja-JP" altLang="en-US"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2,000PV</a:t>
                      </a:r>
                      <a:r>
                        <a:rPr kumimoji="1" lang="ja-JP" altLang="en-US" sz="900" b="0" i="0" u="none" strike="noStrike" kern="1200" dirty="0" smtClean="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00" b="0" i="0" u="none" strike="noStrike" kern="1200" dirty="0">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1400" b="1" i="0" u="none" strike="noStrike" dirty="0">
                        <a:solidFill>
                          <a:srgbClr val="FF9999"/>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19976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gridSpan="3">
                  <a:txBody>
                    <a:bodyPr/>
                    <a:lstStyle/>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情報量は</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ページあたり</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枚程度（本文 最大</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文字程度、インフォメーション</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文字程度、画像</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点程度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制限設定はございません）となります。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追加の制作費は、 </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A4</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枚相当ごとに追加</a:t>
                      </a:r>
                      <a:r>
                        <a:rPr lang="en-US" altLang="ja-JP"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万円</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となります。</a:t>
                      </a:r>
                    </a:p>
                    <a:p>
                      <a:pPr algn="l" fontAlgn="ctr">
                        <a:spcBef>
                          <a:spcPts val="300"/>
                        </a:spcBef>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製品・サービスに関するリリースをご支給</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いただきます。</a:t>
                      </a:r>
                      <a:endPar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indent="0" algn="l" defTabSz="1000902" rtl="0" eaLnBrk="1" fontAlgn="ctr" latinLnBrk="0" hangingPunct="1">
                        <a:lnSpc>
                          <a:spcPct val="100000"/>
                        </a:lnSpc>
                        <a:spcBef>
                          <a:spcPts val="300"/>
                        </a:spcBef>
                        <a:spcAft>
                          <a:spcPts val="0"/>
                        </a:spcAft>
                        <a:buClrTx/>
                        <a:buSzTx/>
                        <a:buFontTx/>
                        <a:buNone/>
                        <a:tabLst/>
                        <a:defRPr/>
                      </a:pPr>
                      <a:r>
                        <a:rPr lang="en-US" altLang="ja-JP" sz="900" dirty="0" smtClean="0"/>
                        <a:t>※</a:t>
                      </a:r>
                      <a:r>
                        <a:rPr lang="ja-JP" altLang="en-US" sz="900" dirty="0" smtClean="0"/>
                        <a:t>掲載期間終了後のアーカイブは別途費用が発生いたします。詳細は営業担当にご確認下さい。</a:t>
                      </a:r>
                      <a:endParaRPr lang="en-US" altLang="ja-JP" sz="900" dirty="0" smtClean="0"/>
                    </a:p>
                    <a:p>
                      <a:pPr marL="0" marR="0" indent="0" algn="l" defTabSz="1000902" rtl="0" eaLnBrk="1" fontAlgn="ctr" latinLnBrk="0" hangingPunct="1">
                        <a:lnSpc>
                          <a:spcPct val="100000"/>
                        </a:lnSpc>
                        <a:spcBef>
                          <a:spcPts val="300"/>
                        </a:spcBef>
                        <a:spcAft>
                          <a:spcPts val="0"/>
                        </a:spcAft>
                        <a:buClrTx/>
                        <a:buSzTx/>
                        <a:buFontTx/>
                        <a:buNone/>
                        <a:tabLst/>
                        <a:defRPr/>
                      </a:pP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PV</a:t>
                      </a: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はその反応を保証するものではございません。</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hMerge="1">
                  <a:txBody>
                    <a:bodyPr/>
                    <a:lstStyle/>
                    <a:p>
                      <a:endParaRPr kumimoji="1" lang="ja-JP" altLang="en-US"/>
                    </a:p>
                  </a:txBody>
                  <a:tcPr/>
                </a:tc>
                <a:tc hMerge="1">
                  <a:txBody>
                    <a:bodyPr/>
                    <a:lstStyle/>
                    <a:p>
                      <a:pPr algn="l" fontAlgn="ctr"/>
                      <a:endParaRPr lang="ja-JP" altLang="en-US" sz="900" b="0" i="0" u="none" strike="noStrike" dirty="0">
                        <a:solidFill>
                          <a:srgbClr val="000000"/>
                        </a:solidFill>
                        <a:effectLst/>
                        <a:latin typeface="メイリオ"/>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 name="タイトル 1"/>
          <p:cNvSpPr>
            <a:spLocks noGrp="1"/>
          </p:cNvSpPr>
          <p:nvPr>
            <p:ph type="title"/>
          </p:nvPr>
        </p:nvSpPr>
        <p:spPr/>
        <p:txBody>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編集タイアップ素材支給型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Rectangle 62"/>
          <p:cNvSpPr>
            <a:spLocks noChangeArrowheads="1"/>
          </p:cNvSpPr>
          <p:nvPr/>
        </p:nvSpPr>
        <p:spPr bwMode="auto">
          <a:xfrm>
            <a:off x="3343364" y="1754076"/>
            <a:ext cx="2877711" cy="307777"/>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編集タイアップ　</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素材支給型</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企画</a:t>
            </a:r>
          </a:p>
        </p:txBody>
      </p:sp>
      <p:sp>
        <p:nvSpPr>
          <p:cNvPr id="8" name="AutoShape 63"/>
          <p:cNvSpPr>
            <a:spLocks noChangeArrowheads="1"/>
          </p:cNvSpPr>
          <p:nvPr/>
        </p:nvSpPr>
        <p:spPr bwMode="auto">
          <a:xfrm>
            <a:off x="3343300" y="1548451"/>
            <a:ext cx="766716" cy="205625"/>
          </a:xfrm>
          <a:prstGeom prst="roundRect">
            <a:avLst>
              <a:gd name="adj" fmla="val 16667"/>
            </a:avLst>
          </a:prstGeom>
          <a:solidFill>
            <a:srgbClr val="FFCC66"/>
          </a:solidFill>
          <a:ln w="9525">
            <a:noFill/>
            <a:round/>
            <a:headEnd/>
            <a:tailEnd/>
          </a:ln>
        </p:spPr>
        <p:txBody>
          <a:bodyPr wrap="none" anchor="ctr"/>
          <a:lstStyle/>
          <a:p>
            <a:pPr algn="ctr"/>
            <a:r>
              <a:rPr lang="ja-JP" altLang="en-US" sz="8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スマホ最適化</a:t>
            </a:r>
            <a:endPar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Rectangle 29"/>
          <p:cNvSpPr>
            <a:spLocks noChangeArrowheads="1"/>
          </p:cNvSpPr>
          <p:nvPr/>
        </p:nvSpPr>
        <p:spPr bwMode="auto">
          <a:xfrm>
            <a:off x="480894"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フレッシャーズオリジナルフォーマットによるタイアップ展開</a:t>
            </a:r>
            <a:r>
              <a:rPr lang="ja-JP" altLang="en-US" sz="1200" dirty="0" smtClean="0">
                <a:solidFill>
                  <a:srgbClr val="000000"/>
                </a:solidFill>
                <a:latin typeface="メイリオ" pitchFamily="50" charset="-128"/>
                <a:ea typeface="メイリオ" pitchFamily="50" charset="-128"/>
                <a:cs typeface="メイリオ" pitchFamily="50" charset="-128"/>
              </a:rPr>
              <a:t>。</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1001713"/>
            <a:r>
              <a:rPr lang="ja-JP" altLang="en-US" sz="1200" dirty="0" smtClean="0">
                <a:solidFill>
                  <a:srgbClr val="000000"/>
                </a:solidFill>
                <a:latin typeface="メイリオ" pitchFamily="50" charset="-128"/>
                <a:ea typeface="メイリオ" pitchFamily="50" charset="-128"/>
                <a:cs typeface="メイリオ" pitchFamily="50" charset="-128"/>
              </a:rPr>
              <a:t>貴社に素材を支給していただくことで</a:t>
            </a:r>
            <a:r>
              <a:rPr lang="ja-JP" altLang="en-US" sz="1200" b="1" dirty="0" smtClean="0">
                <a:solidFill>
                  <a:srgbClr val="C00000"/>
                </a:solidFill>
                <a:latin typeface="メイリオ" pitchFamily="50" charset="-128"/>
                <a:ea typeface="メイリオ" pitchFamily="50" charset="-128"/>
                <a:cs typeface="メイリオ" pitchFamily="50" charset="-128"/>
              </a:rPr>
              <a:t>低コスト</a:t>
            </a:r>
            <a:r>
              <a:rPr lang="ja-JP" altLang="en-US" sz="1200" b="1" dirty="0">
                <a:solidFill>
                  <a:srgbClr val="C00000"/>
                </a:solidFill>
                <a:latin typeface="メイリオ" pitchFamily="50" charset="-128"/>
                <a:ea typeface="メイリオ" pitchFamily="50" charset="-128"/>
                <a:cs typeface="メイリオ" pitchFamily="50" charset="-128"/>
              </a:rPr>
              <a:t>・最短スケジュール</a:t>
            </a:r>
            <a:r>
              <a:rPr lang="ja-JP" altLang="en-US" sz="1200" dirty="0">
                <a:solidFill>
                  <a:srgbClr val="000000"/>
                </a:solidFill>
                <a:latin typeface="メイリオ" pitchFamily="50" charset="-128"/>
                <a:ea typeface="メイリオ" pitchFamily="50" charset="-128"/>
                <a:cs typeface="メイリオ" pitchFamily="50" charset="-128"/>
              </a:rPr>
              <a:t>でのタイアップ実施が可能です！</a:t>
            </a:r>
          </a:p>
        </p:txBody>
      </p:sp>
      <p:sp>
        <p:nvSpPr>
          <p:cNvPr id="27" name="AutoShape 13"/>
          <p:cNvSpPr>
            <a:spLocks noChangeArrowheads="1"/>
          </p:cNvSpPr>
          <p:nvPr/>
        </p:nvSpPr>
        <p:spPr bwMode="auto">
          <a:xfrm>
            <a:off x="9725645" y="2040410"/>
            <a:ext cx="428623" cy="349327"/>
          </a:xfrm>
          <a:prstGeom prst="star16">
            <a:avLst>
              <a:gd name="adj" fmla="val 37500"/>
            </a:avLst>
          </a:prstGeom>
          <a:solidFill>
            <a:srgbClr val="C00000"/>
          </a:solidFill>
          <a:ln w="9525">
            <a:solidFill>
              <a:srgbClr val="C00000"/>
            </a:solidFill>
            <a:miter lim="800000"/>
            <a:headEnd/>
            <a:tailEnd/>
          </a:ln>
        </p:spPr>
        <p:txBody>
          <a:bodyPr wrap="none" lIns="0" tIns="0" rIns="0" bIns="0" anchor="ctr"/>
          <a:lstStyle/>
          <a:p>
            <a:r>
              <a:rPr lang="ja-JP" altLang="en-US" sz="8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お得</a:t>
            </a: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 b="79272"/>
          <a:stretch/>
        </p:blipFill>
        <p:spPr bwMode="auto">
          <a:xfrm>
            <a:off x="641100" y="1488660"/>
            <a:ext cx="2448000" cy="522797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5" name="フローチャート : せん孔テープ 24"/>
          <p:cNvSpPr/>
          <p:nvPr/>
        </p:nvSpPr>
        <p:spPr>
          <a:xfrm>
            <a:off x="520303" y="6572622"/>
            <a:ext cx="2689595" cy="21602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2263180" y="2159114"/>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22</a:t>
            </a:fld>
            <a:endParaRPr lang="ja-JP" altLang="en-US"/>
          </a:p>
        </p:txBody>
      </p:sp>
      <p:sp>
        <p:nvSpPr>
          <p:cNvPr id="14" name="正方形/長方形 13"/>
          <p:cNvSpPr/>
          <p:nvPr/>
        </p:nvSpPr>
        <p:spPr>
          <a:xfrm>
            <a:off x="2263180" y="5599449"/>
            <a:ext cx="757288" cy="6131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Tree>
    <p:extLst>
      <p:ext uri="{BB962C8B-B14F-4D97-AF65-F5344CB8AC3E}">
        <p14:creationId xmlns:p14="http://schemas.microsoft.com/office/powerpoint/2010/main" val="2419080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dirty="0" smtClean="0"/>
              <a:t>タイアップオプション価格一覧</a:t>
            </a:r>
            <a:endParaRPr kumimoji="1" lang="ja-JP" altLang="en-US" dirty="0"/>
          </a:p>
        </p:txBody>
      </p:sp>
      <p:sp>
        <p:nvSpPr>
          <p:cNvPr id="7" name="テキスト ボックス 6"/>
          <p:cNvSpPr txBox="1"/>
          <p:nvPr/>
        </p:nvSpPr>
        <p:spPr>
          <a:xfrm>
            <a:off x="147944" y="6949380"/>
            <a:ext cx="1963999" cy="215444"/>
          </a:xfrm>
          <a:prstGeom prst="rect">
            <a:avLst/>
          </a:prstGeom>
          <a:noFill/>
        </p:spPr>
        <p:txBody>
          <a:bodyPr wrap="none" rtlCol="0">
            <a:spAutoFit/>
          </a:bodyPr>
          <a:lstStyle/>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800" dirty="0"/>
          </a:p>
        </p:txBody>
      </p:sp>
      <p:sp>
        <p:nvSpPr>
          <p:cNvPr id="8" name="スライド番号プレースホルダー 3"/>
          <p:cNvSpPr>
            <a:spLocks noGrp="1"/>
          </p:cNvSpPr>
          <p:nvPr>
            <p:ph type="sldNum" sz="quarter" idx="12"/>
          </p:nvPr>
        </p:nvSpPr>
        <p:spPr>
          <a:xfrm>
            <a:off x="7879804" y="6925210"/>
            <a:ext cx="2400300" cy="385494"/>
          </a:xfrm>
        </p:spPr>
        <p:txBody>
          <a:bodyPr/>
          <a:lstStyle/>
          <a:p>
            <a:fld id="{A973E8E9-0D98-4807-ADE1-ADB6DDF3FE8B}" type="slidenum">
              <a:rPr lang="ja-JP" altLang="en-US" smtClean="0"/>
              <a:pPr/>
              <a:t>23</a:t>
            </a:fld>
            <a:endParaRPr lang="ja-JP" altLang="en-US" dirty="0"/>
          </a:p>
        </p:txBody>
      </p:sp>
      <p:graphicFrame>
        <p:nvGraphicFramePr>
          <p:cNvPr id="12" name="表 11"/>
          <p:cNvGraphicFramePr>
            <a:graphicFrameLocks noGrp="1"/>
          </p:cNvGraphicFramePr>
          <p:nvPr>
            <p:extLst>
              <p:ext uri="{D42A27DB-BD31-4B8C-83A1-F6EECF244321}">
                <p14:modId xmlns:p14="http://schemas.microsoft.com/office/powerpoint/2010/main" val="2485457180"/>
              </p:ext>
            </p:extLst>
          </p:nvPr>
        </p:nvGraphicFramePr>
        <p:xfrm>
          <a:off x="260458" y="556088"/>
          <a:ext cx="9766084" cy="6214556"/>
        </p:xfrm>
        <a:graphic>
          <a:graphicData uri="http://schemas.openxmlformats.org/drawingml/2006/table">
            <a:tbl>
              <a:tblPr/>
              <a:tblGrid>
                <a:gridCol w="1147734"/>
                <a:gridCol w="2411793"/>
                <a:gridCol w="1168414"/>
                <a:gridCol w="1106376"/>
                <a:gridCol w="1108960"/>
                <a:gridCol w="2822807"/>
              </a:tblGrid>
              <a:tr h="238585">
                <a:tc>
                  <a:txBody>
                    <a:bodyPr/>
                    <a:lstStyle/>
                    <a:p>
                      <a:pPr algn="l" fontAlgn="ctr"/>
                      <a:endParaRPr lang="ja-JP" altLang="en-US" sz="900" b="1" i="0" u="none" strike="noStrike" dirty="0">
                        <a:solidFill>
                          <a:srgbClr val="000000"/>
                        </a:solidFill>
                        <a:effectLst/>
                        <a:latin typeface="メイリオ"/>
                      </a:endParaRPr>
                    </a:p>
                  </a:txBody>
                  <a:tcPr marL="5602" marR="5602" marT="560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600" b="0" i="0" u="none" strike="noStrike">
                        <a:solidFill>
                          <a:srgbClr val="000000"/>
                        </a:solidFill>
                        <a:effectLst/>
                        <a:latin typeface="メイリオ"/>
                      </a:endParaRPr>
                    </a:p>
                  </a:txBody>
                  <a:tcPr marL="5602" marR="5602" marT="560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600" b="0" i="0" u="none" strike="noStrike">
                        <a:solidFill>
                          <a:srgbClr val="000000"/>
                        </a:solidFill>
                        <a:effectLst/>
                        <a:latin typeface="メイリオ"/>
                      </a:endParaRPr>
                    </a:p>
                  </a:txBody>
                  <a:tcPr marL="5602" marR="5602" marT="560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600" b="0" i="0" u="none" strike="noStrike">
                        <a:solidFill>
                          <a:srgbClr val="000000"/>
                        </a:solidFill>
                        <a:effectLst/>
                        <a:latin typeface="メイリオ"/>
                      </a:endParaRPr>
                    </a:p>
                  </a:txBody>
                  <a:tcPr marL="5602" marR="5602" marT="560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600" b="0" i="0" u="none" strike="noStrike">
                        <a:solidFill>
                          <a:srgbClr val="000000"/>
                        </a:solidFill>
                        <a:effectLst/>
                        <a:latin typeface="メイリオ"/>
                      </a:endParaRPr>
                    </a:p>
                  </a:txBody>
                  <a:tcPr marL="5602" marR="5602" marT="5602"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600" b="0" i="0" u="none" strike="noStrike">
                        <a:solidFill>
                          <a:srgbClr val="000000"/>
                        </a:solidFill>
                        <a:effectLst/>
                        <a:latin typeface="メイリオ"/>
                      </a:endParaRPr>
                    </a:p>
                  </a:txBody>
                  <a:tcPr marL="5602" marR="5602" marT="5602" marB="0" anchor="ctr">
                    <a:lnL>
                      <a:noFill/>
                    </a:lnL>
                    <a:lnR>
                      <a:noFill/>
                    </a:lnR>
                    <a:lnT>
                      <a:noFill/>
                    </a:lnT>
                    <a:lnB w="12700" cap="flat" cmpd="sng" algn="ctr">
                      <a:solidFill>
                        <a:srgbClr val="000000"/>
                      </a:solidFill>
                      <a:prstDash val="solid"/>
                      <a:round/>
                      <a:headEnd type="none" w="med" len="med"/>
                      <a:tailEnd type="none" w="med" len="med"/>
                    </a:lnB>
                  </a:tcPr>
                </a:tc>
              </a:tr>
              <a:tr h="154379">
                <a:tc rowSpan="2">
                  <a:txBody>
                    <a:bodyPr/>
                    <a:lstStyle/>
                    <a:p>
                      <a:pPr algn="ctr" rtl="0" fontAlgn="ctr"/>
                      <a:r>
                        <a:rPr lang="ja-JP" altLang="en-US" sz="600" b="1" i="0" u="none" strike="noStrike">
                          <a:solidFill>
                            <a:srgbClr val="FFFFFF"/>
                          </a:solidFill>
                          <a:effectLst/>
                          <a:latin typeface="メイリオ"/>
                        </a:rPr>
                        <a:t>展開手法</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rowSpan="2">
                  <a:txBody>
                    <a:bodyPr/>
                    <a:lstStyle/>
                    <a:p>
                      <a:pPr algn="ctr" rtl="0" fontAlgn="ctr"/>
                      <a:r>
                        <a:rPr lang="ja-JP" altLang="en-US" sz="600" b="1" i="0" u="none" strike="noStrike">
                          <a:solidFill>
                            <a:srgbClr val="FFFFFF"/>
                          </a:solidFill>
                          <a:effectLst/>
                          <a:latin typeface="メイリオ"/>
                        </a:rPr>
                        <a:t>内容</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rowSpan="2">
                  <a:txBody>
                    <a:bodyPr/>
                    <a:lstStyle/>
                    <a:p>
                      <a:pPr algn="ctr" rtl="0" fontAlgn="ctr"/>
                      <a:r>
                        <a:rPr lang="ja-JP" altLang="en-US" sz="600" b="1" i="0" u="none" strike="noStrike">
                          <a:solidFill>
                            <a:srgbClr val="FFFFFF"/>
                          </a:solidFill>
                          <a:effectLst/>
                          <a:latin typeface="メイリオ"/>
                        </a:rPr>
                        <a:t>オプション価格</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rtl="0" fontAlgn="ctr"/>
                      <a:r>
                        <a:rPr lang="ja-JP" altLang="en-US" sz="600" b="1" i="0" u="none" strike="noStrike">
                          <a:solidFill>
                            <a:srgbClr val="FFFFFF"/>
                          </a:solidFill>
                          <a:effectLst/>
                          <a:latin typeface="メイリオ"/>
                        </a:rPr>
                        <a:t>クリエイティブ</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6A6A6"/>
                    </a:solidFill>
                  </a:tcPr>
                </a:tc>
                <a:tc>
                  <a:txBody>
                    <a:bodyPr/>
                    <a:lstStyle/>
                    <a:p>
                      <a:pPr algn="ctr" rtl="0" fontAlgn="ctr"/>
                      <a:r>
                        <a:rPr lang="ja-JP" altLang="en-US" sz="600" b="1" i="0" u="none" strike="noStrike">
                          <a:solidFill>
                            <a:srgbClr val="FFFFFF"/>
                          </a:solidFill>
                          <a:effectLst/>
                          <a:latin typeface="メイリオ"/>
                        </a:rPr>
                        <a:t>編集</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6A6A6"/>
                    </a:solidFill>
                  </a:tcPr>
                </a:tc>
                <a:tc rowSpan="2">
                  <a:txBody>
                    <a:bodyPr/>
                    <a:lstStyle/>
                    <a:p>
                      <a:pPr algn="ctr" rtl="0" fontAlgn="ctr"/>
                      <a:r>
                        <a:rPr lang="ja-JP" altLang="en-US" sz="600" b="1" i="0" u="none" strike="noStrike">
                          <a:solidFill>
                            <a:srgbClr val="FFFFFF"/>
                          </a:solidFill>
                          <a:effectLst/>
                          <a:latin typeface="メイリオ"/>
                        </a:rPr>
                        <a:t>備考</a:t>
                      </a: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r>
              <a:tr h="161395">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ja-JP" altLang="en-US" sz="600" b="1" i="0" u="none" strike="noStrike">
                          <a:solidFill>
                            <a:srgbClr val="FFFFFF"/>
                          </a:solidFill>
                          <a:effectLst/>
                          <a:latin typeface="メイリオ"/>
                        </a:rPr>
                        <a:t>タイアップ</a:t>
                      </a:r>
                      <a:r>
                        <a:rPr lang="en-US" altLang="ja-JP" sz="600" b="1" i="0" u="none" strike="noStrike">
                          <a:solidFill>
                            <a:srgbClr val="FFFFFF"/>
                          </a:solidFill>
                          <a:effectLst/>
                          <a:latin typeface="メイリオ"/>
                        </a:rPr>
                        <a:t>4</a:t>
                      </a:r>
                      <a:r>
                        <a:rPr lang="ja-JP" altLang="en-US" sz="600" b="1" i="0" u="none" strike="noStrike">
                          <a:solidFill>
                            <a:srgbClr val="FFFFFF"/>
                          </a:solidFill>
                          <a:effectLst/>
                          <a:latin typeface="メイリオ"/>
                        </a:rPr>
                        <a:t>週</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6A6A6"/>
                    </a:solidFill>
                  </a:tcPr>
                </a:tc>
                <a:tc>
                  <a:txBody>
                    <a:bodyPr/>
                    <a:lstStyle/>
                    <a:p>
                      <a:pPr algn="ctr" rtl="0" fontAlgn="ctr"/>
                      <a:r>
                        <a:rPr lang="ja-JP" altLang="en-US" sz="600" b="1" i="0" u="none" strike="noStrike">
                          <a:solidFill>
                            <a:srgbClr val="FFFFFF"/>
                          </a:solidFill>
                          <a:effectLst/>
                          <a:latin typeface="メイリオ"/>
                        </a:rPr>
                        <a:t>タイアップ</a:t>
                      </a:r>
                      <a:r>
                        <a:rPr lang="en-US" altLang="ja-JP" sz="600" b="1" i="0" u="none" strike="noStrike">
                          <a:solidFill>
                            <a:srgbClr val="FFFFFF"/>
                          </a:solidFill>
                          <a:effectLst/>
                          <a:latin typeface="メイリオ"/>
                        </a:rPr>
                        <a:t>4</a:t>
                      </a:r>
                      <a:r>
                        <a:rPr lang="ja-JP" altLang="en-US" sz="600" b="1" i="0" u="none" strike="noStrike">
                          <a:solidFill>
                            <a:srgbClr val="FFFFFF"/>
                          </a:solidFill>
                          <a:effectLst/>
                          <a:latin typeface="メイリオ"/>
                        </a:rPr>
                        <a:t>週</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A6A6A6"/>
                    </a:solidFill>
                  </a:tcPr>
                </a:tc>
                <a:tc vMerge="1">
                  <a:txBody>
                    <a:bodyPr/>
                    <a:lstStyle/>
                    <a:p>
                      <a:endParaRPr kumimoji="1" lang="ja-JP" altLang="en-US"/>
                    </a:p>
                  </a:txBody>
                  <a:tcPr/>
                </a:tc>
              </a:tr>
              <a:tr h="844662">
                <a:tc>
                  <a:txBody>
                    <a:bodyPr/>
                    <a:lstStyle/>
                    <a:p>
                      <a:pPr algn="ctr" rtl="0" fontAlgn="ctr"/>
                      <a:r>
                        <a:rPr lang="ja-JP" altLang="en-US" sz="800" b="1" i="0" u="none" strike="noStrike" dirty="0">
                          <a:solidFill>
                            <a:srgbClr val="000000"/>
                          </a:solidFill>
                          <a:effectLst/>
                          <a:latin typeface="メイリオ"/>
                        </a:rPr>
                        <a:t>座談会</a:t>
                      </a:r>
                      <a:br>
                        <a:rPr lang="ja-JP" altLang="en-US" sz="800" b="1" i="0" u="none" strike="noStrike" dirty="0">
                          <a:solidFill>
                            <a:srgbClr val="000000"/>
                          </a:solidFill>
                          <a:effectLst/>
                          <a:latin typeface="メイリオ"/>
                        </a:rPr>
                      </a:br>
                      <a:r>
                        <a:rPr lang="ja-JP" altLang="en-US" sz="800" b="1" i="0" u="none" strike="noStrike" dirty="0">
                          <a:solidFill>
                            <a:srgbClr val="000000"/>
                          </a:solidFill>
                          <a:effectLst/>
                          <a:latin typeface="メイリオ"/>
                        </a:rPr>
                        <a:t>（</a:t>
                      </a:r>
                      <a:r>
                        <a:rPr lang="en-US" altLang="ja-JP" sz="800" b="1" i="0" u="none" strike="noStrike" dirty="0">
                          <a:solidFill>
                            <a:srgbClr val="000000"/>
                          </a:solidFill>
                          <a:effectLst/>
                          <a:latin typeface="メイリオ"/>
                        </a:rPr>
                        <a:t>1</a:t>
                      </a:r>
                      <a:r>
                        <a:rPr lang="ja-JP" altLang="en-US" sz="800" b="1" i="0" u="none" strike="noStrike" dirty="0">
                          <a:solidFill>
                            <a:srgbClr val="000000"/>
                          </a:solidFill>
                          <a:effectLst/>
                          <a:latin typeface="メイリオ"/>
                        </a:rPr>
                        <a:t>名追加毎）</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大学生を起用することで親近感を演出し、読者目線でリアルな製品紹介をすることが可能です。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\30,000</a:t>
                      </a:r>
                      <a:r>
                        <a:rPr lang="ja-JP" altLang="en-US" sz="1000" b="1" i="0" u="none" strike="noStrike" dirty="0">
                          <a:solidFill>
                            <a:srgbClr val="FF9900"/>
                          </a:solidFill>
                          <a:effectLst/>
                          <a:latin typeface="メイリオ"/>
                        </a:rPr>
                        <a:t>～</a:t>
                      </a:r>
                      <a:r>
                        <a:rPr lang="en-US" altLang="ja-JP" sz="1000" b="1" i="0" u="none" strike="noStrike" dirty="0">
                          <a:solidFill>
                            <a:srgbClr val="FF9900"/>
                          </a:solidFill>
                          <a:effectLst/>
                          <a:latin typeface="メイリオ"/>
                        </a:rPr>
                        <a:t>/1</a:t>
                      </a:r>
                      <a:r>
                        <a:rPr lang="ja-JP" altLang="en-US" sz="1000" b="1" i="0" u="none" strike="noStrike" dirty="0">
                          <a:solidFill>
                            <a:srgbClr val="FF9900"/>
                          </a:solidFill>
                          <a:effectLst/>
                          <a:latin typeface="メイリオ"/>
                        </a:rPr>
                        <a:t>人</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a:solidFill>
                            <a:srgbClr val="FF9900"/>
                          </a:solidFill>
                          <a:effectLst/>
                          <a:latin typeface="メイリオ"/>
                        </a:rPr>
                        <a:t>\830,000</a:t>
                      </a:r>
                      <a:r>
                        <a:rPr lang="ja-JP" altLang="en-US" sz="1000" b="1" i="0" u="none" strike="noStrike">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a:solidFill>
                            <a:srgbClr val="FF9900"/>
                          </a:solidFill>
                          <a:effectLst/>
                          <a:latin typeface="メイリオ"/>
                        </a:rPr>
                        <a:t>\630,000</a:t>
                      </a:r>
                      <a:r>
                        <a:rPr lang="ja-JP" altLang="en-US" sz="1000" b="1" i="0" u="none" strike="noStrike">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名までは各タイアップ料金に含まれています。</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4</a:t>
                      </a:r>
                      <a:r>
                        <a:rPr lang="ja-JP" altLang="en-US" sz="700" b="0" i="0" u="none" strike="noStrike" dirty="0">
                          <a:solidFill>
                            <a:srgbClr val="000000"/>
                          </a:solidFill>
                          <a:effectLst/>
                          <a:latin typeface="メイリオ"/>
                        </a:rPr>
                        <a:t>名以上起用の場合、</a:t>
                      </a:r>
                      <a:r>
                        <a:rPr lang="en-US" altLang="ja-JP" sz="700" b="0" i="0" u="none" strike="noStrike" dirty="0">
                          <a:solidFill>
                            <a:srgbClr val="000000"/>
                          </a:solidFill>
                          <a:effectLst/>
                          <a:latin typeface="メイリオ"/>
                        </a:rPr>
                        <a:t>1</a:t>
                      </a:r>
                      <a:r>
                        <a:rPr lang="ja-JP" altLang="en-US" sz="700" b="0" i="0" u="none" strike="noStrike" dirty="0">
                          <a:solidFill>
                            <a:srgbClr val="000000"/>
                          </a:solidFill>
                          <a:effectLst/>
                          <a:latin typeface="メイリオ"/>
                        </a:rPr>
                        <a:t>名ずつ費用が追加となります。</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取材撮影は都内にて、</a:t>
                      </a:r>
                      <a:r>
                        <a:rPr lang="en-US" altLang="ja-JP" sz="700" b="0" i="0" u="none" strike="noStrike" dirty="0">
                          <a:solidFill>
                            <a:srgbClr val="000000"/>
                          </a:solidFill>
                          <a:effectLst/>
                          <a:latin typeface="メイリオ"/>
                        </a:rPr>
                        <a:t>2</a:t>
                      </a:r>
                      <a:r>
                        <a:rPr lang="ja-JP" altLang="en-US" sz="700" b="0" i="0" u="none" strike="noStrike" dirty="0">
                          <a:solidFill>
                            <a:srgbClr val="000000"/>
                          </a:solidFill>
                          <a:effectLst/>
                          <a:latin typeface="メイリオ"/>
                        </a:rPr>
                        <a:t>時間程度が条件となります。</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都外にて、</a:t>
                      </a: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時間以上の実施は別途費用を頂戴いたします。</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学生の属性（サークル・学部など）に細かい指定がある場合</a:t>
                      </a:r>
                      <a:r>
                        <a:rPr lang="ja-JP" altLang="en-US" sz="700" b="0" i="0" u="none" strike="noStrike" dirty="0" smtClean="0">
                          <a:solidFill>
                            <a:srgbClr val="000000"/>
                          </a:solidFill>
                          <a:effectLst/>
                          <a:latin typeface="メイリオ"/>
                        </a:rPr>
                        <a:t>は</a:t>
                      </a:r>
                      <a:endParaRPr lang="en-US" altLang="ja-JP" sz="700" b="0" i="0" u="none" strike="noStrike" dirty="0" smtClean="0">
                        <a:solidFill>
                          <a:srgbClr val="000000"/>
                        </a:solidFill>
                        <a:effectLst/>
                        <a:latin typeface="メイリオ"/>
                      </a:endParaRPr>
                    </a:p>
                    <a:p>
                      <a:pPr algn="l" rtl="0" fontAlgn="ctr"/>
                      <a:r>
                        <a:rPr lang="ja-JP" altLang="en-US" sz="700" b="0" i="0" u="none" strike="noStrike" dirty="0" smtClean="0">
                          <a:solidFill>
                            <a:srgbClr val="000000"/>
                          </a:solidFill>
                          <a:effectLst/>
                          <a:latin typeface="メイリオ"/>
                        </a:rPr>
                        <a:t>別途</a:t>
                      </a:r>
                      <a:r>
                        <a:rPr lang="ja-JP" altLang="en-US" sz="700" b="0" i="0" u="none" strike="noStrike" dirty="0">
                          <a:solidFill>
                            <a:srgbClr val="000000"/>
                          </a:solidFill>
                          <a:effectLst/>
                          <a:latin typeface="メイリオ"/>
                        </a:rPr>
                        <a:t>費用を頂戴いたします。</a:t>
                      </a: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675075">
                <a:tc>
                  <a:txBody>
                    <a:bodyPr/>
                    <a:lstStyle/>
                    <a:p>
                      <a:pPr algn="ctr" rtl="0" fontAlgn="ctr"/>
                      <a:r>
                        <a:rPr lang="ja-JP" altLang="en-US" sz="800" b="1" i="0" u="none" strike="noStrike" dirty="0">
                          <a:solidFill>
                            <a:srgbClr val="000000"/>
                          </a:solidFill>
                          <a:effectLst/>
                          <a:latin typeface="メイリオ"/>
                        </a:rPr>
                        <a:t>インフルエンサー起用</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ミスコン参加者や、</a:t>
                      </a:r>
                      <a:r>
                        <a:rPr lang="en-US" altLang="ja-JP" sz="800" b="0" i="0" u="none" strike="noStrike" dirty="0">
                          <a:solidFill>
                            <a:srgbClr val="000000"/>
                          </a:solidFill>
                          <a:effectLst/>
                          <a:latin typeface="メイリオ"/>
                        </a:rPr>
                        <a:t>SNS</a:t>
                      </a:r>
                      <a:r>
                        <a:rPr lang="ja-JP" altLang="en-US" sz="800" b="0" i="0" u="none" strike="noStrike" dirty="0">
                          <a:solidFill>
                            <a:srgbClr val="000000"/>
                          </a:solidFill>
                          <a:effectLst/>
                          <a:latin typeface="メイリオ"/>
                        </a:rPr>
                        <a:t>フォロワーの多い現役大学生を起用し、貴社サービス・商品の紹介を行います。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\100,000</a:t>
                      </a:r>
                      <a:r>
                        <a:rPr lang="ja-JP" altLang="en-US" sz="1000" b="1" i="0" u="none" strike="noStrike" dirty="0">
                          <a:solidFill>
                            <a:srgbClr val="FF9900"/>
                          </a:solidFill>
                          <a:effectLst/>
                          <a:latin typeface="メイリオ"/>
                        </a:rPr>
                        <a:t>～</a:t>
                      </a:r>
                      <a:r>
                        <a:rPr lang="en-US" altLang="ja-JP" sz="1000" b="1" i="0" u="none" strike="noStrike" dirty="0">
                          <a:solidFill>
                            <a:srgbClr val="FF9900"/>
                          </a:solidFill>
                          <a:effectLst/>
                          <a:latin typeface="メイリオ"/>
                        </a:rPr>
                        <a:t>/1</a:t>
                      </a:r>
                      <a:r>
                        <a:rPr lang="ja-JP" altLang="en-US" sz="1000" b="1" i="0" u="none" strike="noStrike" dirty="0">
                          <a:solidFill>
                            <a:srgbClr val="FF9900"/>
                          </a:solidFill>
                          <a:effectLst/>
                          <a:latin typeface="メイリオ"/>
                        </a:rPr>
                        <a:t>人</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ja-JP" altLang="en-US" sz="1000" b="1" i="0" u="none" strike="noStrike" dirty="0">
                          <a:solidFill>
                            <a:srgbClr val="FF9900"/>
                          </a:solidFill>
                          <a:effectLst/>
                          <a:latin typeface="メイリオ"/>
                        </a:rPr>
                        <a:t>￥</a:t>
                      </a:r>
                      <a:r>
                        <a:rPr lang="en-US" altLang="ja-JP" sz="1000" b="1" i="0" u="none" strike="noStrike" dirty="0">
                          <a:solidFill>
                            <a:srgbClr val="FF9900"/>
                          </a:solidFill>
                          <a:effectLst/>
                          <a:latin typeface="メイリオ"/>
                        </a:rPr>
                        <a:t>900,000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a:solidFill>
                            <a:srgbClr val="FF9900"/>
                          </a:solidFill>
                          <a:effectLst/>
                          <a:latin typeface="メイリオ"/>
                        </a:rPr>
                        <a:t>\700,000~</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インフルエンサーによる</a:t>
                      </a:r>
                      <a:r>
                        <a:rPr lang="en-US" altLang="ja-JP" sz="700" b="0" i="0" u="none" strike="noStrike" dirty="0">
                          <a:solidFill>
                            <a:srgbClr val="000000"/>
                          </a:solidFill>
                          <a:effectLst/>
                          <a:latin typeface="メイリオ"/>
                        </a:rPr>
                        <a:t>PR</a:t>
                      </a:r>
                      <a:r>
                        <a:rPr lang="ja-JP" altLang="en-US" sz="700" b="0" i="0" u="none" strike="noStrike" dirty="0">
                          <a:solidFill>
                            <a:srgbClr val="000000"/>
                          </a:solidFill>
                          <a:effectLst/>
                          <a:latin typeface="メイリオ"/>
                        </a:rPr>
                        <a:t>表記付き</a:t>
                      </a:r>
                      <a:r>
                        <a:rPr lang="en-US" altLang="ja-JP" sz="700" b="0" i="0" u="none" strike="noStrike" dirty="0">
                          <a:solidFill>
                            <a:srgbClr val="000000"/>
                          </a:solidFill>
                          <a:effectLst/>
                          <a:latin typeface="メイリオ"/>
                        </a:rPr>
                        <a:t>SNS</a:t>
                      </a:r>
                      <a:r>
                        <a:rPr lang="ja-JP" altLang="en-US" sz="700" b="0" i="0" u="none" strike="noStrike" dirty="0">
                          <a:solidFill>
                            <a:srgbClr val="000000"/>
                          </a:solidFill>
                          <a:effectLst/>
                          <a:latin typeface="メイリオ"/>
                        </a:rPr>
                        <a:t>発信</a:t>
                      </a:r>
                      <a:r>
                        <a:rPr lang="en-US" altLang="ja-JP" sz="700" b="0" i="0" u="none" strike="noStrike" dirty="0">
                          <a:solidFill>
                            <a:srgbClr val="000000"/>
                          </a:solidFill>
                          <a:effectLst/>
                          <a:latin typeface="メイリオ"/>
                        </a:rPr>
                        <a:t>1</a:t>
                      </a:r>
                      <a:r>
                        <a:rPr lang="ja-JP" altLang="en-US" sz="700" b="0" i="0" u="none" strike="noStrike" dirty="0">
                          <a:solidFill>
                            <a:srgbClr val="000000"/>
                          </a:solidFill>
                          <a:effectLst/>
                          <a:latin typeface="メイリオ"/>
                        </a:rPr>
                        <a:t>回分</a:t>
                      </a:r>
                      <a:r>
                        <a:rPr lang="ja-JP" altLang="en-US" sz="700" b="0" i="0" u="none" strike="noStrike" dirty="0" smtClean="0">
                          <a:solidFill>
                            <a:srgbClr val="000000"/>
                          </a:solidFill>
                          <a:effectLst/>
                          <a:latin typeface="メイリオ"/>
                        </a:rPr>
                        <a:t>が</a:t>
                      </a:r>
                      <a:endParaRPr lang="en-US" altLang="ja-JP" sz="700" b="0" i="0" u="none" strike="noStrike" dirty="0" smtClean="0">
                        <a:solidFill>
                          <a:srgbClr val="000000"/>
                        </a:solidFill>
                        <a:effectLst/>
                        <a:latin typeface="メイリオ"/>
                      </a:endParaRPr>
                    </a:p>
                    <a:p>
                      <a:pPr algn="l" rtl="0" fontAlgn="ctr"/>
                      <a:r>
                        <a:rPr lang="ja-JP" altLang="en-US" sz="700" b="0" i="0" u="none" strike="noStrike" dirty="0" smtClean="0">
                          <a:solidFill>
                            <a:srgbClr val="000000"/>
                          </a:solidFill>
                          <a:effectLst/>
                          <a:latin typeface="メイリオ"/>
                        </a:rPr>
                        <a:t>含まれて</a:t>
                      </a:r>
                      <a:r>
                        <a:rPr lang="ja-JP" altLang="en-US" sz="700" b="0" i="0" u="none" strike="noStrike" dirty="0">
                          <a:solidFill>
                            <a:srgbClr val="000000"/>
                          </a:solidFill>
                          <a:effectLst/>
                          <a:latin typeface="メイリオ"/>
                        </a:rPr>
                        <a:t>います。</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※SNS</a:t>
                      </a:r>
                      <a:r>
                        <a:rPr lang="ja-JP" altLang="en-US" sz="700" b="0" i="0" u="none" strike="noStrike" dirty="0">
                          <a:solidFill>
                            <a:srgbClr val="000000"/>
                          </a:solidFill>
                          <a:effectLst/>
                          <a:latin typeface="メイリオ"/>
                        </a:rPr>
                        <a:t>発信の内容によっては追加費用をいただくことがございます。</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取材撮影は都内にて、</a:t>
                      </a:r>
                      <a:r>
                        <a:rPr lang="en-US" altLang="ja-JP" sz="700" b="0" i="0" u="none" strike="noStrike" dirty="0">
                          <a:solidFill>
                            <a:srgbClr val="000000"/>
                          </a:solidFill>
                          <a:effectLst/>
                          <a:latin typeface="メイリオ"/>
                        </a:rPr>
                        <a:t>2</a:t>
                      </a:r>
                      <a:r>
                        <a:rPr lang="ja-JP" altLang="en-US" sz="700" b="0" i="0" u="none" strike="noStrike" dirty="0">
                          <a:solidFill>
                            <a:srgbClr val="000000"/>
                          </a:solidFill>
                          <a:effectLst/>
                          <a:latin typeface="メイリオ"/>
                        </a:rPr>
                        <a:t>時間程度実施が条件となります</a:t>
                      </a:r>
                      <a:r>
                        <a:rPr lang="ja-JP" altLang="en-US" sz="700" b="0" i="0" u="none" strike="noStrike" dirty="0" smtClean="0">
                          <a:solidFill>
                            <a:srgbClr val="000000"/>
                          </a:solidFill>
                          <a:effectLst/>
                          <a:latin typeface="メイリオ"/>
                        </a:rPr>
                        <a:t>。</a:t>
                      </a:r>
                      <a:endParaRPr lang="en-US" altLang="ja-JP" sz="700" b="0" i="0" u="none" strike="noStrike" dirty="0" smtClean="0">
                        <a:solidFill>
                          <a:srgbClr val="000000"/>
                        </a:solidFill>
                        <a:effectLst/>
                        <a:latin typeface="メイリオ"/>
                      </a:endParaRPr>
                    </a:p>
                    <a:p>
                      <a:pPr algn="l" rtl="0" fontAlgn="ctr"/>
                      <a:r>
                        <a:rPr lang="ja-JP" altLang="en-US" sz="700" b="0" i="0" u="none" strike="noStrike" dirty="0" smtClean="0">
                          <a:solidFill>
                            <a:srgbClr val="000000"/>
                          </a:solidFill>
                          <a:effectLst/>
                          <a:latin typeface="メイリオ"/>
                        </a:rPr>
                        <a:t>都外</a:t>
                      </a:r>
                      <a:r>
                        <a:rPr lang="ja-JP" altLang="en-US" sz="700" b="0" i="0" u="none" strike="noStrike" dirty="0">
                          <a:solidFill>
                            <a:srgbClr val="000000"/>
                          </a:solidFill>
                          <a:effectLst/>
                          <a:latin typeface="メイリオ"/>
                        </a:rPr>
                        <a:t>にて、</a:t>
                      </a: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時間以上の実施は別途費用を頂戴いたします。</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競合排除は行いません。</a:t>
                      </a: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630070">
                <a:tc>
                  <a:txBody>
                    <a:bodyPr/>
                    <a:lstStyle/>
                    <a:p>
                      <a:pPr algn="ctr" rtl="0" fontAlgn="ctr"/>
                      <a:r>
                        <a:rPr lang="ja-JP" altLang="en-US" sz="800" b="1" i="0" u="none" strike="noStrike" dirty="0">
                          <a:solidFill>
                            <a:srgbClr val="000000"/>
                          </a:solidFill>
                          <a:effectLst/>
                          <a:latin typeface="メイリオ"/>
                        </a:rPr>
                        <a:t>専門家起用</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専門家の意見を掲載、または専門家が監修することで、記事に信頼性を持たせます。専門家の選定は基本的に弊社にお任せください。</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a:solidFill>
                            <a:srgbClr val="FF9900"/>
                          </a:solidFill>
                          <a:effectLst/>
                          <a:latin typeface="メイリオ"/>
                        </a:rPr>
                        <a:t>\300,000</a:t>
                      </a:r>
                      <a:r>
                        <a:rPr lang="ja-JP" altLang="en-US" sz="1000" b="1" i="0" u="none" strike="noStrike">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\1,100,000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a:solidFill>
                            <a:srgbClr val="FF9900"/>
                          </a:solidFill>
                          <a:effectLst/>
                          <a:latin typeface="メイリオ"/>
                        </a:rPr>
                        <a:t>\900,000</a:t>
                      </a:r>
                      <a:r>
                        <a:rPr lang="ja-JP" altLang="en-US" sz="1000" b="1" i="0" u="none" strike="noStrike">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監修者や実施条件によって費用</a:t>
                      </a:r>
                      <a:r>
                        <a:rPr lang="ja-JP" altLang="en-US" sz="700" b="0" i="0" u="none" strike="noStrike">
                          <a:solidFill>
                            <a:srgbClr val="000000"/>
                          </a:solidFill>
                          <a:effectLst/>
                          <a:latin typeface="メイリオ"/>
                        </a:rPr>
                        <a:t>が</a:t>
                      </a:r>
                      <a:r>
                        <a:rPr lang="ja-JP" altLang="en-US" sz="700" b="0" i="0" u="none" strike="noStrike" smtClean="0">
                          <a:solidFill>
                            <a:srgbClr val="000000"/>
                          </a:solidFill>
                          <a:effectLst/>
                          <a:latin typeface="メイリオ"/>
                        </a:rPr>
                        <a:t>異なります。</a:t>
                      </a:r>
                      <a:endParaRPr lang="en-US" altLang="ja-JP" sz="700" b="0" i="0" u="none" strike="noStrike" dirty="0" smtClean="0">
                        <a:solidFill>
                          <a:srgbClr val="000000"/>
                        </a:solidFill>
                        <a:effectLst/>
                        <a:latin typeface="メイリオ"/>
                      </a:endParaRPr>
                    </a:p>
                    <a:p>
                      <a:pPr algn="l" rtl="0" fontAlgn="ctr"/>
                      <a:r>
                        <a:rPr lang="ja-JP" altLang="en-US" sz="700" b="0" i="0" u="none" strike="noStrike" dirty="0" smtClean="0">
                          <a:solidFill>
                            <a:srgbClr val="000000"/>
                          </a:solidFill>
                          <a:effectLst/>
                          <a:latin typeface="メイリオ"/>
                        </a:rPr>
                        <a:t>ご指定</a:t>
                      </a:r>
                      <a:r>
                        <a:rPr lang="ja-JP" altLang="en-US" sz="700" b="0" i="0" u="none" strike="noStrike" dirty="0">
                          <a:solidFill>
                            <a:srgbClr val="000000"/>
                          </a:solidFill>
                          <a:effectLst/>
                          <a:latin typeface="メイリオ"/>
                        </a:rPr>
                        <a:t>の監修者をアサインする場合は</a:t>
                      </a:r>
                      <a:r>
                        <a:rPr lang="ja-JP" altLang="en-US" sz="700" b="0" i="0" u="none" strike="noStrike" dirty="0" smtClean="0">
                          <a:solidFill>
                            <a:srgbClr val="000000"/>
                          </a:solidFill>
                          <a:effectLst/>
                          <a:latin typeface="メイリオ"/>
                        </a:rPr>
                        <a:t>、</a:t>
                      </a:r>
                      <a:endParaRPr lang="en-US" altLang="ja-JP" sz="700" b="0" i="0" u="none" strike="noStrike" dirty="0" smtClean="0">
                        <a:solidFill>
                          <a:srgbClr val="000000"/>
                        </a:solidFill>
                        <a:effectLst/>
                        <a:latin typeface="メイリオ"/>
                      </a:endParaRPr>
                    </a:p>
                    <a:p>
                      <a:pPr algn="l" rtl="0" fontAlgn="ctr"/>
                      <a:r>
                        <a:rPr lang="ja-JP" altLang="en-US" sz="700" b="0" i="0" u="none" strike="noStrike" dirty="0" smtClean="0">
                          <a:solidFill>
                            <a:srgbClr val="000000"/>
                          </a:solidFill>
                          <a:effectLst/>
                          <a:latin typeface="メイリオ"/>
                        </a:rPr>
                        <a:t>追加</a:t>
                      </a:r>
                      <a:r>
                        <a:rPr lang="ja-JP" altLang="en-US" sz="700" b="0" i="0" u="none" strike="noStrike" dirty="0">
                          <a:solidFill>
                            <a:srgbClr val="000000"/>
                          </a:solidFill>
                          <a:effectLst/>
                          <a:latin typeface="メイリオ"/>
                        </a:rPr>
                        <a:t>費用をいただくことがございます。</a:t>
                      </a: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630070">
                <a:tc>
                  <a:txBody>
                    <a:bodyPr/>
                    <a:lstStyle/>
                    <a:p>
                      <a:pPr algn="ctr" rtl="0" fontAlgn="ctr"/>
                      <a:r>
                        <a:rPr lang="ja-JP" altLang="en-US" sz="800" b="1" i="0" u="none" strike="noStrike" dirty="0">
                          <a:solidFill>
                            <a:srgbClr val="000000"/>
                          </a:solidFill>
                          <a:effectLst/>
                          <a:latin typeface="メイリオ"/>
                        </a:rPr>
                        <a:t>学生団体</a:t>
                      </a:r>
                      <a:br>
                        <a:rPr lang="ja-JP" altLang="en-US" sz="800" b="1" i="0" u="none" strike="noStrike" dirty="0">
                          <a:solidFill>
                            <a:srgbClr val="000000"/>
                          </a:solidFill>
                          <a:effectLst/>
                          <a:latin typeface="メイリオ"/>
                        </a:rPr>
                      </a:br>
                      <a:r>
                        <a:rPr lang="ja-JP" altLang="en-US" sz="800" b="1" i="0" u="none" strike="noStrike" dirty="0">
                          <a:solidFill>
                            <a:srgbClr val="000000"/>
                          </a:solidFill>
                          <a:effectLst/>
                          <a:latin typeface="メイリオ"/>
                        </a:rPr>
                        <a:t>コラボ企画</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企業様が打ち出したい新商品やサービス・キャンペーンの内容に合わせた学生団体をタイアップ内に登場させるオプション企画。ミス●●がおススメするなどのコラボが可能です。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a:solidFill>
                            <a:srgbClr val="FF9900"/>
                          </a:solidFill>
                          <a:effectLst/>
                          <a:latin typeface="メイリオ"/>
                        </a:rPr>
                        <a:t>\300,000</a:t>
                      </a:r>
                      <a:r>
                        <a:rPr lang="ja-JP" altLang="en-US" sz="1000" b="1" i="0" u="none" strike="noStrike">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\1,100,000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\900,000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起用団体・人数・実施条件によって変動します。</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詳細は営業担当にご確認下さい。</a:t>
                      </a: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50050">
                <a:tc>
                  <a:txBody>
                    <a:bodyPr/>
                    <a:lstStyle/>
                    <a:p>
                      <a:pPr algn="ctr" rtl="0" fontAlgn="ctr"/>
                      <a:r>
                        <a:rPr lang="ja-JP" altLang="en-US" sz="800" b="1" i="0" u="none" strike="noStrike" dirty="0">
                          <a:solidFill>
                            <a:srgbClr val="000000"/>
                          </a:solidFill>
                          <a:effectLst/>
                          <a:latin typeface="メイリオ"/>
                        </a:rPr>
                        <a:t>小説・マンガ</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人気コンテンツである小説やマンガの中で貴社製品を登場させ、ブランドの浸透とシーン訴求をはかります。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ja-JP" altLang="en-US" sz="1000" b="0" i="0" u="none" strike="noStrike">
                          <a:solidFill>
                            <a:srgbClr val="000000"/>
                          </a:solidFill>
                          <a:effectLst/>
                          <a:latin typeface="メイリオ"/>
                        </a:rPr>
                        <a:t>別途見積もり</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ja-JP" altLang="en-US" sz="900" b="0" i="0" u="none" strike="noStrike" dirty="0">
                          <a:solidFill>
                            <a:srgbClr val="000000"/>
                          </a:solidFill>
                          <a:effectLst/>
                          <a:latin typeface="メイリオ"/>
                        </a:rPr>
                        <a:t>別途見積もり</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ja-JP" altLang="en-US" sz="900" b="0" i="0" u="none" strike="noStrike">
                          <a:solidFill>
                            <a:srgbClr val="000000"/>
                          </a:solidFill>
                          <a:effectLst/>
                          <a:latin typeface="メイリオ"/>
                        </a:rPr>
                        <a:t>別途見積もり</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漫画家や小説家によって費用が異なります。</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詳細は営業担当にご確認下さい。</a:t>
                      </a: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765085">
                <a:tc>
                  <a:txBody>
                    <a:bodyPr/>
                    <a:lstStyle/>
                    <a:p>
                      <a:pPr algn="ctr" rtl="0" fontAlgn="ctr"/>
                      <a:r>
                        <a:rPr lang="ja-JP" altLang="en-US" sz="800" b="1" i="0" u="none" strike="noStrike" dirty="0">
                          <a:solidFill>
                            <a:srgbClr val="000000"/>
                          </a:solidFill>
                          <a:effectLst/>
                          <a:latin typeface="メイリオ"/>
                        </a:rPr>
                        <a:t>診断テスト</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診断テスト。リーチを広げるだけでなく読者の興味喚起を行うことで購買意欲を醸成します。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\400,000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\1,200,000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a:solidFill>
                            <a:srgbClr val="FF9900"/>
                          </a:solidFill>
                          <a:effectLst/>
                          <a:latin typeface="メイリオ"/>
                        </a:rPr>
                        <a:t>\1,000,000</a:t>
                      </a:r>
                      <a:r>
                        <a:rPr lang="ja-JP" altLang="en-US" sz="1000" b="1" i="0" u="none" strike="noStrike">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設問（選択式）：</a:t>
                      </a:r>
                      <a:r>
                        <a:rPr lang="en-US" altLang="ja-JP" sz="700" b="0" i="0" u="none" strike="noStrike" dirty="0">
                          <a:solidFill>
                            <a:srgbClr val="000000"/>
                          </a:solidFill>
                          <a:effectLst/>
                          <a:latin typeface="メイリオ"/>
                        </a:rPr>
                        <a:t>7</a:t>
                      </a:r>
                      <a:r>
                        <a:rPr lang="ja-JP" altLang="en-US" sz="700" b="0" i="0" u="none" strike="noStrike" dirty="0">
                          <a:solidFill>
                            <a:srgbClr val="000000"/>
                          </a:solidFill>
                          <a:effectLst/>
                          <a:latin typeface="メイリオ"/>
                        </a:rPr>
                        <a:t>問以内</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結果ページ及びイラストは</a:t>
                      </a:r>
                      <a:r>
                        <a:rPr lang="en-US" altLang="ja-JP" sz="700" b="0" i="0" u="none" strike="noStrike" dirty="0">
                          <a:solidFill>
                            <a:srgbClr val="000000"/>
                          </a:solidFill>
                          <a:effectLst/>
                          <a:latin typeface="メイリオ"/>
                        </a:rPr>
                        <a:t>5</a:t>
                      </a:r>
                      <a:r>
                        <a:rPr lang="ja-JP" altLang="en-US" sz="700" b="0" i="0" u="none" strike="noStrike" dirty="0">
                          <a:solidFill>
                            <a:srgbClr val="000000"/>
                          </a:solidFill>
                          <a:effectLst/>
                          <a:latin typeface="メイリオ"/>
                        </a:rPr>
                        <a:t>パターンまで設置、制作が可能です。</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クリエイティブタイアップでスマホ対応をご希望の場合は、</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追加費用</a:t>
                      </a:r>
                      <a:r>
                        <a:rPr lang="en-US" altLang="ja-JP" sz="700" b="0" i="0" u="none" strike="noStrike" dirty="0">
                          <a:solidFill>
                            <a:srgbClr val="000000"/>
                          </a:solidFill>
                          <a:effectLst/>
                          <a:latin typeface="メイリオ"/>
                        </a:rPr>
                        <a:t>5</a:t>
                      </a:r>
                      <a:r>
                        <a:rPr lang="ja-JP" altLang="en-US" sz="700" b="0" i="0" u="none" strike="noStrike" dirty="0">
                          <a:solidFill>
                            <a:srgbClr val="000000"/>
                          </a:solidFill>
                          <a:effectLst/>
                          <a:latin typeface="メイリオ"/>
                        </a:rPr>
                        <a:t>万円頂戴いたします。</a:t>
                      </a: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630070">
                <a:tc>
                  <a:txBody>
                    <a:bodyPr/>
                    <a:lstStyle/>
                    <a:p>
                      <a:pPr algn="ctr" rtl="0" fontAlgn="ctr"/>
                      <a:r>
                        <a:rPr lang="en-US" altLang="ja-JP" sz="800" b="1" i="0" u="none" strike="noStrike" dirty="0">
                          <a:solidFill>
                            <a:srgbClr val="000000"/>
                          </a:solidFill>
                          <a:effectLst/>
                          <a:latin typeface="メイリオ"/>
                        </a:rPr>
                        <a:t>Web</a:t>
                      </a:r>
                      <a:r>
                        <a:rPr lang="ja-JP" altLang="en-US" sz="800" b="1" i="0" u="none" strike="noStrike" dirty="0">
                          <a:solidFill>
                            <a:srgbClr val="000000"/>
                          </a:solidFill>
                          <a:effectLst/>
                          <a:latin typeface="メイリオ"/>
                        </a:rPr>
                        <a:t>アンケート企画</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smtClean="0">
                          <a:solidFill>
                            <a:srgbClr val="000000"/>
                          </a:solidFill>
                          <a:effectLst/>
                          <a:latin typeface="メイリオ"/>
                        </a:rPr>
                        <a:t>タイアップ</a:t>
                      </a:r>
                      <a:r>
                        <a:rPr lang="ja-JP" altLang="en-US" sz="800" b="0" i="0" u="none" strike="noStrike" dirty="0">
                          <a:solidFill>
                            <a:srgbClr val="000000"/>
                          </a:solidFill>
                          <a:effectLst/>
                          <a:latin typeface="メイリオ"/>
                        </a:rPr>
                        <a:t>の印象や購買意欲の変化等の広告効果測定、マーケティングデータの収集にご活用可能です。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\300,000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\1,100,000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\900,000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アンケートページ制作（</a:t>
                      </a:r>
                      <a:r>
                        <a:rPr lang="en-US" altLang="ja-JP" sz="700" b="0" i="0" u="none" strike="noStrike" dirty="0">
                          <a:solidFill>
                            <a:srgbClr val="000000"/>
                          </a:solidFill>
                          <a:effectLst/>
                          <a:latin typeface="メイリオ"/>
                        </a:rPr>
                        <a:t>1P</a:t>
                      </a:r>
                      <a:r>
                        <a:rPr lang="ja-JP" altLang="en-US" sz="700" b="0" i="0" u="none" strike="noStrike" dirty="0" smtClean="0">
                          <a:solidFill>
                            <a:srgbClr val="000000"/>
                          </a:solidFill>
                          <a:effectLst/>
                          <a:latin typeface="メイリオ"/>
                        </a:rPr>
                        <a:t>）</a:t>
                      </a:r>
                      <a:r>
                        <a:rPr lang="ja-JP" altLang="en-US" sz="700" b="0" i="0" u="none" strike="noStrike" dirty="0">
                          <a:solidFill>
                            <a:srgbClr val="000000"/>
                          </a:solidFill>
                          <a:effectLst/>
                          <a:latin typeface="メイリオ"/>
                        </a:rPr>
                        <a:t/>
                      </a:r>
                      <a:br>
                        <a:rPr lang="ja-JP" altLang="en-US" sz="700" b="0" i="0" u="none" strike="noStrike" dirty="0">
                          <a:solidFill>
                            <a:srgbClr val="000000"/>
                          </a:solidFill>
                          <a:effectLst/>
                          <a:latin typeface="メイリオ"/>
                        </a:rPr>
                      </a:b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設問数：</a:t>
                      </a:r>
                      <a:r>
                        <a:rPr lang="en-US" altLang="ja-JP" sz="700" b="0" i="0" u="none" strike="noStrike" dirty="0">
                          <a:solidFill>
                            <a:srgbClr val="000000"/>
                          </a:solidFill>
                          <a:effectLst/>
                          <a:latin typeface="メイリオ"/>
                        </a:rPr>
                        <a:t>10</a:t>
                      </a:r>
                      <a:r>
                        <a:rPr lang="ja-JP" altLang="en-US" sz="700" b="0" i="0" u="none" strike="noStrike" dirty="0">
                          <a:solidFill>
                            <a:srgbClr val="000000"/>
                          </a:solidFill>
                          <a:effectLst/>
                          <a:latin typeface="メイリオ"/>
                        </a:rPr>
                        <a:t>問以内（うち記述式</a:t>
                      </a:r>
                      <a:r>
                        <a:rPr lang="en-US" altLang="ja-JP" sz="700" b="0" i="0" u="none" strike="noStrike" dirty="0">
                          <a:solidFill>
                            <a:srgbClr val="000000"/>
                          </a:solidFill>
                          <a:effectLst/>
                          <a:latin typeface="メイリオ"/>
                        </a:rPr>
                        <a:t>3</a:t>
                      </a:r>
                      <a:r>
                        <a:rPr lang="ja-JP" altLang="en-US" sz="700" b="0" i="0" u="none" strike="noStrike" dirty="0">
                          <a:solidFill>
                            <a:srgbClr val="000000"/>
                          </a:solidFill>
                          <a:effectLst/>
                          <a:latin typeface="メイリオ"/>
                        </a:rPr>
                        <a:t>問まで）</a:t>
                      </a:r>
                      <a:br>
                        <a:rPr lang="ja-JP" altLang="en-US" sz="700" b="0" i="0" u="none" strike="noStrike" dirty="0">
                          <a:solidFill>
                            <a:srgbClr val="000000"/>
                          </a:solidFill>
                          <a:effectLst/>
                          <a:latin typeface="メイリオ"/>
                        </a:rPr>
                      </a:br>
                      <a:r>
                        <a:rPr lang="en-US" altLang="ja-JP" sz="700" b="0" i="0" u="none" strike="noStrike" dirty="0" smtClean="0">
                          <a:solidFill>
                            <a:srgbClr val="000000"/>
                          </a:solidFill>
                          <a:effectLst/>
                          <a:latin typeface="メイリオ"/>
                        </a:rPr>
                        <a:t>※</a:t>
                      </a:r>
                      <a:r>
                        <a:rPr lang="ja-JP" altLang="en-US" sz="700" b="0" i="0" u="none" strike="noStrike" dirty="0" smtClean="0">
                          <a:solidFill>
                            <a:srgbClr val="000000"/>
                          </a:solidFill>
                          <a:effectLst/>
                          <a:latin typeface="メイリオ"/>
                        </a:rPr>
                        <a:t>ローデータ</a:t>
                      </a:r>
                      <a:r>
                        <a:rPr lang="ja-JP" altLang="en-US" sz="700" b="0" i="0" u="none" strike="noStrike" dirty="0">
                          <a:solidFill>
                            <a:srgbClr val="000000"/>
                          </a:solidFill>
                          <a:effectLst/>
                          <a:latin typeface="メイリオ"/>
                        </a:rPr>
                        <a:t>および</a:t>
                      </a:r>
                      <a:r>
                        <a:rPr lang="ja-JP" altLang="en-US" sz="700" b="0" i="0" u="none" strike="noStrike">
                          <a:solidFill>
                            <a:srgbClr val="000000"/>
                          </a:solidFill>
                          <a:effectLst/>
                          <a:latin typeface="メイリオ"/>
                        </a:rPr>
                        <a:t>報告書</a:t>
                      </a:r>
                      <a:r>
                        <a:rPr lang="ja-JP" altLang="en-US" sz="700" b="0" i="0" u="none" strike="noStrike" smtClean="0">
                          <a:solidFill>
                            <a:srgbClr val="000000"/>
                          </a:solidFill>
                          <a:effectLst/>
                          <a:latin typeface="メイリオ"/>
                        </a:rPr>
                        <a:t>提出</a:t>
                      </a:r>
                      <a:endParaRPr lang="en-US" altLang="ja-JP" sz="700" b="0" i="0" u="none" strike="noStrike" dirty="0">
                        <a:solidFill>
                          <a:srgbClr val="000000"/>
                        </a:solidFill>
                        <a:effectLst/>
                        <a:latin typeface="メイリオ"/>
                      </a:endParaRP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95055">
                <a:tc>
                  <a:txBody>
                    <a:bodyPr/>
                    <a:lstStyle/>
                    <a:p>
                      <a:pPr algn="ctr" rtl="0" fontAlgn="ctr"/>
                      <a:r>
                        <a:rPr lang="ja-JP" altLang="en-US" sz="800" b="1" i="0" u="none" strike="noStrike" dirty="0">
                          <a:solidFill>
                            <a:srgbClr val="000000"/>
                          </a:solidFill>
                          <a:effectLst/>
                          <a:latin typeface="メイリオ"/>
                        </a:rPr>
                        <a:t>モニター</a:t>
                      </a:r>
                      <a:br>
                        <a:rPr lang="ja-JP" altLang="en-US" sz="800" b="1" i="0" u="none" strike="noStrike" dirty="0">
                          <a:solidFill>
                            <a:srgbClr val="000000"/>
                          </a:solidFill>
                          <a:effectLst/>
                          <a:latin typeface="メイリオ"/>
                        </a:rPr>
                      </a:br>
                      <a:r>
                        <a:rPr lang="ja-JP" altLang="en-US" sz="800" b="1" i="0" u="none" strike="noStrike" dirty="0">
                          <a:solidFill>
                            <a:srgbClr val="000000"/>
                          </a:solidFill>
                          <a:effectLst/>
                          <a:latin typeface="メイリオ"/>
                        </a:rPr>
                        <a:t>同時実施</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タイアップ広告からモニター応募へ誘導。読者にサンプル使用などモニターとなってもらい、使用後のリアルな感想をアンケートにて集約します。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\400,000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\1,200,000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ctr" rtl="0" fontAlgn="ctr"/>
                      <a:r>
                        <a:rPr lang="en-US" altLang="ja-JP" sz="1000" b="1" i="0" u="none" strike="noStrike" dirty="0">
                          <a:solidFill>
                            <a:srgbClr val="FF9900"/>
                          </a:solidFill>
                          <a:effectLst/>
                          <a:latin typeface="メイリオ"/>
                        </a:rPr>
                        <a:t>\1,000,000</a:t>
                      </a:r>
                      <a:r>
                        <a:rPr lang="ja-JP" altLang="en-US" sz="1000" b="1" i="0" u="none" strike="noStrike" dirty="0">
                          <a:solidFill>
                            <a:srgbClr val="FF9900"/>
                          </a:solidFill>
                          <a:effectLst/>
                          <a:latin typeface="メイリオ"/>
                        </a:rPr>
                        <a:t>～</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c>
                  <a:txBody>
                    <a:bodyPr/>
                    <a:lstStyle/>
                    <a:p>
                      <a:pPr algn="l" rtl="0" fontAlgn="t"/>
                      <a:r>
                        <a:rPr lang="en-US" altLang="ja-JP" sz="700" b="0" i="0" u="none" strike="noStrike">
                          <a:solidFill>
                            <a:srgbClr val="000000"/>
                          </a:solidFill>
                          <a:effectLst/>
                          <a:latin typeface="メイリオ"/>
                        </a:rPr>
                        <a:t>※</a:t>
                      </a:r>
                      <a:r>
                        <a:rPr lang="ja-JP" altLang="en-US" sz="700" b="0" i="0" u="none" strike="noStrike">
                          <a:solidFill>
                            <a:srgbClr val="000000"/>
                          </a:solidFill>
                          <a:effectLst/>
                          <a:latin typeface="メイリオ"/>
                        </a:rPr>
                        <a:t>アンケート募集・事後ページ制作</a:t>
                      </a:r>
                      <a:br>
                        <a:rPr lang="ja-JP" altLang="en-US" sz="700" b="0" i="0" u="none" strike="noStrike">
                          <a:solidFill>
                            <a:srgbClr val="000000"/>
                          </a:solidFill>
                          <a:effectLst/>
                          <a:latin typeface="メイリオ"/>
                        </a:rPr>
                      </a:br>
                      <a:r>
                        <a:rPr lang="en-US" altLang="ja-JP" sz="700" b="0" i="0" u="none" strike="noStrike">
                          <a:solidFill>
                            <a:srgbClr val="000000"/>
                          </a:solidFill>
                          <a:effectLst/>
                          <a:latin typeface="メイリオ"/>
                        </a:rPr>
                        <a:t>※</a:t>
                      </a:r>
                      <a:r>
                        <a:rPr lang="ja-JP" altLang="en-US" sz="700" b="0" i="0" u="none" strike="noStrike">
                          <a:solidFill>
                            <a:srgbClr val="000000"/>
                          </a:solidFill>
                          <a:effectLst/>
                          <a:latin typeface="メイリオ"/>
                        </a:rPr>
                        <a:t>モニター募集時のアンケート設問数：</a:t>
                      </a:r>
                      <a:r>
                        <a:rPr lang="en-US" altLang="ja-JP" sz="700" b="0" i="0" u="none" strike="noStrike">
                          <a:solidFill>
                            <a:srgbClr val="000000"/>
                          </a:solidFill>
                          <a:effectLst/>
                          <a:latin typeface="メイリオ"/>
                        </a:rPr>
                        <a:t>5</a:t>
                      </a:r>
                      <a:r>
                        <a:rPr lang="ja-JP" altLang="en-US" sz="700" b="0" i="0" u="none" strike="noStrike">
                          <a:solidFill>
                            <a:srgbClr val="000000"/>
                          </a:solidFill>
                          <a:effectLst/>
                          <a:latin typeface="メイリオ"/>
                        </a:rPr>
                        <a:t>問以内</a:t>
                      </a:r>
                      <a:br>
                        <a:rPr lang="ja-JP" altLang="en-US" sz="700" b="0" i="0" u="none" strike="noStrike">
                          <a:solidFill>
                            <a:srgbClr val="000000"/>
                          </a:solidFill>
                          <a:effectLst/>
                          <a:latin typeface="メイリオ"/>
                        </a:rPr>
                      </a:br>
                      <a:r>
                        <a:rPr lang="en-US" altLang="ja-JP" sz="700" b="0" i="0" u="none" strike="noStrike">
                          <a:solidFill>
                            <a:srgbClr val="000000"/>
                          </a:solidFill>
                          <a:effectLst/>
                          <a:latin typeface="メイリオ"/>
                        </a:rPr>
                        <a:t>※</a:t>
                      </a:r>
                      <a:r>
                        <a:rPr lang="ja-JP" altLang="en-US" sz="700" b="0" i="0" u="none" strike="noStrike">
                          <a:solidFill>
                            <a:srgbClr val="000000"/>
                          </a:solidFill>
                          <a:effectLst/>
                          <a:latin typeface="メイリオ"/>
                        </a:rPr>
                        <a:t>事後のアンケート設問数：</a:t>
                      </a:r>
                      <a:r>
                        <a:rPr lang="en-US" altLang="ja-JP" sz="700" b="0" i="0" u="none" strike="noStrike">
                          <a:solidFill>
                            <a:srgbClr val="000000"/>
                          </a:solidFill>
                          <a:effectLst/>
                          <a:latin typeface="メイリオ"/>
                        </a:rPr>
                        <a:t>10</a:t>
                      </a:r>
                      <a:r>
                        <a:rPr lang="ja-JP" altLang="en-US" sz="700" b="0" i="0" u="none" strike="noStrike">
                          <a:solidFill>
                            <a:srgbClr val="000000"/>
                          </a:solidFill>
                          <a:effectLst/>
                          <a:latin typeface="メイリオ"/>
                        </a:rPr>
                        <a:t>問以内</a:t>
                      </a:r>
                      <a:r>
                        <a:rPr lang="en-US" altLang="ja-JP" sz="700" b="0" i="0" u="none" strike="noStrike">
                          <a:solidFill>
                            <a:srgbClr val="000000"/>
                          </a:solidFill>
                          <a:effectLst/>
                          <a:latin typeface="メイリオ"/>
                        </a:rPr>
                        <a:t>(</a:t>
                      </a:r>
                      <a:r>
                        <a:rPr lang="ja-JP" altLang="en-US" sz="700" b="0" i="0" u="none" strike="noStrike">
                          <a:solidFill>
                            <a:srgbClr val="000000"/>
                          </a:solidFill>
                          <a:effectLst/>
                          <a:latin typeface="メイリオ"/>
                        </a:rPr>
                        <a:t>うち記述式</a:t>
                      </a:r>
                      <a:r>
                        <a:rPr lang="en-US" altLang="ja-JP" sz="700" b="0" i="0" u="none" strike="noStrike">
                          <a:solidFill>
                            <a:srgbClr val="000000"/>
                          </a:solidFill>
                          <a:effectLst/>
                          <a:latin typeface="メイリオ"/>
                        </a:rPr>
                        <a:t>3</a:t>
                      </a:r>
                      <a:r>
                        <a:rPr lang="ja-JP" altLang="en-US" sz="700" b="0" i="0" u="none" strike="noStrike">
                          <a:solidFill>
                            <a:srgbClr val="000000"/>
                          </a:solidFill>
                          <a:effectLst/>
                          <a:latin typeface="メイリオ"/>
                        </a:rPr>
                        <a:t>問まで</a:t>
                      </a:r>
                      <a:r>
                        <a:rPr lang="en-US" altLang="ja-JP" sz="700" b="0" i="0" u="none" strike="noStrike">
                          <a:solidFill>
                            <a:srgbClr val="000000"/>
                          </a:solidFill>
                          <a:effectLst/>
                          <a:latin typeface="メイリオ"/>
                        </a:rPr>
                        <a:t>)</a:t>
                      </a:r>
                      <a:br>
                        <a:rPr lang="en-US" altLang="ja-JP" sz="700" b="0" i="0" u="none" strike="noStrike">
                          <a:solidFill>
                            <a:srgbClr val="000000"/>
                          </a:solidFill>
                          <a:effectLst/>
                          <a:latin typeface="メイリオ"/>
                        </a:rPr>
                      </a:br>
                      <a:r>
                        <a:rPr lang="en-US" altLang="ja-JP" sz="700" b="0" i="0" u="none" strike="noStrike">
                          <a:solidFill>
                            <a:srgbClr val="000000"/>
                          </a:solidFill>
                          <a:effectLst/>
                          <a:latin typeface="メイリオ"/>
                        </a:rPr>
                        <a:t>※</a:t>
                      </a:r>
                      <a:r>
                        <a:rPr lang="ja-JP" altLang="en-US" sz="700" b="0" i="0" u="none" strike="noStrike">
                          <a:solidFill>
                            <a:srgbClr val="000000"/>
                          </a:solidFill>
                          <a:effectLst/>
                          <a:latin typeface="メイリオ"/>
                        </a:rPr>
                        <a:t>発送費は別途頂戴いたします。</a:t>
                      </a:r>
                      <a:br>
                        <a:rPr lang="ja-JP" altLang="en-US" sz="700" b="0" i="0" u="none" strike="noStrike">
                          <a:solidFill>
                            <a:srgbClr val="000000"/>
                          </a:solidFill>
                          <a:effectLst/>
                          <a:latin typeface="メイリオ"/>
                        </a:rPr>
                      </a:br>
                      <a:endParaRPr lang="ja-JP" altLang="en-US" sz="700" b="0" i="0" u="none" strike="noStrike">
                        <a:solidFill>
                          <a:srgbClr val="000000"/>
                        </a:solidFill>
                        <a:effectLst/>
                        <a:latin typeface="メイリオ"/>
                      </a:endParaRPr>
                    </a:p>
                  </a:txBody>
                  <a:tcPr marL="5602" marR="5602" marT="5602" marB="0">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96113">
                <a:tc>
                  <a:txBody>
                    <a:bodyPr/>
                    <a:lstStyle/>
                    <a:p>
                      <a:pPr algn="ctr" rtl="0" fontAlgn="ctr"/>
                      <a:r>
                        <a:rPr lang="ja-JP" altLang="en-US" sz="800" b="1" i="0" u="none" strike="noStrike" dirty="0">
                          <a:solidFill>
                            <a:srgbClr val="000000"/>
                          </a:solidFill>
                          <a:effectLst/>
                          <a:latin typeface="メイリオ"/>
                        </a:rPr>
                        <a:t>動画</a:t>
                      </a:r>
                    </a:p>
                  </a:txBody>
                  <a:tcPr marL="5602" marR="5602" marT="5602" marB="0" anchor="ctr">
                    <a:lnL w="12700" cap="flat" cmpd="sng" algn="ctr">
                      <a:solidFill>
                        <a:srgbClr val="00000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l" rtl="0" fontAlgn="ctr"/>
                      <a:r>
                        <a:rPr lang="ja-JP" altLang="en-US" sz="800" b="0" i="0" u="none" strike="noStrike" dirty="0">
                          <a:solidFill>
                            <a:srgbClr val="000000"/>
                          </a:solidFill>
                          <a:effectLst/>
                          <a:latin typeface="メイリオ"/>
                        </a:rPr>
                        <a:t>貴社商品を使った動画コンテンツを制作。</a:t>
                      </a:r>
                      <a:r>
                        <a:rPr lang="en-US" altLang="ja-JP" sz="800" b="0" i="0" u="none" strike="noStrike" dirty="0">
                          <a:solidFill>
                            <a:srgbClr val="000000"/>
                          </a:solidFill>
                          <a:effectLst/>
                          <a:latin typeface="メイリオ"/>
                        </a:rPr>
                        <a:t>How to</a:t>
                      </a:r>
                      <a:r>
                        <a:rPr lang="ja-JP" altLang="en-US" sz="800" b="0" i="0" u="none" strike="noStrike" dirty="0">
                          <a:solidFill>
                            <a:srgbClr val="000000"/>
                          </a:solidFill>
                          <a:effectLst/>
                          <a:latin typeface="メイリオ"/>
                        </a:rPr>
                        <a:t>を見せることで商品の認知促進を図ります。</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ja-JP" altLang="en-US" sz="900" b="0" i="0" u="none" strike="noStrike" dirty="0">
                          <a:solidFill>
                            <a:srgbClr val="000000"/>
                          </a:solidFill>
                          <a:effectLst/>
                          <a:latin typeface="メイリオ"/>
                        </a:rPr>
                        <a:t>別途見積もり</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ja-JP" altLang="en-US" sz="900" b="0" i="0" u="none" strike="noStrike" dirty="0">
                          <a:solidFill>
                            <a:srgbClr val="000000"/>
                          </a:solidFill>
                          <a:effectLst/>
                          <a:latin typeface="メイリオ"/>
                        </a:rPr>
                        <a:t>別途見積もり</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ja-JP" altLang="en-US" sz="900" b="0" i="0" u="none" strike="noStrike" dirty="0">
                          <a:solidFill>
                            <a:srgbClr val="000000"/>
                          </a:solidFill>
                          <a:effectLst/>
                          <a:latin typeface="メイリオ"/>
                        </a:rPr>
                        <a:t>別途見積もり</a:t>
                      </a:r>
                    </a:p>
                  </a:txBody>
                  <a:tcPr marL="5602" marR="5602" marT="5602"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ct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動画の尺や内容によって異なるため</a:t>
                      </a:r>
                      <a:r>
                        <a:rPr lang="ja-JP" altLang="en-US" sz="700" b="0" i="0" u="none" strike="noStrike" dirty="0" smtClean="0">
                          <a:solidFill>
                            <a:srgbClr val="000000"/>
                          </a:solidFill>
                          <a:effectLst/>
                          <a:latin typeface="メイリオ"/>
                        </a:rPr>
                        <a:t>、</a:t>
                      </a:r>
                      <a:endParaRPr lang="en-US" altLang="ja-JP" sz="700" b="0" i="0" u="none" strike="noStrike" dirty="0" smtClean="0">
                        <a:solidFill>
                          <a:srgbClr val="000000"/>
                        </a:solidFill>
                        <a:effectLst/>
                        <a:latin typeface="メイリオ"/>
                      </a:endParaRPr>
                    </a:p>
                    <a:p>
                      <a:pPr algn="l" rtl="0" fontAlgn="ctr"/>
                      <a:r>
                        <a:rPr lang="ja-JP" altLang="en-US" sz="700" b="0" i="0" u="none" strike="noStrike" dirty="0" smtClean="0">
                          <a:solidFill>
                            <a:srgbClr val="000000"/>
                          </a:solidFill>
                          <a:effectLst/>
                          <a:latin typeface="メイリオ"/>
                        </a:rPr>
                        <a:t>詳細</a:t>
                      </a:r>
                      <a:r>
                        <a:rPr lang="ja-JP" altLang="en-US" sz="700" b="0" i="0" u="none" strike="noStrike" dirty="0">
                          <a:solidFill>
                            <a:srgbClr val="000000"/>
                          </a:solidFill>
                          <a:effectLst/>
                          <a:latin typeface="メイリオ"/>
                        </a:rPr>
                        <a:t>は営業担当に</a:t>
                      </a:r>
                      <a:r>
                        <a:rPr lang="ja-JP" altLang="en-US" sz="700" b="0" i="0" u="none" strike="noStrike" dirty="0" smtClean="0">
                          <a:solidFill>
                            <a:srgbClr val="000000"/>
                          </a:solidFill>
                          <a:effectLst/>
                          <a:latin typeface="メイリオ"/>
                        </a:rPr>
                        <a:t>ご確認下さい。</a:t>
                      </a:r>
                      <a:endParaRPr lang="ja-JP" altLang="en-US" sz="700" b="0" i="0" u="none" strike="noStrike" dirty="0">
                        <a:solidFill>
                          <a:srgbClr val="000000"/>
                        </a:solidFill>
                        <a:effectLst/>
                        <a:latin typeface="メイリオ"/>
                      </a:endParaRPr>
                    </a:p>
                  </a:txBody>
                  <a:tcPr marL="5602" marR="5602" marT="5602" marB="0" anchor="ctr">
                    <a:lnL w="6350" cap="flat" cmpd="sng" algn="ctr">
                      <a:solidFill>
                        <a:srgbClr val="40404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40404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986641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normAutofit/>
          </a:bodyPr>
          <a:lstStyle/>
          <a:p>
            <a:r>
              <a:rPr lang="en-US" altLang="ja-JP" dirty="0">
                <a:latin typeface="+mj-ea"/>
              </a:rPr>
              <a:t>【WEB</a:t>
            </a:r>
            <a:r>
              <a:rPr lang="en-US" altLang="ja-JP" dirty="0" smtClean="0">
                <a:latin typeface="+mj-ea"/>
              </a:rPr>
              <a:t>】</a:t>
            </a:r>
            <a:r>
              <a:rPr lang="ja-JP" altLang="en-US" dirty="0" smtClean="0">
                <a:latin typeface="+mj-ea"/>
              </a:rPr>
              <a:t>アンケート企画</a:t>
            </a:r>
            <a:endParaRPr kumimoji="1" lang="ja-JP" altLang="en-US" dirty="0">
              <a:latin typeface="+mj-ea"/>
            </a:endParaRPr>
          </a:p>
        </p:txBody>
      </p:sp>
      <p:sp>
        <p:nvSpPr>
          <p:cNvPr id="4" name="AutoShape 4"/>
          <p:cNvSpPr>
            <a:spLocks noChangeArrowheads="1"/>
          </p:cNvSpPr>
          <p:nvPr/>
        </p:nvSpPr>
        <p:spPr bwMode="auto">
          <a:xfrm>
            <a:off x="402439" y="1567863"/>
            <a:ext cx="2635138"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募集告知</a:t>
            </a:r>
          </a:p>
        </p:txBody>
      </p:sp>
      <p:sp>
        <p:nvSpPr>
          <p:cNvPr id="5" name="Rectangle 5"/>
          <p:cNvSpPr>
            <a:spLocks noChangeArrowheads="1"/>
          </p:cNvSpPr>
          <p:nvPr/>
        </p:nvSpPr>
        <p:spPr bwMode="auto">
          <a:xfrm>
            <a:off x="402439" y="1979901"/>
            <a:ext cx="2359455" cy="2006420"/>
          </a:xfrm>
          <a:prstGeom prst="rect">
            <a:avLst/>
          </a:prstGeom>
          <a:solidFill>
            <a:srgbClr val="EAEAEA"/>
          </a:solidFill>
          <a:ln w="9525">
            <a:solidFill>
              <a:srgbClr val="EAEAE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endParaRPr lang="ja-JP" altLang="en-US" sz="800">
              <a:latin typeface="メイリオ" pitchFamily="50" charset="-128"/>
              <a:ea typeface="メイリオ" pitchFamily="50" charset="-128"/>
              <a:cs typeface="メイリオ" pitchFamily="50" charset="-128"/>
            </a:endParaRPr>
          </a:p>
        </p:txBody>
      </p:sp>
      <p:sp>
        <p:nvSpPr>
          <p:cNvPr id="6" name="AutoShape 6"/>
          <p:cNvSpPr>
            <a:spLocks noChangeArrowheads="1"/>
          </p:cNvSpPr>
          <p:nvPr/>
        </p:nvSpPr>
        <p:spPr bwMode="auto">
          <a:xfrm>
            <a:off x="3066689" y="1545518"/>
            <a:ext cx="3934528"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実施</a:t>
            </a:r>
          </a:p>
        </p:txBody>
      </p:sp>
      <p:sp>
        <p:nvSpPr>
          <p:cNvPr id="9" name="Text Box 9"/>
          <p:cNvSpPr txBox="1">
            <a:spLocks noChangeArrowheads="1"/>
          </p:cNvSpPr>
          <p:nvPr/>
        </p:nvSpPr>
        <p:spPr bwMode="auto">
          <a:xfrm>
            <a:off x="3158787" y="2001407"/>
            <a:ext cx="206051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a:latin typeface="メイリオ" pitchFamily="50" charset="-128"/>
                <a:ea typeface="メイリオ" pitchFamily="50" charset="-128"/>
                <a:cs typeface="メイリオ" pitchFamily="50" charset="-128"/>
              </a:rPr>
              <a:t>【</a:t>
            </a:r>
            <a:r>
              <a:rPr lang="ja-JP" altLang="en-US" b="0">
                <a:latin typeface="メイリオ" pitchFamily="50" charset="-128"/>
                <a:ea typeface="メイリオ" pitchFamily="50" charset="-128"/>
                <a:cs typeface="メイリオ" pitchFamily="50" charset="-128"/>
              </a:rPr>
              <a:t>アンケートページ</a:t>
            </a:r>
            <a:r>
              <a:rPr lang="en-US" altLang="ja-JP" b="0">
                <a:latin typeface="メイリオ" pitchFamily="50" charset="-128"/>
                <a:ea typeface="メイリオ" pitchFamily="50" charset="-128"/>
                <a:cs typeface="メイリオ" pitchFamily="50" charset="-128"/>
              </a:rPr>
              <a:t>】</a:t>
            </a:r>
          </a:p>
        </p:txBody>
      </p:sp>
      <p:sp>
        <p:nvSpPr>
          <p:cNvPr id="12" name="AutoShape 12"/>
          <p:cNvSpPr>
            <a:spLocks noChangeArrowheads="1"/>
          </p:cNvSpPr>
          <p:nvPr/>
        </p:nvSpPr>
        <p:spPr bwMode="auto">
          <a:xfrm>
            <a:off x="7033392" y="1547193"/>
            <a:ext cx="2758668"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a:solidFill>
                  <a:schemeClr val="bg1"/>
                </a:solidFill>
                <a:latin typeface="メイリオ" pitchFamily="50" charset="-128"/>
                <a:ea typeface="メイリオ" pitchFamily="50" charset="-128"/>
                <a:cs typeface="メイリオ" pitchFamily="50" charset="-128"/>
              </a:rPr>
              <a:t>報告</a:t>
            </a:r>
          </a:p>
        </p:txBody>
      </p:sp>
      <p:sp>
        <p:nvSpPr>
          <p:cNvPr id="15" name="Rectangle 15"/>
          <p:cNvSpPr>
            <a:spLocks noChangeArrowheads="1"/>
          </p:cNvSpPr>
          <p:nvPr/>
        </p:nvSpPr>
        <p:spPr bwMode="auto">
          <a:xfrm>
            <a:off x="7181491" y="1994703"/>
            <a:ext cx="2610569" cy="564832"/>
          </a:xfrm>
          <a:prstGeom prst="rect">
            <a:avLst/>
          </a:prstGeom>
          <a:solidFill>
            <a:srgbClr val="F8F8F8"/>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nchor="ct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en-US" altLang="ja-JP" b="0" dirty="0">
                <a:latin typeface="メイリオ" pitchFamily="50" charset="-128"/>
                <a:ea typeface="メイリオ" pitchFamily="50" charset="-128"/>
                <a:cs typeface="メイリオ" pitchFamily="50" charset="-128"/>
              </a:rPr>
              <a:t>【</a:t>
            </a:r>
            <a:r>
              <a:rPr lang="ja-JP" altLang="en-US" b="0" dirty="0">
                <a:latin typeface="メイリオ" pitchFamily="50" charset="-128"/>
                <a:ea typeface="メイリオ" pitchFamily="50" charset="-128"/>
                <a:cs typeface="メイリオ" pitchFamily="50" charset="-128"/>
              </a:rPr>
              <a:t>アンケート結果報告書</a:t>
            </a:r>
            <a:r>
              <a:rPr lang="en-US" altLang="ja-JP" b="0" dirty="0">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b="0" dirty="0">
                <a:latin typeface="メイリオ" pitchFamily="50" charset="-128"/>
                <a:ea typeface="メイリオ" pitchFamily="50" charset="-128"/>
                <a:cs typeface="メイリオ" pitchFamily="50" charset="-128"/>
              </a:rPr>
              <a:t>単純集計結果を報告書としてご提出いたします。</a:t>
            </a:r>
          </a:p>
        </p:txBody>
      </p:sp>
      <p:sp>
        <p:nvSpPr>
          <p:cNvPr id="20" name="Text Box 21"/>
          <p:cNvSpPr txBox="1">
            <a:spLocks noChangeArrowheads="1"/>
          </p:cNvSpPr>
          <p:nvPr/>
        </p:nvSpPr>
        <p:spPr bwMode="auto">
          <a:xfrm>
            <a:off x="5867425" y="5204470"/>
            <a:ext cx="3308524" cy="144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en-US" altLang="ja-JP" sz="1200" dirty="0">
                <a:latin typeface="メイリオ" pitchFamily="50" charset="-128"/>
                <a:ea typeface="メイリオ" pitchFamily="50" charset="-128"/>
                <a:cs typeface="メイリオ" pitchFamily="50" charset="-128"/>
              </a:rPr>
              <a:t>【WEB</a:t>
            </a:r>
            <a:r>
              <a:rPr lang="ja-JP" altLang="en-US" sz="1200" dirty="0">
                <a:latin typeface="メイリオ" pitchFamily="50" charset="-128"/>
                <a:ea typeface="メイリオ" pitchFamily="50" charset="-128"/>
                <a:cs typeface="メイリオ" pitchFamily="50" charset="-128"/>
              </a:rPr>
              <a:t>アンケート活用事例</a:t>
            </a:r>
            <a:r>
              <a:rPr lang="en-US" altLang="ja-JP" sz="1200" dirty="0">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400" dirty="0">
                <a:latin typeface="メイリオ" pitchFamily="50" charset="-128"/>
                <a:ea typeface="メイリオ" pitchFamily="50" charset="-128"/>
                <a:cs typeface="メイリオ" pitchFamily="50" charset="-128"/>
              </a:rPr>
              <a:t>　</a:t>
            </a:r>
            <a:endParaRPr lang="en-US" altLang="ja-JP" sz="400" dirty="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dirty="0">
                <a:latin typeface="メイリオ" pitchFamily="50" charset="-128"/>
                <a:ea typeface="メイリオ" pitchFamily="50" charset="-128"/>
                <a:cs typeface="メイリオ" pitchFamily="50" charset="-128"/>
              </a:rPr>
              <a:t>　</a:t>
            </a:r>
            <a:r>
              <a:rPr lang="ja-JP" altLang="en-US" b="0" dirty="0" smtClean="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学生</a:t>
            </a:r>
            <a:r>
              <a:rPr lang="ja-JP" altLang="en-US" b="0" dirty="0" smtClean="0">
                <a:latin typeface="メイリオ" pitchFamily="50" charset="-128"/>
                <a:ea typeface="メイリオ" pitchFamily="50" charset="-128"/>
                <a:cs typeface="メイリオ" pitchFamily="50" charset="-128"/>
              </a:rPr>
              <a:t>へ</a:t>
            </a:r>
            <a:r>
              <a:rPr lang="ja-JP" altLang="en-US" b="0" dirty="0">
                <a:latin typeface="メイリオ" pitchFamily="50" charset="-128"/>
                <a:ea typeface="メイリオ" pitchFamily="50" charset="-128"/>
                <a:cs typeface="メイリオ" pitchFamily="50" charset="-128"/>
              </a:rPr>
              <a:t>の意識</a:t>
            </a:r>
            <a:r>
              <a:rPr lang="ja-JP" altLang="en-US" b="0" dirty="0" smtClean="0">
                <a:latin typeface="メイリオ" pitchFamily="50" charset="-128"/>
                <a:ea typeface="メイリオ" pitchFamily="50" charset="-128"/>
                <a:cs typeface="メイリオ" pitchFamily="50" charset="-128"/>
              </a:rPr>
              <a:t>調査</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b="0" dirty="0" smtClean="0">
                <a:latin typeface="メイリオ" pitchFamily="50" charset="-128"/>
                <a:ea typeface="メイリオ" pitchFamily="50" charset="-128"/>
                <a:cs typeface="メイリオ" pitchFamily="50" charset="-128"/>
              </a:rPr>
              <a:t>　●</a:t>
            </a:r>
            <a:r>
              <a:rPr lang="ja-JP" altLang="en-US" dirty="0">
                <a:latin typeface="メイリオ" pitchFamily="50" charset="-128"/>
                <a:ea typeface="メイリオ" pitchFamily="50" charset="-128"/>
                <a:cs typeface="メイリオ" pitchFamily="50" charset="-128"/>
              </a:rPr>
              <a:t>商品</a:t>
            </a:r>
            <a:r>
              <a:rPr lang="ja-JP" altLang="en-US" b="0" dirty="0" smtClean="0">
                <a:latin typeface="メイリオ" pitchFamily="50" charset="-128"/>
                <a:ea typeface="メイリオ" pitchFamily="50" charset="-128"/>
                <a:cs typeface="メイリオ" pitchFamily="50" charset="-128"/>
              </a:rPr>
              <a:t>企画</a:t>
            </a:r>
            <a:r>
              <a:rPr lang="ja-JP" altLang="en-US" b="0" dirty="0">
                <a:latin typeface="メイリオ" pitchFamily="50" charset="-128"/>
                <a:ea typeface="メイリオ" pitchFamily="50" charset="-128"/>
                <a:cs typeface="メイリオ" pitchFamily="50" charset="-128"/>
              </a:rPr>
              <a:t>のための</a:t>
            </a:r>
            <a:r>
              <a:rPr lang="ja-JP" altLang="en-US" b="0" dirty="0" smtClean="0">
                <a:latin typeface="メイリオ" pitchFamily="50" charset="-128"/>
                <a:ea typeface="メイリオ" pitchFamily="50" charset="-128"/>
                <a:cs typeface="メイリオ" pitchFamily="50" charset="-128"/>
              </a:rPr>
              <a:t>マーケティングリサーチ</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b="0" dirty="0" smtClean="0">
                <a:latin typeface="メイリオ" pitchFamily="50" charset="-128"/>
                <a:ea typeface="メイリオ" pitchFamily="50" charset="-128"/>
                <a:cs typeface="メイリオ" pitchFamily="50" charset="-128"/>
              </a:rPr>
              <a:t>　●他</a:t>
            </a:r>
            <a:r>
              <a:rPr lang="ja-JP" altLang="en-US" b="0" dirty="0">
                <a:latin typeface="メイリオ" pitchFamily="50" charset="-128"/>
                <a:ea typeface="メイリオ" pitchFamily="50" charset="-128"/>
                <a:cs typeface="メイリオ" pitchFamily="50" charset="-128"/>
              </a:rPr>
              <a:t>企画との併用における広告効果</a:t>
            </a:r>
            <a:r>
              <a:rPr lang="ja-JP" altLang="en-US" b="0" dirty="0" smtClean="0">
                <a:latin typeface="メイリオ" pitchFamily="50" charset="-128"/>
                <a:ea typeface="メイリオ" pitchFamily="50" charset="-128"/>
                <a:cs typeface="メイリオ" pitchFamily="50" charset="-128"/>
              </a:rPr>
              <a:t>測定</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b="0" dirty="0" smtClean="0">
                <a:latin typeface="メイリオ" pitchFamily="50" charset="-128"/>
                <a:ea typeface="メイリオ" pitchFamily="50" charset="-128"/>
                <a:cs typeface="メイリオ" pitchFamily="50" charset="-128"/>
              </a:rPr>
              <a:t>　●プレゼント付きアンケートキャンペーン</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None/>
            </a:pPr>
            <a:r>
              <a:rPr lang="ja-JP" altLang="en-US" b="0" dirty="0" smtClean="0">
                <a:latin typeface="メイリオ" pitchFamily="50" charset="-128"/>
                <a:ea typeface="メイリオ" pitchFamily="50" charset="-128"/>
                <a:cs typeface="メイリオ" pitchFamily="50" charset="-128"/>
              </a:rPr>
              <a:t>　●サンプリングの使用前後での態度変容調査</a:t>
            </a:r>
            <a:endParaRPr lang="en-US" altLang="ja-JP"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None/>
            </a:pPr>
            <a:endParaRPr lang="en-US" altLang="ja-JP" sz="300" b="0" dirty="0" smtClean="0">
              <a:latin typeface="メイリオ" pitchFamily="50" charset="-128"/>
              <a:ea typeface="メイリオ" pitchFamily="50" charset="-128"/>
              <a:cs typeface="メイリオ" pitchFamily="50" charset="-128"/>
            </a:endParaRPr>
          </a:p>
          <a:p>
            <a:pPr eaLnBrk="1" hangingPunct="1">
              <a:lnSpc>
                <a:spcPct val="120000"/>
              </a:lnSpc>
              <a:spcBef>
                <a:spcPct val="0"/>
              </a:spcBef>
              <a:buNone/>
            </a:pPr>
            <a:r>
              <a:rPr lang="ja-JP" altLang="en-US" b="0" dirty="0" smtClean="0">
                <a:latin typeface="メイリオ" pitchFamily="50" charset="-128"/>
                <a:ea typeface="メイリオ" pitchFamily="50" charset="-128"/>
                <a:cs typeface="メイリオ" pitchFamily="50" charset="-128"/>
              </a:rPr>
              <a:t>　</a:t>
            </a:r>
            <a:r>
              <a:rPr lang="ja-JP" altLang="en-US" dirty="0" smtClean="0">
                <a:latin typeface="メイリオ" pitchFamily="50" charset="-128"/>
                <a:ea typeface="メイリオ" pitchFamily="50" charset="-128"/>
                <a:cs typeface="メイリオ" pitchFamily="50" charset="-128"/>
              </a:rPr>
              <a:t>等にご活用いただいております。</a:t>
            </a:r>
            <a:endParaRPr lang="ja-JP" altLang="en-US" dirty="0">
              <a:latin typeface="メイリオ" pitchFamily="50" charset="-128"/>
              <a:ea typeface="メイリオ" pitchFamily="50" charset="-128"/>
              <a:cs typeface="メイリオ" pitchFamily="50" charset="-128"/>
            </a:endParaRPr>
          </a:p>
        </p:txBody>
      </p:sp>
      <p:sp>
        <p:nvSpPr>
          <p:cNvPr id="22" name="Rectangle 23"/>
          <p:cNvSpPr>
            <a:spLocks noChangeArrowheads="1"/>
          </p:cNvSpPr>
          <p:nvPr/>
        </p:nvSpPr>
        <p:spPr bwMode="auto">
          <a:xfrm>
            <a:off x="507809" y="2326845"/>
            <a:ext cx="2160984" cy="1506780"/>
          </a:xfrm>
          <a:prstGeom prst="rect">
            <a:avLst/>
          </a:prstGeom>
          <a:solidFill>
            <a:schemeClr val="bg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142" tIns="60072" rIns="120142" bIns="60072"/>
          <a:lstStyle>
            <a:lvl1pPr algn="l" defTabSz="1096963" eaLnBrk="0" hangingPunct="0">
              <a:spcBef>
                <a:spcPct val="20000"/>
              </a:spcBef>
              <a:buChar char="•"/>
              <a:defRPr kumimoji="1" sz="900">
                <a:solidFill>
                  <a:schemeClr val="tx1"/>
                </a:solidFill>
                <a:latin typeface="Arial" charset="0"/>
                <a:ea typeface="ＭＳ Ｐゴシック" charset="-128"/>
              </a:defRPr>
            </a:lvl1pPr>
            <a:lvl2pPr marL="742950" indent="-285750" algn="l" defTabSz="1096963" eaLnBrk="0" hangingPunct="0">
              <a:spcBef>
                <a:spcPct val="20000"/>
              </a:spcBef>
              <a:buChar char="–"/>
              <a:defRPr kumimoji="1" sz="900">
                <a:solidFill>
                  <a:schemeClr val="tx1"/>
                </a:solidFill>
                <a:latin typeface="Arial" charset="0"/>
                <a:ea typeface="ＭＳ Ｐゴシック" charset="-128"/>
              </a:defRPr>
            </a:lvl2pPr>
            <a:lvl3pPr marL="1143000" indent="-228600" algn="l" defTabSz="1096963" eaLnBrk="0" hangingPunct="0">
              <a:spcBef>
                <a:spcPct val="20000"/>
              </a:spcBef>
              <a:buChar char="•"/>
              <a:defRPr kumimoji="1" sz="900">
                <a:solidFill>
                  <a:schemeClr val="tx1"/>
                </a:solidFill>
                <a:latin typeface="Arial" charset="0"/>
                <a:ea typeface="ＭＳ Ｐゴシック" charset="-128"/>
              </a:defRPr>
            </a:lvl3pPr>
            <a:lvl4pPr marL="1600200" indent="-228600" algn="l" defTabSz="1096963" eaLnBrk="0" hangingPunct="0">
              <a:spcBef>
                <a:spcPct val="20000"/>
              </a:spcBef>
              <a:buChar char="–"/>
              <a:defRPr kumimoji="1" sz="900">
                <a:solidFill>
                  <a:schemeClr val="tx1"/>
                </a:solidFill>
                <a:latin typeface="Arial" charset="0"/>
                <a:ea typeface="ＭＳ Ｐゴシック" charset="-128"/>
              </a:defRPr>
            </a:lvl4pPr>
            <a:lvl5pPr marL="2057400" indent="-228600" algn="l" defTabSz="1096963" eaLnBrk="0" hangingPunct="0">
              <a:spcBef>
                <a:spcPct val="20000"/>
              </a:spcBef>
              <a:buChar char="»"/>
              <a:defRPr kumimoji="1" sz="900">
                <a:solidFill>
                  <a:schemeClr val="tx1"/>
                </a:solidFill>
                <a:latin typeface="Arial" charset="0"/>
                <a:ea typeface="ＭＳ Ｐゴシック" charset="-128"/>
              </a:defRPr>
            </a:lvl5pPr>
            <a:lvl6pPr marL="25146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社会人準備応援サイト</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フレッシャーズ</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メールマガジン号外　</a:t>
            </a:r>
            <a:r>
              <a:rPr lang="en-US" altLang="ja-JP" sz="400" dirty="0" smtClean="0">
                <a:latin typeface="メイリオ" pitchFamily="50" charset="-128"/>
                <a:ea typeface="メイリオ" pitchFamily="50" charset="-128"/>
                <a:cs typeface="メイリオ" pitchFamily="50" charset="-128"/>
              </a:rPr>
              <a:t>2016.03.23</a:t>
            </a:r>
            <a:endParaRPr lang="en-US" altLang="ja-JP" sz="400" dirty="0">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いつもマイナビ学生の窓口をお楽しみいただき、ありがとうございます。</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今号は、「●●●●</a:t>
            </a:r>
            <a:r>
              <a:rPr lang="en-US" altLang="ja-JP" sz="400" dirty="0">
                <a:latin typeface="メイリオ" pitchFamily="50" charset="-128"/>
                <a:ea typeface="メイリオ" pitchFamily="50" charset="-128"/>
                <a:cs typeface="メイリオ" pitchFamily="50" charset="-128"/>
              </a:rPr>
              <a:t> </a:t>
            </a:r>
            <a:r>
              <a:rPr lang="ja-JP" altLang="en-US" sz="400" dirty="0">
                <a:latin typeface="メイリオ" pitchFamily="50" charset="-128"/>
                <a:ea typeface="メイリオ" pitchFamily="50" charset="-128"/>
                <a:cs typeface="メイリオ" pitchFamily="50" charset="-128"/>
              </a:rPr>
              <a:t>」からのおトクな情報をお届けします。</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　</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アンケート</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　━━━━━━</a:t>
            </a:r>
          </a:p>
          <a:p>
            <a:pPr eaLnBrk="1" hangingPunct="1">
              <a:spcBef>
                <a:spcPct val="0"/>
              </a:spcBef>
              <a:buFontTx/>
              <a:buNone/>
            </a:pPr>
            <a:endParaRPr lang="ja-JP" altLang="en-US" sz="400"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アンケートに答えて現金や</a:t>
            </a:r>
            <a:r>
              <a:rPr lang="en-US" altLang="ja-JP" sz="400" dirty="0">
                <a:latin typeface="メイリオ" pitchFamily="50" charset="-128"/>
                <a:ea typeface="メイリオ" pitchFamily="50" charset="-128"/>
                <a:cs typeface="メイリオ" pitchFamily="50" charset="-128"/>
              </a:rPr>
              <a:t>WEB</a:t>
            </a:r>
            <a:r>
              <a:rPr lang="ja-JP" altLang="en-US" sz="400" dirty="0">
                <a:latin typeface="メイリオ" pitchFamily="50" charset="-128"/>
                <a:ea typeface="メイリオ" pitchFamily="50" charset="-128"/>
                <a:cs typeface="メイリオ" pitchFamily="50" charset="-128"/>
              </a:rPr>
              <a:t>マネーに替えられる「マイポ」をゲットしよう！</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あなたは現在</a:t>
            </a:r>
            <a:r>
              <a:rPr lang="en-US" altLang="ja-JP" sz="400" dirty="0">
                <a:latin typeface="メイリオ" pitchFamily="50" charset="-128"/>
                <a:ea typeface="メイリオ" pitchFamily="50" charset="-128"/>
                <a:cs typeface="メイリオ" pitchFamily="50" charset="-128"/>
              </a:rPr>
              <a:t>【0</a:t>
            </a:r>
            <a:r>
              <a:rPr lang="ja-JP" altLang="en-US" sz="400" dirty="0">
                <a:latin typeface="メイリオ" pitchFamily="50" charset="-128"/>
                <a:ea typeface="メイリオ" pitchFamily="50" charset="-128"/>
                <a:cs typeface="メイリオ" pitchFamily="50" charset="-128"/>
              </a:rPr>
              <a:t>ポイント</a:t>
            </a: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貯まっています。</a:t>
            </a:r>
          </a:p>
          <a:p>
            <a:pPr eaLnBrk="1" hangingPunct="1">
              <a:spcBef>
                <a:spcPct val="0"/>
              </a:spcBef>
              <a:buFontTx/>
              <a:buNone/>
            </a:pPr>
            <a:endParaRPr lang="ja-JP" altLang="en-US" sz="400"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■マイポ会員の会員特典</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a:t>
            </a:r>
            <a:r>
              <a:rPr lang="en-US" altLang="ja-JP" sz="400" dirty="0">
                <a:latin typeface="メイリオ" pitchFamily="50" charset="-128"/>
                <a:ea typeface="メイリオ" pitchFamily="50" charset="-128"/>
                <a:cs typeface="メイリオ" pitchFamily="50" charset="-128"/>
              </a:rPr>
              <a:t>http://mypo.mynavi.jp/html/04/6RV.xrl?Q:0132B:20150427:9T93P </a:t>
            </a:r>
          </a:p>
          <a:p>
            <a:pPr eaLnBrk="1" hangingPunct="1">
              <a:spcBef>
                <a:spcPct val="0"/>
              </a:spcBef>
              <a:buFontTx/>
              <a:buNone/>
            </a:pPr>
            <a:endParaRPr lang="en-US" altLang="ja-JP" sz="400" dirty="0">
              <a:latin typeface="メイリオ" pitchFamily="50" charset="-128"/>
              <a:ea typeface="メイリオ" pitchFamily="50" charset="-128"/>
              <a:cs typeface="メイリオ" pitchFamily="50" charset="-128"/>
            </a:endParaRP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a:t>
            </a:r>
            <a:r>
              <a:rPr lang="ja-JP" altLang="en-US" sz="400" dirty="0">
                <a:latin typeface="メイリオ" pitchFamily="50" charset="-128"/>
                <a:ea typeface="メイリオ" pitchFamily="50" charset="-128"/>
                <a:cs typeface="メイリオ" pitchFamily="50" charset="-128"/>
              </a:rPr>
              <a:t>現在募集中のアンケートはこちら</a:t>
            </a:r>
            <a:r>
              <a:rPr lang="en-US" altLang="ja-JP" sz="400" dirty="0">
                <a:latin typeface="メイリオ" pitchFamily="50" charset="-128"/>
                <a:ea typeface="メイリオ" pitchFamily="50" charset="-128"/>
                <a:cs typeface="メイリオ" pitchFamily="50" charset="-128"/>
              </a:rPr>
              <a:t>】</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【30pt】</a:t>
            </a:r>
            <a:r>
              <a:rPr lang="ja-JP" altLang="en-US" sz="400" dirty="0">
                <a:latin typeface="メイリオ" pitchFamily="50" charset="-128"/>
                <a:ea typeface="メイリオ" pitchFamily="50" charset="-128"/>
                <a:cs typeface="メイリオ" pitchFamily="50" charset="-128"/>
              </a:rPr>
              <a:t>フレッシャーズマガジン</a:t>
            </a:r>
            <a:r>
              <a:rPr lang="en-US" altLang="ja-JP" sz="400" dirty="0">
                <a:latin typeface="メイリオ" pitchFamily="50" charset="-128"/>
                <a:ea typeface="メイリオ" pitchFamily="50" charset="-128"/>
                <a:cs typeface="メイリオ" pitchFamily="50" charset="-128"/>
              </a:rPr>
              <a:t>/WEB</a:t>
            </a:r>
            <a:r>
              <a:rPr lang="ja-JP" altLang="en-US" sz="400" dirty="0">
                <a:latin typeface="メイリオ" pitchFamily="50" charset="-128"/>
                <a:ea typeface="メイリオ" pitchFamily="50" charset="-128"/>
                <a:cs typeface="メイリオ" pitchFamily="50" charset="-128"/>
              </a:rPr>
              <a:t>の内容に関するアンケート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【19pt】</a:t>
            </a:r>
            <a:r>
              <a:rPr lang="ja-JP" altLang="en-US" sz="400" dirty="0">
                <a:latin typeface="メイリオ" pitchFamily="50" charset="-128"/>
                <a:ea typeface="メイリオ" pitchFamily="50" charset="-128"/>
                <a:cs typeface="メイリオ" pitchFamily="50" charset="-128"/>
              </a:rPr>
              <a:t>ニトリの新生活カタログに関するアンケート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【15pt】</a:t>
            </a:r>
            <a:r>
              <a:rPr lang="ja-JP" altLang="en-US" sz="400" dirty="0">
                <a:latin typeface="メイリオ" pitchFamily="50" charset="-128"/>
                <a:ea typeface="メイリオ" pitchFamily="50" charset="-128"/>
                <a:cs typeface="メイリオ" pitchFamily="50" charset="-128"/>
              </a:rPr>
              <a:t>三井住友</a:t>
            </a:r>
            <a:r>
              <a:rPr lang="en-US" altLang="ja-JP" sz="400" dirty="0">
                <a:latin typeface="メイリオ" pitchFamily="50" charset="-128"/>
                <a:ea typeface="メイリオ" pitchFamily="50" charset="-128"/>
                <a:cs typeface="メイリオ" pitchFamily="50" charset="-128"/>
              </a:rPr>
              <a:t>VISA</a:t>
            </a:r>
            <a:r>
              <a:rPr lang="ja-JP" altLang="en-US" sz="400" dirty="0">
                <a:latin typeface="メイリオ" pitchFamily="50" charset="-128"/>
                <a:ea typeface="メイリオ" pitchFamily="50" charset="-128"/>
                <a:cs typeface="メイリオ" pitchFamily="50" charset="-128"/>
              </a:rPr>
              <a:t>デビュープラスカードに関するアンケート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【10pt】</a:t>
            </a:r>
            <a:r>
              <a:rPr lang="ja-JP" altLang="en-US" sz="400" dirty="0">
                <a:latin typeface="メイリオ" pitchFamily="50" charset="-128"/>
                <a:ea typeface="メイリオ" pitchFamily="50" charset="-128"/>
                <a:cs typeface="メイリオ" pitchFamily="50" charset="-128"/>
              </a:rPr>
              <a:t>アシックスタイアップページに関するアンケート</a:t>
            </a:r>
          </a:p>
          <a:p>
            <a:pPr eaLnBrk="1" hangingPunct="1">
              <a:spcBef>
                <a:spcPct val="0"/>
              </a:spcBef>
              <a:buFontTx/>
              <a:buNone/>
            </a:pPr>
            <a:r>
              <a:rPr lang="en-US" altLang="ja-JP" sz="400" dirty="0">
                <a:latin typeface="メイリオ" pitchFamily="50" charset="-128"/>
                <a:ea typeface="メイリオ" pitchFamily="50" charset="-128"/>
                <a:cs typeface="メイリオ" pitchFamily="50" charset="-128"/>
              </a:rPr>
              <a:t>【6pt】 </a:t>
            </a:r>
            <a:r>
              <a:rPr lang="ja-JP" altLang="en-US" sz="400" dirty="0">
                <a:latin typeface="メイリオ" pitchFamily="50" charset="-128"/>
                <a:ea typeface="メイリオ" pitchFamily="50" charset="-128"/>
                <a:cs typeface="メイリオ" pitchFamily="50" charset="-128"/>
              </a:rPr>
              <a:t>楽しかったアルバイトなどに関するアンケート</a:t>
            </a:r>
          </a:p>
          <a:p>
            <a:pPr eaLnBrk="1" hangingPunct="1">
              <a:spcBef>
                <a:spcPct val="0"/>
              </a:spcBef>
              <a:buFontTx/>
              <a:buNone/>
            </a:pPr>
            <a:endParaRPr lang="ja-JP" altLang="en-US" sz="400"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★アンケート回答はこちらから</a:t>
            </a:r>
          </a:p>
          <a:p>
            <a:pPr eaLnBrk="1" hangingPunct="1">
              <a:spcBef>
                <a:spcPct val="0"/>
              </a:spcBef>
              <a:buFontTx/>
              <a:buNone/>
            </a:pPr>
            <a:r>
              <a:rPr lang="ja-JP" altLang="en-US" sz="400" dirty="0">
                <a:latin typeface="メイリオ" pitchFamily="50" charset="-128"/>
                <a:ea typeface="メイリオ" pitchFamily="50" charset="-128"/>
                <a:cs typeface="メイリオ" pitchFamily="50" charset="-128"/>
              </a:rPr>
              <a:t> </a:t>
            </a:r>
            <a:r>
              <a:rPr lang="en-US" altLang="ja-JP" sz="400" dirty="0">
                <a:latin typeface="メイリオ" pitchFamily="50" charset="-128"/>
                <a:ea typeface="メイリオ" pitchFamily="50" charset="-128"/>
                <a:cs typeface="メイリオ" pitchFamily="50" charset="-128"/>
              </a:rPr>
              <a:t>http://</a:t>
            </a:r>
            <a:r>
              <a:rPr lang="en-US" altLang="ja-JP" sz="400" dirty="0" smtClean="0">
                <a:latin typeface="メイリオ" pitchFamily="50" charset="-128"/>
                <a:ea typeface="メイリオ" pitchFamily="50" charset="-128"/>
                <a:cs typeface="メイリオ" pitchFamily="50" charset="-128"/>
              </a:rPr>
              <a:t>mypo.mynavi.jp/html/04/6RV.xrl?R:0132B:20150427:9T93P</a:t>
            </a:r>
          </a:p>
          <a:p>
            <a:pPr eaLnBrk="1" hangingPunct="1">
              <a:spcBef>
                <a:spcPct val="0"/>
              </a:spcBef>
              <a:buFontTx/>
              <a:buNone/>
            </a:pPr>
            <a:r>
              <a:rPr lang="en-US" altLang="ja-JP" sz="400" dirty="0" smtClean="0">
                <a:latin typeface="メイリオ" pitchFamily="50" charset="-128"/>
                <a:ea typeface="メイリオ" pitchFamily="50" charset="-128"/>
                <a:cs typeface="メイリオ" pitchFamily="50" charset="-128"/>
              </a:rPr>
              <a:t> └───────────────</a:t>
            </a:r>
            <a:endParaRPr lang="en-US" altLang="ja-JP" sz="400" dirty="0">
              <a:latin typeface="メイリオ" pitchFamily="50" charset="-128"/>
              <a:ea typeface="メイリオ" pitchFamily="50" charset="-128"/>
              <a:cs typeface="メイリオ" pitchFamily="50" charset="-128"/>
            </a:endParaRPr>
          </a:p>
        </p:txBody>
      </p:sp>
      <p:sp>
        <p:nvSpPr>
          <p:cNvPr id="23" name="Text Box 24"/>
          <p:cNvSpPr txBox="1">
            <a:spLocks noChangeArrowheads="1"/>
          </p:cNvSpPr>
          <p:nvPr/>
        </p:nvSpPr>
        <p:spPr bwMode="auto">
          <a:xfrm>
            <a:off x="337306" y="2088844"/>
            <a:ext cx="188679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dirty="0">
                <a:latin typeface="メイリオ" pitchFamily="50" charset="-128"/>
                <a:ea typeface="メイリオ" pitchFamily="50" charset="-128"/>
                <a:cs typeface="メイリオ" pitchFamily="50" charset="-128"/>
              </a:rPr>
              <a:t>【</a:t>
            </a:r>
            <a:r>
              <a:rPr lang="ja-JP" altLang="en-US" b="0" dirty="0">
                <a:latin typeface="メイリオ" pitchFamily="50" charset="-128"/>
                <a:ea typeface="メイリオ" pitchFamily="50" charset="-128"/>
                <a:cs typeface="メイリオ" pitchFamily="50" charset="-128"/>
              </a:rPr>
              <a:t>メールマガジン</a:t>
            </a:r>
            <a:r>
              <a:rPr lang="en-US" altLang="ja-JP" b="0" dirty="0">
                <a:latin typeface="メイリオ" pitchFamily="50" charset="-128"/>
                <a:ea typeface="メイリオ" pitchFamily="50" charset="-128"/>
                <a:cs typeface="メイリオ" pitchFamily="50" charset="-128"/>
              </a:rPr>
              <a:t>】</a:t>
            </a:r>
          </a:p>
        </p:txBody>
      </p:sp>
      <p:pic>
        <p:nvPicPr>
          <p:cNvPr id="39938" name="Picture 2" descr="C:\Users\s0106107\Desktop\フレアンケート.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5309" y="2277118"/>
            <a:ext cx="1843990" cy="158171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3375309" y="2254407"/>
            <a:ext cx="1843990" cy="1604427"/>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grpSp>
        <p:nvGrpSpPr>
          <p:cNvPr id="28" name="グループ化 27"/>
          <p:cNvGrpSpPr/>
          <p:nvPr/>
        </p:nvGrpSpPr>
        <p:grpSpPr>
          <a:xfrm>
            <a:off x="4799880" y="2513814"/>
            <a:ext cx="1867262" cy="1681481"/>
            <a:chOff x="4292438" y="2585594"/>
            <a:chExt cx="1521766" cy="1460195"/>
          </a:xfrm>
        </p:grpSpPr>
        <p:pic>
          <p:nvPicPr>
            <p:cNvPr id="39939" name="Picture 3" descr="C:\Users\s0106107\Desktop\f;aljdoj@あ.png"/>
            <p:cNvPicPr>
              <a:picLocks noChangeAspect="1" noChangeArrowheads="1"/>
            </p:cNvPicPr>
            <p:nvPr/>
          </p:nvPicPr>
          <p:blipFill rotWithShape="1">
            <a:blip r:embed="rId3">
              <a:extLst>
                <a:ext uri="{28A0092B-C50C-407E-A947-70E740481C1C}">
                  <a14:useLocalDpi xmlns:a14="http://schemas.microsoft.com/office/drawing/2010/main" val="0"/>
                </a:ext>
              </a:extLst>
            </a:blip>
            <a:srcRect b="12170"/>
            <a:stretch/>
          </p:blipFill>
          <p:spPr bwMode="auto">
            <a:xfrm>
              <a:off x="4292438" y="2585594"/>
              <a:ext cx="1521766" cy="1460195"/>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4292438" y="2591392"/>
              <a:ext cx="1521766" cy="1454397"/>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Text Box 11"/>
          <p:cNvSpPr txBox="1">
            <a:spLocks noChangeArrowheads="1"/>
          </p:cNvSpPr>
          <p:nvPr/>
        </p:nvSpPr>
        <p:spPr bwMode="auto">
          <a:xfrm>
            <a:off x="4346205" y="3078959"/>
            <a:ext cx="1541393" cy="439686"/>
          </a:xfrm>
          <a:prstGeom prst="rect">
            <a:avLst/>
          </a:prstGeom>
          <a:solidFill>
            <a:srgbClr val="FFFFFF">
              <a:alpha val="60000"/>
            </a:srgbClr>
          </a:solidFill>
          <a:ln>
            <a:noFill/>
          </a:ln>
          <a:effectLst/>
        </p:spPr>
        <p:txBody>
          <a:bodyPr wrap="square" lIns="100154" tIns="50077" rIns="100154" bIns="50077">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50000"/>
              </a:spcBef>
              <a:buFontTx/>
              <a:buNone/>
            </a:pPr>
            <a:r>
              <a:rPr lang="en-US" altLang="ja-JP" sz="2200" b="1" dirty="0">
                <a:solidFill>
                  <a:srgbClr val="FF9900"/>
                </a:solidFill>
                <a:latin typeface="メイリオ" pitchFamily="50" charset="-128"/>
                <a:ea typeface="メイリオ" pitchFamily="50" charset="-128"/>
                <a:cs typeface="メイリオ" pitchFamily="50" charset="-128"/>
              </a:rPr>
              <a:t>SAMPLE</a:t>
            </a:r>
          </a:p>
        </p:txBody>
      </p:sp>
      <p:sp>
        <p:nvSpPr>
          <p:cNvPr id="30"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大学生・新社会人の会員に対して、</a:t>
            </a:r>
            <a:r>
              <a:rPr lang="en-US" altLang="ja-JP"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アンケートを実施。</a:t>
            </a:r>
            <a:endParaRPr lang="en-US" altLang="ja-JP"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fontAlgn="base">
              <a:spcBef>
                <a:spcPct val="0"/>
              </a:spcBef>
              <a:spcAft>
                <a:spcPct val="0"/>
              </a:spcAft>
            </a:pPr>
            <a:r>
              <a:rPr lang="ja-JP" altLang="en-US" sz="12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流行の先端をとらえるフレッシャーズ世代の生の声を聞くことができます。</a:t>
            </a:r>
            <a:endParaRPr lang="ja-JP" altLang="en-US" sz="12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4" name="表 33"/>
          <p:cNvGraphicFramePr>
            <a:graphicFrameLocks noGrp="1"/>
          </p:cNvGraphicFramePr>
          <p:nvPr>
            <p:extLst>
              <p:ext uri="{D42A27DB-BD31-4B8C-83A1-F6EECF244321}">
                <p14:modId xmlns:p14="http://schemas.microsoft.com/office/powerpoint/2010/main" val="1804583013"/>
              </p:ext>
            </p:extLst>
          </p:nvPr>
        </p:nvGraphicFramePr>
        <p:xfrm>
          <a:off x="411451" y="4255242"/>
          <a:ext cx="5299752" cy="2857977"/>
        </p:xfrm>
        <a:graphic>
          <a:graphicData uri="http://schemas.openxmlformats.org/drawingml/2006/table">
            <a:tbl>
              <a:tblPr/>
              <a:tblGrid>
                <a:gridCol w="1143261"/>
                <a:gridCol w="4156491"/>
              </a:tblGrid>
              <a:tr h="177074">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440159">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300,000-</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20871">
                <a:tc>
                  <a:txBody>
                    <a:bodyPr/>
                    <a:lstStyle/>
                    <a:p>
                      <a:pPr algn="ctr" fontAlgn="ctr"/>
                      <a:r>
                        <a:rPr lang="ja-JP" altLang="en-US" sz="900" b="0" dirty="0" smtClean="0">
                          <a:latin typeface="メイリオ" pitchFamily="50" charset="-128"/>
                          <a:ea typeface="メイリオ" pitchFamily="50" charset="-128"/>
                          <a:cs typeface="メイリオ" pitchFamily="50" charset="-128"/>
                        </a:rPr>
                        <a:t>件数</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en-US" altLang="ja-JP" sz="900" b="0" dirty="0" smtClean="0">
                          <a:latin typeface="メイリオ" pitchFamily="50" charset="-128"/>
                          <a:ea typeface="メイリオ" pitchFamily="50" charset="-128"/>
                          <a:cs typeface="メイリオ" pitchFamily="50" charset="-128"/>
                        </a:rPr>
                        <a:t>200</a:t>
                      </a:r>
                      <a:r>
                        <a:rPr lang="ja-JP" altLang="en-US" sz="900" b="0" dirty="0" smtClean="0">
                          <a:latin typeface="メイリオ" pitchFamily="50" charset="-128"/>
                          <a:ea typeface="メイリオ" pitchFamily="50" charset="-128"/>
                          <a:cs typeface="メイリオ" pitchFamily="50" charset="-128"/>
                        </a:rPr>
                        <a:t>～</a:t>
                      </a:r>
                      <a:r>
                        <a:rPr lang="en-US" altLang="ja-JP" sz="900" dirty="0" smtClean="0">
                          <a:latin typeface="メイリオ" pitchFamily="50" charset="-128"/>
                          <a:ea typeface="メイリオ" pitchFamily="50" charset="-128"/>
                          <a:cs typeface="メイリオ" pitchFamily="50" charset="-128"/>
                        </a:rPr>
                        <a:t>3</a:t>
                      </a:r>
                      <a:r>
                        <a:rPr lang="en-US" altLang="ja-JP" sz="900" b="0" dirty="0" smtClean="0">
                          <a:latin typeface="メイリオ" pitchFamily="50" charset="-128"/>
                          <a:ea typeface="メイリオ" pitchFamily="50" charset="-128"/>
                          <a:cs typeface="メイリオ" pitchFamily="50" charset="-128"/>
                        </a:rPr>
                        <a:t>00</a:t>
                      </a:r>
                      <a:r>
                        <a:rPr lang="ja-JP" altLang="en-US" sz="900" b="0" dirty="0" smtClean="0">
                          <a:latin typeface="メイリオ" pitchFamily="50" charset="-128"/>
                          <a:ea typeface="メイリオ" pitchFamily="50" charset="-128"/>
                          <a:cs typeface="メイリオ" pitchFamily="50" charset="-128"/>
                        </a:rPr>
                        <a:t>件　</a:t>
                      </a:r>
                      <a:r>
                        <a:rPr lang="en-US" altLang="ja-JP" sz="900" b="0" dirty="0" smtClean="0">
                          <a:latin typeface="メイリオ" pitchFamily="50" charset="-128"/>
                          <a:ea typeface="メイリオ" pitchFamily="50" charset="-128"/>
                          <a:cs typeface="メイリオ" pitchFamily="50" charset="-128"/>
                        </a:rPr>
                        <a:t>※</a:t>
                      </a:r>
                      <a:r>
                        <a:rPr lang="ja-JP" altLang="en-US" sz="900" b="0" dirty="0" smtClean="0">
                          <a:latin typeface="メイリオ" pitchFamily="50" charset="-128"/>
                          <a:ea typeface="メイリオ" pitchFamily="50" charset="-128"/>
                          <a:cs typeface="メイリオ" pitchFamily="50" charset="-128"/>
                        </a:rPr>
                        <a:t>内容によって異なります。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20871">
                <a:tc>
                  <a:txBody>
                    <a:bodyPr/>
                    <a:lstStyle/>
                    <a:p>
                      <a:pPr algn="ctr" fontAlgn="ctr"/>
                      <a:r>
                        <a:rPr lang="ja-JP" altLang="en-US" sz="900" b="0" dirty="0" smtClean="0">
                          <a:latin typeface="メイリオ" pitchFamily="50" charset="-128"/>
                          <a:ea typeface="メイリオ" pitchFamily="50" charset="-128"/>
                          <a:cs typeface="メイリオ" pitchFamily="50" charset="-128"/>
                        </a:rPr>
                        <a:t>掲載開始日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ja-JP" altLang="en-US" sz="900" b="0" dirty="0" smtClean="0">
                          <a:latin typeface="メイリオ" pitchFamily="50" charset="-128"/>
                          <a:ea typeface="メイリオ" pitchFamily="50" charset="-128"/>
                          <a:cs typeface="メイリオ" pitchFamily="50" charset="-128"/>
                        </a:rPr>
                        <a:t>毎週水・金曜日</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20871">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誘導枠</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lnSpc>
                          <a:spcPct val="120000"/>
                        </a:lnSpc>
                        <a:spcBef>
                          <a:spcPct val="0"/>
                        </a:spcBef>
                        <a:buFontTx/>
                        <a:buNone/>
                      </a:pPr>
                      <a:r>
                        <a:rPr lang="ja-JP" altLang="en-US" sz="900" b="0" dirty="0" smtClean="0">
                          <a:latin typeface="メイリオ" pitchFamily="50" charset="-128"/>
                          <a:ea typeface="メイリオ" pitchFamily="50" charset="-128"/>
                          <a:cs typeface="メイリオ" pitchFamily="50" charset="-128"/>
                        </a:rPr>
                        <a:t>メルマガ アンケート募集告知枠</a:t>
                      </a:r>
                      <a:endParaRPr lang="ja-JP" altLang="en-US" sz="900" b="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62847">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アンケート募集ページ（</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1P</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）制作</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アンケート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問まで（うち記述式</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問まで）</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ローデータ、報告書作成（単純集計のみ）</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462847">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お申し込み締め切り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アンケート配信日または実施日の</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営業日前</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297033">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35" name="Rectangle 62"/>
          <p:cNvSpPr>
            <a:spLocks noChangeArrowheads="1"/>
          </p:cNvSpPr>
          <p:nvPr/>
        </p:nvSpPr>
        <p:spPr bwMode="auto">
          <a:xfrm>
            <a:off x="363951" y="3986321"/>
            <a:ext cx="1879041" cy="307777"/>
          </a:xfrm>
          <a:prstGeom prst="rect">
            <a:avLst/>
          </a:prstGeom>
          <a:noFill/>
          <a:ln w="9525">
            <a:noFill/>
            <a:miter lim="800000"/>
            <a:headEnd/>
            <a:tailEnd/>
          </a:ln>
        </p:spPr>
        <p:txBody>
          <a:bodyPr wrap="none">
            <a:spAutoFit/>
          </a:bodyPr>
          <a:lstStyle/>
          <a:p>
            <a:r>
              <a:rPr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アンケート企画</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7" name="グループ化 36"/>
          <p:cNvGrpSpPr/>
          <p:nvPr/>
        </p:nvGrpSpPr>
        <p:grpSpPr>
          <a:xfrm>
            <a:off x="7873773" y="2717653"/>
            <a:ext cx="1226003" cy="1542193"/>
            <a:chOff x="7216089" y="3446846"/>
            <a:chExt cx="1676391" cy="2108737"/>
          </a:xfrm>
        </p:grpSpPr>
        <p:pic>
          <p:nvPicPr>
            <p:cNvPr id="3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089" y="3446846"/>
              <a:ext cx="1676391" cy="210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テキスト ボックス 39"/>
            <p:cNvSpPr txBox="1"/>
            <p:nvPr/>
          </p:nvSpPr>
          <p:spPr>
            <a:xfrm>
              <a:off x="7688391" y="3661574"/>
              <a:ext cx="1010898" cy="462926"/>
            </a:xfrm>
            <a:prstGeom prst="rect">
              <a:avLst/>
            </a:prstGeom>
            <a:noFill/>
          </p:spPr>
          <p:txBody>
            <a:bodyPr wrap="none" rtlCol="0">
              <a:spAutoFit/>
            </a:bodyP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フレッシャーズ</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調べ</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9945" y="4249205"/>
              <a:ext cx="1115613" cy="92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3" name="テキスト ボックス 42"/>
          <p:cNvSpPr txBox="1"/>
          <p:nvPr/>
        </p:nvSpPr>
        <p:spPr>
          <a:xfrm>
            <a:off x="507809" y="2740392"/>
            <a:ext cx="2160984" cy="1118442"/>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26"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24</a:t>
            </a:fld>
            <a:endParaRPr lang="ja-JP" altLang="en-US"/>
          </a:p>
        </p:txBody>
      </p:sp>
    </p:spTree>
    <p:extLst>
      <p:ext uri="{BB962C8B-B14F-4D97-AF65-F5344CB8AC3E}">
        <p14:creationId xmlns:p14="http://schemas.microsoft.com/office/powerpoint/2010/main" val="2687745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7783760" y="6835199"/>
            <a:ext cx="2400300" cy="385495"/>
          </a:xfrm>
        </p:spPr>
        <p:txBody>
          <a:bodyPr/>
          <a:lstStyle/>
          <a:p>
            <a:pPr>
              <a:defRPr/>
            </a:pPr>
            <a:fld id="{14D60BC2-9FFD-46B8-9ADF-CC4A1BC29B83}" type="slidenum">
              <a:rPr lang="en-US" altLang="ja-JP" smtClean="0"/>
              <a:pPr>
                <a:defRPr/>
              </a:pPr>
              <a:t>25</a:t>
            </a:fld>
            <a:endParaRPr lang="en-US" altLang="ja-JP"/>
          </a:p>
        </p:txBody>
      </p:sp>
      <p:sp>
        <p:nvSpPr>
          <p:cNvPr id="3" name="Rectangle 5"/>
          <p:cNvSpPr>
            <a:spLocks noChangeArrowheads="1"/>
          </p:cNvSpPr>
          <p:nvPr/>
        </p:nvSpPr>
        <p:spPr bwMode="auto">
          <a:xfrm>
            <a:off x="1164688" y="199164"/>
            <a:ext cx="5117071" cy="3781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800" b="1" dirty="0">
                <a:latin typeface="+mj-ea"/>
              </a:rPr>
              <a:t>【WEB】</a:t>
            </a:r>
            <a:r>
              <a:rPr lang="ja-JP" altLang="en-US" sz="1800" b="1" dirty="0" smtClean="0">
                <a:latin typeface="+mj-ea"/>
                <a:ea typeface="+mj-ea"/>
                <a:cs typeface="メイリオ" pitchFamily="50" charset="-128"/>
              </a:rPr>
              <a:t>ディスプレイ</a:t>
            </a:r>
            <a:r>
              <a:rPr lang="ja-JP" altLang="en-US" sz="1800" b="1" dirty="0">
                <a:latin typeface="+mj-ea"/>
                <a:ea typeface="+mj-ea"/>
                <a:cs typeface="メイリオ" pitchFamily="50" charset="-128"/>
              </a:rPr>
              <a:t>広告　動画オーバーレイ</a:t>
            </a:r>
            <a:endParaRPr lang="en-US" altLang="ja-JP" sz="1800" b="1" dirty="0">
              <a:latin typeface="+mj-ea"/>
              <a:ea typeface="+mj-ea"/>
              <a:cs typeface="メイリオ" pitchFamily="50" charset="-128"/>
            </a:endParaRPr>
          </a:p>
        </p:txBody>
      </p:sp>
      <p:sp>
        <p:nvSpPr>
          <p:cNvPr id="18" name="テキスト ボックス 12"/>
          <p:cNvSpPr txBox="1">
            <a:spLocks noChangeArrowheads="1"/>
          </p:cNvSpPr>
          <p:nvPr/>
        </p:nvSpPr>
        <p:spPr bwMode="auto">
          <a:xfrm>
            <a:off x="222427" y="702629"/>
            <a:ext cx="10287000" cy="50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スマートフォン特化のオーバーレイ型ジャック広告。</a:t>
            </a:r>
            <a:endParaRPr lang="en-US" altLang="ja-JP" sz="1300"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ページヘッダから出現し大画面で動画掲載ができるため、テキストだけでは伝えきれない情報を読者に届けることが可能です。</a:t>
            </a:r>
          </a:p>
        </p:txBody>
      </p:sp>
      <p:pic>
        <p:nvPicPr>
          <p:cNvPr id="15" name="図 14"/>
          <p:cNvPicPr>
            <a:picLocks noChangeAspect="1"/>
          </p:cNvPicPr>
          <p:nvPr/>
        </p:nvPicPr>
        <p:blipFill>
          <a:blip r:embed="rId2" cstate="print"/>
          <a:stretch>
            <a:fillRect/>
          </a:stretch>
        </p:blipFill>
        <p:spPr>
          <a:xfrm>
            <a:off x="124727" y="1354936"/>
            <a:ext cx="2025253" cy="3492913"/>
          </a:xfrm>
          <a:prstGeom prst="rect">
            <a:avLst/>
          </a:prstGeom>
        </p:spPr>
      </p:pic>
      <p:sp>
        <p:nvSpPr>
          <p:cNvPr id="16" name="左右矢印 15"/>
          <p:cNvSpPr/>
          <p:nvPr/>
        </p:nvSpPr>
        <p:spPr>
          <a:xfrm>
            <a:off x="156876" y="1701799"/>
            <a:ext cx="1941365" cy="248249"/>
          </a:xfrm>
          <a:prstGeom prst="leftRightArrow">
            <a:avLst/>
          </a:prstGeom>
          <a:solidFill>
            <a:srgbClr val="FF3338"/>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21" name="正方形/長方形 20"/>
          <p:cNvSpPr/>
          <p:nvPr/>
        </p:nvSpPr>
        <p:spPr>
          <a:xfrm>
            <a:off x="168693" y="1532760"/>
            <a:ext cx="1874132" cy="239632"/>
          </a:xfrm>
          <a:prstGeom prst="rect">
            <a:avLst/>
          </a:prstGeom>
        </p:spPr>
        <p:txBody>
          <a:bodyPr wrap="square" lIns="100154" tIns="50077" rIns="100154" bIns="50077">
            <a:spAutoFit/>
          </a:bodyPr>
          <a:lstStyle/>
          <a:p>
            <a:pPr algn="ctr" fontAlgn="base">
              <a:spcBef>
                <a:spcPct val="0"/>
              </a:spcBef>
              <a:spcAft>
                <a:spcPct val="0"/>
              </a:spcAft>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横いっぱいに画面遷移</a:t>
            </a:r>
            <a:endParaRPr lang="en-US" altLang="ja-JP"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8" name="グループ化 27"/>
          <p:cNvGrpSpPr/>
          <p:nvPr/>
        </p:nvGrpSpPr>
        <p:grpSpPr>
          <a:xfrm>
            <a:off x="277005" y="1942102"/>
            <a:ext cx="1720700" cy="1026438"/>
            <a:chOff x="-972616" y="790707"/>
            <a:chExt cx="1613808" cy="1025784"/>
          </a:xfrm>
        </p:grpSpPr>
        <p:pic>
          <p:nvPicPr>
            <p:cNvPr id="29" name="Picture 2"/>
            <p:cNvPicPr>
              <a:picLocks noChangeAspect="1" noChangeArrowheads="1"/>
            </p:cNvPicPr>
            <p:nvPr/>
          </p:nvPicPr>
          <p:blipFill>
            <a:blip r:embed="rId3" cstate="print"/>
            <a:srcRect l="2047" t="19940" r="68810" b="57321"/>
            <a:stretch>
              <a:fillRect/>
            </a:stretch>
          </p:blipFill>
          <p:spPr bwMode="auto">
            <a:xfrm>
              <a:off x="-972616" y="798914"/>
              <a:ext cx="1613808" cy="1017577"/>
            </a:xfrm>
            <a:prstGeom prst="rect">
              <a:avLst/>
            </a:prstGeom>
            <a:noFill/>
            <a:ln w="9525">
              <a:noFill/>
              <a:miter lim="800000"/>
              <a:headEnd/>
              <a:tailEnd/>
            </a:ln>
          </p:spPr>
        </p:pic>
        <p:pic>
          <p:nvPicPr>
            <p:cNvPr id="30" name="Picture 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616" y="790707"/>
              <a:ext cx="1613808" cy="93232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pic>
        <p:nvPicPr>
          <p:cNvPr id="3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005" y="2973631"/>
            <a:ext cx="1720700" cy="1309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4" name="直線コネクタ 73"/>
          <p:cNvCxnSpPr>
            <a:stCxn id="79" idx="3"/>
            <a:endCxn id="96" idx="2"/>
          </p:cNvCxnSpPr>
          <p:nvPr/>
        </p:nvCxnSpPr>
        <p:spPr>
          <a:xfrm flipV="1">
            <a:off x="2043340" y="2382334"/>
            <a:ext cx="288075" cy="515277"/>
          </a:xfrm>
          <a:prstGeom prst="line">
            <a:avLst/>
          </a:prstGeom>
          <a:noFill/>
          <a:ln w="41275" cap="flat" cmpd="sng" algn="ctr">
            <a:solidFill>
              <a:srgbClr val="FF0000"/>
            </a:solidFill>
            <a:prstDash val="solid"/>
          </a:ln>
          <a:effectLst/>
        </p:spPr>
      </p:cxnSp>
      <p:pic>
        <p:nvPicPr>
          <p:cNvPr id="78" name="Picture 2"/>
          <p:cNvPicPr>
            <a:picLocks noChangeAspect="1" noChangeArrowheads="1"/>
          </p:cNvPicPr>
          <p:nvPr/>
        </p:nvPicPr>
        <p:blipFill>
          <a:blip r:embed="rId6" cstate="print"/>
          <a:srcRect/>
          <a:stretch>
            <a:fillRect/>
          </a:stretch>
        </p:blipFill>
        <p:spPr bwMode="auto">
          <a:xfrm>
            <a:off x="1723208" y="1993051"/>
            <a:ext cx="137862" cy="120830"/>
          </a:xfrm>
          <a:prstGeom prst="rect">
            <a:avLst/>
          </a:prstGeom>
          <a:noFill/>
          <a:ln w="9525">
            <a:noFill/>
            <a:miter lim="800000"/>
            <a:headEnd/>
            <a:tailEnd/>
          </a:ln>
        </p:spPr>
      </p:pic>
      <p:sp>
        <p:nvSpPr>
          <p:cNvPr id="79" name="正方形/長方形 78"/>
          <p:cNvSpPr/>
          <p:nvPr/>
        </p:nvSpPr>
        <p:spPr>
          <a:xfrm>
            <a:off x="1763086" y="2813362"/>
            <a:ext cx="280254" cy="168497"/>
          </a:xfrm>
          <a:prstGeom prst="rect">
            <a:avLst/>
          </a:prstGeom>
          <a:noFill/>
          <a:ln w="22225" cap="flat" cmpd="sng" algn="ctr">
            <a:solidFill>
              <a:srgbClr val="FF0000"/>
            </a:solidFill>
            <a:prstDash val="dash"/>
          </a:ln>
          <a:effectLst/>
        </p:spPr>
        <p:txBody>
          <a:bodyPr lIns="100154" tIns="50077" rIns="100154" bIns="50077" rtlCol="0" anchor="ctr"/>
          <a:lstStyle/>
          <a:p>
            <a:pPr algn="ctr" defTabSz="1001542" fontAlgn="base">
              <a:spcBef>
                <a:spcPct val="0"/>
              </a:spcBef>
              <a:spcAft>
                <a:spcPct val="0"/>
              </a:spcAft>
              <a:defRPr/>
            </a:pPr>
            <a:endParaRPr kumimoji="0" lang="ja-JP" altLang="en-US" kern="0">
              <a:solidFill>
                <a:srgbClr val="FFFFFF"/>
              </a:solidFill>
              <a:latin typeface="メイリオ"/>
              <a:ea typeface="メイリオ"/>
              <a:cs typeface="メイリオ"/>
            </a:endParaRPr>
          </a:p>
        </p:txBody>
      </p:sp>
      <p:graphicFrame>
        <p:nvGraphicFramePr>
          <p:cNvPr id="149" name="表 148"/>
          <p:cNvGraphicFramePr>
            <a:graphicFrameLocks noGrp="1"/>
          </p:cNvGraphicFramePr>
          <p:nvPr>
            <p:extLst>
              <p:ext uri="{D42A27DB-BD31-4B8C-83A1-F6EECF244321}">
                <p14:modId xmlns:p14="http://schemas.microsoft.com/office/powerpoint/2010/main" val="2605028434"/>
              </p:ext>
            </p:extLst>
          </p:nvPr>
        </p:nvGraphicFramePr>
        <p:xfrm>
          <a:off x="5737918" y="5672830"/>
          <a:ext cx="4422656" cy="820482"/>
        </p:xfrm>
        <a:graphic>
          <a:graphicData uri="http://schemas.openxmlformats.org/drawingml/2006/table">
            <a:tbl>
              <a:tblPr/>
              <a:tblGrid>
                <a:gridCol w="1105394"/>
                <a:gridCol w="1243973"/>
                <a:gridCol w="1372927"/>
                <a:gridCol w="700362"/>
              </a:tblGrid>
              <a:tr h="175700">
                <a:tc>
                  <a:txBody>
                    <a:bodyPr/>
                    <a:lstStyle/>
                    <a:p>
                      <a:pPr algn="ctr" fontAlgn="ctr"/>
                      <a:r>
                        <a:rPr lang="ja-JP" altLang="en-US" sz="1100" b="1" i="0" u="none" strike="noStrike" dirty="0">
                          <a:solidFill>
                            <a:srgbClr val="FFFFFF"/>
                          </a:solidFill>
                          <a:effectLst/>
                          <a:latin typeface="メイリオ"/>
                        </a:rPr>
                        <a:t>メニュー</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dirty="0">
                          <a:solidFill>
                            <a:srgbClr val="FFFFFF"/>
                          </a:solidFill>
                          <a:effectLst/>
                          <a:latin typeface="メイリオ"/>
                        </a:rPr>
                        <a:t>料金</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掲載量</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単価</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214262">
                <a:tc rowSpan="3">
                  <a:txBody>
                    <a:bodyPr/>
                    <a:lstStyle/>
                    <a:p>
                      <a:pPr algn="ctr"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動画</a:t>
                      </a:r>
                      <a:endPar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ctr"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オーバーレイ</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300,000imp</a:t>
                      </a: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a:t>
                      </a:r>
                      <a:endParaRPr lang="ja-JP" altLang="en-US" sz="12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4262">
                <a:tc vMerge="1">
                  <a:txBody>
                    <a:bodyPr/>
                    <a:lstStyle/>
                    <a:p>
                      <a:endParaRPr kumimoji="1" lang="ja-JP" altLang="en-US"/>
                    </a:p>
                  </a:txBody>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400,000imp</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tr>
              <a:tr h="214262">
                <a:tc vMerge="1">
                  <a:txBody>
                    <a:bodyPr/>
                    <a:lstStyle/>
                    <a:p>
                      <a:endParaRPr kumimoji="1" lang="ja-JP" altLang="en-US"/>
                    </a:p>
                  </a:txBody>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500,000imp</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bl>
          </a:graphicData>
        </a:graphic>
      </p:graphicFrame>
      <p:sp>
        <p:nvSpPr>
          <p:cNvPr id="150" name="Text Box 67"/>
          <p:cNvSpPr txBox="1">
            <a:spLocks noChangeArrowheads="1"/>
          </p:cNvSpPr>
          <p:nvPr/>
        </p:nvSpPr>
        <p:spPr bwMode="auto">
          <a:xfrm>
            <a:off x="5683560" y="5451760"/>
            <a:ext cx="891099" cy="2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200" b="1" dirty="0">
                <a:solidFill>
                  <a:srgbClr val="080808"/>
                </a:solidFill>
                <a:latin typeface="メイリオ" pitchFamily="50" charset="-128"/>
                <a:ea typeface="メイリオ" pitchFamily="50" charset="-128"/>
                <a:cs typeface="メイリオ" pitchFamily="50" charset="-128"/>
              </a:rPr>
              <a:t>料金表</a:t>
            </a:r>
            <a:endParaRPr lang="en-US" altLang="ja-JP" sz="900" u="sng" dirty="0">
              <a:solidFill>
                <a:srgbClr val="080808"/>
              </a:solidFill>
              <a:latin typeface="メイリオ" pitchFamily="50" charset="-128"/>
              <a:ea typeface="メイリオ" pitchFamily="50" charset="-128"/>
              <a:cs typeface="メイリオ" pitchFamily="50" charset="-128"/>
            </a:endParaRPr>
          </a:p>
        </p:txBody>
      </p:sp>
      <p:sp>
        <p:nvSpPr>
          <p:cNvPr id="158" name="フローチャート : 結合子 157"/>
          <p:cNvSpPr/>
          <p:nvPr/>
        </p:nvSpPr>
        <p:spPr>
          <a:xfrm>
            <a:off x="342908" y="58201"/>
            <a:ext cx="774812" cy="492701"/>
          </a:xfrm>
          <a:prstGeom prst="flowChartConnector">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59" name="Rectangle 5"/>
          <p:cNvSpPr>
            <a:spLocks noChangeArrowheads="1"/>
          </p:cNvSpPr>
          <p:nvPr/>
        </p:nvSpPr>
        <p:spPr bwMode="auto">
          <a:xfrm rot="21047067">
            <a:off x="323193" y="141016"/>
            <a:ext cx="814611" cy="393520"/>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900" b="1" dirty="0">
                <a:solidFill>
                  <a:schemeClr val="bg1"/>
                </a:solidFill>
                <a:latin typeface="メイリオ" pitchFamily="50" charset="-128"/>
                <a:ea typeface="メイリオ" pitchFamily="50" charset="-128"/>
                <a:cs typeface="メイリオ" pitchFamily="50" charset="-128"/>
              </a:rPr>
              <a:t>NEW</a:t>
            </a:r>
          </a:p>
        </p:txBody>
      </p:sp>
      <p:pic>
        <p:nvPicPr>
          <p:cNvPr id="62"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316" y="4614597"/>
            <a:ext cx="976049" cy="21121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80" name="グループ化 79"/>
          <p:cNvGrpSpPr/>
          <p:nvPr/>
        </p:nvGrpSpPr>
        <p:grpSpPr>
          <a:xfrm>
            <a:off x="1012042" y="4279396"/>
            <a:ext cx="1196652" cy="2077803"/>
            <a:chOff x="1165159" y="3546962"/>
            <a:chExt cx="1409522" cy="2420738"/>
          </a:xfrm>
        </p:grpSpPr>
        <p:pic>
          <p:nvPicPr>
            <p:cNvPr id="81" name="図 80"/>
            <p:cNvPicPr>
              <a:picLocks noChangeAspect="1"/>
            </p:cNvPicPr>
            <p:nvPr/>
          </p:nvPicPr>
          <p:blipFill>
            <a:blip r:embed="rId2" cstate="print"/>
            <a:stretch>
              <a:fillRect/>
            </a:stretch>
          </p:blipFill>
          <p:spPr>
            <a:xfrm>
              <a:off x="1165159" y="3546962"/>
              <a:ext cx="1409522" cy="2420738"/>
            </a:xfrm>
            <a:prstGeom prst="rect">
              <a:avLst/>
            </a:prstGeom>
          </p:spPr>
        </p:pic>
        <p:pic>
          <p:nvPicPr>
            <p:cNvPr id="82" name="図 81"/>
            <p:cNvPicPr>
              <a:picLocks noChangeAspect="1"/>
            </p:cNvPicPr>
            <p:nvPr/>
          </p:nvPicPr>
          <p:blipFill>
            <a:blip r:embed="rId8" cstate="print"/>
            <a:stretch>
              <a:fillRect/>
            </a:stretch>
          </p:blipFill>
          <p:spPr>
            <a:xfrm>
              <a:off x="1260678" y="3937488"/>
              <a:ext cx="1219279" cy="1618666"/>
            </a:xfrm>
            <a:prstGeom prst="rect">
              <a:avLst/>
            </a:prstGeom>
          </p:spPr>
        </p:pic>
        <p:sp>
          <p:nvSpPr>
            <p:cNvPr id="83" name="正方形/長方形 82"/>
            <p:cNvSpPr/>
            <p:nvPr/>
          </p:nvSpPr>
          <p:spPr>
            <a:xfrm>
              <a:off x="1246164" y="3937488"/>
              <a:ext cx="1233269" cy="219075"/>
            </a:xfrm>
            <a:prstGeom prst="rect">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4" name="右カーブ矢印 83"/>
          <p:cNvSpPr/>
          <p:nvPr/>
        </p:nvSpPr>
        <p:spPr>
          <a:xfrm>
            <a:off x="201952" y="4460285"/>
            <a:ext cx="675084" cy="1160350"/>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solidFill>
                <a:schemeClr val="tx1"/>
              </a:solidFill>
            </a:endParaRPr>
          </a:p>
        </p:txBody>
      </p:sp>
      <p:pic>
        <p:nvPicPr>
          <p:cNvPr id="8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99986" y="4634626"/>
            <a:ext cx="854438" cy="15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7" name="Rectangle 158"/>
          <p:cNvSpPr>
            <a:spLocks noChangeArrowheads="1"/>
          </p:cNvSpPr>
          <p:nvPr/>
        </p:nvSpPr>
        <p:spPr bwMode="auto">
          <a:xfrm>
            <a:off x="7880818" y="6737324"/>
            <a:ext cx="2279756" cy="2396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上記に消費税は含まれておりません。</a:t>
            </a:r>
          </a:p>
        </p:txBody>
      </p:sp>
      <p:cxnSp>
        <p:nvCxnSpPr>
          <p:cNvPr id="87" name="直線コネクタ 86"/>
          <p:cNvCxnSpPr/>
          <p:nvPr/>
        </p:nvCxnSpPr>
        <p:spPr>
          <a:xfrm>
            <a:off x="257175" y="655314"/>
            <a:ext cx="97829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09280" y="311654"/>
            <a:ext cx="2107794" cy="23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40085"/>
          <a:stretch/>
        </p:blipFill>
        <p:spPr bwMode="auto">
          <a:xfrm>
            <a:off x="265410" y="2986115"/>
            <a:ext cx="1732295" cy="1288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 b="-7984"/>
          <a:stretch/>
        </p:blipFill>
        <p:spPr bwMode="auto">
          <a:xfrm>
            <a:off x="1107141" y="4855303"/>
            <a:ext cx="997171" cy="1156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6" name="表 85"/>
          <p:cNvGraphicFramePr>
            <a:graphicFrameLocks noGrp="1"/>
          </p:cNvGraphicFramePr>
          <p:nvPr>
            <p:extLst>
              <p:ext uri="{D42A27DB-BD31-4B8C-83A1-F6EECF244321}">
                <p14:modId xmlns:p14="http://schemas.microsoft.com/office/powerpoint/2010/main" val="1695965149"/>
              </p:ext>
            </p:extLst>
          </p:nvPr>
        </p:nvGraphicFramePr>
        <p:xfrm>
          <a:off x="5691560" y="1186119"/>
          <a:ext cx="4469014" cy="4247236"/>
        </p:xfrm>
        <a:graphic>
          <a:graphicData uri="http://schemas.openxmlformats.org/drawingml/2006/table">
            <a:tbl>
              <a:tblPr>
                <a:tableStyleId>{5C22544A-7EE6-4342-B048-85BDC9FD1C3A}</a:tableStyleId>
              </a:tblPr>
              <a:tblGrid>
                <a:gridCol w="978840"/>
                <a:gridCol w="3490174"/>
              </a:tblGrid>
              <a:tr h="288113">
                <a:tc gridSpan="2">
                  <a:txBody>
                    <a:bodyPr/>
                    <a:lstStyle/>
                    <a:p>
                      <a:pPr algn="ctr" fontAlgn="ctr"/>
                      <a:r>
                        <a:rPr lang="ja-JP" altLang="en-US" sz="1100" b="1"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動画オーバーレイ</a:t>
                      </a:r>
                      <a:endParaRPr lang="ja-JP" alt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lumMod val="65000"/>
                      </a:schemeClr>
                    </a:solidFill>
                  </a:tcPr>
                </a:tc>
                <a:tc hMerge="1">
                  <a:txBody>
                    <a:bodyPr/>
                    <a:lstStyle/>
                    <a:p>
                      <a:pPr algn="l" fontAlgn="ctr"/>
                      <a:endParaRPr lang="ja-JP" altLang="en-US" sz="13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91386">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全編集記事ページ</a:t>
                      </a:r>
                      <a:endParaRPr lang="en-US" altLang="ja-JP" sz="105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80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（タイアップ記事広告には表示されません）</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CTR</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06748">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\100</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デバイス</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スマートフォン</a:t>
                      </a:r>
                      <a:endParaRPr 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枠数</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枠</a:t>
                      </a:r>
                      <a:r>
                        <a:rPr lang="ja-JP" altLang="en-US" sz="8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（掲載期間中、複数社掲載する場合がございます）</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14057">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申込締切</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a:t>
                      </a:r>
                      <a:r>
                        <a:rPr lang="en-US" altLang="ja-JP"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60610">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入稿締切</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05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掲載開始日の４営業日前</a:t>
                      </a:r>
                      <a:endParaRPr lang="ja-JP" altLang="en-US" sz="105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344151">
                <a:tc>
                  <a:txBody>
                    <a:bodyPr/>
                    <a:lstStyle/>
                    <a:p>
                      <a:pPr algn="ctr" fontAlgn="ctr"/>
                      <a:r>
                        <a:rPr lang="ja-JP" altLang="en-US" sz="105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入稿規定</a:t>
                      </a:r>
                      <a:endParaRPr lang="ja-JP" altLang="en-US" sz="105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bg1">
                        <a:lumMod val="65000"/>
                      </a:schemeClr>
                    </a:solidFill>
                  </a:tcPr>
                </a:tc>
                <a:tc>
                  <a:txBody>
                    <a:bodyPr/>
                    <a:lstStyle/>
                    <a:p>
                      <a:pPr algn="l" fontAlgn="ct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○動画について</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avi</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mpeg mpg</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mov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mp4</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wmv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flv</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 f4v</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3gpp 3gp</a:t>
                      </a:r>
                      <a:r>
                        <a:rPr kumimoji="1" lang="ja-JP" altLang="en-US"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webm</a:t>
                      </a:r>
                      <a:endPar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640×</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360pix(16</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9)</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・秒数：推奨</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15</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秒</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最長</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分以内</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・容量：推奨</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250MG</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以上</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最大</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1GB</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未満</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marL="0" marR="0" indent="0" algn="l" defTabSz="1000902" rtl="0" eaLnBrk="1" fontAlgn="ctr" latinLnBrk="0" hangingPunct="1">
                        <a:lnSpc>
                          <a:spcPct val="100000"/>
                        </a:lnSpc>
                        <a:spcBef>
                          <a:spcPts val="0"/>
                        </a:spcBef>
                        <a:spcAft>
                          <a:spcPts val="0"/>
                        </a:spcAft>
                        <a:buClrTx/>
                        <a:buSzTx/>
                        <a:buFontTx/>
                        <a:buNone/>
                        <a:tabLst/>
                        <a:defRPr/>
                      </a:pP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lang="ja-JP" altLang="en-US" sz="900" dirty="0" smtClean="0">
                          <a:solidFill>
                            <a:srgbClr val="080808"/>
                          </a:solidFill>
                          <a:latin typeface="メイリオ" pitchFamily="50" charset="-128"/>
                          <a:ea typeface="メイリオ" pitchFamily="50" charset="-128"/>
                          <a:cs typeface="メイリオ" pitchFamily="50" charset="-128"/>
                        </a:rPr>
                        <a:t>音声：ミュート状態での配信</a:t>
                      </a:r>
                      <a:endParaRPr lang="en-US" altLang="ja-JP" sz="900" dirty="0" smtClean="0">
                        <a:solidFill>
                          <a:srgbClr val="080808"/>
                        </a:solidFill>
                        <a:latin typeface="メイリオ" pitchFamily="50" charset="-128"/>
                        <a:ea typeface="メイリオ" pitchFamily="50" charset="-128"/>
                        <a:cs typeface="メイリオ" pitchFamily="50" charset="-128"/>
                      </a:endParaRPr>
                    </a:p>
                    <a:p>
                      <a:pPr algn="l" fontAlgn="ctr"/>
                      <a:endPar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○サムネイル画像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動画再生後に表示される画像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640x</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360pix</a:t>
                      </a:r>
                    </a:p>
                    <a:p>
                      <a:pPr algn="l" fontAlgn="ctr"/>
                      <a:endParaRPr kumimoji="1" lang="en-US" altLang="ja-JP"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en-US" altLang="ja-JP"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1"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コンパニオンバナー</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動画オーバーレイの表示が消えた後に出現する上部固定のバナー</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・形式：</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p>
                    <a:p>
                      <a:pPr algn="l" fontAlgn="ct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・サイズ：横</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320x</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縦</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50pix</a:t>
                      </a:r>
                    </a:p>
                    <a:p>
                      <a:pPr algn="l" fontAlgn="ct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 ※1</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点は必須。最大</a:t>
                      </a:r>
                      <a:r>
                        <a:rPr kumimoji="1" lang="en-US" altLang="ja-JP"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a:t>
                      </a:r>
                      <a:r>
                        <a:rPr kumimoji="1" lang="ja-JP" altLang="en-US" sz="9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点まで。</a:t>
                      </a: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bl>
          </a:graphicData>
        </a:graphic>
      </p:graphicFrame>
      <p:sp>
        <p:nvSpPr>
          <p:cNvPr id="89" name="Text Box 67"/>
          <p:cNvSpPr txBox="1">
            <a:spLocks noChangeArrowheads="1"/>
          </p:cNvSpPr>
          <p:nvPr/>
        </p:nvSpPr>
        <p:spPr bwMode="auto">
          <a:xfrm>
            <a:off x="4198403" y="4582901"/>
            <a:ext cx="7920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050" b="1" dirty="0">
                <a:solidFill>
                  <a:srgbClr val="080808"/>
                </a:solidFill>
                <a:latin typeface="メイリオ" pitchFamily="50" charset="-128"/>
                <a:ea typeface="メイリオ" pitchFamily="50" charset="-128"/>
                <a:cs typeface="メイリオ" pitchFamily="50" charset="-128"/>
              </a:rPr>
              <a:t>料金表</a:t>
            </a:r>
            <a:endParaRPr lang="en-US" altLang="ja-JP" sz="800" u="sng" dirty="0" smtClean="0">
              <a:solidFill>
                <a:srgbClr val="080808"/>
              </a:solidFill>
              <a:latin typeface="メイリオ" pitchFamily="50" charset="-128"/>
              <a:ea typeface="メイリオ" pitchFamily="50" charset="-128"/>
              <a:cs typeface="メイリオ" pitchFamily="50" charset="-128"/>
            </a:endParaRPr>
          </a:p>
        </p:txBody>
      </p:sp>
      <p:sp>
        <p:nvSpPr>
          <p:cNvPr id="91" name="正方形/長方形 90"/>
          <p:cNvSpPr/>
          <p:nvPr/>
        </p:nvSpPr>
        <p:spPr>
          <a:xfrm>
            <a:off x="2280131" y="1612559"/>
            <a:ext cx="3323942" cy="1279146"/>
          </a:xfrm>
          <a:prstGeom prst="rect">
            <a:avLst/>
          </a:prstGeom>
          <a:solidFill>
            <a:srgbClr val="000000">
              <a:lumMod val="20000"/>
              <a:lumOff val="80000"/>
              <a:alpha val="38000"/>
            </a:srgbClr>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93" name="円/楕円 92"/>
          <p:cNvSpPr/>
          <p:nvPr/>
        </p:nvSpPr>
        <p:spPr>
          <a:xfrm>
            <a:off x="2331415" y="1993686"/>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rPr>
              <a:t>2</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4" name="テキスト ボックス 93"/>
          <p:cNvSpPr txBox="1"/>
          <p:nvPr/>
        </p:nvSpPr>
        <p:spPr>
          <a:xfrm>
            <a:off x="2614771" y="2014141"/>
            <a:ext cx="3210172" cy="230832"/>
          </a:xfrm>
          <a:prstGeom prst="rect">
            <a:avLst/>
          </a:prstGeom>
          <a:noFill/>
        </p:spPr>
        <p:txBody>
          <a:bodyPr wrap="square" rtlCol="0">
            <a:spAutoFit/>
          </a:bodyPr>
          <a:lstStyle/>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ヘッダーに</a:t>
            </a:r>
            <a:r>
              <a:rPr lang="en-US" altLang="ja-JP" sz="900" b="1" u="sng" dirty="0" smtClean="0">
                <a:solidFill>
                  <a:srgbClr val="000000"/>
                </a:solidFill>
                <a:latin typeface="メイリオ" pitchFamily="50" charset="-128"/>
                <a:ea typeface="メイリオ" pitchFamily="50" charset="-128"/>
                <a:cs typeface="メイリオ" pitchFamily="50" charset="-128"/>
              </a:rPr>
              <a:t>Fix(</a:t>
            </a:r>
            <a:r>
              <a:rPr lang="ja-JP" altLang="en-US" sz="900" b="1" u="sng" dirty="0" smtClean="0">
                <a:solidFill>
                  <a:srgbClr val="000000"/>
                </a:solidFill>
                <a:latin typeface="メイリオ" pitchFamily="50" charset="-128"/>
                <a:ea typeface="メイリオ" pitchFamily="50" charset="-128"/>
                <a:cs typeface="メイリオ" pitchFamily="50" charset="-128"/>
              </a:rPr>
              <a:t>固定</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する動画広告のため視認性が高い</a:t>
            </a:r>
          </a:p>
        </p:txBody>
      </p:sp>
      <p:sp>
        <p:nvSpPr>
          <p:cNvPr id="95" name="テキスト ボックス 94"/>
          <p:cNvSpPr txBox="1"/>
          <p:nvPr/>
        </p:nvSpPr>
        <p:spPr>
          <a:xfrm>
            <a:off x="2625405" y="2276872"/>
            <a:ext cx="2929624" cy="230832"/>
          </a:xfrm>
          <a:prstGeom prst="rect">
            <a:avLst/>
          </a:prstGeom>
          <a:noFill/>
        </p:spPr>
        <p:txBody>
          <a:bodyPr wrap="square" rtlCol="0">
            <a:spAutoFit/>
          </a:bodyPr>
          <a:lstStyle/>
          <a:p>
            <a:pPr fontAlgn="base">
              <a:spcBef>
                <a:spcPct val="0"/>
              </a:spcBef>
              <a:spcAft>
                <a:spcPct val="0"/>
              </a:spcAft>
              <a:defRPr/>
            </a:pPr>
            <a:r>
              <a:rPr lang="ja-JP" altLang="en-US" sz="900" b="1" u="sng" dirty="0" smtClean="0">
                <a:solidFill>
                  <a:srgbClr val="FF0000"/>
                </a:solidFill>
                <a:latin typeface="メイリオ" pitchFamily="50" charset="-128"/>
                <a:ea typeface="メイリオ" pitchFamily="50" charset="-128"/>
                <a:cs typeface="メイリオ" pitchFamily="50" charset="-128"/>
              </a:rPr>
              <a:t>縮小ボタン</a:t>
            </a:r>
            <a:r>
              <a:rPr lang="ja-JP" altLang="en-US" sz="900" b="1" u="sng" dirty="0" smtClean="0">
                <a:solidFill>
                  <a:srgbClr val="000000"/>
                </a:solidFill>
                <a:latin typeface="メイリオ" pitchFamily="50" charset="-128"/>
                <a:ea typeface="メイリオ" pitchFamily="50" charset="-128"/>
                <a:cs typeface="メイリオ" pitchFamily="50" charset="-128"/>
              </a:rPr>
              <a:t>によりユーザビリティを保護 </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下図参照</a:t>
            </a:r>
          </a:p>
        </p:txBody>
      </p:sp>
      <p:sp>
        <p:nvSpPr>
          <p:cNvPr id="96" name="円/楕円 95"/>
          <p:cNvSpPr/>
          <p:nvPr/>
        </p:nvSpPr>
        <p:spPr>
          <a:xfrm>
            <a:off x="2331415" y="2277558"/>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3</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7" name="円/楕円 96"/>
          <p:cNvSpPr/>
          <p:nvPr/>
        </p:nvSpPr>
        <p:spPr>
          <a:xfrm>
            <a:off x="2331415" y="2569750"/>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4</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8" name="円/楕円 97"/>
          <p:cNvSpPr/>
          <p:nvPr/>
        </p:nvSpPr>
        <p:spPr>
          <a:xfrm>
            <a:off x="2331415" y="1656238"/>
            <a:ext cx="333386" cy="209551"/>
          </a:xfrm>
          <a:prstGeom prst="ellipse">
            <a:avLst/>
          </a:prstGeom>
          <a:solidFill>
            <a:schemeClr val="bg1">
              <a:lumMod val="50000"/>
            </a:schemeClr>
          </a:solidFill>
          <a:ln w="25400" cap="flat" cmpd="sng" algn="ctr">
            <a:solidFill>
              <a:srgbClr val="FFFFFF">
                <a:hueOff val="0"/>
                <a:satOff val="0"/>
                <a:lumOff val="0"/>
                <a:alphaOff val="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ja-JP" sz="1100" b="0" i="0" u="none" strike="noStrike" kern="0" cap="none" spc="0" normalizeH="0" baseline="0" noProof="0" dirty="0" smtClean="0">
                <a:ln>
                  <a:noFill/>
                </a:ln>
                <a:solidFill>
                  <a:srgbClr val="FFFFFF"/>
                </a:solidFill>
                <a:effectLst/>
                <a:uLnTx/>
                <a:uFillTx/>
                <a:latin typeface="Tahoma" pitchFamily="34" charset="0"/>
                <a:ea typeface="Tahoma" pitchFamily="34" charset="0"/>
                <a:cs typeface="Tahoma" pitchFamily="34" charset="0"/>
              </a:rPr>
              <a:t>1</a:t>
            </a:r>
            <a:endParaRPr kumimoji="0" lang="ja-JP" altLang="en-US" sz="1100" b="0" i="0" u="none" strike="noStrike" kern="0" cap="none" spc="0" normalizeH="0" baseline="0" noProof="0" dirty="0" smtClean="0">
              <a:ln>
                <a:noFill/>
              </a:ln>
              <a:solidFill>
                <a:srgbClr val="FFFFFF"/>
              </a:solidFill>
              <a:effectLst/>
              <a:uLnTx/>
              <a:uFillTx/>
              <a:latin typeface="Tahoma" pitchFamily="34" charset="0"/>
              <a:ea typeface="メイリオ"/>
              <a:cs typeface="Tahoma" pitchFamily="34" charset="0"/>
            </a:endParaRPr>
          </a:p>
        </p:txBody>
      </p:sp>
      <p:sp>
        <p:nvSpPr>
          <p:cNvPr id="99" name="テキスト ボックス 98"/>
          <p:cNvSpPr txBox="1"/>
          <p:nvPr/>
        </p:nvSpPr>
        <p:spPr>
          <a:xfrm>
            <a:off x="2625404" y="1611208"/>
            <a:ext cx="2880320" cy="446276"/>
          </a:xfrm>
          <a:prstGeom prst="rect">
            <a:avLst/>
          </a:prstGeom>
          <a:noFill/>
        </p:spPr>
        <p:txBody>
          <a:bodyPr wrap="square" rtlCol="0">
            <a:spAutoFit/>
          </a:bodyPr>
          <a:lstStyle/>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表示されるとページをプッシュダウンするため</a:t>
            </a:r>
            <a:endParaRPr lang="en-US" altLang="ja-JP" sz="900" b="1" u="sng" dirty="0" smtClean="0">
              <a:solidFill>
                <a:srgbClr val="000000"/>
              </a:solidFill>
              <a:latin typeface="メイリオ" pitchFamily="50" charset="-128"/>
              <a:ea typeface="メイリオ" pitchFamily="50" charset="-128"/>
              <a:cs typeface="メイリオ" pitchFamily="50" charset="-128"/>
            </a:endParaRPr>
          </a:p>
          <a:p>
            <a:pPr fontAlgn="base">
              <a:spcBef>
                <a:spcPct val="0"/>
              </a:spcBef>
              <a:spcAft>
                <a:spcPts val="600"/>
              </a:spcAft>
            </a:pPr>
            <a:r>
              <a:rPr lang="ja-JP" altLang="en-US" sz="900" b="1" u="sng" dirty="0" smtClean="0">
                <a:solidFill>
                  <a:srgbClr val="000000"/>
                </a:solidFill>
                <a:latin typeface="メイリオ" pitchFamily="50" charset="-128"/>
                <a:ea typeface="メイリオ" pitchFamily="50" charset="-128"/>
                <a:cs typeface="メイリオ" pitchFamily="50" charset="-128"/>
              </a:rPr>
              <a:t>コンテンツにかぶらない</a:t>
            </a:r>
          </a:p>
        </p:txBody>
      </p:sp>
      <p:sp>
        <p:nvSpPr>
          <p:cNvPr id="100" name="テキスト ボックス 99"/>
          <p:cNvSpPr txBox="1"/>
          <p:nvPr/>
        </p:nvSpPr>
        <p:spPr>
          <a:xfrm>
            <a:off x="2625405" y="2522372"/>
            <a:ext cx="2612186" cy="369332"/>
          </a:xfrm>
          <a:prstGeom prst="rect">
            <a:avLst/>
          </a:prstGeom>
          <a:noFill/>
        </p:spPr>
        <p:txBody>
          <a:bodyPr wrap="square" rtlCol="0">
            <a:spAutoFit/>
          </a:bodyPr>
          <a:lstStyle/>
          <a:p>
            <a:pPr fontAlgn="base">
              <a:spcBef>
                <a:spcPct val="0"/>
              </a:spcBef>
              <a:spcAft>
                <a:spcPct val="0"/>
              </a:spcAft>
              <a:defRPr/>
            </a:pPr>
            <a:r>
              <a:rPr lang="ja-JP" altLang="en-US" sz="900" b="1" u="sng" dirty="0" smtClean="0">
                <a:solidFill>
                  <a:srgbClr val="000000"/>
                </a:solidFill>
                <a:latin typeface="メイリオ" pitchFamily="50" charset="-128"/>
                <a:ea typeface="メイリオ" pitchFamily="50" charset="-128"/>
                <a:cs typeface="メイリオ" pitchFamily="50" charset="-128"/>
              </a:rPr>
              <a:t>動画終了後にバナーが出現し</a:t>
            </a:r>
            <a:endParaRPr lang="en-US" altLang="ja-JP" sz="900" b="1" u="sng" dirty="0">
              <a:solidFill>
                <a:srgbClr val="000000"/>
              </a:solidFill>
              <a:latin typeface="メイリオ" pitchFamily="50" charset="-128"/>
              <a:ea typeface="メイリオ" pitchFamily="50" charset="-128"/>
              <a:cs typeface="メイリオ" pitchFamily="50" charset="-128"/>
            </a:endParaRPr>
          </a:p>
          <a:p>
            <a:pPr fontAlgn="base">
              <a:spcBef>
                <a:spcPct val="0"/>
              </a:spcBef>
              <a:spcAft>
                <a:spcPct val="0"/>
              </a:spcAft>
              <a:defRPr/>
            </a:pPr>
            <a:r>
              <a:rPr lang="ja-JP" altLang="en-US" sz="900" b="1" u="sng" dirty="0" smtClean="0">
                <a:solidFill>
                  <a:srgbClr val="000000"/>
                </a:solidFill>
                <a:latin typeface="メイリオ" pitchFamily="50" charset="-128"/>
                <a:ea typeface="メイリオ" pitchFamily="50" charset="-128"/>
                <a:cs typeface="メイリオ" pitchFamily="50" charset="-128"/>
              </a:rPr>
              <a:t>お客様サイトへ送客を促進</a:t>
            </a:r>
            <a:r>
              <a:rPr lang="en-US" altLang="ja-JP" sz="900" b="1" u="sng" dirty="0" smtClean="0">
                <a:solidFill>
                  <a:srgbClr val="000000"/>
                </a:solidFill>
                <a:latin typeface="メイリオ" pitchFamily="50" charset="-128"/>
                <a:ea typeface="メイリオ" pitchFamily="50" charset="-128"/>
                <a:cs typeface="メイリオ" pitchFamily="50" charset="-128"/>
              </a:rPr>
              <a:t>(</a:t>
            </a:r>
            <a:r>
              <a:rPr lang="ja-JP" altLang="en-US" sz="900" b="1" u="sng" dirty="0" smtClean="0">
                <a:solidFill>
                  <a:srgbClr val="000000"/>
                </a:solidFill>
                <a:latin typeface="メイリオ" pitchFamily="50" charset="-128"/>
                <a:ea typeface="メイリオ" pitchFamily="50" charset="-128"/>
                <a:cs typeface="メイリオ" pitchFamily="50" charset="-128"/>
              </a:rPr>
              <a:t>任意</a:t>
            </a:r>
            <a:r>
              <a:rPr lang="en-US" altLang="ja-JP" sz="900" b="1" u="sng" dirty="0" smtClean="0">
                <a:solidFill>
                  <a:srgbClr val="000000"/>
                </a:solidFill>
                <a:latin typeface="メイリオ" pitchFamily="50" charset="-128"/>
                <a:ea typeface="メイリオ" pitchFamily="50" charset="-128"/>
                <a:cs typeface="メイリオ" pitchFamily="50" charset="-128"/>
              </a:rPr>
              <a:t>)</a:t>
            </a:r>
            <a:endParaRPr lang="ja-JP" altLang="en-US" sz="900" b="1" u="sng" dirty="0" smtClean="0">
              <a:solidFill>
                <a:srgbClr val="000000"/>
              </a:solidFill>
              <a:latin typeface="メイリオ" pitchFamily="50" charset="-128"/>
              <a:ea typeface="メイリオ" pitchFamily="50" charset="-128"/>
              <a:cs typeface="メイリオ" pitchFamily="50" charset="-128"/>
            </a:endParaRPr>
          </a:p>
        </p:txBody>
      </p:sp>
      <p:grpSp>
        <p:nvGrpSpPr>
          <p:cNvPr id="101" name="グループ化 100"/>
          <p:cNvGrpSpPr/>
          <p:nvPr/>
        </p:nvGrpSpPr>
        <p:grpSpPr>
          <a:xfrm>
            <a:off x="2338530" y="3389049"/>
            <a:ext cx="1390164" cy="883629"/>
            <a:chOff x="-972616" y="790707"/>
            <a:chExt cx="1613808" cy="1025784"/>
          </a:xfrm>
        </p:grpSpPr>
        <p:pic>
          <p:nvPicPr>
            <p:cNvPr id="102" name="Picture 2"/>
            <p:cNvPicPr>
              <a:picLocks noChangeAspect="1" noChangeArrowheads="1"/>
            </p:cNvPicPr>
            <p:nvPr/>
          </p:nvPicPr>
          <p:blipFill>
            <a:blip r:embed="rId3" cstate="print"/>
            <a:srcRect l="2047" t="19940" r="68810" b="57321"/>
            <a:stretch>
              <a:fillRect/>
            </a:stretch>
          </p:blipFill>
          <p:spPr bwMode="auto">
            <a:xfrm>
              <a:off x="-972616" y="798914"/>
              <a:ext cx="1613808" cy="1017577"/>
            </a:xfrm>
            <a:prstGeom prst="rect">
              <a:avLst/>
            </a:prstGeom>
            <a:noFill/>
            <a:ln w="9525">
              <a:noFill/>
              <a:miter lim="800000"/>
              <a:headEnd/>
              <a:tailEnd/>
            </a:ln>
          </p:spPr>
        </p:pic>
        <p:pic>
          <p:nvPicPr>
            <p:cNvPr id="103" name="Picture 2"/>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2616" y="790707"/>
              <a:ext cx="1613808" cy="932329"/>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grpSp>
      <p:sp>
        <p:nvSpPr>
          <p:cNvPr id="104" name="正方形/長方形 103"/>
          <p:cNvSpPr/>
          <p:nvPr/>
        </p:nvSpPr>
        <p:spPr>
          <a:xfrm>
            <a:off x="3608130" y="4140870"/>
            <a:ext cx="160918" cy="160212"/>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grpSp>
        <p:nvGrpSpPr>
          <p:cNvPr id="105" name="グループ化 104"/>
          <p:cNvGrpSpPr/>
          <p:nvPr/>
        </p:nvGrpSpPr>
        <p:grpSpPr>
          <a:xfrm>
            <a:off x="4176977" y="3613125"/>
            <a:ext cx="964724" cy="1810764"/>
            <a:chOff x="5225061" y="4440567"/>
            <a:chExt cx="1412169" cy="2662518"/>
          </a:xfrm>
        </p:grpSpPr>
        <p:grpSp>
          <p:nvGrpSpPr>
            <p:cNvPr id="106" name="グループ化 52"/>
            <p:cNvGrpSpPr/>
            <p:nvPr/>
          </p:nvGrpSpPr>
          <p:grpSpPr>
            <a:xfrm>
              <a:off x="5225061" y="4440567"/>
              <a:ext cx="1412169" cy="2662518"/>
              <a:chOff x="57329" y="2768786"/>
              <a:chExt cx="1866722" cy="3307462"/>
            </a:xfrm>
          </p:grpSpPr>
          <p:pic>
            <p:nvPicPr>
              <p:cNvPr id="108" name="図 107"/>
              <p:cNvPicPr>
                <a:picLocks noChangeAspect="1"/>
              </p:cNvPicPr>
              <p:nvPr/>
            </p:nvPicPr>
            <p:blipFill>
              <a:blip r:embed="rId2" cstate="print"/>
              <a:stretch>
                <a:fillRect/>
              </a:stretch>
            </p:blipFill>
            <p:spPr>
              <a:xfrm>
                <a:off x="57329" y="2768786"/>
                <a:ext cx="1866722" cy="3307462"/>
              </a:xfrm>
              <a:prstGeom prst="rect">
                <a:avLst/>
              </a:prstGeom>
            </p:spPr>
          </p:pic>
          <p:pic>
            <p:nvPicPr>
              <p:cNvPr id="109" name="図 108"/>
              <p:cNvPicPr>
                <a:picLocks noChangeAspect="1"/>
              </p:cNvPicPr>
              <p:nvPr/>
            </p:nvPicPr>
            <p:blipFill>
              <a:blip r:embed="rId8" cstate="print"/>
              <a:stretch>
                <a:fillRect/>
              </a:stretch>
            </p:blipFill>
            <p:spPr>
              <a:xfrm>
                <a:off x="178778" y="3317075"/>
                <a:ext cx="1621448" cy="2236001"/>
              </a:xfrm>
              <a:prstGeom prst="rect">
                <a:avLst/>
              </a:prstGeom>
            </p:spPr>
          </p:pic>
        </p:grpSp>
        <p:pic>
          <p:nvPicPr>
            <p:cNvPr id="107" name="Picture 5"/>
            <p:cNvPicPr>
              <a:picLocks noChangeAspect="1" noChangeArrowheads="1"/>
            </p:cNvPicPr>
            <p:nvPr/>
          </p:nvPicPr>
          <p:blipFill>
            <a:blip r:embed="rId14" cstate="print"/>
            <a:srcRect l="2292" t="19792" r="68750" b="70312"/>
            <a:stretch>
              <a:fillRect/>
            </a:stretch>
          </p:blipFill>
          <p:spPr bwMode="auto">
            <a:xfrm>
              <a:off x="5303997" y="4871047"/>
              <a:ext cx="1279618" cy="355503"/>
            </a:xfrm>
            <a:prstGeom prst="rect">
              <a:avLst/>
            </a:prstGeom>
            <a:noFill/>
            <a:ln w="9525">
              <a:noFill/>
              <a:miter lim="800000"/>
              <a:headEnd/>
              <a:tailEnd/>
            </a:ln>
          </p:spPr>
        </p:pic>
      </p:grpSp>
      <p:sp>
        <p:nvSpPr>
          <p:cNvPr id="110" name="屈折矢印 109"/>
          <p:cNvSpPr/>
          <p:nvPr/>
        </p:nvSpPr>
        <p:spPr>
          <a:xfrm rot="5400000">
            <a:off x="3457614" y="4201528"/>
            <a:ext cx="554483" cy="699933"/>
          </a:xfrm>
          <a:prstGeom prst="bentUpArrow">
            <a:avLst>
              <a:gd name="adj1" fmla="val 30032"/>
              <a:gd name="adj2" fmla="val 25000"/>
              <a:gd name="adj3" fmla="val 50000"/>
            </a:avLst>
          </a:prstGeom>
          <a:solidFill>
            <a:srgbClr val="FF1E24"/>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11" name="角丸四角形 110"/>
          <p:cNvSpPr/>
          <p:nvPr/>
        </p:nvSpPr>
        <p:spPr bwMode="auto">
          <a:xfrm>
            <a:off x="3635126" y="3913188"/>
            <a:ext cx="525423"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altLang="ja-JP" sz="1200" dirty="0" smtClean="0">
                <a:solidFill>
                  <a:srgbClr val="000000"/>
                </a:solidFill>
                <a:latin typeface="メイリオ" pitchFamily="50" charset="-128"/>
                <a:ea typeface="メイリオ" pitchFamily="50" charset="-128"/>
                <a:cs typeface="メイリオ" pitchFamily="50" charset="-128"/>
              </a:rPr>
              <a:t>Tap!</a:t>
            </a:r>
          </a:p>
        </p:txBody>
      </p:sp>
      <p:pic>
        <p:nvPicPr>
          <p:cNvPr id="112" name="Picture 2" descr="http://irec.jp/docs/images/icon-tap01.png"/>
          <p:cNvPicPr>
            <a:picLocks noChangeAspect="1" noChangeArrowheads="1"/>
          </p:cNvPicPr>
          <p:nvPr/>
        </p:nvPicPr>
        <p:blipFill>
          <a:blip r:embed="rId15" cstate="print"/>
          <a:srcRect/>
          <a:stretch>
            <a:fillRect/>
          </a:stretch>
        </p:blipFill>
        <p:spPr bwMode="auto">
          <a:xfrm>
            <a:off x="3801241" y="4127814"/>
            <a:ext cx="239930" cy="387387"/>
          </a:xfrm>
          <a:prstGeom prst="rect">
            <a:avLst/>
          </a:prstGeom>
          <a:noFill/>
        </p:spPr>
      </p:pic>
      <p:sp>
        <p:nvSpPr>
          <p:cNvPr id="113" name="角丸四角形吹き出し 112"/>
          <p:cNvSpPr/>
          <p:nvPr/>
        </p:nvSpPr>
        <p:spPr>
          <a:xfrm>
            <a:off x="2353562" y="3077779"/>
            <a:ext cx="1400033" cy="268908"/>
          </a:xfrm>
          <a:prstGeom prst="wedgeRoundRectCallout">
            <a:avLst>
              <a:gd name="adj1" fmla="val -26830"/>
              <a:gd name="adj2" fmla="val -39596"/>
              <a:gd name="adj3" fmla="val 16667"/>
            </a:avLst>
          </a:prstGeom>
          <a:solidFill>
            <a:srgbClr val="808080">
              <a:lumMod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rPr>
              <a:t>縮小ボタンの挙動</a:t>
            </a:r>
            <a:endParaRPr kumimoji="0" lang="en-US" altLang="ja-JP" sz="1200" b="0" i="0" u="none" strike="noStrike" kern="0" cap="none" spc="0" normalizeH="0" baseline="0" noProof="0" dirty="0" smtClean="0">
              <a:ln>
                <a:noFill/>
              </a:ln>
              <a:solidFill>
                <a:srgbClr val="FFFFFF"/>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14" name="Picture 2"/>
          <p:cNvPicPr>
            <a:picLocks noChangeAspect="1" noChangeArrowheads="1"/>
          </p:cNvPicPr>
          <p:nvPr/>
        </p:nvPicPr>
        <p:blipFill>
          <a:blip r:embed="rId6" cstate="print"/>
          <a:srcRect/>
          <a:stretch>
            <a:fillRect/>
          </a:stretch>
        </p:blipFill>
        <p:spPr bwMode="auto">
          <a:xfrm>
            <a:off x="3579647" y="3407734"/>
            <a:ext cx="122544" cy="114445"/>
          </a:xfrm>
          <a:prstGeom prst="rect">
            <a:avLst/>
          </a:prstGeom>
          <a:noFill/>
          <a:ln w="9525">
            <a:noFill/>
            <a:miter lim="800000"/>
            <a:headEnd/>
            <a:tailEnd/>
          </a:ln>
        </p:spPr>
      </p:pic>
      <p:pic>
        <p:nvPicPr>
          <p:cNvPr id="115" name="Picture 2"/>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30903" y="3919230"/>
            <a:ext cx="391098" cy="225945"/>
          </a:xfrm>
          <a:prstGeom prst="rect">
            <a:avLst/>
          </a:prstGeom>
          <a:noFill/>
          <a:ln w="9525">
            <a:solidFill>
              <a:srgbClr val="FFFFFF">
                <a:lumMod val="50000"/>
              </a:srgbClr>
            </a:solidFill>
            <a:miter lim="800000"/>
            <a:headEnd/>
            <a:tailEnd/>
          </a:ln>
          <a:extLst>
            <a:ext uri="{909E8E84-426E-40DD-AFC4-6F175D3DCCD1}">
              <a14:hiddenFill xmlns:a14="http://schemas.microsoft.com/office/drawing/2010/main">
                <a:solidFill>
                  <a:schemeClr val="accent1"/>
                </a:solidFill>
              </a14:hiddenFill>
            </a:ext>
          </a:extLst>
        </p:spPr>
      </p:pic>
      <p:sp>
        <p:nvSpPr>
          <p:cNvPr id="119" name="正方形/長方形 118"/>
          <p:cNvSpPr/>
          <p:nvPr/>
        </p:nvSpPr>
        <p:spPr>
          <a:xfrm>
            <a:off x="4643468" y="3841827"/>
            <a:ext cx="456583" cy="305841"/>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20" name="正方形/長方形 119"/>
          <p:cNvSpPr/>
          <p:nvPr/>
        </p:nvSpPr>
        <p:spPr>
          <a:xfrm>
            <a:off x="4195793" y="3841828"/>
            <a:ext cx="456583" cy="303348"/>
          </a:xfrm>
          <a:prstGeom prst="rect">
            <a:avLst/>
          </a:prstGeom>
          <a:noFill/>
          <a:ln w="22225" cap="flat" cmpd="sng" algn="ctr">
            <a:solidFill>
              <a:srgbClr val="FF0000"/>
            </a:solidFill>
            <a:prstDash val="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ja-JP" altLang="en-US" sz="1800" b="0" i="0" u="none" strike="noStrike" kern="0" cap="none" spc="0" normalizeH="0" baseline="0" noProof="0" smtClean="0">
              <a:ln>
                <a:noFill/>
              </a:ln>
              <a:solidFill>
                <a:srgbClr val="FFFFFF"/>
              </a:solidFill>
              <a:effectLst/>
              <a:uLnTx/>
              <a:uFillTx/>
              <a:latin typeface="メイリオ"/>
              <a:ea typeface="メイリオ"/>
              <a:cs typeface="メイリオ"/>
            </a:endParaRPr>
          </a:p>
        </p:txBody>
      </p:sp>
      <p:sp>
        <p:nvSpPr>
          <p:cNvPr id="121" name="四角形吹き出し 120"/>
          <p:cNvSpPr/>
          <p:nvPr/>
        </p:nvSpPr>
        <p:spPr>
          <a:xfrm>
            <a:off x="4081279" y="3068960"/>
            <a:ext cx="1370567" cy="393270"/>
          </a:xfrm>
          <a:prstGeom prst="wedgeRectCallout">
            <a:avLst>
              <a:gd name="adj1" fmla="val -27809"/>
              <a:gd name="adj2" fmla="val 84129"/>
            </a:avLst>
          </a:prstGeom>
          <a:solidFill>
            <a:schemeClr val="accent5">
              <a:lumMod val="20000"/>
              <a:lumOff val="8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p:cNvSpPr txBox="1"/>
          <p:nvPr/>
        </p:nvSpPr>
        <p:spPr>
          <a:xfrm>
            <a:off x="3950063" y="3037061"/>
            <a:ext cx="1604965" cy="461665"/>
          </a:xfrm>
          <a:prstGeom prst="rect">
            <a:avLst/>
          </a:prstGeom>
          <a:noFill/>
        </p:spPr>
        <p:txBody>
          <a:bodyPr wrap="square" rtlCol="0">
            <a:spAutoFit/>
          </a:bodyPr>
          <a:lstStyle/>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スクロールしても</a:t>
            </a:r>
            <a:endParaRPr kumimoji="0" lang="en-US" altLang="ja-JP" sz="800" kern="0" dirty="0">
              <a:solidFill>
                <a:srgbClr val="000000"/>
              </a:solidFill>
              <a:latin typeface="メイリオ" pitchFamily="50" charset="-128"/>
              <a:ea typeface="メイリオ" pitchFamily="50" charset="-128"/>
              <a:cs typeface="メイリオ" pitchFamily="50" charset="-128"/>
            </a:endParaRPr>
          </a:p>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縮小サイズのまま動画が</a:t>
            </a:r>
            <a:endParaRPr kumimoji="0" lang="en-US" altLang="ja-JP" sz="800" kern="0" dirty="0">
              <a:solidFill>
                <a:srgbClr val="000000"/>
              </a:solidFill>
              <a:latin typeface="メイリオ" pitchFamily="50" charset="-128"/>
              <a:ea typeface="メイリオ" pitchFamily="50" charset="-128"/>
              <a:cs typeface="メイリオ" pitchFamily="50" charset="-128"/>
            </a:endParaRPr>
          </a:p>
          <a:p>
            <a:pPr lvl="0" algn="ctr" fontAlgn="base">
              <a:spcBef>
                <a:spcPct val="0"/>
              </a:spcBef>
              <a:spcAft>
                <a:spcPct val="0"/>
              </a:spcAft>
              <a:defRPr/>
            </a:pPr>
            <a:r>
              <a:rPr kumimoji="0" lang="ja-JP" altLang="en-US" sz="800" kern="0" dirty="0">
                <a:solidFill>
                  <a:srgbClr val="000000"/>
                </a:solidFill>
                <a:latin typeface="メイリオ" pitchFamily="50" charset="-128"/>
                <a:ea typeface="メイリオ" pitchFamily="50" charset="-128"/>
                <a:cs typeface="メイリオ" pitchFamily="50" charset="-128"/>
              </a:rPr>
              <a:t>固定されています</a:t>
            </a:r>
            <a:r>
              <a:rPr kumimoji="0" lang="ja-JP" altLang="en-US" sz="800" kern="0" dirty="0" smtClean="0">
                <a:solidFill>
                  <a:srgbClr val="000000"/>
                </a:solidFill>
                <a:latin typeface="メイリオ" pitchFamily="50" charset="-128"/>
                <a:ea typeface="メイリオ" pitchFamily="50" charset="-128"/>
                <a:cs typeface="メイリオ" pitchFamily="50" charset="-128"/>
              </a:rPr>
              <a:t>。</a:t>
            </a:r>
            <a:endParaRPr kumimoji="0" lang="en-US" altLang="ja-JP" sz="800" kern="0" dirty="0">
              <a:solidFill>
                <a:srgbClr val="000000"/>
              </a:solidFill>
              <a:latin typeface="メイリオ" pitchFamily="50" charset="-128"/>
              <a:ea typeface="メイリオ" pitchFamily="50" charset="-128"/>
              <a:cs typeface="メイリオ" pitchFamily="50" charset="-128"/>
            </a:endParaRPr>
          </a:p>
        </p:txBody>
      </p:sp>
      <p:sp>
        <p:nvSpPr>
          <p:cNvPr id="125" name="テキスト ボックス 124"/>
          <p:cNvSpPr txBox="1"/>
          <p:nvPr/>
        </p:nvSpPr>
        <p:spPr>
          <a:xfrm>
            <a:off x="2290764" y="1377282"/>
            <a:ext cx="1584908" cy="230832"/>
          </a:xfrm>
          <a:prstGeom prst="rect">
            <a:avLst/>
          </a:prstGeom>
          <a:solidFill>
            <a:schemeClr val="bg1">
              <a:lumMod val="50000"/>
            </a:schemeClr>
          </a:solidFill>
        </p:spPr>
        <p:txBody>
          <a:bodyPr wrap="square" rtlCol="0">
            <a:spAutoFit/>
          </a:bodyPr>
          <a:lstStyle/>
          <a:p>
            <a:pPr fontAlgn="base">
              <a:spcBef>
                <a:spcPct val="0"/>
              </a:spcBef>
              <a:spcAft>
                <a:spcPts val="600"/>
              </a:spcAft>
            </a:pPr>
            <a:r>
              <a:rPr lang="ja-JP" altLang="en-US" sz="900" b="1" dirty="0" smtClean="0">
                <a:solidFill>
                  <a:schemeClr val="bg1"/>
                </a:solidFill>
                <a:latin typeface="メイリオ" pitchFamily="50" charset="-128"/>
                <a:ea typeface="メイリオ" pitchFamily="50" charset="-128"/>
                <a:cs typeface="メイリオ" pitchFamily="50" charset="-128"/>
              </a:rPr>
              <a:t>動画オーバーレイについて</a:t>
            </a:r>
            <a:endParaRPr lang="en-US" altLang="ja-JP" sz="900" b="1" dirty="0" smtClean="0">
              <a:solidFill>
                <a:schemeClr val="bg1"/>
              </a:solidFill>
              <a:latin typeface="メイリオ" pitchFamily="50" charset="-128"/>
              <a:ea typeface="メイリオ" pitchFamily="50" charset="-128"/>
              <a:cs typeface="メイリオ" pitchFamily="50" charset="-128"/>
            </a:endParaRPr>
          </a:p>
        </p:txBody>
      </p:sp>
      <p:pic>
        <p:nvPicPr>
          <p:cNvPr id="136" name="Picture 5"/>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 b="-7984"/>
          <a:stretch/>
        </p:blipFill>
        <p:spPr bwMode="auto">
          <a:xfrm>
            <a:off x="4253025" y="4174680"/>
            <a:ext cx="800875" cy="1033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 name="Text Box 67"/>
          <p:cNvSpPr txBox="1">
            <a:spLocks noChangeArrowheads="1"/>
          </p:cNvSpPr>
          <p:nvPr/>
        </p:nvSpPr>
        <p:spPr bwMode="auto">
          <a:xfrm>
            <a:off x="102940" y="6365599"/>
            <a:ext cx="5472608" cy="86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en-US" altLang="ja-JP" sz="1050" b="1" dirty="0" smtClean="0">
                <a:solidFill>
                  <a:srgbClr val="080808"/>
                </a:solidFill>
                <a:latin typeface="メイリオ" pitchFamily="50" charset="-128"/>
                <a:ea typeface="メイリオ" pitchFamily="50" charset="-128"/>
                <a:cs typeface="メイリオ" pitchFamily="50" charset="-128"/>
              </a:rPr>
              <a:t>【</a:t>
            </a:r>
            <a:r>
              <a:rPr lang="ja-JP" altLang="en-US" sz="1050" b="1" dirty="0" smtClean="0">
                <a:solidFill>
                  <a:srgbClr val="080808"/>
                </a:solidFill>
                <a:latin typeface="メイリオ" pitchFamily="50" charset="-128"/>
                <a:ea typeface="メイリオ" pitchFamily="50" charset="-128"/>
                <a:cs typeface="メイリオ" pitchFamily="50" charset="-128"/>
              </a:rPr>
              <a:t>その他ご注意点</a:t>
            </a:r>
            <a:r>
              <a:rPr lang="en-US" altLang="ja-JP" sz="1050" b="1" dirty="0" smtClean="0">
                <a:solidFill>
                  <a:srgbClr val="080808"/>
                </a:solidFill>
                <a:latin typeface="メイリオ" pitchFamily="50" charset="-128"/>
                <a:ea typeface="メイリオ" pitchFamily="50" charset="-128"/>
                <a:cs typeface="メイリオ" pitchFamily="50" charset="-128"/>
              </a:rPr>
              <a:t>】</a:t>
            </a:r>
            <a:endParaRPr lang="en-US" altLang="ja-JP" sz="800" u="sng"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a:t>
            </a:r>
            <a:r>
              <a:rPr lang="ja-JP" altLang="en-US" sz="800" dirty="0" smtClean="0">
                <a:solidFill>
                  <a:srgbClr val="080808"/>
                </a:solidFill>
                <a:latin typeface="メイリオ" pitchFamily="50" charset="-128"/>
                <a:ea typeface="メイリオ" pitchFamily="50" charset="-128"/>
                <a:cs typeface="メイリオ" pitchFamily="50" charset="-128"/>
              </a:rPr>
              <a:t>フリークエンシーコントロール</a:t>
            </a:r>
            <a:r>
              <a:rPr lang="ja-JP" altLang="en-US" sz="800" dirty="0">
                <a:solidFill>
                  <a:srgbClr val="080808"/>
                </a:solidFill>
                <a:latin typeface="メイリオ" pitchFamily="50" charset="-128"/>
                <a:ea typeface="メイリオ" pitchFamily="50" charset="-128"/>
                <a:cs typeface="メイリオ" pitchFamily="50" charset="-128"/>
              </a:rPr>
              <a:t>をいたします</a:t>
            </a:r>
            <a:r>
              <a:rPr lang="ja-JP" altLang="en-US" sz="800" dirty="0" smtClean="0">
                <a:solidFill>
                  <a:srgbClr val="080808"/>
                </a:solidFill>
                <a:latin typeface="メイリオ" pitchFamily="50" charset="-128"/>
                <a:ea typeface="メイリオ" pitchFamily="50" charset="-128"/>
                <a:cs typeface="メイリオ" pitchFamily="50" charset="-128"/>
              </a:rPr>
              <a:t>。（</a:t>
            </a:r>
            <a:r>
              <a:rPr lang="ja-JP" altLang="en-US" sz="800" dirty="0">
                <a:solidFill>
                  <a:srgbClr val="080808"/>
                </a:solidFill>
                <a:latin typeface="メイリオ" pitchFamily="50" charset="-128"/>
                <a:ea typeface="メイリオ" pitchFamily="50" charset="-128"/>
                <a:cs typeface="メイリオ" pitchFamily="50" charset="-128"/>
              </a:rPr>
              <a:t>一部広告ページには表示されない場合もあります</a:t>
            </a:r>
            <a:r>
              <a:rPr lang="ja-JP" altLang="en-US" sz="800" dirty="0" smtClean="0">
                <a:solidFill>
                  <a:srgbClr val="080808"/>
                </a:solidFill>
                <a:latin typeface="メイリオ" pitchFamily="50" charset="-128"/>
                <a:ea typeface="メイリオ" pitchFamily="50" charset="-128"/>
                <a:cs typeface="メイリオ" pitchFamily="50" charset="-128"/>
              </a:rPr>
              <a:t>）</a:t>
            </a:r>
            <a:endParaRPr lang="en-US" altLang="ja-JP" sz="8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・音声ミュート状態での配信となります。</a:t>
            </a: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・サポート対象ブラウザは</a:t>
            </a:r>
            <a:r>
              <a:rPr lang="en-US" altLang="ja-JP" sz="800" dirty="0">
                <a:solidFill>
                  <a:srgbClr val="080808"/>
                </a:solidFill>
                <a:latin typeface="メイリオ" pitchFamily="50" charset="-128"/>
                <a:ea typeface="メイリオ" pitchFamily="50" charset="-128"/>
                <a:cs typeface="メイリオ" pitchFamily="50" charset="-128"/>
              </a:rPr>
              <a:t>iOS Ver.7</a:t>
            </a:r>
            <a:r>
              <a:rPr lang="ja-JP" altLang="en-US" sz="800" dirty="0">
                <a:solidFill>
                  <a:srgbClr val="080808"/>
                </a:solidFill>
                <a:latin typeface="メイリオ" pitchFamily="50" charset="-128"/>
                <a:ea typeface="メイリオ" pitchFamily="50" charset="-128"/>
                <a:cs typeface="メイリオ" pitchFamily="50" charset="-128"/>
              </a:rPr>
              <a:t>以降、</a:t>
            </a:r>
            <a:r>
              <a:rPr lang="en-US" altLang="ja-JP" sz="800" dirty="0" err="1">
                <a:solidFill>
                  <a:srgbClr val="080808"/>
                </a:solidFill>
                <a:latin typeface="メイリオ" pitchFamily="50" charset="-128"/>
                <a:ea typeface="メイリオ" pitchFamily="50" charset="-128"/>
                <a:cs typeface="メイリオ" pitchFamily="50" charset="-128"/>
              </a:rPr>
              <a:t>Andoroid</a:t>
            </a:r>
            <a:r>
              <a:rPr lang="en-US" altLang="ja-JP" sz="800" dirty="0">
                <a:solidFill>
                  <a:srgbClr val="080808"/>
                </a:solidFill>
                <a:latin typeface="メイリオ" pitchFamily="50" charset="-128"/>
                <a:ea typeface="メイリオ" pitchFamily="50" charset="-128"/>
                <a:cs typeface="メイリオ" pitchFamily="50" charset="-128"/>
              </a:rPr>
              <a:t> Ver.4</a:t>
            </a:r>
            <a:r>
              <a:rPr lang="ja-JP" altLang="en-US" sz="800" dirty="0">
                <a:solidFill>
                  <a:srgbClr val="080808"/>
                </a:solidFill>
                <a:latin typeface="メイリオ" pitchFamily="50" charset="-128"/>
                <a:ea typeface="メイリオ" pitchFamily="50" charset="-128"/>
                <a:cs typeface="メイリオ" pitchFamily="50" charset="-128"/>
              </a:rPr>
              <a:t>以降となります。</a:t>
            </a: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・サポート対象外のブラウザの場合、サムネイル画像が代替表示される可能性がございます</a:t>
            </a:r>
            <a:r>
              <a:rPr lang="ja-JP" altLang="en-US" sz="800" dirty="0" smtClean="0">
                <a:solidFill>
                  <a:srgbClr val="080808"/>
                </a:solidFill>
                <a:latin typeface="メイリオ" pitchFamily="50" charset="-128"/>
                <a:ea typeface="メイリオ" pitchFamily="50" charset="-128"/>
                <a:cs typeface="メイリオ" pitchFamily="50" charset="-128"/>
              </a:rPr>
              <a:t>。</a:t>
            </a:r>
            <a:endParaRPr lang="en-US" altLang="ja-JP" sz="8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800" dirty="0">
                <a:solidFill>
                  <a:srgbClr val="080808"/>
                </a:solidFill>
                <a:latin typeface="メイリオ" pitchFamily="50" charset="-128"/>
                <a:ea typeface="メイリオ" pitchFamily="50" charset="-128"/>
                <a:cs typeface="メイリオ" pitchFamily="50" charset="-128"/>
              </a:rPr>
              <a:t>　</a:t>
            </a:r>
            <a:r>
              <a:rPr lang="ja-JP" altLang="en-US" sz="800" dirty="0" smtClean="0">
                <a:solidFill>
                  <a:srgbClr val="080808"/>
                </a:solidFill>
                <a:latin typeface="メイリオ" pitchFamily="50" charset="-128"/>
                <a:ea typeface="メイリオ" pitchFamily="50" charset="-128"/>
                <a:cs typeface="メイリオ" pitchFamily="50" charset="-128"/>
              </a:rPr>
              <a:t>また</a:t>
            </a:r>
            <a:r>
              <a:rPr lang="ja-JP" altLang="en-US" sz="800" dirty="0">
                <a:solidFill>
                  <a:srgbClr val="080808"/>
                </a:solidFill>
                <a:latin typeface="メイリオ" pitchFamily="50" charset="-128"/>
                <a:ea typeface="メイリオ" pitchFamily="50" charset="-128"/>
                <a:cs typeface="メイリオ" pitchFamily="50" charset="-128"/>
              </a:rPr>
              <a:t>、</a:t>
            </a:r>
            <a:r>
              <a:rPr lang="en-US" altLang="ja-JP" sz="800" dirty="0" err="1">
                <a:solidFill>
                  <a:srgbClr val="080808"/>
                </a:solidFill>
                <a:latin typeface="メイリオ" pitchFamily="50" charset="-128"/>
                <a:ea typeface="メイリオ" pitchFamily="50" charset="-128"/>
                <a:cs typeface="メイリオ" pitchFamily="50" charset="-128"/>
              </a:rPr>
              <a:t>Andoroid</a:t>
            </a:r>
            <a:r>
              <a:rPr lang="ja-JP" altLang="en-US" sz="800" dirty="0">
                <a:solidFill>
                  <a:srgbClr val="080808"/>
                </a:solidFill>
                <a:latin typeface="メイリオ" pitchFamily="50" charset="-128"/>
                <a:ea typeface="メイリオ" pitchFamily="50" charset="-128"/>
                <a:cs typeface="メイリオ" pitchFamily="50" charset="-128"/>
              </a:rPr>
              <a:t>は一部端末では正常な動作をしない可能性があります。ご了承ください。</a:t>
            </a:r>
            <a:endParaRPr lang="en-US" altLang="ja-JP" sz="800" dirty="0">
              <a:solidFill>
                <a:srgbClr val="080808"/>
              </a:solidFill>
              <a:latin typeface="メイリオ" pitchFamily="50" charset="-128"/>
              <a:ea typeface="メイリオ" pitchFamily="50" charset="-128"/>
              <a:cs typeface="メイリオ" pitchFamily="50" charset="-128"/>
            </a:endParaRPr>
          </a:p>
        </p:txBody>
      </p:sp>
      <p:sp>
        <p:nvSpPr>
          <p:cNvPr id="118" name="角丸四角形 117"/>
          <p:cNvSpPr/>
          <p:nvPr/>
        </p:nvSpPr>
        <p:spPr bwMode="auto">
          <a:xfrm>
            <a:off x="4691079" y="4126460"/>
            <a:ext cx="609615"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ja-JP" altLang="en-US" sz="800" dirty="0" smtClean="0">
                <a:solidFill>
                  <a:srgbClr val="000000"/>
                </a:solidFill>
                <a:latin typeface="メイリオ" pitchFamily="50" charset="-128"/>
                <a:ea typeface="メイリオ" pitchFamily="50" charset="-128"/>
                <a:cs typeface="メイリオ" pitchFamily="50" charset="-128"/>
              </a:rPr>
              <a:t>バナー</a:t>
            </a:r>
            <a:endParaRPr lang="en-US" altLang="ja-JP" sz="800" dirty="0" smtClean="0">
              <a:solidFill>
                <a:srgbClr val="000000"/>
              </a:solidFill>
              <a:latin typeface="メイリオ" pitchFamily="50" charset="-128"/>
              <a:ea typeface="メイリオ" pitchFamily="50" charset="-128"/>
              <a:cs typeface="メイリオ" pitchFamily="50" charset="-128"/>
            </a:endParaRPr>
          </a:p>
        </p:txBody>
      </p:sp>
      <p:sp>
        <p:nvSpPr>
          <p:cNvPr id="117" name="角丸四角形 116"/>
          <p:cNvSpPr/>
          <p:nvPr/>
        </p:nvSpPr>
        <p:spPr bwMode="auto">
          <a:xfrm>
            <a:off x="3883360" y="4126460"/>
            <a:ext cx="527887" cy="235892"/>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ja-JP" altLang="en-US" sz="800" dirty="0" smtClean="0">
                <a:solidFill>
                  <a:srgbClr val="000000"/>
                </a:solidFill>
                <a:latin typeface="メイリオ" pitchFamily="50" charset="-128"/>
                <a:ea typeface="メイリオ" pitchFamily="50" charset="-128"/>
                <a:cs typeface="メイリオ" pitchFamily="50" charset="-128"/>
              </a:rPr>
              <a:t>映像</a:t>
            </a:r>
            <a:endParaRPr lang="en-US" altLang="ja-JP" sz="800" dirty="0" smtClean="0">
              <a:solidFill>
                <a:srgbClr val="000000"/>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88315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28" y="3350264"/>
            <a:ext cx="4285678" cy="292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Rectangle 361"/>
          <p:cNvSpPr>
            <a:spLocks noChangeArrowheads="1"/>
          </p:cNvSpPr>
          <p:nvPr/>
        </p:nvSpPr>
        <p:spPr bwMode="auto">
          <a:xfrm>
            <a:off x="342909" y="2391911"/>
            <a:ext cx="4134328" cy="913348"/>
          </a:xfrm>
          <a:prstGeom prst="rect">
            <a:avLst/>
          </a:prstGeom>
          <a:solidFill>
            <a:srgbClr val="CCFFCC"/>
          </a:solidFill>
          <a:ln w="28575">
            <a:solidFill>
              <a:srgbClr val="00CC99"/>
            </a:solidFill>
            <a:miter lim="800000"/>
            <a:headEnd/>
            <a:tailEnd/>
          </a:ln>
          <a:effectLst/>
          <a:extLst/>
        </p:spPr>
        <p:txBody>
          <a:bodyPr wrap="none" lIns="100154" tIns="50077" rIns="100154" bIns="50077" anchor="ctr"/>
          <a:lstStyle/>
          <a:p>
            <a:pPr algn="ctr"/>
            <a:endParaRPr lang="ja-JP" altLang="ja-JP" sz="1800" b="1">
              <a:solidFill>
                <a:srgbClr val="00CC99"/>
              </a:solidFill>
              <a:latin typeface="メイリオ" pitchFamily="50" charset="-128"/>
              <a:ea typeface="メイリオ" pitchFamily="50" charset="-128"/>
              <a:cs typeface="メイリオ" pitchFamily="50" charset="-128"/>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108" y="1234739"/>
            <a:ext cx="4469919" cy="1114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0"/>
          </p:nvPr>
        </p:nvSpPr>
        <p:spPr>
          <a:xfrm>
            <a:off x="7372350" y="6880204"/>
            <a:ext cx="2400300" cy="385495"/>
          </a:xfrm>
        </p:spPr>
        <p:txBody>
          <a:bodyPr/>
          <a:lstStyle/>
          <a:p>
            <a:pPr>
              <a:defRPr/>
            </a:pPr>
            <a:fld id="{14D60BC2-9FFD-46B8-9ADF-CC4A1BC29B83}" type="slidenum">
              <a:rPr lang="en-US" altLang="ja-JP" smtClean="0"/>
              <a:pPr>
                <a:defRPr/>
              </a:pPr>
              <a:t>26</a:t>
            </a:fld>
            <a:endParaRPr lang="en-US" altLang="ja-JP"/>
          </a:p>
        </p:txBody>
      </p:sp>
      <p:graphicFrame>
        <p:nvGraphicFramePr>
          <p:cNvPr id="11" name="表 10"/>
          <p:cNvGraphicFramePr>
            <a:graphicFrameLocks noGrp="1"/>
          </p:cNvGraphicFramePr>
          <p:nvPr>
            <p:extLst>
              <p:ext uri="{D42A27DB-BD31-4B8C-83A1-F6EECF244321}">
                <p14:modId xmlns:p14="http://schemas.microsoft.com/office/powerpoint/2010/main" val="2430370403"/>
              </p:ext>
            </p:extLst>
          </p:nvPr>
        </p:nvGraphicFramePr>
        <p:xfrm>
          <a:off x="4996170" y="1183058"/>
          <a:ext cx="5169889" cy="4447060"/>
        </p:xfrm>
        <a:graphic>
          <a:graphicData uri="http://schemas.openxmlformats.org/drawingml/2006/table">
            <a:tbl>
              <a:tblPr>
                <a:tableStyleId>{5C22544A-7EE6-4342-B048-85BDC9FD1C3A}</a:tableStyleId>
              </a:tblPr>
              <a:tblGrid>
                <a:gridCol w="972662"/>
                <a:gridCol w="4197227"/>
              </a:tblGrid>
              <a:tr h="306982">
                <a:tc gridSpan="2">
                  <a:txBody>
                    <a:bodyPr/>
                    <a:lstStyle/>
                    <a:p>
                      <a:pPr algn="ctr" fontAlgn="ctr"/>
                      <a:r>
                        <a:rPr lang="en-US" altLang="ja-JP" sz="1200" b="1"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PC</a:t>
                      </a:r>
                      <a:r>
                        <a:rPr lang="ja-JP" altLang="en-US" sz="1200" b="1"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ビルボード広告</a:t>
                      </a:r>
                      <a:endParaRPr lang="ja-JP" altLang="en-US" sz="12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solidFill>
                      <a:schemeClr val="bg1">
                        <a:lumMod val="65000"/>
                      </a:schemeClr>
                    </a:solidFill>
                  </a:tcPr>
                </a:tc>
                <a:tc hMerge="1">
                  <a:txBody>
                    <a:bodyPr/>
                    <a:lstStyle/>
                    <a:p>
                      <a:pPr algn="l" fontAlgn="ctr"/>
                      <a:endParaRPr lang="ja-JP" altLang="en-US" sz="13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8467" marR="8467" marT="9022"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37414">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掲載面</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10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全編集記事ページ</a:t>
                      </a:r>
                      <a:r>
                        <a:rPr lang="ja-JP" altLang="en-US" sz="800" b="0" i="0" u="none" strike="noStrike" dirty="0" smtClean="0">
                          <a:solidFill>
                            <a:schemeClr val="dk1"/>
                          </a:solidFill>
                          <a:effectLst/>
                          <a:latin typeface="メイリオ" panose="020B0604030504040204" pitchFamily="50" charset="-128"/>
                          <a:ea typeface="メイリオ" panose="020B0604030504040204" pitchFamily="50" charset="-128"/>
                          <a:cs typeface="メイリオ" panose="020B0604030504040204" pitchFamily="50" charset="-128"/>
                        </a:rPr>
                        <a:t>（タイアップ記事広告には表示されません）</a:t>
                      </a:r>
                      <a:endPar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CTR</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0.3</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endPar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0288">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想定</a:t>
                      </a:r>
                      <a:r>
                        <a:rPr lang="en-US" altLang="ja-JP"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CPC</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\1,200</a:t>
                      </a:r>
                      <a:endPar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デバイス</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PC</a:t>
                      </a:r>
                      <a:endParaRPr 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枠数</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枠（掲載期間中、複数社掲載する場合がございます）</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28075">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申込締切</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77678">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入稿締切</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solidFill>
                      <a:schemeClr val="bg1">
                        <a:lumMod val="65000"/>
                      </a:schemeClr>
                    </a:solidFill>
                  </a:tcPr>
                </a:tc>
                <a:tc>
                  <a:txBody>
                    <a:bodyPr/>
                    <a:lstStyle/>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掲載開始日の４営業日前</a:t>
                      </a:r>
                      <a:endPar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r h="2492398">
                <a:tc>
                  <a:txBody>
                    <a:bodyPr/>
                    <a:lstStyle/>
                    <a:p>
                      <a:pPr algn="ctr" fontAlgn="ctr"/>
                      <a:r>
                        <a:rPr lang="ja-JP" altLang="en-US" sz="1100" b="0" i="0" u="none" strike="noStrike" dirty="0" smtClean="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入稿規定</a:t>
                      </a:r>
                      <a:endParaRPr lang="ja-JP" altLang="en-US" sz="11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solidFill>
                      <a:schemeClr val="bg1">
                        <a:lumMod val="65000"/>
                      </a:schemeClr>
                    </a:solidFill>
                  </a:tcPr>
                </a:tc>
                <a:tc>
                  <a:txBody>
                    <a:bodyPr/>
                    <a:lstStyle/>
                    <a:p>
                      <a:pPr algn="l" fontAlgn="ctr"/>
                      <a:r>
                        <a:rPr lang="ja-JP" altLang="en-US" sz="1100" b="1" i="0" u="sng"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◆サイズ／容量／形式</a:t>
                      </a:r>
                      <a:endParaRPr lang="en-US" altLang="ja-JP" sz="1100" b="1" i="0" u="sng"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・横</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970×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縦</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250pix</a:t>
                      </a:r>
                    </a:p>
                    <a:p>
                      <a:pPr algn="l" fontAlgn="ct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150KB</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以内（</a:t>
                      </a:r>
                      <a:r>
                        <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gif/</a:t>
                      </a:r>
                      <a:r>
                        <a:rPr kumimoji="1" lang="en-US" altLang="ja-JP" sz="1100" b="0" i="0" u="none" strike="noStrike" cap="none" normalizeH="0" baseline="0" dirty="0" err="1" smtClean="0">
                          <a:ln>
                            <a:noFill/>
                          </a:ln>
                          <a:solidFill>
                            <a:schemeClr val="tx1"/>
                          </a:solidFill>
                          <a:effectLst/>
                          <a:latin typeface="メイリオ" pitchFamily="50" charset="-128"/>
                          <a:ea typeface="メイリオ" pitchFamily="50" charset="-128"/>
                          <a:cs typeface="メイリオ" pitchFamily="50" charset="-128"/>
                        </a:rPr>
                        <a:t>png</a:t>
                      </a:r>
                      <a:r>
                        <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/jpg</a:t>
                      </a:r>
                      <a:r>
                        <a:rPr kumimoji="1" lang="ja-JP" altLang="en-US"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endPar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kumimoji="1" lang="ja-JP" altLang="en-US"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a:t>
                      </a:r>
                      <a:r>
                        <a:rPr lang="ja-JP" altLang="en-US" sz="1100" dirty="0" smtClean="0">
                          <a:solidFill>
                            <a:srgbClr val="080808"/>
                          </a:solidFill>
                          <a:latin typeface="メイリオ" pitchFamily="50" charset="-128"/>
                          <a:ea typeface="メイリオ" pitchFamily="50" charset="-128"/>
                          <a:cs typeface="メイリオ" pitchFamily="50" charset="-128"/>
                        </a:rPr>
                        <a:t>アニメーション：</a:t>
                      </a:r>
                      <a:r>
                        <a:rPr lang="en-US" altLang="ja-JP" sz="1100" dirty="0" smtClean="0">
                          <a:solidFill>
                            <a:srgbClr val="080808"/>
                          </a:solidFill>
                          <a:latin typeface="メイリオ" pitchFamily="50" charset="-128"/>
                          <a:ea typeface="メイリオ" pitchFamily="50" charset="-128"/>
                          <a:cs typeface="メイリオ" pitchFamily="50" charset="-128"/>
                        </a:rPr>
                        <a:t> 30</a:t>
                      </a:r>
                      <a:r>
                        <a:rPr lang="ja-JP" altLang="en-US" sz="1100" dirty="0" smtClean="0">
                          <a:solidFill>
                            <a:srgbClr val="080808"/>
                          </a:solidFill>
                          <a:latin typeface="メイリオ" pitchFamily="50" charset="-128"/>
                          <a:ea typeface="メイリオ" pitchFamily="50" charset="-128"/>
                          <a:cs typeface="メイリオ" pitchFamily="50" charset="-128"/>
                        </a:rPr>
                        <a:t>秒程度（ループ</a:t>
                      </a:r>
                      <a:r>
                        <a:rPr lang="en-US" altLang="ja-JP" sz="1100" dirty="0" smtClean="0">
                          <a:solidFill>
                            <a:srgbClr val="080808"/>
                          </a:solidFill>
                          <a:latin typeface="メイリオ" pitchFamily="50" charset="-128"/>
                          <a:ea typeface="メイリオ" pitchFamily="50" charset="-128"/>
                          <a:cs typeface="メイリオ" pitchFamily="50" charset="-128"/>
                        </a:rPr>
                        <a:t>3</a:t>
                      </a:r>
                      <a:r>
                        <a:rPr lang="ja-JP" altLang="en-US" sz="1100" dirty="0" smtClean="0">
                          <a:solidFill>
                            <a:srgbClr val="080808"/>
                          </a:solidFill>
                          <a:latin typeface="メイリオ" pitchFamily="50" charset="-128"/>
                          <a:ea typeface="メイリオ" pitchFamily="50" charset="-128"/>
                          <a:cs typeface="メイリオ" pitchFamily="50" charset="-128"/>
                        </a:rPr>
                        <a:t>回、</a:t>
                      </a:r>
                      <a:r>
                        <a:rPr lang="en-US" altLang="ja-JP" sz="1100" dirty="0" smtClean="0">
                          <a:solidFill>
                            <a:srgbClr val="080808"/>
                          </a:solidFill>
                          <a:latin typeface="メイリオ" pitchFamily="50" charset="-128"/>
                          <a:ea typeface="メイリオ" pitchFamily="50" charset="-128"/>
                          <a:cs typeface="メイリオ" pitchFamily="50" charset="-128"/>
                        </a:rPr>
                        <a:t>FLASH</a:t>
                      </a:r>
                      <a:r>
                        <a:rPr lang="ja-JP" altLang="en-US" sz="1100" dirty="0" smtClean="0">
                          <a:solidFill>
                            <a:srgbClr val="080808"/>
                          </a:solidFill>
                          <a:latin typeface="メイリオ" pitchFamily="50" charset="-128"/>
                          <a:ea typeface="メイリオ" pitchFamily="50" charset="-128"/>
                          <a:cs typeface="メイリオ" pitchFamily="50" charset="-128"/>
                        </a:rPr>
                        <a:t>不可）</a:t>
                      </a:r>
                      <a:endParaRPr lang="en-US" altLang="ja-JP" sz="1100" dirty="0" smtClean="0">
                        <a:solidFill>
                          <a:srgbClr val="080808"/>
                        </a:solidFill>
                        <a:latin typeface="メイリオ" pitchFamily="50" charset="-128"/>
                        <a:ea typeface="メイリオ" pitchFamily="50" charset="-128"/>
                        <a:cs typeface="メイリオ" pitchFamily="50" charset="-128"/>
                      </a:endParaRPr>
                    </a:p>
                    <a:p>
                      <a:pPr eaLnBrk="1" hangingPunct="1">
                        <a:spcBef>
                          <a:spcPct val="0"/>
                        </a:spcBef>
                        <a:buFont typeface="Arial" charset="0"/>
                        <a:buNone/>
                      </a:pPr>
                      <a:r>
                        <a:rPr lang="ja-JP" altLang="en-US" sz="1100" dirty="0" smtClean="0">
                          <a:solidFill>
                            <a:srgbClr val="080808"/>
                          </a:solidFill>
                          <a:latin typeface="メイリオ" pitchFamily="50" charset="-128"/>
                          <a:ea typeface="メイリオ" pitchFamily="50" charset="-128"/>
                          <a:cs typeface="メイリオ" pitchFamily="50" charset="-128"/>
                        </a:rPr>
                        <a:t>・差替：週</a:t>
                      </a:r>
                      <a:r>
                        <a:rPr lang="en-US" altLang="ja-JP" sz="1100" dirty="0" smtClean="0">
                          <a:solidFill>
                            <a:srgbClr val="080808"/>
                          </a:solidFill>
                          <a:latin typeface="メイリオ" pitchFamily="50" charset="-128"/>
                          <a:ea typeface="メイリオ" pitchFamily="50" charset="-128"/>
                          <a:cs typeface="メイリオ" pitchFamily="50" charset="-128"/>
                        </a:rPr>
                        <a:t>1</a:t>
                      </a:r>
                      <a:r>
                        <a:rPr lang="ja-JP" altLang="en-US" sz="1100" dirty="0" smtClean="0">
                          <a:solidFill>
                            <a:srgbClr val="080808"/>
                          </a:solidFill>
                          <a:latin typeface="メイリオ" pitchFamily="50" charset="-128"/>
                          <a:ea typeface="メイリオ" pitchFamily="50" charset="-128"/>
                          <a:cs typeface="メイリオ" pitchFamily="50" charset="-128"/>
                        </a:rPr>
                        <a:t>回まで</a:t>
                      </a:r>
                      <a:endParaRPr kumimoji="1" lang="en-US" altLang="ja-JP" sz="1100" b="1" i="0" u="sng"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1100" b="1" i="0" u="sng"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◆クリエイティブ内容に関する禁止事項</a:t>
                      </a:r>
                      <a:endParaRPr kumimoji="1" lang="en-US" altLang="ja-JP" sz="1100" b="1" i="0" u="sng"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画面を大きく占有する広告となるため、</a:t>
                      </a:r>
                      <a:r>
                        <a:rPr kumimoji="1" lang="ja-JP" altLang="en-US" sz="1000" b="0" i="0" u="none" strike="noStrike" cap="none" normalizeH="0" baseline="0" dirty="0" smtClean="0">
                          <a:ln>
                            <a:noFill/>
                          </a:ln>
                          <a:solidFill>
                            <a:srgbClr val="FF0000"/>
                          </a:solidFill>
                          <a:effectLst/>
                          <a:latin typeface="メイリオ" pitchFamily="50" charset="-128"/>
                          <a:ea typeface="メイリオ" pitchFamily="50" charset="-128"/>
                          <a:cs typeface="メイリオ" pitchFamily="50" charset="-128"/>
                        </a:rPr>
                        <a:t>編集部にてクリエイティブ審査</a:t>
                      </a: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をさせていただきます、また下記表現が含まれた場合、表記や画像の修正をお願いすることがございますのでご了承ください。</a:t>
                      </a:r>
                      <a:endParaRPr kumimoji="1" lang="en-US" altLang="ja-JP" sz="11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・テキストの占有率が</a:t>
                      </a:r>
                      <a:r>
                        <a:rPr kumimoji="1" lang="en-US" altLang="ja-JP"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20%</a:t>
                      </a:r>
                      <a:r>
                        <a:rPr kumimoji="1" lang="ja-JP" altLang="en-US"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rPr>
                        <a:t>以上</a:t>
                      </a:r>
                      <a:endParaRPr kumimoji="1" lang="en-US" altLang="ja-JP" sz="1000" b="0" i="0" u="none" strike="noStrike" cap="none" normalizeH="0" baseline="0" dirty="0" smtClean="0">
                        <a:ln>
                          <a:noFill/>
                        </a:ln>
                        <a:solidFill>
                          <a:schemeClr val="tx1"/>
                        </a:solidFill>
                        <a:effectLst/>
                        <a:latin typeface="メイリオ" pitchFamily="50" charset="-128"/>
                        <a:ea typeface="メイリオ" pitchFamily="50" charset="-128"/>
                        <a:cs typeface="メイリオ"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・サイト利用者が不快に感じる文章や画像</a:t>
                      </a:r>
                      <a:endParaRPr lang="en-US" altLang="ja-JP"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・ビビットな原色の占める割合が多い画像</a:t>
                      </a:r>
                      <a:endParaRPr lang="en-US" altLang="ja-JP"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・価格や値引きを全面に押し出す表記</a:t>
                      </a:r>
                      <a:endParaRPr lang="en-US" altLang="ja-JP"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algn="l" fontAlgn="ctr"/>
                      <a:r>
                        <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・ボタンクリエイティブ</a:t>
                      </a:r>
                      <a:r>
                        <a:rPr lang="ja-JP" altLang="en-US" sz="1000" dirty="0" smtClean="0">
                          <a:solidFill>
                            <a:srgbClr val="080808"/>
                          </a:solidFill>
                          <a:latin typeface="メイリオ" pitchFamily="50" charset="-128"/>
                          <a:ea typeface="メイリオ" pitchFamily="50" charset="-128"/>
                          <a:cs typeface="メイリオ" pitchFamily="50" charset="-128"/>
                        </a:rPr>
                        <a:t>（続きはコチラ、などを浮き出たボタン状に　表示すること）</a:t>
                      </a:r>
                      <a:endParaRPr lang="ja-JP" altLang="en-US" sz="10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noFill/>
                  </a:tcPr>
                </a:tc>
              </a:tr>
            </a:tbl>
          </a:graphicData>
        </a:graphic>
      </p:graphicFrame>
      <p:sp>
        <p:nvSpPr>
          <p:cNvPr id="18" name="テキスト ボックス 12"/>
          <p:cNvSpPr txBox="1">
            <a:spLocks noChangeArrowheads="1"/>
          </p:cNvSpPr>
          <p:nvPr/>
        </p:nvSpPr>
        <p:spPr bwMode="auto">
          <a:xfrm>
            <a:off x="201951" y="710493"/>
            <a:ext cx="10287000" cy="50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グローバルナビゲーション直下に大型のバナーを掲出いたします。</a:t>
            </a:r>
          </a:p>
          <a:p>
            <a:pPr eaLnBrk="1" hangingPunct="1">
              <a:spcBef>
                <a:spcPct val="0"/>
              </a:spcBef>
              <a:buFontTx/>
              <a:buNone/>
            </a:pPr>
            <a:r>
              <a:rPr lang="ja-JP" altLang="en-US" sz="1300" dirty="0">
                <a:solidFill>
                  <a:srgbClr val="080808"/>
                </a:solidFill>
                <a:latin typeface="メイリオ" pitchFamily="50" charset="-128"/>
                <a:ea typeface="メイリオ" pitchFamily="50" charset="-128"/>
                <a:cs typeface="メイリオ" pitchFamily="50" charset="-128"/>
              </a:rPr>
              <a:t>ファーストビューに表示されることにより読者へ強いインパクトを与えるため、ブランディングに適しています。</a:t>
            </a:r>
            <a:endParaRPr lang="en-US" altLang="ja-JP" sz="1300" dirty="0">
              <a:solidFill>
                <a:srgbClr val="080808"/>
              </a:solidFill>
              <a:latin typeface="メイリオ" pitchFamily="50" charset="-128"/>
              <a:ea typeface="メイリオ" pitchFamily="50" charset="-128"/>
              <a:cs typeface="メイリオ" pitchFamily="50" charset="-128"/>
            </a:endParaRPr>
          </a:p>
        </p:txBody>
      </p:sp>
      <p:sp>
        <p:nvSpPr>
          <p:cNvPr id="25" name="Text Box 67"/>
          <p:cNvSpPr txBox="1">
            <a:spLocks noChangeArrowheads="1"/>
          </p:cNvSpPr>
          <p:nvPr/>
        </p:nvSpPr>
        <p:spPr bwMode="auto">
          <a:xfrm>
            <a:off x="57935" y="6429388"/>
            <a:ext cx="5304234" cy="70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en-US" altLang="ja-JP" sz="1200" b="1" dirty="0">
                <a:solidFill>
                  <a:srgbClr val="080808"/>
                </a:solidFill>
                <a:latin typeface="メイリオ" pitchFamily="50" charset="-128"/>
                <a:ea typeface="メイリオ" pitchFamily="50" charset="-128"/>
                <a:cs typeface="メイリオ" pitchFamily="50" charset="-128"/>
              </a:rPr>
              <a:t>【</a:t>
            </a:r>
            <a:r>
              <a:rPr lang="ja-JP" altLang="en-US" sz="1200" b="1" dirty="0">
                <a:solidFill>
                  <a:srgbClr val="080808"/>
                </a:solidFill>
                <a:latin typeface="メイリオ" pitchFamily="50" charset="-128"/>
                <a:ea typeface="メイリオ" pitchFamily="50" charset="-128"/>
                <a:cs typeface="メイリオ" pitchFamily="50" charset="-128"/>
              </a:rPr>
              <a:t>その他ご注意点</a:t>
            </a:r>
            <a:r>
              <a:rPr lang="en-US" altLang="ja-JP" sz="1200" b="1" dirty="0">
                <a:solidFill>
                  <a:srgbClr val="080808"/>
                </a:solidFill>
                <a:latin typeface="メイリオ" pitchFamily="50" charset="-128"/>
                <a:ea typeface="メイリオ" pitchFamily="50" charset="-128"/>
                <a:cs typeface="メイリオ" pitchFamily="50" charset="-128"/>
              </a:rPr>
              <a:t>】</a:t>
            </a:r>
            <a:endParaRPr lang="en-US" altLang="ja-JP" sz="900" u="sng"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900" dirty="0">
                <a:solidFill>
                  <a:srgbClr val="080808"/>
                </a:solidFill>
                <a:latin typeface="メイリオ" pitchFamily="50" charset="-128"/>
                <a:ea typeface="メイリオ" pitchFamily="50" charset="-128"/>
                <a:cs typeface="メイリオ" pitchFamily="50" charset="-128"/>
              </a:rPr>
              <a:t>・フリークエンシーコントロールをいたします。</a:t>
            </a:r>
            <a:endParaRPr lang="en-US" altLang="ja-JP" sz="900" u="sng"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None/>
              <a:defRPr/>
            </a:pPr>
            <a:r>
              <a:rPr lang="ja-JP" altLang="en-US" sz="900" dirty="0">
                <a:solidFill>
                  <a:srgbClr val="080808"/>
                </a:solidFill>
                <a:latin typeface="メイリオ" pitchFamily="50" charset="-128"/>
                <a:ea typeface="メイリオ" pitchFamily="50" charset="-128"/>
                <a:cs typeface="メイリオ" pitchFamily="50" charset="-128"/>
              </a:rPr>
              <a:t>（一部広告ページには表示されない場合もあります）</a:t>
            </a:r>
            <a:endParaRPr lang="en-US" altLang="ja-JP" sz="900" u="sng" dirty="0">
              <a:solidFill>
                <a:srgbClr val="080808"/>
              </a:solidFill>
              <a:latin typeface="メイリオ" pitchFamily="50" charset="-128"/>
              <a:ea typeface="メイリオ" pitchFamily="50" charset="-128"/>
              <a:cs typeface="メイリオ" pitchFamily="50" charset="-128"/>
            </a:endParaRPr>
          </a:p>
          <a:p>
            <a:pPr eaLnBrk="1" hangingPunct="1">
              <a:spcBef>
                <a:spcPct val="0"/>
              </a:spcBef>
              <a:buFontTx/>
              <a:buNone/>
              <a:defRPr/>
            </a:pPr>
            <a:r>
              <a:rPr lang="ja-JP" altLang="en-US" sz="900" dirty="0">
                <a:solidFill>
                  <a:srgbClr val="080808"/>
                </a:solidFill>
                <a:latin typeface="メイリオ" pitchFamily="50" charset="-128"/>
                <a:ea typeface="メイリオ" pitchFamily="50" charset="-128"/>
                <a:cs typeface="メイリオ" pitchFamily="50" charset="-128"/>
              </a:rPr>
              <a:t>・クリエイティブ背景色が白の場合は可視可能な色の枠線を付けてください。</a:t>
            </a:r>
          </a:p>
        </p:txBody>
      </p:sp>
      <p:sp>
        <p:nvSpPr>
          <p:cNvPr id="13" name="Text Box 67"/>
          <p:cNvSpPr txBox="1">
            <a:spLocks noChangeArrowheads="1"/>
          </p:cNvSpPr>
          <p:nvPr/>
        </p:nvSpPr>
        <p:spPr bwMode="auto">
          <a:xfrm>
            <a:off x="4879275" y="5632966"/>
            <a:ext cx="891099" cy="28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54" tIns="50077" rIns="100154" bIns="50077">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200" b="1" dirty="0">
                <a:solidFill>
                  <a:srgbClr val="080808"/>
                </a:solidFill>
                <a:latin typeface="メイリオ" pitchFamily="50" charset="-128"/>
                <a:ea typeface="メイリオ" pitchFamily="50" charset="-128"/>
                <a:cs typeface="メイリオ" pitchFamily="50" charset="-128"/>
              </a:rPr>
              <a:t>料金表</a:t>
            </a:r>
            <a:endParaRPr lang="en-US" altLang="ja-JP" sz="900" u="sng" dirty="0">
              <a:solidFill>
                <a:srgbClr val="080808"/>
              </a:solidFill>
              <a:latin typeface="メイリオ" pitchFamily="50" charset="-128"/>
              <a:ea typeface="メイリオ" pitchFamily="50" charset="-128"/>
              <a:cs typeface="メイリオ" pitchFamily="50" charset="-128"/>
            </a:endParaRPr>
          </a:p>
        </p:txBody>
      </p:sp>
      <p:sp>
        <p:nvSpPr>
          <p:cNvPr id="14" name="Rectangle 5"/>
          <p:cNvSpPr>
            <a:spLocks noChangeArrowheads="1"/>
          </p:cNvSpPr>
          <p:nvPr/>
        </p:nvSpPr>
        <p:spPr bwMode="auto">
          <a:xfrm>
            <a:off x="1096156" y="187719"/>
            <a:ext cx="5203633" cy="378131"/>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800" b="1" dirty="0">
                <a:latin typeface="+mj-ea"/>
              </a:rPr>
              <a:t>【WEB】</a:t>
            </a:r>
            <a:r>
              <a:rPr lang="ja-JP" altLang="en-US" sz="1800" b="1" dirty="0" smtClean="0">
                <a:latin typeface="メイリオ" pitchFamily="50" charset="-128"/>
                <a:ea typeface="メイリオ" pitchFamily="50" charset="-128"/>
                <a:cs typeface="メイリオ" pitchFamily="50" charset="-128"/>
              </a:rPr>
              <a:t>ディスプレイ</a:t>
            </a:r>
            <a:r>
              <a:rPr lang="ja-JP" altLang="en-US" sz="1800" b="1" dirty="0">
                <a:latin typeface="メイリオ" pitchFamily="50" charset="-128"/>
                <a:ea typeface="メイリオ" pitchFamily="50" charset="-128"/>
                <a:cs typeface="メイリオ" pitchFamily="50" charset="-128"/>
              </a:rPr>
              <a:t>広告　</a:t>
            </a:r>
            <a:r>
              <a:rPr lang="en-US" altLang="ja-JP" sz="1800" b="1" dirty="0">
                <a:latin typeface="メイリオ" pitchFamily="50" charset="-128"/>
                <a:ea typeface="メイリオ" pitchFamily="50" charset="-128"/>
                <a:cs typeface="メイリオ" pitchFamily="50" charset="-128"/>
              </a:rPr>
              <a:t>PC</a:t>
            </a:r>
            <a:r>
              <a:rPr lang="ja-JP" altLang="en-US" sz="1800" b="1" dirty="0">
                <a:latin typeface="メイリオ" pitchFamily="50" charset="-128"/>
                <a:ea typeface="メイリオ" pitchFamily="50" charset="-128"/>
                <a:cs typeface="メイリオ" pitchFamily="50" charset="-128"/>
              </a:rPr>
              <a:t>ビルボード広告</a:t>
            </a:r>
            <a:endParaRPr lang="en-US" altLang="ja-JP" sz="1800" b="1" dirty="0">
              <a:latin typeface="メイリオ" pitchFamily="50" charset="-128"/>
              <a:ea typeface="メイリオ" pitchFamily="50" charset="-128"/>
              <a:cs typeface="メイリオ" pitchFamily="50" charset="-128"/>
            </a:endParaRPr>
          </a:p>
        </p:txBody>
      </p:sp>
      <p:grpSp>
        <p:nvGrpSpPr>
          <p:cNvPr id="15" name="グループ化 14"/>
          <p:cNvGrpSpPr/>
          <p:nvPr/>
        </p:nvGrpSpPr>
        <p:grpSpPr>
          <a:xfrm>
            <a:off x="331992" y="58201"/>
            <a:ext cx="797013" cy="492701"/>
            <a:chOff x="295104" y="55125"/>
            <a:chExt cx="708456" cy="466667"/>
          </a:xfrm>
        </p:grpSpPr>
        <p:sp>
          <p:nvSpPr>
            <p:cNvPr id="16" name="フローチャート : 結合子 15"/>
            <p:cNvSpPr/>
            <p:nvPr/>
          </p:nvSpPr>
          <p:spPr>
            <a:xfrm>
              <a:off x="304807" y="55125"/>
              <a:ext cx="688722" cy="466667"/>
            </a:xfrm>
            <a:prstGeom prst="flowChartConnector">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ectangle 5"/>
            <p:cNvSpPr>
              <a:spLocks noChangeArrowheads="1"/>
            </p:cNvSpPr>
            <p:nvPr/>
          </p:nvSpPr>
          <p:spPr bwMode="auto">
            <a:xfrm rot="21047067">
              <a:off x="295104" y="137732"/>
              <a:ext cx="708456" cy="36439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900" b="1" dirty="0">
                  <a:solidFill>
                    <a:schemeClr val="bg1"/>
                  </a:solidFill>
                  <a:latin typeface="メイリオ" pitchFamily="50" charset="-128"/>
                  <a:ea typeface="メイリオ" pitchFamily="50" charset="-128"/>
                  <a:cs typeface="メイリオ" pitchFamily="50" charset="-128"/>
                </a:rPr>
                <a:t>NEW</a:t>
              </a:r>
            </a:p>
          </p:txBody>
        </p:sp>
      </p:grpSp>
      <p:graphicFrame>
        <p:nvGraphicFramePr>
          <p:cNvPr id="6" name="表 5"/>
          <p:cNvGraphicFramePr>
            <a:graphicFrameLocks noGrp="1"/>
          </p:cNvGraphicFramePr>
          <p:nvPr>
            <p:extLst>
              <p:ext uri="{D42A27DB-BD31-4B8C-83A1-F6EECF244321}">
                <p14:modId xmlns:p14="http://schemas.microsoft.com/office/powerpoint/2010/main" val="2583261468"/>
              </p:ext>
            </p:extLst>
          </p:nvPr>
        </p:nvGraphicFramePr>
        <p:xfrm>
          <a:off x="5005406" y="5847475"/>
          <a:ext cx="5079643" cy="899032"/>
        </p:xfrm>
        <a:graphic>
          <a:graphicData uri="http://schemas.openxmlformats.org/drawingml/2006/table">
            <a:tbl>
              <a:tblPr/>
              <a:tblGrid>
                <a:gridCol w="1504528"/>
                <a:gridCol w="1236394"/>
                <a:gridCol w="1534320"/>
                <a:gridCol w="804401"/>
              </a:tblGrid>
              <a:tr h="224758">
                <a:tc>
                  <a:txBody>
                    <a:bodyPr/>
                    <a:lstStyle/>
                    <a:p>
                      <a:pPr algn="ctr" fontAlgn="ctr"/>
                      <a:r>
                        <a:rPr lang="ja-JP" altLang="en-US" sz="1100" b="1" i="0" u="none" strike="noStrike" dirty="0">
                          <a:solidFill>
                            <a:srgbClr val="FFFFFF"/>
                          </a:solidFill>
                          <a:effectLst/>
                          <a:latin typeface="メイリオ"/>
                        </a:rPr>
                        <a:t>メニュー</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料金</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掲載量</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ctr"/>
                      <a:r>
                        <a:rPr lang="ja-JP" altLang="en-US" sz="1100" b="1" i="0" u="none" strike="noStrike">
                          <a:solidFill>
                            <a:srgbClr val="FFFFFF"/>
                          </a:solidFill>
                          <a:effectLst/>
                          <a:latin typeface="メイリオ"/>
                        </a:rPr>
                        <a:t>単価</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224758">
                <a:tc rowSpan="3">
                  <a:txBody>
                    <a:bodyPr/>
                    <a:lstStyle/>
                    <a:p>
                      <a:pPr algn="ctr" fontAlgn="b"/>
                      <a:r>
                        <a:rPr lang="en-US" altLang="ja-JP" sz="1100" b="0" i="0" u="none" strike="noStrike" dirty="0" smtClean="0">
                          <a:solidFill>
                            <a:srgbClr val="000000"/>
                          </a:solidFill>
                          <a:effectLst/>
                          <a:latin typeface="メイリオ"/>
                        </a:rPr>
                        <a:t>PC</a:t>
                      </a:r>
                    </a:p>
                    <a:p>
                      <a:pPr algn="ctr" fontAlgn="b"/>
                      <a:r>
                        <a:rPr lang="ja-JP" altLang="en-US" sz="1100" b="0" i="0" u="none" strike="noStrike" dirty="0" smtClean="0">
                          <a:solidFill>
                            <a:srgbClr val="000000"/>
                          </a:solidFill>
                          <a:effectLst/>
                          <a:latin typeface="メイリオ"/>
                        </a:rPr>
                        <a:t>ビルボード</a:t>
                      </a:r>
                      <a:r>
                        <a:rPr lang="ja-JP" altLang="en-US" sz="1100" b="0" i="0" u="none" strike="noStrike" dirty="0">
                          <a:solidFill>
                            <a:srgbClr val="000000"/>
                          </a:solidFill>
                          <a:effectLst/>
                          <a:latin typeface="メイリオ"/>
                        </a:rPr>
                        <a:t>広告</a:t>
                      </a:r>
                      <a:br>
                        <a:rPr lang="ja-JP" altLang="en-US" sz="1100" b="0" i="0" u="none" strike="noStrike" dirty="0">
                          <a:solidFill>
                            <a:srgbClr val="000000"/>
                          </a:solidFill>
                          <a:effectLst/>
                          <a:latin typeface="メイリオ"/>
                        </a:rPr>
                      </a:br>
                      <a:endParaRPr lang="ja-JP" altLang="en-US" sz="1100" b="0" i="0" u="none" strike="noStrike" dirty="0">
                        <a:solidFill>
                          <a:srgbClr val="000000"/>
                        </a:solidFill>
                        <a:effectLst/>
                        <a:latin typeface="メイリオ"/>
                      </a:endParaRPr>
                    </a:p>
                  </a:txBody>
                  <a:tcPr marL="10716" marR="10716" marT="10056"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a:solidFill>
                            <a:srgbClr val="000000"/>
                          </a:solidFill>
                          <a:effectLst/>
                          <a:latin typeface="メイリオ"/>
                        </a:rPr>
                        <a:t>¥360,000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a:solidFill>
                            <a:srgbClr val="000000"/>
                          </a:solidFill>
                          <a:effectLst/>
                          <a:latin typeface="メイリオ"/>
                        </a:rPr>
                        <a:t>300,000imp</a:t>
                      </a:r>
                      <a:r>
                        <a:rPr lang="ja-JP" altLang="en-US" sz="1100" b="0" i="0" u="none" strike="noStrike">
                          <a:solidFill>
                            <a:srgbClr val="000000"/>
                          </a:solidFill>
                          <a:effectLst/>
                          <a:latin typeface="メイリオ"/>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altLang="ja-JP" sz="12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4758">
                <a:tc vMerge="1">
                  <a:txBody>
                    <a:bodyPr/>
                    <a:lstStyle/>
                    <a:p>
                      <a:endParaRPr kumimoji="1" lang="ja-JP" altLang="en-US"/>
                    </a:p>
                  </a:txBody>
                  <a:tcPr/>
                </a:tc>
                <a:tc>
                  <a:txBody>
                    <a:bodyPr/>
                    <a:lstStyle/>
                    <a:p>
                      <a:pPr algn="r" fontAlgn="ctr"/>
                      <a:r>
                        <a:rPr lang="en-US" altLang="ja-JP" sz="1100" b="0" i="0" u="none" strike="noStrike">
                          <a:solidFill>
                            <a:srgbClr val="000000"/>
                          </a:solidFill>
                          <a:effectLst/>
                          <a:latin typeface="メイリオ"/>
                        </a:rPr>
                        <a:t>¥480,000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r" fontAlgn="ctr"/>
                      <a:r>
                        <a:rPr lang="en-US" sz="1100" b="0" i="0" u="none" strike="noStrike" dirty="0">
                          <a:solidFill>
                            <a:srgbClr val="000000"/>
                          </a:solidFill>
                          <a:effectLst/>
                          <a:latin typeface="メイリオ"/>
                        </a:rPr>
                        <a:t>400,000imp</a:t>
                      </a:r>
                      <a:r>
                        <a:rPr lang="ja-JP" altLang="en-US" sz="1100" b="0" i="0" u="none" strike="noStrike" dirty="0">
                          <a:solidFill>
                            <a:srgbClr val="000000"/>
                          </a:solidFill>
                          <a:effectLst/>
                          <a:latin typeface="メイリオ"/>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kumimoji="1" lang="ja-JP" altLang="en-US"/>
                    </a:p>
                  </a:txBody>
                  <a:tcPr/>
                </a:tc>
              </a:tr>
              <a:tr h="224758">
                <a:tc vMerge="1">
                  <a:txBody>
                    <a:bodyPr/>
                    <a:lstStyle/>
                    <a:p>
                      <a:endParaRPr kumimoji="1" lang="ja-JP" altLang="en-US"/>
                    </a:p>
                  </a:txBody>
                  <a:tcPr/>
                </a:tc>
                <a:tc>
                  <a:txBody>
                    <a:bodyPr/>
                    <a:lstStyle/>
                    <a:p>
                      <a:pPr algn="r" fontAlgn="ctr"/>
                      <a:r>
                        <a:rPr lang="en-US" altLang="ja-JP" sz="1100" b="0" i="0" u="none" strike="noStrike">
                          <a:solidFill>
                            <a:srgbClr val="000000"/>
                          </a:solidFill>
                          <a:effectLst/>
                          <a:latin typeface="メイリオ"/>
                        </a:rPr>
                        <a:t>¥600,000</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100" b="0" i="0" u="none" strike="noStrike" dirty="0">
                          <a:solidFill>
                            <a:srgbClr val="000000"/>
                          </a:solidFill>
                          <a:effectLst/>
                          <a:latin typeface="メイリオ"/>
                        </a:rPr>
                        <a:t>500,000imp</a:t>
                      </a:r>
                      <a:r>
                        <a:rPr lang="ja-JP" altLang="en-US" sz="1100" b="0" i="0" u="none" strike="noStrike" dirty="0">
                          <a:solidFill>
                            <a:srgbClr val="000000"/>
                          </a:solidFill>
                          <a:effectLst/>
                          <a:latin typeface="メイリオ"/>
                        </a:rPr>
                        <a:t>保証</a:t>
                      </a:r>
                    </a:p>
                  </a:txBody>
                  <a:tcPr marL="10716" marR="10716" marT="10056"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r>
            </a:tbl>
          </a:graphicData>
        </a:graphic>
      </p:graphicFrame>
      <p:sp>
        <p:nvSpPr>
          <p:cNvPr id="21" name="Rectangle 361"/>
          <p:cNvSpPr>
            <a:spLocks noChangeArrowheads="1"/>
          </p:cNvSpPr>
          <p:nvPr/>
        </p:nvSpPr>
        <p:spPr bwMode="auto">
          <a:xfrm>
            <a:off x="3096880" y="5109372"/>
            <a:ext cx="1380357" cy="1134066"/>
          </a:xfrm>
          <a:prstGeom prst="rect">
            <a:avLst/>
          </a:prstGeom>
          <a:solidFill>
            <a:srgbClr val="CCFFCC"/>
          </a:solidFill>
          <a:ln w="28575">
            <a:solidFill>
              <a:schemeClr val="bg1"/>
            </a:solidFill>
            <a:miter lim="800000"/>
            <a:headEnd/>
            <a:tailEnd/>
          </a:ln>
          <a:effectLst/>
          <a:extLst/>
        </p:spPr>
        <p:txBody>
          <a:bodyPr wrap="none" lIns="100154" tIns="50077" rIns="100154" bIns="50077" anchor="ctr"/>
          <a:lstStyle/>
          <a:p>
            <a:pPr algn="ctr"/>
            <a:endParaRPr lang="ja-JP" altLang="ja-JP" sz="1800" b="1">
              <a:solidFill>
                <a:srgbClr val="00CC99"/>
              </a:solidFill>
              <a:latin typeface="メイリオ" pitchFamily="50" charset="-128"/>
              <a:ea typeface="メイリオ" pitchFamily="50" charset="-128"/>
              <a:cs typeface="メイリオ" pitchFamily="50" charset="-128"/>
            </a:endParaRPr>
          </a:p>
        </p:txBody>
      </p:sp>
      <p:sp>
        <p:nvSpPr>
          <p:cNvPr id="22" name="Rectangle 158"/>
          <p:cNvSpPr>
            <a:spLocks noChangeArrowheads="1"/>
          </p:cNvSpPr>
          <p:nvPr/>
        </p:nvSpPr>
        <p:spPr bwMode="auto">
          <a:xfrm>
            <a:off x="7880818" y="6737324"/>
            <a:ext cx="2279756" cy="23963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上記に消費税は含まれておりません。</a:t>
            </a:r>
          </a:p>
        </p:txBody>
      </p:sp>
      <p:cxnSp>
        <p:nvCxnSpPr>
          <p:cNvPr id="26" name="直線コネクタ 25"/>
          <p:cNvCxnSpPr/>
          <p:nvPr/>
        </p:nvCxnSpPr>
        <p:spPr>
          <a:xfrm>
            <a:off x="257175" y="655314"/>
            <a:ext cx="978293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9280" y="311654"/>
            <a:ext cx="2107794" cy="238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正方形/長方形 19"/>
          <p:cNvSpPr/>
          <p:nvPr/>
        </p:nvSpPr>
        <p:spPr>
          <a:xfrm>
            <a:off x="257175" y="2413321"/>
            <a:ext cx="4157244" cy="815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3" name="正方形/長方形 2"/>
          <p:cNvSpPr/>
          <p:nvPr/>
        </p:nvSpPr>
        <p:spPr>
          <a:xfrm>
            <a:off x="146799" y="1234739"/>
            <a:ext cx="4529228" cy="5130860"/>
          </a:xfrm>
          <a:prstGeom prst="rect">
            <a:avLst/>
          </a:prstGeom>
          <a:no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5"/>
          <p:cNvSpPr txBox="1">
            <a:spLocks noChangeArrowheads="1"/>
          </p:cNvSpPr>
          <p:nvPr/>
        </p:nvSpPr>
        <p:spPr bwMode="auto">
          <a:xfrm>
            <a:off x="733010" y="2612557"/>
            <a:ext cx="2952750" cy="647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600" b="1" dirty="0">
                <a:latin typeface="メイリオ" pitchFamily="50" charset="-128"/>
                <a:ea typeface="メイリオ" pitchFamily="50" charset="-128"/>
                <a:cs typeface="メイリオ" pitchFamily="50" charset="-128"/>
              </a:rPr>
              <a:t>　</a:t>
            </a:r>
            <a:r>
              <a:rPr lang="ja-JP" altLang="en-US" sz="1600" b="1" dirty="0" smtClean="0">
                <a:latin typeface="メイリオ" pitchFamily="50" charset="-128"/>
                <a:ea typeface="メイリオ" pitchFamily="50" charset="-128"/>
                <a:cs typeface="メイリオ" pitchFamily="50" charset="-128"/>
              </a:rPr>
              <a:t>　　</a:t>
            </a:r>
            <a:r>
              <a:rPr lang="en-US" altLang="ja-JP" sz="1600" b="1" dirty="0" smtClean="0">
                <a:latin typeface="メイリオ" pitchFamily="50" charset="-128"/>
                <a:ea typeface="メイリオ" pitchFamily="50" charset="-128"/>
                <a:cs typeface="メイリオ" pitchFamily="50" charset="-128"/>
              </a:rPr>
              <a:t>PC</a:t>
            </a:r>
            <a:r>
              <a:rPr lang="ja-JP" altLang="en-US" sz="1600" b="1" dirty="0" smtClean="0">
                <a:latin typeface="メイリオ" pitchFamily="50" charset="-128"/>
                <a:ea typeface="メイリオ" pitchFamily="50" charset="-128"/>
                <a:cs typeface="メイリオ" pitchFamily="50" charset="-128"/>
              </a:rPr>
              <a:t>ビルボード広告</a:t>
            </a:r>
            <a:endParaRPr lang="en-US" altLang="ja-JP" sz="1600" b="1" dirty="0" smtClean="0">
              <a:latin typeface="メイリオ" pitchFamily="50" charset="-128"/>
              <a:ea typeface="メイリオ" pitchFamily="50" charset="-128"/>
              <a:cs typeface="メイリオ" pitchFamily="50" charset="-128"/>
            </a:endParaRPr>
          </a:p>
          <a:p>
            <a:pPr eaLnBrk="1" hangingPunct="1">
              <a:spcBef>
                <a:spcPct val="0"/>
              </a:spcBef>
              <a:buFontTx/>
              <a:buNone/>
              <a:defRPr/>
            </a:pPr>
            <a:r>
              <a:rPr lang="ja-JP" altLang="en-US" sz="1600" b="1" dirty="0">
                <a:latin typeface="メイリオ" pitchFamily="50" charset="-128"/>
                <a:ea typeface="メイリオ" pitchFamily="50" charset="-128"/>
                <a:cs typeface="メイリオ" pitchFamily="50" charset="-128"/>
              </a:rPr>
              <a:t>　</a:t>
            </a:r>
            <a:r>
              <a:rPr lang="ja-JP" altLang="en-US" sz="1600" b="1" dirty="0" smtClean="0">
                <a:latin typeface="メイリオ" pitchFamily="50" charset="-128"/>
                <a:ea typeface="メイリオ" pitchFamily="50" charset="-128"/>
                <a:cs typeface="メイリオ" pitchFamily="50" charset="-128"/>
              </a:rPr>
              <a:t>　</a:t>
            </a:r>
            <a:r>
              <a:rPr lang="ja-JP" altLang="en-US" sz="1600" b="1" dirty="0">
                <a:latin typeface="メイリオ" pitchFamily="50" charset="-128"/>
                <a:ea typeface="メイリオ" pitchFamily="50" charset="-128"/>
                <a:cs typeface="メイリオ" pitchFamily="50" charset="-128"/>
              </a:rPr>
              <a:t>　</a:t>
            </a:r>
            <a:r>
              <a:rPr lang="ja-JP" altLang="en-US" sz="1600" b="1" dirty="0" smtClean="0">
                <a:latin typeface="メイリオ" pitchFamily="50" charset="-128"/>
                <a:ea typeface="メイリオ" pitchFamily="50" charset="-128"/>
                <a:cs typeface="メイリオ" pitchFamily="50" charset="-128"/>
              </a:rPr>
              <a:t>（縦</a:t>
            </a:r>
            <a:r>
              <a:rPr lang="en-US" altLang="ja-JP" sz="1600" b="1" dirty="0" smtClean="0">
                <a:latin typeface="メイリオ" pitchFamily="50" charset="-128"/>
                <a:ea typeface="メイリオ" pitchFamily="50" charset="-128"/>
                <a:cs typeface="メイリオ" pitchFamily="50" charset="-128"/>
              </a:rPr>
              <a:t>970×</a:t>
            </a:r>
            <a:r>
              <a:rPr lang="ja-JP" altLang="en-US" sz="1600" b="1" dirty="0" smtClean="0">
                <a:latin typeface="メイリオ" pitchFamily="50" charset="-128"/>
                <a:ea typeface="メイリオ" pitchFamily="50" charset="-128"/>
                <a:cs typeface="メイリオ" pitchFamily="50" charset="-128"/>
              </a:rPr>
              <a:t>横</a:t>
            </a:r>
            <a:r>
              <a:rPr lang="en-US" altLang="ja-JP" sz="1600" b="1" dirty="0" smtClean="0">
                <a:latin typeface="メイリオ" pitchFamily="50" charset="-128"/>
                <a:ea typeface="メイリオ" pitchFamily="50" charset="-128"/>
                <a:cs typeface="メイリオ" pitchFamily="50" charset="-128"/>
              </a:rPr>
              <a:t>250</a:t>
            </a:r>
            <a:r>
              <a:rPr lang="ja-JP" altLang="en-US" sz="1600" b="1" dirty="0" smtClean="0">
                <a:latin typeface="メイリオ" pitchFamily="50" charset="-128"/>
                <a:ea typeface="メイリオ" pitchFamily="50" charset="-128"/>
                <a:cs typeface="メイリオ" pitchFamily="50" charset="-128"/>
              </a:rPr>
              <a:t>）</a:t>
            </a:r>
            <a:endParaRPr lang="en-US" altLang="ja-JP" sz="1600" b="1" dirty="0" smtClean="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292510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843"/>
          <a:stretch/>
        </p:blipFill>
        <p:spPr bwMode="auto">
          <a:xfrm>
            <a:off x="521767" y="936052"/>
            <a:ext cx="1800000" cy="3382751"/>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タイトル 1"/>
          <p:cNvSpPr>
            <a:spLocks noGrp="1"/>
          </p:cNvSpPr>
          <p:nvPr>
            <p:ph type="title"/>
          </p:nvPr>
        </p:nvSpPr>
        <p:spPr/>
        <p:txBody>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【WEB</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その他　ディスプレイ</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広告</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4779" b="18095"/>
          <a:stretch/>
        </p:blipFill>
        <p:spPr bwMode="auto">
          <a:xfrm>
            <a:off x="2507855" y="5963346"/>
            <a:ext cx="900000" cy="1124549"/>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3"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521" b="50740"/>
          <a:stretch/>
        </p:blipFill>
        <p:spPr bwMode="auto">
          <a:xfrm>
            <a:off x="2515308" y="4757991"/>
            <a:ext cx="900000" cy="122127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463" b="65995"/>
          <a:stretch/>
        </p:blipFill>
        <p:spPr bwMode="auto">
          <a:xfrm>
            <a:off x="2508774" y="2778697"/>
            <a:ext cx="900000" cy="197929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 b="88362"/>
          <a:stretch/>
        </p:blipFill>
        <p:spPr bwMode="auto">
          <a:xfrm>
            <a:off x="2508774" y="936052"/>
            <a:ext cx="900000" cy="1836654"/>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735" b="-273"/>
          <a:stretch/>
        </p:blipFill>
        <p:spPr bwMode="auto">
          <a:xfrm>
            <a:off x="521767" y="4334555"/>
            <a:ext cx="1800000" cy="1898352"/>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graphicFrame>
        <p:nvGraphicFramePr>
          <p:cNvPr id="5" name="表 4"/>
          <p:cNvGraphicFramePr>
            <a:graphicFrameLocks noGrp="1"/>
          </p:cNvGraphicFramePr>
          <p:nvPr>
            <p:extLst>
              <p:ext uri="{D42A27DB-BD31-4B8C-83A1-F6EECF244321}">
                <p14:modId xmlns:p14="http://schemas.microsoft.com/office/powerpoint/2010/main" val="3912480582"/>
              </p:ext>
            </p:extLst>
          </p:nvPr>
        </p:nvGraphicFramePr>
        <p:xfrm>
          <a:off x="3563600" y="883990"/>
          <a:ext cx="6620460" cy="5391816"/>
        </p:xfrm>
        <a:graphic>
          <a:graphicData uri="http://schemas.openxmlformats.org/drawingml/2006/table">
            <a:tbl>
              <a:tblPr/>
              <a:tblGrid>
                <a:gridCol w="417413"/>
                <a:gridCol w="1413157"/>
                <a:gridCol w="630070"/>
                <a:gridCol w="1232164"/>
                <a:gridCol w="955982"/>
                <a:gridCol w="471488"/>
                <a:gridCol w="1500186"/>
              </a:tblGrid>
              <a:tr h="281133">
                <a:tc>
                  <a:txBody>
                    <a:bodyPr/>
                    <a:lstStyle/>
                    <a:p>
                      <a:pPr algn="ctr" rtl="0" fontAlgn="ctr"/>
                      <a:r>
                        <a:rPr lang="ja-JP" altLang="en-US" sz="800" b="1" i="0" u="none" strike="noStrike" dirty="0">
                          <a:solidFill>
                            <a:schemeClr val="bg1"/>
                          </a:solidFill>
                          <a:effectLst/>
                          <a:latin typeface="メイリオ"/>
                        </a:rPr>
                        <a:t>枠版</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企画名</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枠数</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zh-TW" altLang="en-US" sz="800" b="1" i="0" u="none" strike="noStrike" dirty="0">
                          <a:solidFill>
                            <a:schemeClr val="bg1"/>
                          </a:solidFill>
                          <a:effectLst/>
                          <a:latin typeface="メイリオ"/>
                        </a:rPr>
                        <a:t>掲載期間</a:t>
                      </a:r>
                      <a:r>
                        <a:rPr lang="en-US" altLang="zh-TW" sz="800" b="1" i="0" u="none" strike="noStrike" dirty="0">
                          <a:solidFill>
                            <a:schemeClr val="bg1"/>
                          </a:solidFill>
                          <a:effectLst/>
                          <a:latin typeface="メイリオ"/>
                        </a:rPr>
                        <a:t>/</a:t>
                      </a:r>
                      <a:r>
                        <a:rPr lang="zh-TW" altLang="en-US" sz="800" b="1" i="0" u="none" strike="noStrike" dirty="0">
                          <a:solidFill>
                            <a:schemeClr val="bg1"/>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定価料金</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単価</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c>
                  <a:txBody>
                    <a:bodyPr/>
                    <a:lstStyle/>
                    <a:p>
                      <a:pPr algn="ctr" rtl="0" fontAlgn="ctr"/>
                      <a:r>
                        <a:rPr lang="ja-JP" altLang="en-US" sz="800" b="1" i="0" u="none" strike="noStrike" dirty="0">
                          <a:solidFill>
                            <a:schemeClr val="bg1"/>
                          </a:solidFill>
                          <a:effectLst/>
                          <a:latin typeface="メイリオ"/>
                        </a:rPr>
                        <a:t>形式／詳細</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65000"/>
                      </a:schemeClr>
                    </a:solidFill>
                  </a:tcPr>
                </a:tc>
              </a:tr>
              <a:tr h="238963">
                <a:tc rowSpan="4">
                  <a:txBody>
                    <a:bodyPr/>
                    <a:lstStyle/>
                    <a:p>
                      <a:pPr algn="ctr" rtl="0" fontAlgn="ctr"/>
                      <a:r>
                        <a:rPr lang="en-US" altLang="ja-JP" sz="800" b="1" i="0" u="none" strike="noStrike" dirty="0" smtClean="0">
                          <a:solidFill>
                            <a:srgbClr val="000000"/>
                          </a:solidFill>
                          <a:effectLst/>
                          <a:latin typeface="メイリオ"/>
                        </a:rPr>
                        <a:t>A</a:t>
                      </a:r>
                      <a:r>
                        <a:rPr lang="ja-JP" altLang="en-US" sz="800" b="1" i="0" u="none" strike="noStrike" dirty="0">
                          <a:solidFill>
                            <a:srgbClr val="000000"/>
                          </a:solidFill>
                          <a:effectLst/>
                          <a:latin typeface="メイリオ"/>
                        </a:rPr>
                        <a:t>　</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l" rtl="0" fontAlgn="ctr"/>
                      <a:r>
                        <a:rPr lang="ja-JP" altLang="en-US" sz="800" b="1" i="0" u="none" strike="noStrike" dirty="0" smtClean="0">
                          <a:solidFill>
                            <a:srgbClr val="000000"/>
                          </a:solidFill>
                          <a:effectLst/>
                          <a:latin typeface="メイリオ"/>
                        </a:rPr>
                        <a:t>ワイドレクタングルバナー</a:t>
                      </a:r>
                      <a:r>
                        <a:rPr lang="en-US" altLang="ja-JP" sz="800" b="1" i="0" u="none" strike="noStrike" dirty="0" smtClean="0">
                          <a:solidFill>
                            <a:srgbClr val="000000"/>
                          </a:solidFill>
                          <a:effectLst/>
                          <a:latin typeface="メイリオ"/>
                        </a:rPr>
                        <a:t>A</a:t>
                      </a:r>
                      <a:endParaRPr lang="ja-JP" altLang="en-US" sz="800" b="1"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ctr" rtl="0" fontAlgn="ctr"/>
                      <a:r>
                        <a:rPr lang="en-US" altLang="ja-JP" sz="800" b="0" i="0" u="none" strike="noStrike" dirty="0">
                          <a:solidFill>
                            <a:srgbClr val="000000"/>
                          </a:solidFill>
                          <a:effectLst/>
                          <a:latin typeface="メイリオ"/>
                        </a:rPr>
                        <a:t>1</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300,000imp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¥450,000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@1.5</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l" rtl="0" fontAlgn="ctr"/>
                      <a:r>
                        <a:rPr lang="ja-JP" altLang="en-US" sz="700" b="0" i="0" u="none" strike="noStrike" dirty="0">
                          <a:solidFill>
                            <a:srgbClr val="000000"/>
                          </a:solidFill>
                          <a:effectLst/>
                          <a:latin typeface="メイリオ"/>
                        </a:rPr>
                        <a:t>・</a:t>
                      </a:r>
                      <a:r>
                        <a:rPr lang="en-US" altLang="ja-JP" sz="700" b="0" i="0" u="none" strike="noStrike" dirty="0" smtClean="0">
                          <a:solidFill>
                            <a:srgbClr val="000000"/>
                          </a:solidFill>
                          <a:effectLst/>
                          <a:latin typeface="メイリオ"/>
                        </a:rPr>
                        <a:t>300×250px</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左右</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天地</a:t>
                      </a:r>
                      <a:r>
                        <a:rPr lang="en-US" altLang="ja-JP" sz="700" b="0" i="0" u="none" strike="noStrike" dirty="0" smtClean="0">
                          <a:solidFill>
                            <a:srgbClr val="000000"/>
                          </a:solidFill>
                          <a:effectLst/>
                          <a:latin typeface="メイリオ"/>
                        </a:rPr>
                        <a:t>]</a:t>
                      </a:r>
                    </a:p>
                    <a:p>
                      <a:pPr algn="l" rtl="0" fontAlgn="ctr"/>
                      <a:r>
                        <a:rPr lang="ja-JP" altLang="en-US" sz="700" b="0" i="0" u="none" strike="noStrike" dirty="0" smtClean="0">
                          <a:solidFill>
                            <a:srgbClr val="000000"/>
                          </a:solidFill>
                          <a:effectLst/>
                          <a:latin typeface="メイリオ"/>
                        </a:rPr>
                        <a:t>・ローテーション表示</a:t>
                      </a:r>
                      <a:r>
                        <a:rPr lang="ja-JP" altLang="en-US" sz="700" b="0" i="0" u="none" strike="noStrike" dirty="0">
                          <a:solidFill>
                            <a:srgbClr val="000000"/>
                          </a:solidFill>
                          <a:effectLst/>
                          <a:latin typeface="メイリオ"/>
                        </a:rPr>
                        <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a:t>
                      </a:r>
                      <a:r>
                        <a:rPr lang="en-US" altLang="ja-JP" sz="700" b="0" i="0" u="none" strike="noStrike" dirty="0">
                          <a:solidFill>
                            <a:srgbClr val="000000"/>
                          </a:solidFill>
                          <a:effectLst/>
                          <a:latin typeface="メイリオ"/>
                        </a:rPr>
                        <a:t>40KB</a:t>
                      </a:r>
                      <a:r>
                        <a:rPr lang="ja-JP" altLang="en-US" sz="700" b="0" i="0" u="none" strike="noStrike" dirty="0">
                          <a:solidFill>
                            <a:srgbClr val="000000"/>
                          </a:solidFill>
                          <a:effectLst/>
                          <a:latin typeface="メイリオ"/>
                        </a:rPr>
                        <a:t>以内</a:t>
                      </a:r>
                      <a:r>
                        <a:rPr lang="en-US" altLang="ja-JP" sz="700" b="0" i="0" u="none" strike="noStrike" dirty="0">
                          <a:solidFill>
                            <a:srgbClr val="000000"/>
                          </a:solidFill>
                          <a:effectLst/>
                          <a:latin typeface="メイリオ"/>
                        </a:rPr>
                        <a:t>(</a:t>
                      </a:r>
                      <a:r>
                        <a:rPr lang="ja-JP" altLang="en-US" sz="700" b="0" i="0" u="none" strike="noStrike" dirty="0" smtClean="0">
                          <a:solidFill>
                            <a:srgbClr val="000000"/>
                          </a:solidFill>
                          <a:effectLst/>
                          <a:latin typeface="メイリオ"/>
                        </a:rPr>
                        <a:t>アニメーション可ループ</a:t>
                      </a:r>
                      <a:r>
                        <a:rPr lang="en-US" altLang="ja-JP" sz="700" b="0" i="0" u="none" strike="noStrike" dirty="0" smtClean="0">
                          <a:solidFill>
                            <a:srgbClr val="000000"/>
                          </a:solidFill>
                          <a:effectLst/>
                          <a:latin typeface="メイリオ"/>
                        </a:rPr>
                        <a:t>3</a:t>
                      </a:r>
                      <a:r>
                        <a:rPr lang="ja-JP" altLang="en-US" sz="700" b="0" i="0" u="none" strike="noStrike" dirty="0" smtClean="0">
                          <a:solidFill>
                            <a:srgbClr val="000000"/>
                          </a:solidFill>
                          <a:effectLst/>
                          <a:latin typeface="メイリオ"/>
                        </a:rPr>
                        <a:t>回、</a:t>
                      </a:r>
                      <a:r>
                        <a:rPr lang="en-US" altLang="ja-JP" sz="700" b="0" i="0" u="none" strike="noStrike" dirty="0" smtClean="0">
                          <a:solidFill>
                            <a:srgbClr val="000000"/>
                          </a:solidFill>
                          <a:effectLst/>
                          <a:latin typeface="メイリオ"/>
                        </a:rPr>
                        <a:t>Flash</a:t>
                      </a:r>
                      <a:r>
                        <a:rPr lang="ja-JP" altLang="en-US" sz="700" b="0" i="0" u="none" strike="noStrike" dirty="0" smtClean="0">
                          <a:solidFill>
                            <a:srgbClr val="000000"/>
                          </a:solidFill>
                          <a:effectLst/>
                          <a:latin typeface="メイリオ"/>
                        </a:rPr>
                        <a:t>不可</a:t>
                      </a:r>
                      <a:r>
                        <a:rPr lang="en-US" altLang="ja-JP" sz="700" b="0" i="0" u="none" strike="noStrike" dirty="0" smtClean="0">
                          <a:solidFill>
                            <a:srgbClr val="000000"/>
                          </a:solidFill>
                          <a:effectLst/>
                          <a:latin typeface="メイリオ"/>
                        </a:rPr>
                        <a:t>)</a:t>
                      </a:r>
                      <a:r>
                        <a:rPr lang="en-US" altLang="ja-JP" sz="700" b="0" i="0" u="none" strike="noStrike" dirty="0">
                          <a:solidFill>
                            <a:srgbClr val="000000"/>
                          </a:solidFill>
                          <a:effectLst/>
                          <a:latin typeface="メイリオ"/>
                        </a:rPr>
                        <a:t/>
                      </a:r>
                      <a:br>
                        <a:rPr lang="en-US" altLang="ja-JP"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a:t>
                      </a:r>
                      <a:r>
                        <a:rPr lang="en-US" altLang="ja-JP" sz="700" b="0" i="0" u="none" strike="noStrike" dirty="0">
                          <a:solidFill>
                            <a:srgbClr val="000000"/>
                          </a:solidFill>
                          <a:effectLst/>
                          <a:latin typeface="メイリオ"/>
                        </a:rPr>
                        <a:t>ALT</a:t>
                      </a:r>
                      <a:r>
                        <a:rPr lang="ja-JP" altLang="en-US" sz="700" b="0" i="0" u="none" strike="noStrike" dirty="0">
                          <a:solidFill>
                            <a:srgbClr val="000000"/>
                          </a:solidFill>
                          <a:effectLst/>
                          <a:latin typeface="メイリオ"/>
                        </a:rPr>
                        <a:t>テキスト全角</a:t>
                      </a:r>
                      <a:r>
                        <a:rPr lang="en-US" altLang="ja-JP" sz="700" b="0" i="0" u="none" strike="noStrike" dirty="0">
                          <a:solidFill>
                            <a:srgbClr val="000000"/>
                          </a:solidFill>
                          <a:effectLst/>
                          <a:latin typeface="メイリオ"/>
                        </a:rPr>
                        <a:t>20</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・掲載開始曜日：土日・祝日以外の任意</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4498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sz="800" b="0" i="0" u="none" strike="noStrike" dirty="0">
                          <a:solidFill>
                            <a:srgbClr val="000000"/>
                          </a:solidFill>
                          <a:effectLst/>
                          <a:latin typeface="メイリオ"/>
                        </a:rPr>
                        <a:t>400,000imp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¥500,000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@1.3</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endParaRPr kumimoji="1" lang="ja-JP" altLang="en-US"/>
                    </a:p>
                  </a:txBody>
                  <a:tcPr/>
                </a:tc>
              </a:tr>
              <a:tr h="4498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sz="800" b="0" i="0" u="none" strike="noStrike" dirty="0">
                          <a:solidFill>
                            <a:srgbClr val="000000"/>
                          </a:solidFill>
                          <a:effectLst/>
                          <a:latin typeface="メイリオ"/>
                        </a:rPr>
                        <a:t>500,000imp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¥550,000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@1.1</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endParaRPr kumimoji="1" lang="ja-JP" altLang="en-US"/>
                    </a:p>
                  </a:txBody>
                  <a:tcPr/>
                </a:tc>
              </a:tr>
              <a:tr h="44981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sz="800" b="0" i="0" u="none" strike="noStrike" dirty="0">
                          <a:solidFill>
                            <a:srgbClr val="000000"/>
                          </a:solidFill>
                          <a:effectLst/>
                          <a:latin typeface="メイリオ"/>
                        </a:rPr>
                        <a:t>1,000,000imp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¥900,000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@0.9</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endParaRPr kumimoji="1" lang="ja-JP" altLang="en-US"/>
                    </a:p>
                  </a:txBody>
                  <a:tcPr/>
                </a:tc>
              </a:tr>
              <a:tr h="408312">
                <a:tc rowSpan="4">
                  <a:txBody>
                    <a:bodyPr/>
                    <a:lstStyle/>
                    <a:p>
                      <a:pPr algn="ctr" rtl="0" fontAlgn="ctr"/>
                      <a:r>
                        <a:rPr lang="en-US" altLang="ja-JP" sz="800" b="1" i="0" u="none" strike="noStrike" dirty="0" smtClean="0">
                          <a:solidFill>
                            <a:srgbClr val="000000"/>
                          </a:solidFill>
                          <a:effectLst/>
                          <a:latin typeface="メイリオ"/>
                        </a:rPr>
                        <a:t>B</a:t>
                      </a:r>
                      <a:endParaRPr lang="ja-JP" altLang="en-US" sz="800" b="1"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l" rtl="0" fontAlgn="ctr"/>
                      <a:r>
                        <a:rPr lang="ja-JP" altLang="en-US" sz="800" b="1" i="0" u="none" strike="noStrike" dirty="0" smtClean="0">
                          <a:solidFill>
                            <a:srgbClr val="000000"/>
                          </a:solidFill>
                          <a:effectLst/>
                          <a:latin typeface="メイリオ"/>
                        </a:rPr>
                        <a:t>ワイドレクタングルバナー</a:t>
                      </a:r>
                      <a:r>
                        <a:rPr lang="en-US" altLang="ja-JP" sz="800" b="1" i="0" u="none" strike="noStrike" dirty="0" smtClean="0">
                          <a:solidFill>
                            <a:srgbClr val="000000"/>
                          </a:solidFill>
                          <a:effectLst/>
                          <a:latin typeface="メイリオ"/>
                        </a:rPr>
                        <a:t>B</a:t>
                      </a:r>
                      <a:endParaRPr lang="ja-JP" altLang="en-US" sz="800" b="1"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algn="ctr" rtl="0" fontAlgn="ctr"/>
                      <a:r>
                        <a:rPr lang="en-US" altLang="ja-JP" sz="800" b="0" i="0" u="none" strike="noStrike" dirty="0">
                          <a:solidFill>
                            <a:srgbClr val="000000"/>
                          </a:solidFill>
                          <a:effectLst/>
                          <a:latin typeface="メイリオ"/>
                        </a:rPr>
                        <a:t>1</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300,000imp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¥400,000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1.3</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4">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300×250px[</a:t>
                      </a:r>
                      <a:r>
                        <a:rPr lang="ja-JP" altLang="en-US" sz="700" b="0" i="0" u="none" strike="noStrike" dirty="0" smtClean="0">
                          <a:solidFill>
                            <a:srgbClr val="000000"/>
                          </a:solidFill>
                          <a:effectLst/>
                          <a:latin typeface="メイリオ"/>
                        </a:rPr>
                        <a:t>左右</a:t>
                      </a:r>
                      <a:r>
                        <a:rPr lang="en-US" altLang="ja-JP" sz="700" b="0" i="0" u="none" strike="noStrike" dirty="0" smtClean="0">
                          <a:solidFill>
                            <a:srgbClr val="000000"/>
                          </a:solidFill>
                          <a:effectLst/>
                          <a:latin typeface="メイリオ"/>
                        </a:rPr>
                        <a:t>×</a:t>
                      </a:r>
                      <a:r>
                        <a:rPr lang="ja-JP" altLang="en-US" sz="700" b="0" i="0" u="none" strike="noStrike" dirty="0" smtClean="0">
                          <a:solidFill>
                            <a:srgbClr val="000000"/>
                          </a:solidFill>
                          <a:effectLst/>
                          <a:latin typeface="メイリオ"/>
                        </a:rPr>
                        <a:t>天地</a:t>
                      </a:r>
                      <a:r>
                        <a:rPr lang="en-US" altLang="ja-JP" sz="700" b="0" i="0" u="none" strike="noStrike" dirty="0" smtClean="0">
                          <a:solidFill>
                            <a:srgbClr val="000000"/>
                          </a:solidFill>
                          <a:effectLst/>
                          <a:latin typeface="メイリオ"/>
                        </a:rPr>
                        <a:t>]</a:t>
                      </a:r>
                    </a:p>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b="0" i="0" u="none" strike="noStrike" dirty="0" smtClean="0">
                          <a:solidFill>
                            <a:srgbClr val="000000"/>
                          </a:solidFill>
                          <a:effectLst/>
                          <a:latin typeface="メイリオ"/>
                        </a:rPr>
                        <a:t>・ローテーション表示</a:t>
                      </a:r>
                      <a:br>
                        <a:rPr lang="ja-JP" altLang="en-US" sz="700" b="0" i="0" u="none" strike="noStrike" dirty="0" smtClean="0">
                          <a:solidFill>
                            <a:srgbClr val="000000"/>
                          </a:solidFill>
                          <a:effectLst/>
                          <a:latin typeface="メイリオ"/>
                        </a:rPr>
                      </a:b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40KB</a:t>
                      </a:r>
                      <a:r>
                        <a:rPr lang="ja-JP" altLang="en-US" sz="700" b="0" i="0" u="none" strike="noStrike" dirty="0" smtClean="0">
                          <a:solidFill>
                            <a:srgbClr val="000000"/>
                          </a:solidFill>
                          <a:effectLst/>
                          <a:latin typeface="メイリオ"/>
                        </a:rPr>
                        <a:t>以内</a:t>
                      </a:r>
                      <a:r>
                        <a:rPr lang="en-US" altLang="ja-JP" sz="700" b="0" i="0" u="none" strike="noStrike" dirty="0" smtClean="0">
                          <a:solidFill>
                            <a:srgbClr val="000000"/>
                          </a:solidFill>
                          <a:effectLst/>
                          <a:latin typeface="メイリオ"/>
                        </a:rPr>
                        <a:t>(</a:t>
                      </a:r>
                      <a:r>
                        <a:rPr lang="ja-JP" altLang="en-US" sz="700" b="0" i="0" u="none" strike="noStrike" dirty="0" smtClean="0">
                          <a:solidFill>
                            <a:srgbClr val="000000"/>
                          </a:solidFill>
                          <a:effectLst/>
                          <a:latin typeface="メイリオ"/>
                        </a:rPr>
                        <a:t>アニメーション可ループ</a:t>
                      </a:r>
                      <a:r>
                        <a:rPr lang="en-US" altLang="ja-JP" sz="700" b="0" i="0" u="none" strike="noStrike" dirty="0" smtClean="0">
                          <a:solidFill>
                            <a:srgbClr val="000000"/>
                          </a:solidFill>
                          <a:effectLst/>
                          <a:latin typeface="メイリオ"/>
                        </a:rPr>
                        <a:t>3</a:t>
                      </a:r>
                      <a:r>
                        <a:rPr lang="ja-JP" altLang="en-US" sz="700" b="0" i="0" u="none" strike="noStrike" dirty="0" smtClean="0">
                          <a:solidFill>
                            <a:srgbClr val="000000"/>
                          </a:solidFill>
                          <a:effectLst/>
                          <a:latin typeface="メイリオ"/>
                        </a:rPr>
                        <a:t>回、</a:t>
                      </a:r>
                      <a:r>
                        <a:rPr lang="en-US" altLang="ja-JP" sz="700" b="0" i="0" u="none" strike="noStrike" dirty="0" smtClean="0">
                          <a:solidFill>
                            <a:srgbClr val="000000"/>
                          </a:solidFill>
                          <a:effectLst/>
                          <a:latin typeface="メイリオ"/>
                        </a:rPr>
                        <a:t>Flash</a:t>
                      </a:r>
                      <a:r>
                        <a:rPr lang="ja-JP" altLang="en-US" sz="700" b="0" i="0" u="none" strike="noStrike" dirty="0" smtClean="0">
                          <a:solidFill>
                            <a:srgbClr val="000000"/>
                          </a:solidFill>
                          <a:effectLst/>
                          <a:latin typeface="メイリオ"/>
                        </a:rPr>
                        <a:t>不可</a:t>
                      </a:r>
                      <a:r>
                        <a:rPr lang="en-US" altLang="ja-JP" sz="700" b="0" i="0" u="none" strike="noStrike" dirty="0" smtClean="0">
                          <a:solidFill>
                            <a:srgbClr val="000000"/>
                          </a:solidFill>
                          <a:effectLst/>
                          <a:latin typeface="メイリオ"/>
                        </a:rPr>
                        <a:t>)</a:t>
                      </a:r>
                      <a:br>
                        <a:rPr lang="en-US" altLang="ja-JP" sz="700" b="0" i="0" u="none" strike="noStrike" dirty="0" smtClean="0">
                          <a:solidFill>
                            <a:srgbClr val="000000"/>
                          </a:solidFill>
                          <a:effectLst/>
                          <a:latin typeface="メイリオ"/>
                        </a:rPr>
                      </a:b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ALT</a:t>
                      </a:r>
                      <a:r>
                        <a:rPr lang="ja-JP" altLang="en-US" sz="700" b="0" i="0" u="none" strike="noStrike" dirty="0" smtClean="0">
                          <a:solidFill>
                            <a:srgbClr val="000000"/>
                          </a:solidFill>
                          <a:effectLst/>
                          <a:latin typeface="メイリオ"/>
                        </a:rPr>
                        <a:t>テキスト全角</a:t>
                      </a:r>
                      <a:r>
                        <a:rPr lang="en-US" altLang="ja-JP" sz="700" b="0" i="0" u="none" strike="noStrike" dirty="0" smtClean="0">
                          <a:solidFill>
                            <a:srgbClr val="000000"/>
                          </a:solidFill>
                          <a:effectLst/>
                          <a:latin typeface="メイリオ"/>
                        </a:rPr>
                        <a:t>20</a:t>
                      </a:r>
                      <a:r>
                        <a:rPr lang="ja-JP" altLang="en-US" sz="700" b="0" i="0" u="none" strike="noStrike" dirty="0" smtClean="0">
                          <a:solidFill>
                            <a:srgbClr val="000000"/>
                          </a:solidFill>
                          <a:effectLst/>
                          <a:latin typeface="メイリオ"/>
                        </a:rPr>
                        <a:t>文字以内</a:t>
                      </a:r>
                      <a:br>
                        <a:rPr lang="ja-JP" altLang="en-US" sz="700" b="0" i="0" u="none" strike="noStrike" dirty="0" smtClean="0">
                          <a:solidFill>
                            <a:srgbClr val="000000"/>
                          </a:solidFill>
                          <a:effectLst/>
                          <a:latin typeface="メイリオ"/>
                        </a:rPr>
                      </a:br>
                      <a:r>
                        <a:rPr lang="ja-JP" altLang="en-US" sz="700" b="0" i="0" u="none" strike="noStrike" dirty="0" smtClean="0">
                          <a:solidFill>
                            <a:srgbClr val="000000"/>
                          </a:solidFill>
                          <a:effectLst/>
                          <a:latin typeface="メイリオ"/>
                        </a:rPr>
                        <a:t>・掲載開始曜日：土日・祝日以外の任意</a:t>
                      </a:r>
                    </a:p>
                    <a:p>
                      <a:pPr algn="l" rtl="0" fontAlgn="ctr"/>
                      <a:endParaRPr lang="ja-JP" altLang="en-US" sz="6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408312">
                <a:tc vMerge="1">
                  <a:txBody>
                    <a:bodyPr/>
                    <a:lstStyle/>
                    <a:p>
                      <a:pPr algn="ctr" rtl="0" fontAlgn="ctr"/>
                      <a:endParaRPr lang="ja-JP" altLang="en-US" sz="800" b="1"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400,000imp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¥450,000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1.1</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ctr"/>
                      <a:endParaRPr lang="ja-JP" altLang="en-US" sz="600" b="0"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r>
              <a:tr h="408312">
                <a:tc vMerge="1">
                  <a:txBody>
                    <a:bodyPr/>
                    <a:lstStyle/>
                    <a:p>
                      <a:pPr algn="ctr" rtl="0" fontAlgn="ctr"/>
                      <a:endParaRPr lang="ja-JP" altLang="en-US" sz="800" b="1"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500,000imp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¥500,000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1</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ctr"/>
                      <a:endParaRPr lang="ja-JP" altLang="en-US" sz="600" b="0"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r>
              <a:tr h="408312">
                <a:tc vMerge="1">
                  <a:txBody>
                    <a:bodyPr/>
                    <a:lstStyle/>
                    <a:p>
                      <a:pPr algn="ctr" rtl="0" fontAlgn="ctr"/>
                      <a:endParaRPr lang="ja-JP" altLang="en-US" sz="800" b="1"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vMerge="1">
                  <a:txBody>
                    <a:bodyPr/>
                    <a:lstStyle/>
                    <a:p>
                      <a:endParaRPr kumimoji="1" lang="ja-JP" altLang="en-US"/>
                    </a:p>
                  </a:txBody>
                  <a:tcP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c>
                  <a:txBody>
                    <a:bodyPr/>
                    <a:lstStyle/>
                    <a:p>
                      <a:pPr algn="r" rtl="0" fontAlgn="ctr"/>
                      <a:r>
                        <a:rPr lang="en-US" sz="800" b="0" i="0" u="none" strike="noStrike" dirty="0">
                          <a:solidFill>
                            <a:srgbClr val="000000"/>
                          </a:solidFill>
                          <a:effectLst/>
                          <a:latin typeface="メイリオ"/>
                        </a:rPr>
                        <a:t>1,000,000imp</a:t>
                      </a:r>
                      <a:r>
                        <a:rPr lang="ja-JP" altLang="en-US" sz="800" b="0" i="0" u="none" strike="noStrike" dirty="0">
                          <a:solidFill>
                            <a:srgbClr val="000000"/>
                          </a:solidFill>
                          <a:effectLst/>
                          <a:latin typeface="メイリオ"/>
                        </a:rPr>
                        <a:t>保証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smtClean="0">
                          <a:solidFill>
                            <a:srgbClr val="FF9900"/>
                          </a:solidFill>
                          <a:effectLst/>
                          <a:latin typeface="メイリオ"/>
                        </a:rPr>
                        <a:t>¥800,000</a:t>
                      </a:r>
                      <a:endParaRPr lang="en-US" altLang="ja-JP" sz="1100" b="1" i="0" u="none" strike="noStrike" dirty="0">
                        <a:solidFill>
                          <a:srgbClr val="FF99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r>
                        <a:rPr lang="en-US" altLang="ja-JP" sz="800" b="0" i="0" u="none" strike="noStrike" dirty="0" smtClean="0">
                          <a:solidFill>
                            <a:srgbClr val="000000"/>
                          </a:solidFill>
                          <a:effectLst/>
                          <a:latin typeface="メイリオ"/>
                        </a:rPr>
                        <a:t>0.8</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rtl="0" fontAlgn="ctr"/>
                      <a:endParaRPr lang="ja-JP" altLang="en-US" sz="600" b="0" i="0" u="none" strike="noStrike" dirty="0">
                        <a:solidFill>
                          <a:srgbClr val="000000"/>
                        </a:solidFill>
                        <a:effectLst/>
                        <a:latin typeface="メイリオ"/>
                      </a:endParaRPr>
                    </a:p>
                  </a:txBody>
                  <a:tcPr marL="9525" marR="9525" marT="9525" marB="0" anchor="ctr">
                    <a:lnL w="12700" cap="flat" cmpd="sng" algn="ctr">
                      <a:solidFill>
                        <a:srgbClr val="CAF278"/>
                      </a:solidFill>
                      <a:prstDash val="solid"/>
                      <a:round/>
                      <a:headEnd type="none" w="med" len="med"/>
                      <a:tailEnd type="none" w="med" len="med"/>
                    </a:lnL>
                    <a:lnR w="12700" cap="flat" cmpd="sng" algn="ctr">
                      <a:solidFill>
                        <a:srgbClr val="CAF278"/>
                      </a:solidFill>
                      <a:prstDash val="solid"/>
                      <a:round/>
                      <a:headEnd type="none" w="med" len="med"/>
                      <a:tailEnd type="none" w="med" len="med"/>
                    </a:lnR>
                    <a:lnT w="12700" cap="flat" cmpd="sng" algn="ctr">
                      <a:solidFill>
                        <a:srgbClr val="CAF278"/>
                      </a:solidFill>
                      <a:prstDash val="solid"/>
                      <a:round/>
                      <a:headEnd type="none" w="med" len="med"/>
                      <a:tailEnd type="none" w="med" len="med"/>
                    </a:lnT>
                    <a:lnB w="12700" cap="flat" cmpd="sng" algn="ctr">
                      <a:solidFill>
                        <a:srgbClr val="CAF278"/>
                      </a:solidFill>
                      <a:prstDash val="solid"/>
                      <a:round/>
                      <a:headEnd type="none" w="med" len="med"/>
                      <a:tailEnd type="none" w="med" len="med"/>
                    </a:lnB>
                  </a:tcPr>
                </a:tc>
              </a:tr>
              <a:tr h="408312">
                <a:tc>
                  <a:txBody>
                    <a:bodyPr/>
                    <a:lstStyle/>
                    <a:p>
                      <a:pPr algn="ctr" rtl="0" fontAlgn="ctr"/>
                      <a:r>
                        <a:rPr lang="en-US" altLang="ja-JP" sz="800" b="1" i="0" u="none" strike="noStrike" dirty="0" smtClean="0">
                          <a:solidFill>
                            <a:srgbClr val="000000"/>
                          </a:solidFill>
                          <a:effectLst/>
                          <a:latin typeface="メイリオ"/>
                        </a:rPr>
                        <a:t>C</a:t>
                      </a:r>
                      <a:r>
                        <a:rPr lang="ja-JP" altLang="en-US" sz="800" b="1" i="0" u="none" strike="noStrike" dirty="0">
                          <a:solidFill>
                            <a:srgbClr val="000000"/>
                          </a:solidFill>
                          <a:effectLst/>
                          <a:latin typeface="メイリオ"/>
                        </a:rPr>
                        <a:t>　</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800" b="1" i="0" u="none" strike="noStrike" dirty="0">
                          <a:solidFill>
                            <a:srgbClr val="000000"/>
                          </a:solidFill>
                          <a:effectLst/>
                          <a:latin typeface="メイリオ"/>
                        </a:rPr>
                        <a:t>フルテキストバナー</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2</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2</a:t>
                      </a:r>
                      <a:r>
                        <a:rPr lang="ja-JP" altLang="en-US" sz="800" b="0" i="0" u="none" strike="noStrike" dirty="0">
                          <a:solidFill>
                            <a:srgbClr val="000000"/>
                          </a:solidFill>
                          <a:effectLst/>
                          <a:latin typeface="メイリオ"/>
                        </a:rPr>
                        <a:t>週間</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¥200,000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a:solidFill>
                            <a:srgbClr val="000000"/>
                          </a:solidFill>
                          <a:effectLst/>
                          <a:latin typeface="メイリオ"/>
                        </a:rPr>
                        <a:t>-</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700" b="0" i="0" u="none" strike="noStrike" dirty="0">
                          <a:solidFill>
                            <a:srgbClr val="000000"/>
                          </a:solidFill>
                          <a:effectLst/>
                          <a:latin typeface="メイリオ"/>
                        </a:rPr>
                        <a:t>・全角</a:t>
                      </a:r>
                      <a:r>
                        <a:rPr lang="en-US" altLang="ja-JP" sz="700" b="0" i="0" u="none" strike="noStrike" dirty="0">
                          <a:solidFill>
                            <a:srgbClr val="000000"/>
                          </a:solidFill>
                          <a:effectLst/>
                          <a:latin typeface="メイリオ"/>
                        </a:rPr>
                        <a:t>25</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・掲載開始曜日：任意の木曜</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r h="1460607">
                <a:tc>
                  <a:txBody>
                    <a:bodyPr/>
                    <a:lstStyle/>
                    <a:p>
                      <a:pPr algn="ctr" rtl="0" fontAlgn="ctr"/>
                      <a:r>
                        <a:rPr lang="en-US" altLang="ja-JP" sz="800" b="1" i="0" u="none" strike="noStrike" dirty="0" smtClean="0">
                          <a:solidFill>
                            <a:srgbClr val="000000"/>
                          </a:solidFill>
                          <a:effectLst/>
                          <a:latin typeface="メイリオ"/>
                        </a:rPr>
                        <a:t>D</a:t>
                      </a:r>
                      <a:r>
                        <a:rPr lang="ja-JP" altLang="en-US" sz="800" b="1" i="0" u="none" strike="noStrike" dirty="0">
                          <a:solidFill>
                            <a:srgbClr val="000000"/>
                          </a:solidFill>
                          <a:effectLst/>
                          <a:latin typeface="メイリオ"/>
                        </a:rPr>
                        <a:t>　</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800" b="1" i="0" u="none" strike="noStrike" dirty="0">
                          <a:solidFill>
                            <a:srgbClr val="000000"/>
                          </a:solidFill>
                          <a:effectLst/>
                          <a:latin typeface="メイリオ"/>
                        </a:rPr>
                        <a:t>ダイレクトラージ</a:t>
                      </a:r>
                      <a:r>
                        <a:rPr lang="en-US" altLang="ja-JP" sz="800" b="1" i="0" u="none" strike="noStrike" dirty="0">
                          <a:solidFill>
                            <a:srgbClr val="000000"/>
                          </a:solidFill>
                          <a:effectLst/>
                          <a:latin typeface="メイリオ"/>
                        </a:rPr>
                        <a:t>BOX</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3</a:t>
                      </a:r>
                      <a:r>
                        <a:rPr lang="ja-JP" altLang="en-US" sz="800" b="0" i="0" u="none" strike="noStrike" dirty="0">
                          <a:solidFill>
                            <a:srgbClr val="000000"/>
                          </a:solidFill>
                          <a:effectLst/>
                          <a:latin typeface="メイリオ"/>
                        </a:rPr>
                        <a:t>枠</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altLang="ja-JP" sz="800" b="0" i="0" u="none" strike="noStrike" dirty="0">
                          <a:solidFill>
                            <a:srgbClr val="000000"/>
                          </a:solidFill>
                          <a:effectLst/>
                          <a:latin typeface="メイリオ"/>
                        </a:rPr>
                        <a:t>2</a:t>
                      </a:r>
                      <a:r>
                        <a:rPr lang="ja-JP" altLang="en-US" sz="800" b="0" i="0" u="none" strike="noStrike" dirty="0">
                          <a:solidFill>
                            <a:srgbClr val="000000"/>
                          </a:solidFill>
                          <a:effectLst/>
                          <a:latin typeface="メイリオ"/>
                        </a:rPr>
                        <a:t>週間</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r" rtl="0" fontAlgn="ctr"/>
                      <a:r>
                        <a:rPr lang="en-US" altLang="ja-JP" sz="1100" b="1" i="0" u="none" strike="noStrike" dirty="0">
                          <a:solidFill>
                            <a:srgbClr val="FF9900"/>
                          </a:solidFill>
                          <a:effectLst/>
                          <a:latin typeface="メイリオ"/>
                        </a:rPr>
                        <a:t>¥400,000</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en-US" altLang="ja-JP" sz="800" b="0" i="0" u="none" strike="noStrike" dirty="0" smtClean="0">
                          <a:solidFill>
                            <a:srgbClr val="000000"/>
                          </a:solidFill>
                          <a:effectLst/>
                          <a:latin typeface="メイリオ"/>
                        </a:rPr>
                        <a:t>-</a:t>
                      </a:r>
                      <a:endParaRPr lang="en-US" altLang="ja-JP" sz="800" b="0" i="0" u="none" strike="noStrike" dirty="0">
                        <a:solidFill>
                          <a:srgbClr val="000000"/>
                        </a:solidFill>
                        <a:effectLst/>
                        <a:latin typeface="メイリオ"/>
                      </a:endParaRP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ctr"/>
                      <a:r>
                        <a:rPr lang="ja-JP" altLang="en-US" sz="700" b="0" i="0" u="none" strike="noStrike" dirty="0" smtClean="0">
                          <a:solidFill>
                            <a:srgbClr val="000000"/>
                          </a:solidFill>
                          <a:effectLst/>
                          <a:latin typeface="メイリオ"/>
                        </a:rPr>
                        <a:t>・</a:t>
                      </a:r>
                      <a:r>
                        <a:rPr lang="en-US" altLang="ja-JP" sz="700" b="0" i="0" u="none" strike="noStrike" dirty="0" smtClean="0">
                          <a:solidFill>
                            <a:srgbClr val="000000"/>
                          </a:solidFill>
                          <a:effectLst/>
                          <a:latin typeface="メイリオ"/>
                        </a:rPr>
                        <a:t>90×90px</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左右</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天地</a:t>
                      </a:r>
                      <a:r>
                        <a:rPr lang="en-US" altLang="ja-JP" sz="700" b="0" i="0" u="none" strike="noStrike" dirty="0">
                          <a:solidFill>
                            <a:srgbClr val="000000"/>
                          </a:solidFill>
                          <a:effectLst/>
                          <a:latin typeface="メイリオ"/>
                        </a:rPr>
                        <a:t>]</a:t>
                      </a:r>
                      <a:br>
                        <a:rPr lang="en-US" altLang="ja-JP"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a:t>
                      </a:r>
                      <a:r>
                        <a:rPr lang="en-US" altLang="ja-JP" sz="700" b="0" i="0" u="none" strike="noStrike" dirty="0">
                          <a:solidFill>
                            <a:srgbClr val="000000"/>
                          </a:solidFill>
                          <a:effectLst/>
                          <a:latin typeface="メイリオ"/>
                        </a:rPr>
                        <a:t>15KB</a:t>
                      </a:r>
                      <a:r>
                        <a:rPr lang="ja-JP" altLang="en-US" sz="700" b="0" i="0" u="none" strike="noStrike" dirty="0">
                          <a:solidFill>
                            <a:srgbClr val="000000"/>
                          </a:solidFill>
                          <a:effectLst/>
                          <a:latin typeface="メイリオ"/>
                        </a:rPr>
                        <a:t>以内</a:t>
                      </a:r>
                      <a:r>
                        <a:rPr lang="en-US" altLang="ja-JP" sz="700" b="0" i="0" u="none" strike="noStrike" dirty="0">
                          <a:solidFill>
                            <a:srgbClr val="000000"/>
                          </a:solidFill>
                          <a:effectLst/>
                          <a:latin typeface="メイリオ"/>
                        </a:rPr>
                        <a:t>(</a:t>
                      </a:r>
                      <a:r>
                        <a:rPr lang="ja-JP" altLang="en-US" sz="700" b="0" i="0" u="none" strike="noStrike" dirty="0">
                          <a:solidFill>
                            <a:srgbClr val="000000"/>
                          </a:solidFill>
                          <a:effectLst/>
                          <a:latin typeface="メイリオ"/>
                        </a:rPr>
                        <a:t>アニメーション不可</a:t>
                      </a:r>
                      <a:r>
                        <a:rPr lang="en-US" altLang="ja-JP" sz="700" b="0" i="0" u="none" strike="noStrike" dirty="0">
                          <a:solidFill>
                            <a:srgbClr val="000000"/>
                          </a:solidFill>
                          <a:effectLst/>
                          <a:latin typeface="メイリオ"/>
                        </a:rPr>
                        <a:t>/GIF,JPG</a:t>
                      </a:r>
                      <a:r>
                        <a:rPr lang="ja-JP" altLang="en-US" sz="700" b="0" i="0" u="none" strike="noStrike" dirty="0">
                          <a:solidFill>
                            <a:srgbClr val="000000"/>
                          </a:solidFill>
                          <a:effectLst/>
                          <a:latin typeface="メイリオ"/>
                        </a:rPr>
                        <a:t>可</a:t>
                      </a:r>
                      <a:r>
                        <a:rPr lang="en-US" altLang="ja-JP" sz="700" b="0" i="0" u="none" strike="noStrike" dirty="0">
                          <a:solidFill>
                            <a:srgbClr val="000000"/>
                          </a:solidFill>
                          <a:effectLst/>
                          <a:latin typeface="メイリオ"/>
                        </a:rPr>
                        <a:t>)</a:t>
                      </a:r>
                      <a:br>
                        <a:rPr lang="en-US" altLang="ja-JP"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・タイトル：全角</a:t>
                      </a:r>
                      <a:r>
                        <a:rPr lang="en-US" altLang="ja-JP" sz="700" b="0" i="0" u="none" strike="noStrike" dirty="0">
                          <a:solidFill>
                            <a:srgbClr val="000000"/>
                          </a:solidFill>
                          <a:effectLst/>
                          <a:latin typeface="メイリオ"/>
                        </a:rPr>
                        <a:t>20</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・テキスト：全角</a:t>
                      </a:r>
                      <a:r>
                        <a:rPr lang="en-US" altLang="ja-JP" sz="700" b="0" i="0" u="none" strike="noStrike" dirty="0">
                          <a:solidFill>
                            <a:srgbClr val="000000"/>
                          </a:solidFill>
                          <a:effectLst/>
                          <a:latin typeface="メイリオ"/>
                        </a:rPr>
                        <a:t>50</a:t>
                      </a:r>
                      <a:r>
                        <a:rPr lang="ja-JP" altLang="en-US" sz="700" b="0" i="0" u="none" strike="noStrike" dirty="0">
                          <a:solidFill>
                            <a:srgbClr val="000000"/>
                          </a:solidFill>
                          <a:effectLst/>
                          <a:latin typeface="メイリオ"/>
                        </a:rPr>
                        <a:t>文字以内</a:t>
                      </a:r>
                      <a:br>
                        <a:rPr lang="ja-JP" altLang="en-US" sz="700" b="0" i="0" u="none" strike="noStrike" dirty="0">
                          <a:solidFill>
                            <a:srgbClr val="000000"/>
                          </a:solidFill>
                          <a:effectLst/>
                          <a:latin typeface="メイリオ"/>
                        </a:rPr>
                      </a:br>
                      <a:r>
                        <a:rPr lang="ja-JP" altLang="en-US" sz="700" b="0" i="0" u="none" strike="noStrike" dirty="0">
                          <a:solidFill>
                            <a:srgbClr val="000000"/>
                          </a:solidFill>
                          <a:effectLst/>
                          <a:latin typeface="メイリオ"/>
                        </a:rPr>
                        <a:t>・掲載開始曜日：任意の木曜</a:t>
                      </a:r>
                    </a:p>
                  </a:txBody>
                  <a:tcPr marL="45720" marR="4572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r>
            </a:tbl>
          </a:graphicData>
        </a:graphic>
      </p:graphicFrame>
      <p:sp>
        <p:nvSpPr>
          <p:cNvPr id="62" name="フローチャート : せん孔テープ 61"/>
          <p:cNvSpPr/>
          <p:nvPr/>
        </p:nvSpPr>
        <p:spPr>
          <a:xfrm>
            <a:off x="2496276" y="2680525"/>
            <a:ext cx="912498" cy="19634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フローチャート : せん孔テープ 65"/>
          <p:cNvSpPr/>
          <p:nvPr/>
        </p:nvSpPr>
        <p:spPr>
          <a:xfrm>
            <a:off x="2502810" y="4690605"/>
            <a:ext cx="912498" cy="196344"/>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フローチャート : せん孔テープ 67"/>
          <p:cNvSpPr/>
          <p:nvPr/>
        </p:nvSpPr>
        <p:spPr>
          <a:xfrm>
            <a:off x="2496277" y="5892962"/>
            <a:ext cx="904128" cy="206559"/>
          </a:xfrm>
          <a:prstGeom prst="flowChartPunchedTape">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テキスト ボックス 69"/>
          <p:cNvSpPr txBox="1"/>
          <p:nvPr/>
        </p:nvSpPr>
        <p:spPr>
          <a:xfrm>
            <a:off x="1738565" y="2085297"/>
            <a:ext cx="510289" cy="440347"/>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9" name="円/楕円 38"/>
          <p:cNvSpPr/>
          <p:nvPr/>
        </p:nvSpPr>
        <p:spPr>
          <a:xfrm>
            <a:off x="1840407" y="2176512"/>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A</a:t>
            </a:r>
            <a:endParaRPr lang="ja-JP" altLang="en-US" sz="1200" b="1" dirty="0">
              <a:latin typeface="+mj-lt"/>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1738565" y="3582587"/>
            <a:ext cx="510289" cy="201014"/>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45" name="円/楕円 44"/>
          <p:cNvSpPr/>
          <p:nvPr/>
        </p:nvSpPr>
        <p:spPr>
          <a:xfrm>
            <a:off x="1862981" y="3554134"/>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C</a:t>
            </a:r>
            <a:endParaRPr lang="ja-JP" altLang="en-US" sz="1200" b="1" dirty="0">
              <a:latin typeface="+mj-lt"/>
              <a:ea typeface="メイリオ" panose="020B0604030504040204" pitchFamily="50" charset="-128"/>
              <a:cs typeface="メイリオ" panose="020B0604030504040204" pitchFamily="50" charset="-128"/>
            </a:endParaRPr>
          </a:p>
        </p:txBody>
      </p:sp>
      <p:sp>
        <p:nvSpPr>
          <p:cNvPr id="75" name="テキスト ボックス 74"/>
          <p:cNvSpPr txBox="1"/>
          <p:nvPr/>
        </p:nvSpPr>
        <p:spPr>
          <a:xfrm>
            <a:off x="2545019" y="3232269"/>
            <a:ext cx="825784" cy="675249"/>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38" name="円/楕円 37"/>
          <p:cNvSpPr/>
          <p:nvPr/>
        </p:nvSpPr>
        <p:spPr>
          <a:xfrm>
            <a:off x="2820882" y="3445993"/>
            <a:ext cx="275783" cy="2478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A</a:t>
            </a:r>
            <a:endParaRPr lang="ja-JP" altLang="en-US" sz="1200" b="1" dirty="0">
              <a:latin typeface="+mj-lt"/>
              <a:ea typeface="メイリオ" panose="020B0604030504040204" pitchFamily="50" charset="-128"/>
              <a:cs typeface="メイリオ" panose="020B0604030504040204" pitchFamily="50" charset="-128"/>
            </a:endParaRPr>
          </a:p>
        </p:txBody>
      </p:sp>
      <p:sp>
        <p:nvSpPr>
          <p:cNvPr id="78" name="テキスト ボックス 77"/>
          <p:cNvSpPr txBox="1"/>
          <p:nvPr/>
        </p:nvSpPr>
        <p:spPr>
          <a:xfrm>
            <a:off x="2531087" y="6432089"/>
            <a:ext cx="824400" cy="675249"/>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81" name="円/楕円 80"/>
          <p:cNvSpPr/>
          <p:nvPr/>
        </p:nvSpPr>
        <p:spPr>
          <a:xfrm>
            <a:off x="2814633" y="6634899"/>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D</a:t>
            </a:r>
            <a:endParaRPr lang="ja-JP" altLang="en-US" sz="1200" b="1" dirty="0">
              <a:latin typeface="+mj-lt"/>
              <a:ea typeface="メイリオ" panose="020B0604030504040204" pitchFamily="50" charset="-128"/>
              <a:cs typeface="メイリオ" panose="020B0604030504040204" pitchFamily="50" charset="-128"/>
            </a:endParaRPr>
          </a:p>
        </p:txBody>
      </p:sp>
      <p:sp>
        <p:nvSpPr>
          <p:cNvPr id="79" name="テキスト ボックス 62"/>
          <p:cNvSpPr txBox="1">
            <a:spLocks noChangeArrowheads="1"/>
          </p:cNvSpPr>
          <p:nvPr/>
        </p:nvSpPr>
        <p:spPr bwMode="auto">
          <a:xfrm>
            <a:off x="3703340" y="6284590"/>
            <a:ext cx="4993622" cy="901343"/>
          </a:xfrm>
          <a:prstGeom prst="rect">
            <a:avLst/>
          </a:prstGeom>
          <a:noFill/>
          <a:ln w="9525">
            <a:noFill/>
            <a:miter lim="800000"/>
            <a:headEnd/>
            <a:tailEnd/>
          </a:ln>
        </p:spPr>
        <p:txBody>
          <a:bodyPr wrap="none" lIns="100145" tIns="50073" rIns="100145" bIns="50073">
            <a:spAutoFit/>
          </a:bodyPr>
          <a:lstStyle/>
          <a:p>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800" dirty="0" smtClean="0"/>
          </a:p>
          <a:p>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規定</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の原稿を入稿締め切り日まで</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下記</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E-Mail</a:t>
            </a:r>
            <a:r>
              <a:rPr lang="ja-JP" altLang="en-US" sz="1100" dirty="0" err="1">
                <a:latin typeface="メイリオ" panose="020B0604030504040204" pitchFamily="50" charset="-128"/>
                <a:ea typeface="メイリオ" panose="020B0604030504040204" pitchFamily="50" charset="-128"/>
                <a:cs typeface="メイリオ" panose="020B0604030504040204" pitchFamily="50" charset="-128"/>
              </a:rPr>
              <a:t>に添</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付し、ご入稿ください</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入稿メールアドレス：　</a:t>
            </a:r>
            <a:r>
              <a:rPr lang="en-US" altLang="ja-JP"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f-web@mynavi.jp</a:t>
            </a:r>
          </a:p>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入稿締め切り日：　</a:t>
            </a:r>
            <a:r>
              <a:rPr lang="en-US" altLang="ja-JP" sz="1100" b="1" dirty="0" smtClean="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AutoShape 63"/>
          <p:cNvSpPr>
            <a:spLocks noChangeArrowheads="1"/>
          </p:cNvSpPr>
          <p:nvPr/>
        </p:nvSpPr>
        <p:spPr bwMode="auto">
          <a:xfrm>
            <a:off x="521767" y="718360"/>
            <a:ext cx="766716" cy="205625"/>
          </a:xfrm>
          <a:prstGeom prst="roundRect">
            <a:avLst>
              <a:gd name="adj" fmla="val 16667"/>
            </a:avLst>
          </a:prstGeom>
          <a:solidFill>
            <a:schemeClr val="accent3"/>
          </a:solidFill>
          <a:ln w="9525">
            <a:noFill/>
            <a:round/>
            <a:headEnd/>
            <a:tailEnd/>
          </a:ln>
        </p:spPr>
        <p:txBody>
          <a:bodyPr wrap="none" anchor="ctr"/>
          <a:lstStyle/>
          <a:p>
            <a:pPr algn="ctr"/>
            <a:r>
              <a:rPr lang="ja-JP" altLang="en-US"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トップ</a:t>
            </a:r>
            <a:r>
              <a:rPr lang="en-US" altLang="ja-JP"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PC</a:t>
            </a:r>
            <a:endPar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AutoShape 63"/>
          <p:cNvSpPr>
            <a:spLocks noChangeArrowheads="1"/>
          </p:cNvSpPr>
          <p:nvPr/>
        </p:nvSpPr>
        <p:spPr bwMode="auto">
          <a:xfrm>
            <a:off x="2496276" y="718359"/>
            <a:ext cx="775016" cy="205626"/>
          </a:xfrm>
          <a:prstGeom prst="roundRect">
            <a:avLst>
              <a:gd name="adj" fmla="val 16667"/>
            </a:avLst>
          </a:prstGeom>
          <a:solidFill>
            <a:schemeClr val="accent3"/>
          </a:solidFill>
          <a:ln w="9525">
            <a:noFill/>
            <a:round/>
            <a:headEnd/>
            <a:tailEnd/>
          </a:ln>
        </p:spPr>
        <p:txBody>
          <a:bodyPr wrap="none" anchor="ctr"/>
          <a:lstStyle/>
          <a:p>
            <a:r>
              <a:rPr lang="ja-JP" altLang="en-US"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トップ</a:t>
            </a:r>
            <a:r>
              <a:rPr lang="en-US" altLang="ja-JP" sz="900" b="1" dirty="0" smtClean="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SP</a:t>
            </a:r>
            <a:endParaRPr lang="ja-JP" altLang="en-US" sz="9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48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6679" y="4227344"/>
            <a:ext cx="558814" cy="1265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27</a:t>
            </a:fld>
            <a:endParaRPr lang="ja-JP" altLang="en-US"/>
          </a:p>
        </p:txBody>
      </p:sp>
      <p:sp>
        <p:nvSpPr>
          <p:cNvPr id="60" name="フローチャート : せん孔テープ 59"/>
          <p:cNvSpPr/>
          <p:nvPr/>
        </p:nvSpPr>
        <p:spPr>
          <a:xfrm>
            <a:off x="222236" y="4210790"/>
            <a:ext cx="2132493" cy="273599"/>
          </a:xfrm>
          <a:prstGeom prst="flowChartPunchedTape">
            <a:avLst/>
          </a:pr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テキスト ボックス 73"/>
          <p:cNvSpPr txBox="1"/>
          <p:nvPr/>
        </p:nvSpPr>
        <p:spPr>
          <a:xfrm>
            <a:off x="1759124" y="4462348"/>
            <a:ext cx="510289" cy="296832"/>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48" name="円/楕円 47"/>
          <p:cNvSpPr/>
          <p:nvPr/>
        </p:nvSpPr>
        <p:spPr>
          <a:xfrm>
            <a:off x="1866248" y="4462348"/>
            <a:ext cx="275783" cy="32649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D</a:t>
            </a:r>
            <a:endParaRPr lang="ja-JP" altLang="en-US" sz="1200" b="1" dirty="0">
              <a:latin typeface="+mj-lt"/>
              <a:ea typeface="メイリオ" panose="020B0604030504040204" pitchFamily="50" charset="-128"/>
              <a:cs typeface="メイリオ" panose="020B0604030504040204" pitchFamily="50" charset="-128"/>
            </a:endParaRPr>
          </a:p>
        </p:txBody>
      </p:sp>
      <p:pic>
        <p:nvPicPr>
          <p:cNvPr id="1945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2808" y="5223892"/>
            <a:ext cx="807995" cy="113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グループ化 2"/>
          <p:cNvGrpSpPr/>
          <p:nvPr/>
        </p:nvGrpSpPr>
        <p:grpSpPr>
          <a:xfrm>
            <a:off x="2527266" y="6110924"/>
            <a:ext cx="824400" cy="268931"/>
            <a:chOff x="-122085" y="5239895"/>
            <a:chExt cx="885097" cy="268931"/>
          </a:xfrm>
        </p:grpSpPr>
        <p:sp>
          <p:nvSpPr>
            <p:cNvPr id="64" name="円/楕円 63"/>
            <p:cNvSpPr/>
            <p:nvPr/>
          </p:nvSpPr>
          <p:spPr>
            <a:xfrm>
              <a:off x="171212" y="5250907"/>
              <a:ext cx="275783" cy="257919"/>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C</a:t>
              </a:r>
              <a:endParaRPr lang="ja-JP" altLang="en-US" sz="1200" b="1" dirty="0">
                <a:latin typeface="+mj-lt"/>
                <a:ea typeface="メイリオ" panose="020B0604030504040204" pitchFamily="50" charset="-128"/>
                <a:cs typeface="メイリオ" panose="020B0604030504040204" pitchFamily="50" charset="-128"/>
              </a:endParaRPr>
            </a:p>
          </p:txBody>
        </p:sp>
        <p:sp>
          <p:nvSpPr>
            <p:cNvPr id="76" name="テキスト ボックス 75"/>
            <p:cNvSpPr txBox="1"/>
            <p:nvPr/>
          </p:nvSpPr>
          <p:spPr>
            <a:xfrm>
              <a:off x="-122085" y="5239895"/>
              <a:ext cx="885097" cy="257919"/>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grpSp>
      <p:sp>
        <p:nvSpPr>
          <p:cNvPr id="4" name="正方形/長方形 3"/>
          <p:cNvSpPr/>
          <p:nvPr/>
        </p:nvSpPr>
        <p:spPr>
          <a:xfrm>
            <a:off x="2540181" y="4484389"/>
            <a:ext cx="860224" cy="7395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547477" y="4520394"/>
            <a:ext cx="823326" cy="691502"/>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72" name="テキスト ボックス 71"/>
          <p:cNvSpPr txBox="1"/>
          <p:nvPr/>
        </p:nvSpPr>
        <p:spPr>
          <a:xfrm>
            <a:off x="1738567" y="3835493"/>
            <a:ext cx="524613" cy="391851"/>
          </a:xfrm>
          <a:prstGeom prst="rect">
            <a:avLst/>
          </a:prstGeom>
          <a:pattFill prst="pct50">
            <a:fgClr>
              <a:srgbClr val="FFCC66"/>
            </a:fgClr>
            <a:bgClr>
              <a:schemeClr val="bg1"/>
            </a:bgClr>
          </a:patt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2" name="円/楕円 51"/>
          <p:cNvSpPr/>
          <p:nvPr/>
        </p:nvSpPr>
        <p:spPr>
          <a:xfrm>
            <a:off x="2809544" y="4757990"/>
            <a:ext cx="275783" cy="2478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B</a:t>
            </a:r>
            <a:endParaRPr lang="ja-JP" altLang="en-US" sz="1200" b="1" dirty="0">
              <a:latin typeface="+mj-lt"/>
              <a:ea typeface="メイリオ" panose="020B0604030504040204" pitchFamily="50" charset="-128"/>
              <a:cs typeface="メイリオ" panose="020B0604030504040204" pitchFamily="50" charset="-128"/>
            </a:endParaRPr>
          </a:p>
        </p:txBody>
      </p:sp>
      <p:sp>
        <p:nvSpPr>
          <p:cNvPr id="54" name="円/楕円 53"/>
          <p:cNvSpPr/>
          <p:nvPr/>
        </p:nvSpPr>
        <p:spPr>
          <a:xfrm>
            <a:off x="1873534" y="3923634"/>
            <a:ext cx="275783" cy="247800"/>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r>
              <a:rPr lang="en-US" altLang="ja-JP" sz="1200" b="1" dirty="0">
                <a:latin typeface="+mj-lt"/>
                <a:ea typeface="メイリオ" panose="020B0604030504040204" pitchFamily="50" charset="-128"/>
                <a:cs typeface="メイリオ" panose="020B0604030504040204" pitchFamily="50" charset="-128"/>
              </a:rPr>
              <a:t>B</a:t>
            </a:r>
            <a:endParaRPr lang="ja-JP" altLang="en-US" sz="1200" b="1" dirty="0">
              <a:latin typeface="+mj-lt"/>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959240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latin typeface="メイリオ" pitchFamily="50" charset="-128"/>
                <a:ea typeface="メイリオ" pitchFamily="50" charset="-128"/>
                <a:cs typeface="メイリオ" pitchFamily="50" charset="-128"/>
              </a:rPr>
              <a:t>【WEB】</a:t>
            </a:r>
            <a:r>
              <a:rPr lang="ja-JP" altLang="en-US" dirty="0">
                <a:latin typeface="メイリオ" pitchFamily="50" charset="-128"/>
                <a:ea typeface="メイリオ" pitchFamily="50" charset="-128"/>
                <a:cs typeface="メイリオ" pitchFamily="50" charset="-128"/>
              </a:rPr>
              <a:t>メールマガジン</a:t>
            </a:r>
            <a:r>
              <a:rPr lang="ja-JP" altLang="en-US" dirty="0" smtClean="0">
                <a:latin typeface="メイリオ" pitchFamily="50" charset="-128"/>
                <a:ea typeface="メイリオ" pitchFamily="50" charset="-128"/>
                <a:cs typeface="メイリオ" pitchFamily="50" charset="-128"/>
              </a:rPr>
              <a:t>広告　</a:t>
            </a:r>
            <a:r>
              <a:rPr lang="ja-JP" altLang="en-US" sz="1200" dirty="0" smtClean="0">
                <a:solidFill>
                  <a:srgbClr val="C00000"/>
                </a:solidFill>
                <a:latin typeface="+mj-ea"/>
              </a:rPr>
              <a:t>（ </a:t>
            </a:r>
            <a:r>
              <a:rPr lang="en-US" altLang="ja-JP" sz="1200" dirty="0" smtClean="0">
                <a:solidFill>
                  <a:srgbClr val="C00000"/>
                </a:solidFill>
                <a:latin typeface="+mj-ea"/>
              </a:rPr>
              <a:t>2016</a:t>
            </a:r>
            <a:r>
              <a:rPr lang="ja-JP" altLang="en-US" sz="1200" dirty="0" smtClean="0">
                <a:solidFill>
                  <a:srgbClr val="C00000"/>
                </a:solidFill>
                <a:latin typeface="+mj-ea"/>
              </a:rPr>
              <a:t>年</a:t>
            </a:r>
            <a:r>
              <a:rPr lang="en-US" altLang="ja-JP" sz="1200" dirty="0">
                <a:solidFill>
                  <a:srgbClr val="C00000"/>
                </a:solidFill>
                <a:latin typeface="+mj-ea"/>
              </a:rPr>
              <a:t>10</a:t>
            </a:r>
            <a:r>
              <a:rPr lang="ja-JP" altLang="en-US" sz="1200" dirty="0" smtClean="0">
                <a:solidFill>
                  <a:srgbClr val="C00000"/>
                </a:solidFill>
                <a:latin typeface="+mj-ea"/>
              </a:rPr>
              <a:t>月</a:t>
            </a:r>
            <a:r>
              <a:rPr lang="en-US" altLang="ja-JP" sz="1200" dirty="0" smtClean="0">
                <a:solidFill>
                  <a:srgbClr val="C00000"/>
                </a:solidFill>
                <a:latin typeface="+mj-ea"/>
              </a:rPr>
              <a:t>6</a:t>
            </a:r>
            <a:r>
              <a:rPr lang="ja-JP" altLang="en-US" sz="1200" dirty="0" smtClean="0">
                <a:solidFill>
                  <a:srgbClr val="C00000"/>
                </a:solidFill>
                <a:latin typeface="+mj-ea"/>
              </a:rPr>
              <a:t>日より実施）</a:t>
            </a:r>
            <a:endParaRPr kumimoji="1" lang="ja-JP" altLang="en-US" sz="1200" dirty="0">
              <a:solidFill>
                <a:srgbClr val="C00000"/>
              </a:solidFill>
            </a:endParaRPr>
          </a:p>
        </p:txBody>
      </p:sp>
      <p:graphicFrame>
        <p:nvGraphicFramePr>
          <p:cNvPr id="37" name="Group 2821"/>
          <p:cNvGraphicFramePr>
            <a:graphicFrameLocks noGrp="1"/>
          </p:cNvGraphicFramePr>
          <p:nvPr>
            <p:extLst>
              <p:ext uri="{D42A27DB-BD31-4B8C-83A1-F6EECF244321}">
                <p14:modId xmlns:p14="http://schemas.microsoft.com/office/powerpoint/2010/main" val="3286197120"/>
              </p:ext>
            </p:extLst>
          </p:nvPr>
        </p:nvGraphicFramePr>
        <p:xfrm>
          <a:off x="3686176" y="1760916"/>
          <a:ext cx="6247210" cy="1828581"/>
        </p:xfrm>
        <a:graphic>
          <a:graphicData uri="http://schemas.openxmlformats.org/drawingml/2006/table">
            <a:tbl>
              <a:tblPr/>
              <a:tblGrid>
                <a:gridCol w="435769"/>
                <a:gridCol w="1419821"/>
                <a:gridCol w="435769"/>
                <a:gridCol w="903684"/>
                <a:gridCol w="855464"/>
                <a:gridCol w="971550"/>
                <a:gridCol w="1225153"/>
              </a:tblGrid>
              <a:tr h="2296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枠版</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企画名</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枠数</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配信数</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配信日</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定価料金</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1" i="0" u="none" strike="noStrike" cap="none" normalizeH="0" baseline="0" dirty="0" smtClean="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形式／詳細</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65000"/>
                      </a:schemeClr>
                    </a:solidFill>
                  </a:tcPr>
                </a:tc>
              </a:tr>
              <a:tr h="3798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ヘッダ広告</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最大</a:t>
                      </a: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約</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万通</a:t>
                      </a: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毎週</a:t>
                      </a:r>
                      <a:b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月・木曜日</a:t>
                      </a:r>
                      <a:b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配信</a:t>
                      </a:r>
                      <a:endPar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1250" marR="101250" marT="49426" marB="494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\300,000</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8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B</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記事上</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\200,000</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8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C</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記事中</a:t>
                      </a:r>
                      <a:r>
                        <a:rPr kumimoji="1" lang="en-US" altLang="ja-JP"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\300,000</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9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D</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号外メール</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（セグメント可）</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枠</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毎週火曜日</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\1,000,000</a:t>
                      </a:r>
                    </a:p>
                    <a:p>
                      <a:pPr marL="0" marR="0" lvl="0" indent="0" algn="r" defTabSz="914400" rtl="0" eaLnBrk="1" fontAlgn="base" latinLnBrk="0" hangingPunct="1">
                        <a:lnSpc>
                          <a:spcPct val="100000"/>
                        </a:lnSpc>
                        <a:spcBef>
                          <a:spcPct val="20000"/>
                        </a:spcBef>
                        <a:spcAft>
                          <a:spcPct val="0"/>
                        </a:spcAft>
                        <a:buClrTx/>
                        <a:buSzTx/>
                        <a:buFontTx/>
                        <a:buNone/>
                        <a:tabLst/>
                      </a:pPr>
                      <a:endParaRPr kumimoji="1" lang="en-US" altLang="ja-JP" sz="800" b="1"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・テキスト形式</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35</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文字</a:t>
                      </a:r>
                      <a:r>
                        <a:rPr kumimoji="1" lang="en-US" altLang="ja-JP"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×100</a:t>
                      </a:r>
                      <a:r>
                        <a:rPr kumimoji="1" lang="ja-JP" altLang="en-US" sz="800" b="0" i="0" u="none" strike="noStrike" cap="none" normalizeH="0" baseline="0" dirty="0" smtClean="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行</a:t>
                      </a:r>
                    </a:p>
                  </a:txBody>
                  <a:tcPr marL="102870" marR="102870" marT="48284" marB="4828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 name="Rectangle 247"/>
          <p:cNvSpPr>
            <a:spLocks noChangeArrowheads="1"/>
          </p:cNvSpPr>
          <p:nvPr/>
        </p:nvSpPr>
        <p:spPr bwMode="auto">
          <a:xfrm>
            <a:off x="3604022" y="3875435"/>
            <a:ext cx="5165161" cy="43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pPr>
              <a:lnSpc>
                <a:spcPct val="120000"/>
              </a:lnSpc>
            </a:pPr>
            <a:r>
              <a:rPr lang="en-US" altLang="ja-JP"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b="1" dirty="0" smtClean="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号外</a:t>
            </a: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メールセグメントに</a:t>
            </a:r>
            <a:r>
              <a:rPr lang="ja-JP" altLang="en-US" sz="900" b="1" dirty="0" smtClean="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900" b="1" dirty="0" smtClean="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、下記</a:t>
            </a: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のセグメントが可能です。</a:t>
            </a:r>
          </a:p>
          <a:p>
            <a:pPr>
              <a:lnSpc>
                <a:spcPct val="120000"/>
              </a:lnSpc>
            </a:pPr>
            <a:r>
              <a:rPr lang="ja-JP" altLang="en-US" sz="900" b="1"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●住所（都道府県）　●男女　●出身学部　●実家／一人暮らし（みなし）　●メールドメイン</a:t>
            </a:r>
          </a:p>
        </p:txBody>
      </p:sp>
      <p:sp>
        <p:nvSpPr>
          <p:cNvPr id="40" name="Rectangle 1969"/>
          <p:cNvSpPr>
            <a:spLocks noChangeArrowheads="1"/>
          </p:cNvSpPr>
          <p:nvPr/>
        </p:nvSpPr>
        <p:spPr bwMode="auto">
          <a:xfrm>
            <a:off x="7879804" y="3597878"/>
            <a:ext cx="1946331" cy="22424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pPr>
              <a:spcBef>
                <a:spcPts val="300"/>
              </a:spcBef>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800" dirty="0" smtClean="0">
                <a:latin typeface="メイリオ" panose="020B0604030504040204" pitchFamily="50" charset="-128"/>
                <a:ea typeface="メイリオ" panose="020B0604030504040204" pitchFamily="50" charset="-128"/>
                <a:cs typeface="メイリオ" panose="020B0604030504040204" pitchFamily="50" charset="-128"/>
              </a:rPr>
              <a:t>に消費税</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は含まれていません。</a:t>
            </a:r>
          </a:p>
        </p:txBody>
      </p:sp>
      <p:sp>
        <p:nvSpPr>
          <p:cNvPr id="41" name="Rectangle 107"/>
          <p:cNvSpPr>
            <a:spLocks noChangeArrowheads="1"/>
          </p:cNvSpPr>
          <p:nvPr/>
        </p:nvSpPr>
        <p:spPr bwMode="auto">
          <a:xfrm>
            <a:off x="282178" y="1527942"/>
            <a:ext cx="1393296" cy="25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000" b="1" dirty="0">
                <a:solidFill>
                  <a:srgbClr val="333333"/>
                </a:solidFill>
                <a:latin typeface="+mj-ea"/>
                <a:ea typeface="+mj-ea"/>
                <a:cs typeface="メイリオ" panose="020B0604030504040204" pitchFamily="50" charset="-128"/>
              </a:rPr>
              <a:t>【</a:t>
            </a:r>
            <a:r>
              <a:rPr lang="ja-JP" altLang="en-US" sz="1000" b="1" dirty="0">
                <a:solidFill>
                  <a:srgbClr val="333333"/>
                </a:solidFill>
                <a:latin typeface="+mj-ea"/>
                <a:ea typeface="+mj-ea"/>
                <a:cs typeface="メイリオ" panose="020B0604030504040204" pitchFamily="50" charset="-128"/>
              </a:rPr>
              <a:t>通常メールマガジン</a:t>
            </a:r>
            <a:r>
              <a:rPr lang="en-US" altLang="ja-JP" sz="1000" b="1" dirty="0">
                <a:solidFill>
                  <a:srgbClr val="333333"/>
                </a:solidFill>
                <a:latin typeface="+mj-ea"/>
                <a:ea typeface="+mj-ea"/>
                <a:cs typeface="メイリオ" panose="020B0604030504040204" pitchFamily="50" charset="-128"/>
              </a:rPr>
              <a:t>】</a:t>
            </a:r>
          </a:p>
        </p:txBody>
      </p:sp>
      <p:sp>
        <p:nvSpPr>
          <p:cNvPr id="42" name="Rectangle 97"/>
          <p:cNvSpPr>
            <a:spLocks noChangeArrowheads="1"/>
          </p:cNvSpPr>
          <p:nvPr/>
        </p:nvSpPr>
        <p:spPr bwMode="auto">
          <a:xfrm>
            <a:off x="364332" y="1755886"/>
            <a:ext cx="2834283" cy="2488953"/>
          </a:xfrm>
          <a:prstGeom prst="rect">
            <a:avLst/>
          </a:prstGeom>
          <a:noFill/>
          <a:ln w="952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lstStyle/>
          <a:p>
            <a:r>
              <a:rPr lang="ja-JP" altLang="en-US" sz="700" dirty="0"/>
              <a:t>─────────────────────────────────────────</a:t>
            </a:r>
          </a:p>
          <a:p>
            <a:r>
              <a:rPr lang="ja-JP" altLang="en-US" sz="500" dirty="0">
                <a:latin typeface="+mj-ea"/>
                <a:ea typeface="+mj-ea"/>
              </a:rPr>
              <a:t>◎社会人準備応援サイト</a:t>
            </a:r>
            <a:r>
              <a:rPr lang="en-US" altLang="ja-JP" sz="500" dirty="0">
                <a:latin typeface="+mj-ea"/>
                <a:ea typeface="+mj-ea"/>
              </a:rPr>
              <a:t>【</a:t>
            </a:r>
            <a:r>
              <a:rPr lang="ja-JP" altLang="en-US" sz="500" dirty="0">
                <a:latin typeface="+mj-ea"/>
                <a:ea typeface="+mj-ea"/>
              </a:rPr>
              <a:t>フレッシャーズ</a:t>
            </a:r>
            <a:r>
              <a:rPr lang="en-US" altLang="ja-JP" sz="500" dirty="0">
                <a:latin typeface="+mj-ea"/>
                <a:ea typeface="+mj-ea"/>
              </a:rPr>
              <a:t>】</a:t>
            </a:r>
            <a:r>
              <a:rPr lang="ja-JP" altLang="en-US" sz="500" dirty="0">
                <a:latin typeface="+mj-ea"/>
                <a:ea typeface="+mj-ea"/>
              </a:rPr>
              <a:t>メールマガジン　　</a:t>
            </a:r>
            <a:r>
              <a:rPr lang="en-US" altLang="ja-JP" sz="500" dirty="0">
                <a:latin typeface="+mj-ea"/>
                <a:ea typeface="+mj-ea"/>
              </a:rPr>
              <a:t> </a:t>
            </a:r>
            <a:r>
              <a:rPr lang="ja-JP" altLang="en-US" sz="500" dirty="0">
                <a:latin typeface="+mj-ea"/>
                <a:ea typeface="+mj-ea"/>
              </a:rPr>
              <a:t>　　</a:t>
            </a:r>
            <a:r>
              <a:rPr lang="en-US" altLang="ja-JP" sz="500" dirty="0">
                <a:latin typeface="+mj-ea"/>
                <a:ea typeface="+mj-ea"/>
              </a:rPr>
              <a:t>2015.4.25 </a:t>
            </a:r>
            <a:r>
              <a:rPr lang="ja-JP" altLang="en-US" sz="500" dirty="0">
                <a:latin typeface="+mj-ea"/>
                <a:ea typeface="+mj-ea"/>
              </a:rPr>
              <a:t>　　</a:t>
            </a:r>
            <a:r>
              <a:rPr lang="en-US" altLang="ja-JP" sz="700" dirty="0">
                <a:latin typeface="+mj-ea"/>
                <a:ea typeface="+mj-ea"/>
              </a:rPr>
              <a:t> </a:t>
            </a:r>
            <a:r>
              <a:rPr lang="ja-JP" altLang="en-US" sz="700" dirty="0"/>
              <a:t>────────────────────────────────────── ───</a:t>
            </a:r>
          </a:p>
          <a:p>
            <a:endParaRPr lang="en-US" altLang="ja-JP" sz="500" dirty="0"/>
          </a:p>
          <a:p>
            <a:endParaRPr lang="en-US" altLang="ja-JP" sz="500" dirty="0"/>
          </a:p>
          <a:p>
            <a:endParaRPr lang="en-US" altLang="ja-JP" sz="500" dirty="0"/>
          </a:p>
          <a:p>
            <a:endParaRPr lang="en-US" altLang="ja-JP" sz="500" dirty="0"/>
          </a:p>
          <a:p>
            <a:endParaRPr lang="en-US" altLang="ja-JP" sz="500" dirty="0"/>
          </a:p>
          <a:p>
            <a:r>
              <a:rPr lang="ja-JP" altLang="en-US" sz="500" dirty="0"/>
              <a:t>●● ●● ●● ●● ●● ●● ●● ●● ●● ●● ●● ●● ●● ●●</a:t>
            </a:r>
            <a:r>
              <a:rPr lang="ja-JP" altLang="en-US" sz="700" dirty="0"/>
              <a:t> </a:t>
            </a:r>
            <a:r>
              <a:rPr lang="ja-JP" altLang="en-US" sz="500" dirty="0"/>
              <a:t>●●</a:t>
            </a:r>
            <a:r>
              <a:rPr lang="ja-JP" altLang="en-US" sz="700" dirty="0"/>
              <a:t> </a:t>
            </a:r>
            <a:r>
              <a:rPr lang="ja-JP" altLang="en-US" sz="500" dirty="0"/>
              <a:t>●●</a:t>
            </a:r>
            <a:endParaRPr lang="en-US" altLang="ja-JP" sz="500" dirty="0"/>
          </a:p>
          <a:p>
            <a:r>
              <a:rPr lang="ja-JP" altLang="en-US" sz="500" dirty="0"/>
              <a:t>●● ●● ●● ●● ●● ●● ●● ●● ●● ●● ●● ●● ●● ●● ●● ●● </a:t>
            </a:r>
            <a:endParaRPr lang="en-US" altLang="ja-JP" sz="500" dirty="0"/>
          </a:p>
          <a:p>
            <a:r>
              <a:rPr lang="ja-JP" altLang="en-US" sz="500" dirty="0"/>
              <a:t>●● ●● ●● ●● ●● ●● ●● ●● ●● ●● ●● ●● ●● ●● ●● ●● </a:t>
            </a:r>
            <a:endParaRPr lang="en-US" altLang="ja-JP" sz="500" dirty="0"/>
          </a:p>
          <a:p>
            <a:endParaRPr lang="en-US" altLang="ja-JP" sz="500" dirty="0"/>
          </a:p>
          <a:p>
            <a:endParaRPr lang="en-US" altLang="ja-JP" sz="500" dirty="0"/>
          </a:p>
        </p:txBody>
      </p:sp>
      <p:sp>
        <p:nvSpPr>
          <p:cNvPr id="43" name="Rectangle 103"/>
          <p:cNvSpPr>
            <a:spLocks noChangeArrowheads="1"/>
          </p:cNvSpPr>
          <p:nvPr/>
        </p:nvSpPr>
        <p:spPr bwMode="auto">
          <a:xfrm>
            <a:off x="453628" y="3614640"/>
            <a:ext cx="2657475" cy="447508"/>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pPr algn="ct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C</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記事中</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枠）</a:t>
            </a:r>
          </a:p>
        </p:txBody>
      </p:sp>
      <p:sp>
        <p:nvSpPr>
          <p:cNvPr id="45" name="AutoShape 105"/>
          <p:cNvSpPr>
            <a:spLocks noChangeArrowheads="1"/>
          </p:cNvSpPr>
          <p:nvPr/>
        </p:nvSpPr>
        <p:spPr bwMode="auto">
          <a:xfrm>
            <a:off x="335757" y="3334737"/>
            <a:ext cx="2934296" cy="263142"/>
          </a:xfrm>
          <a:prstGeom prst="wave">
            <a:avLst>
              <a:gd name="adj1" fmla="val 13005"/>
              <a:gd name="adj2" fmla="val 0"/>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pPr algn="ctr"/>
            <a:r>
              <a:rPr lang="ja-JP" altLang="en-US" sz="900" dirty="0">
                <a:solidFill>
                  <a:srgbClr val="333333"/>
                </a:solidFill>
                <a:latin typeface="+mj-ea"/>
                <a:ea typeface="+mj-ea"/>
              </a:rPr>
              <a:t>中略</a:t>
            </a:r>
          </a:p>
        </p:txBody>
      </p:sp>
      <p:sp>
        <p:nvSpPr>
          <p:cNvPr id="46" name="AutoShape 106"/>
          <p:cNvSpPr>
            <a:spLocks noChangeArrowheads="1"/>
          </p:cNvSpPr>
          <p:nvPr/>
        </p:nvSpPr>
        <p:spPr bwMode="auto">
          <a:xfrm>
            <a:off x="335757" y="4112430"/>
            <a:ext cx="2934296" cy="263142"/>
          </a:xfrm>
          <a:prstGeom prst="wave">
            <a:avLst>
              <a:gd name="adj1" fmla="val 13005"/>
              <a:gd name="adj2" fmla="val 0"/>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pPr algn="ctr"/>
            <a:r>
              <a:rPr lang="ja-JP" altLang="en-US" sz="900" dirty="0">
                <a:solidFill>
                  <a:srgbClr val="333333"/>
                </a:solidFill>
                <a:latin typeface="+mj-ea"/>
                <a:ea typeface="+mj-ea"/>
              </a:rPr>
              <a:t>以下省略</a:t>
            </a:r>
          </a:p>
        </p:txBody>
      </p:sp>
      <p:sp>
        <p:nvSpPr>
          <p:cNvPr id="47" name="Rectangle 108"/>
          <p:cNvSpPr>
            <a:spLocks noChangeArrowheads="1"/>
          </p:cNvSpPr>
          <p:nvPr/>
        </p:nvSpPr>
        <p:spPr bwMode="auto">
          <a:xfrm>
            <a:off x="364332" y="4680615"/>
            <a:ext cx="2834283" cy="2113514"/>
          </a:xfrm>
          <a:prstGeom prst="rect">
            <a:avLst/>
          </a:prstGeom>
          <a:noFill/>
          <a:ln w="9525">
            <a:solidFill>
              <a:srgbClr val="3333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lstStyle/>
          <a:p>
            <a:r>
              <a:rPr lang="ja-JP" altLang="en-US" sz="800" dirty="0"/>
              <a:t>──────────────────────────────────</a:t>
            </a:r>
          </a:p>
          <a:p>
            <a:r>
              <a:rPr lang="ja-JP" altLang="en-US" sz="500" dirty="0">
                <a:latin typeface="+mj-ea"/>
                <a:ea typeface="+mj-ea"/>
              </a:rPr>
              <a:t>◎社会人準備応援サイト</a:t>
            </a:r>
            <a:r>
              <a:rPr lang="en-US" altLang="ja-JP" sz="500" dirty="0">
                <a:latin typeface="+mj-ea"/>
                <a:ea typeface="+mj-ea"/>
              </a:rPr>
              <a:t>【</a:t>
            </a:r>
            <a:r>
              <a:rPr lang="ja-JP" altLang="en-US" sz="500" dirty="0">
                <a:latin typeface="+mj-ea"/>
                <a:ea typeface="+mj-ea"/>
              </a:rPr>
              <a:t>フレッシャーズ</a:t>
            </a:r>
            <a:r>
              <a:rPr lang="en-US" altLang="ja-JP" sz="500" dirty="0">
                <a:latin typeface="+mj-ea"/>
                <a:ea typeface="+mj-ea"/>
              </a:rPr>
              <a:t>】</a:t>
            </a:r>
            <a:r>
              <a:rPr lang="ja-JP" altLang="en-US" sz="500" dirty="0">
                <a:latin typeface="+mj-ea"/>
                <a:ea typeface="+mj-ea"/>
              </a:rPr>
              <a:t>メールマガジン号外　　</a:t>
            </a:r>
            <a:r>
              <a:rPr lang="en-US" altLang="ja-JP" sz="500" dirty="0">
                <a:latin typeface="+mj-ea"/>
                <a:ea typeface="+mj-ea"/>
              </a:rPr>
              <a:t>2015.04.30</a:t>
            </a:r>
            <a:endParaRPr lang="ja-JP" altLang="en-US" sz="500" dirty="0">
              <a:latin typeface="+mj-ea"/>
              <a:ea typeface="+mj-ea"/>
            </a:endParaRPr>
          </a:p>
          <a:p>
            <a:r>
              <a:rPr lang="ja-JP" altLang="en-US" sz="800" dirty="0"/>
              <a:t>──────────────────────────────────</a:t>
            </a:r>
          </a:p>
          <a:p>
            <a:endParaRPr lang="ja-JP" altLang="en-US" sz="800" dirty="0"/>
          </a:p>
          <a:p>
            <a:endParaRPr lang="ja-JP" altLang="en-US" sz="800" dirty="0"/>
          </a:p>
          <a:p>
            <a:endParaRPr lang="ja-JP" altLang="en-US" sz="800" dirty="0"/>
          </a:p>
          <a:p>
            <a:endParaRPr lang="ja-JP" altLang="en-US" sz="800" dirty="0"/>
          </a:p>
          <a:p>
            <a:endParaRPr lang="ja-JP" altLang="en-US" sz="800" dirty="0"/>
          </a:p>
          <a:p>
            <a:r>
              <a:rPr lang="ja-JP" altLang="en-US" sz="800" dirty="0"/>
              <a:t>　</a:t>
            </a:r>
          </a:p>
        </p:txBody>
      </p:sp>
      <p:sp>
        <p:nvSpPr>
          <p:cNvPr id="48" name="AutoShape 114"/>
          <p:cNvSpPr>
            <a:spLocks noChangeArrowheads="1"/>
          </p:cNvSpPr>
          <p:nvPr/>
        </p:nvSpPr>
        <p:spPr bwMode="auto">
          <a:xfrm>
            <a:off x="325040" y="6661721"/>
            <a:ext cx="2945012" cy="263141"/>
          </a:xfrm>
          <a:prstGeom prst="wave">
            <a:avLst>
              <a:gd name="adj1" fmla="val 13005"/>
              <a:gd name="adj2" fmla="val 0"/>
            </a:avLst>
          </a:prstGeom>
          <a:solidFill>
            <a:srgbClr val="EAEAEA"/>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pPr algn="ctr"/>
            <a:r>
              <a:rPr lang="ja-JP" altLang="en-US" sz="900" dirty="0">
                <a:solidFill>
                  <a:srgbClr val="333333"/>
                </a:solidFill>
                <a:latin typeface="+mj-ea"/>
                <a:ea typeface="+mj-ea"/>
              </a:rPr>
              <a:t>以下省略</a:t>
            </a:r>
          </a:p>
        </p:txBody>
      </p:sp>
      <p:sp>
        <p:nvSpPr>
          <p:cNvPr id="49" name="Rectangle 115"/>
          <p:cNvSpPr>
            <a:spLocks noChangeArrowheads="1"/>
          </p:cNvSpPr>
          <p:nvPr/>
        </p:nvSpPr>
        <p:spPr bwMode="auto">
          <a:xfrm>
            <a:off x="282178" y="4445394"/>
            <a:ext cx="1393296" cy="25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1000" b="1" dirty="0">
                <a:solidFill>
                  <a:srgbClr val="333333"/>
                </a:solidFill>
                <a:latin typeface="+mj-ea"/>
                <a:ea typeface="+mj-ea"/>
              </a:rPr>
              <a:t>【</a:t>
            </a:r>
            <a:r>
              <a:rPr lang="ja-JP" altLang="en-US" sz="1000" b="1" dirty="0">
                <a:solidFill>
                  <a:srgbClr val="333333"/>
                </a:solidFill>
                <a:latin typeface="+mj-ea"/>
                <a:ea typeface="+mj-ea"/>
              </a:rPr>
              <a:t>号外メールマガジン</a:t>
            </a:r>
            <a:r>
              <a:rPr lang="en-US" altLang="ja-JP" sz="1000" b="1" dirty="0">
                <a:solidFill>
                  <a:srgbClr val="333333"/>
                </a:solidFill>
                <a:latin typeface="+mj-ea"/>
                <a:ea typeface="+mj-ea"/>
              </a:rPr>
              <a:t>】</a:t>
            </a:r>
          </a:p>
        </p:txBody>
      </p:sp>
      <p:sp>
        <p:nvSpPr>
          <p:cNvPr id="50" name="Rectangle 116"/>
          <p:cNvSpPr>
            <a:spLocks noChangeArrowheads="1"/>
          </p:cNvSpPr>
          <p:nvPr/>
        </p:nvSpPr>
        <p:spPr bwMode="auto">
          <a:xfrm>
            <a:off x="517922" y="5039292"/>
            <a:ext cx="2536031" cy="1595611"/>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D</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本文　</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35</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文字　</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100</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p>
          <a:p>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（飾り文字、改行、スペースも含みます）</a:t>
            </a:r>
          </a:p>
        </p:txBody>
      </p:sp>
      <p:sp>
        <p:nvSpPr>
          <p:cNvPr id="51" name="Rectangle 101"/>
          <p:cNvSpPr>
            <a:spLocks noChangeArrowheads="1"/>
          </p:cNvSpPr>
          <p:nvPr/>
        </p:nvSpPr>
        <p:spPr bwMode="auto">
          <a:xfrm>
            <a:off x="453628" y="2966003"/>
            <a:ext cx="2657475" cy="350297"/>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pPr algn="ct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B</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記事上</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行（</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枠）</a:t>
            </a:r>
          </a:p>
        </p:txBody>
      </p:sp>
      <p:sp>
        <p:nvSpPr>
          <p:cNvPr id="53" name="Rectangle 101"/>
          <p:cNvSpPr>
            <a:spLocks noChangeArrowheads="1"/>
          </p:cNvSpPr>
          <p:nvPr/>
        </p:nvSpPr>
        <p:spPr bwMode="auto">
          <a:xfrm>
            <a:off x="448271" y="2114564"/>
            <a:ext cx="2662832" cy="350297"/>
          </a:xfrm>
          <a:prstGeom prst="rect">
            <a:avLst/>
          </a:prstGeom>
          <a:solidFill>
            <a:srgbClr val="FFCC66">
              <a:alpha val="50195"/>
            </a:srgbClr>
          </a:solidFill>
          <a:ln w="28575">
            <a:solidFill>
              <a:srgbClr val="FF9900"/>
            </a:solidFill>
            <a:miter lim="800000"/>
            <a:headEnd/>
            <a:tailEnd/>
          </a:ln>
          <a:effectLst/>
          <a:extLst/>
        </p:spPr>
        <p:txBody>
          <a:bodyPr wrap="none" lIns="100154" tIns="50077" rIns="100154" bIns="50077" anchor="ctr"/>
          <a:lstStyle/>
          <a:p>
            <a:pPr algn="ct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　ヘッダ広告（</a:t>
            </a:r>
            <a:r>
              <a:rPr lang="en-US" altLang="ja-JP"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0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枠）</a:t>
            </a:r>
          </a:p>
        </p:txBody>
      </p:sp>
      <p:sp>
        <p:nvSpPr>
          <p:cNvPr id="31" name="Rectangle 1562"/>
          <p:cNvSpPr>
            <a:spLocks noChangeArrowheads="1"/>
          </p:cNvSpPr>
          <p:nvPr/>
        </p:nvSpPr>
        <p:spPr bwMode="auto">
          <a:xfrm>
            <a:off x="3681613" y="4307483"/>
            <a:ext cx="1005403" cy="24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20000"/>
              </a:lnSpc>
            </a:pPr>
            <a:r>
              <a:rPr lang="en-US" altLang="ja-JP" sz="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都道府県分布</a:t>
            </a:r>
            <a:r>
              <a:rPr lang="en-US" altLang="ja-JP" sz="800" dirty="0">
                <a:solidFill>
                  <a:srgbClr val="333333"/>
                </a:solidFill>
                <a:latin typeface="メイリオ" panose="020B0604030504040204" pitchFamily="50" charset="-128"/>
                <a:ea typeface="メイリオ" panose="020B0604030504040204" pitchFamily="50" charset="-128"/>
                <a:cs typeface="メイリオ" panose="020B0604030504040204" pitchFamily="50" charset="-128"/>
              </a:rPr>
              <a:t>】</a:t>
            </a:r>
          </a:p>
        </p:txBody>
      </p:sp>
      <p:graphicFrame>
        <p:nvGraphicFramePr>
          <p:cNvPr id="33" name="表 32"/>
          <p:cNvGraphicFramePr>
            <a:graphicFrameLocks noGrp="1"/>
          </p:cNvGraphicFramePr>
          <p:nvPr>
            <p:extLst>
              <p:ext uri="{D42A27DB-BD31-4B8C-83A1-F6EECF244321}">
                <p14:modId xmlns:p14="http://schemas.microsoft.com/office/powerpoint/2010/main" val="3611775740"/>
              </p:ext>
            </p:extLst>
          </p:nvPr>
        </p:nvGraphicFramePr>
        <p:xfrm>
          <a:off x="3681615" y="4571556"/>
          <a:ext cx="6286420" cy="1566670"/>
        </p:xfrm>
        <a:graphic>
          <a:graphicData uri="http://schemas.openxmlformats.org/drawingml/2006/table">
            <a:tbl>
              <a:tblPr/>
              <a:tblGrid>
                <a:gridCol w="628642"/>
                <a:gridCol w="628642"/>
                <a:gridCol w="628642"/>
                <a:gridCol w="628642"/>
                <a:gridCol w="628642"/>
                <a:gridCol w="628642"/>
                <a:gridCol w="628642"/>
                <a:gridCol w="628642"/>
                <a:gridCol w="628642"/>
                <a:gridCol w="628642"/>
              </a:tblGrid>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北海道</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9,085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埼玉県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20,353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岐阜県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3,570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鳥取県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734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福岡県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13,866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青森県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1,455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千葉県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15,890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静岡県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4,458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島根県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859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佐賀県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1,162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岩手県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1,570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東京都</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48,655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三重県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2,620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岡山県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3,884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長崎県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1,927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宮城県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6,003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神奈川県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28,435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愛知県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17,959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広島県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6,544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熊本県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2,813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秋田県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1,207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新潟県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3,932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滋賀県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4,085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山口県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2,022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大分県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1,441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山形県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1,428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山梨県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1,930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京都府</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11,277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徳島県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1,335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宮崎県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1,106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福島県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1,879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長野県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2,381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大阪府</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24,224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香川県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1,274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鹿児島県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2,256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茨城県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4,981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富山県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1,453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兵庫県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13,298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愛媛県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2,212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沖縄県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1,710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栃木県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2,664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石川県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2,500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奈良県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3,761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高知県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963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r>
              <a:tr h="156667">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群馬県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3,336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福井県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1,176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和歌山県</a:t>
                      </a:r>
                    </a:p>
                  </a:txBody>
                  <a:tcPr marL="7782" marR="7782" marT="778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1653E"/>
                    </a:solidFill>
                  </a:tcPr>
                </a:tc>
                <a:tc>
                  <a:txBody>
                    <a:bodyPr/>
                    <a:lstStyle/>
                    <a:p>
                      <a:pPr algn="ct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1,145 </a:t>
                      </a:r>
                    </a:p>
                  </a:txBody>
                  <a:tcPr marL="7782" marR="7782" marT="778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a:noFill/>
                    </a:lnT>
                    <a:lnB>
                      <a:noFill/>
                    </a:lnB>
                    <a:solidFill>
                      <a:srgbClr val="FFFFFF"/>
                    </a:solidFill>
                  </a:tcPr>
                </a:tc>
                <a:tc>
                  <a:txBody>
                    <a:bodyPr/>
                    <a:lstStyle/>
                    <a:p>
                      <a:pPr algn="l" fontAlgn="ctr"/>
                      <a:r>
                        <a:rPr lang="ja-JP" altLang="en-US"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p>
                  </a:txBody>
                  <a:tcPr marL="7782" marR="7782" marT="7782" marB="0" anchor="ctr">
                    <a:lnL>
                      <a:noFill/>
                    </a:lnL>
                    <a:lnR>
                      <a:noFill/>
                    </a:lnR>
                    <a:lnT>
                      <a:noFill/>
                    </a:lnT>
                    <a:lnB>
                      <a:noFill/>
                    </a:lnB>
                    <a:solidFill>
                      <a:srgbClr val="FFFFFF"/>
                    </a:solidFill>
                  </a:tcPr>
                </a:tc>
              </a:tr>
            </a:tbl>
          </a:graphicData>
        </a:graphic>
      </p:graphicFrame>
      <p:sp>
        <p:nvSpPr>
          <p:cNvPr id="32" name="Rectangle 2014"/>
          <p:cNvSpPr>
            <a:spLocks noChangeArrowheads="1"/>
          </p:cNvSpPr>
          <p:nvPr/>
        </p:nvSpPr>
        <p:spPr bwMode="auto">
          <a:xfrm>
            <a:off x="8576227" y="6004366"/>
            <a:ext cx="14285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800" dirty="0" smtClean="0">
                <a:latin typeface="メイリオ" pitchFamily="50" charset="-128"/>
                <a:ea typeface="メイリオ" pitchFamily="50" charset="-128"/>
                <a:cs typeface="メイリオ" pitchFamily="50" charset="-128"/>
              </a:rPr>
              <a:t>※</a:t>
            </a:r>
            <a:r>
              <a:rPr lang="ja-JP" altLang="en-US" sz="800" dirty="0" smtClean="0">
                <a:latin typeface="メイリオ" pitchFamily="50" charset="-128"/>
                <a:ea typeface="メイリオ" pitchFamily="50" charset="-128"/>
                <a:cs typeface="メイリオ" pitchFamily="50" charset="-128"/>
              </a:rPr>
              <a:t>昨年実績</a:t>
            </a:r>
            <a:r>
              <a:rPr lang="en-US" altLang="ja-JP" sz="800" dirty="0" smtClean="0">
                <a:latin typeface="メイリオ" pitchFamily="50" charset="-128"/>
                <a:ea typeface="メイリオ" pitchFamily="50" charset="-128"/>
                <a:cs typeface="メイリオ" pitchFamily="50" charset="-128"/>
              </a:rPr>
              <a:t>2016</a:t>
            </a:r>
            <a:r>
              <a:rPr lang="ja-JP" altLang="en-US" sz="800" dirty="0" smtClean="0">
                <a:latin typeface="メイリオ" pitchFamily="50" charset="-128"/>
                <a:ea typeface="メイリオ" pitchFamily="50" charset="-128"/>
                <a:cs typeface="メイリオ" pitchFamily="50" charset="-128"/>
              </a:rPr>
              <a:t>年</a:t>
            </a:r>
            <a:r>
              <a:rPr lang="en-US" altLang="ja-JP" sz="800" dirty="0" smtClean="0">
                <a:latin typeface="メイリオ" pitchFamily="50" charset="-128"/>
                <a:ea typeface="メイリオ" pitchFamily="50" charset="-128"/>
                <a:cs typeface="メイリオ" pitchFamily="50" charset="-128"/>
              </a:rPr>
              <a:t>1</a:t>
            </a:r>
            <a:r>
              <a:rPr lang="ja-JP" altLang="en-US" sz="800" dirty="0" smtClean="0">
                <a:latin typeface="メイリオ" pitchFamily="50" charset="-128"/>
                <a:ea typeface="メイリオ" pitchFamily="50" charset="-128"/>
                <a:cs typeface="メイリオ" pitchFamily="50" charset="-128"/>
              </a:rPr>
              <a:t>月時点</a:t>
            </a:r>
            <a:endParaRPr lang="ja-JP" altLang="en-US" sz="800" dirty="0">
              <a:latin typeface="メイリオ" pitchFamily="50" charset="-128"/>
              <a:ea typeface="メイリオ" pitchFamily="50" charset="-128"/>
              <a:cs typeface="メイリオ" pitchFamily="50" charset="-128"/>
            </a:endParaRPr>
          </a:p>
        </p:txBody>
      </p:sp>
      <p:sp>
        <p:nvSpPr>
          <p:cNvPr id="35" name="テキスト ボックス 62"/>
          <p:cNvSpPr txBox="1">
            <a:spLocks noChangeArrowheads="1"/>
          </p:cNvSpPr>
          <p:nvPr/>
        </p:nvSpPr>
        <p:spPr bwMode="auto">
          <a:xfrm>
            <a:off x="3604022" y="6323707"/>
            <a:ext cx="4993622" cy="608955"/>
          </a:xfrm>
          <a:prstGeom prst="rect">
            <a:avLst/>
          </a:prstGeom>
          <a:noFill/>
          <a:ln w="9525">
            <a:noFill/>
            <a:miter lim="800000"/>
            <a:headEnd/>
            <a:tailEnd/>
          </a:ln>
        </p:spPr>
        <p:txBody>
          <a:bodyPr wrap="none" lIns="100145" tIns="50073" rIns="100145" bIns="50073">
            <a:spAutoFit/>
          </a:bodyPr>
          <a:lstStyle/>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規定</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の原稿を入稿締め切り日まで</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下記</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E-Mail</a:t>
            </a:r>
            <a:r>
              <a:rPr lang="ja-JP" altLang="en-US" sz="1100" dirty="0" err="1">
                <a:latin typeface="メイリオ" panose="020B0604030504040204" pitchFamily="50" charset="-128"/>
                <a:ea typeface="メイリオ" panose="020B0604030504040204" pitchFamily="50" charset="-128"/>
                <a:cs typeface="メイリオ" panose="020B0604030504040204" pitchFamily="50" charset="-128"/>
              </a:rPr>
              <a:t>に添</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付し、ご入稿ください</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入稿メールアドレス：　</a:t>
            </a:r>
            <a:r>
              <a:rPr lang="en-US" altLang="ja-JP" sz="11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f-web@mynavi.jp</a:t>
            </a:r>
          </a:p>
          <a:p>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入稿締め切り日：　</a:t>
            </a:r>
            <a:r>
              <a:rPr lang="en-US" altLang="ja-JP" sz="1100" b="1" dirty="0" smtClean="0">
                <a:solidFill>
                  <a:srgbClr val="C0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営業日前</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1001713"/>
            <a:r>
              <a:rPr lang="ja-JP" altLang="en-US" sz="1200" dirty="0">
                <a:solidFill>
                  <a:srgbClr val="000000"/>
                </a:solidFill>
                <a:latin typeface="メイリオ" pitchFamily="50" charset="-128"/>
                <a:ea typeface="メイリオ" pitchFamily="50" charset="-128"/>
                <a:cs typeface="メイリオ" pitchFamily="50" charset="-128"/>
              </a:rPr>
              <a:t>フレッシャーズ</a:t>
            </a:r>
            <a:r>
              <a:rPr lang="ja-JP" altLang="en-US" sz="1200" dirty="0" smtClean="0">
                <a:solidFill>
                  <a:srgbClr val="000000"/>
                </a:solidFill>
                <a:latin typeface="メイリオ" pitchFamily="50" charset="-128"/>
                <a:ea typeface="メイリオ" pitchFamily="50" charset="-128"/>
                <a:cs typeface="メイリオ" pitchFamily="50" charset="-128"/>
              </a:rPr>
              <a:t>を熟知した編集力により、</a:t>
            </a:r>
            <a:r>
              <a:rPr lang="ja-JP" altLang="en-US" sz="1200" b="1" dirty="0" smtClean="0">
                <a:solidFill>
                  <a:srgbClr val="C00000"/>
                </a:solidFill>
                <a:latin typeface="メイリオ" pitchFamily="50" charset="-128"/>
                <a:ea typeface="メイリオ" pitchFamily="50" charset="-128"/>
                <a:cs typeface="メイリオ" pitchFamily="50" charset="-128"/>
              </a:rPr>
              <a:t>貴社のニーズ・ご要望に合わせた商品・サービス告知が可能</a:t>
            </a:r>
            <a:r>
              <a:rPr lang="ja-JP" altLang="en-US" sz="1200" dirty="0" smtClean="0">
                <a:solidFill>
                  <a:srgbClr val="000000"/>
                </a:solidFill>
                <a:latin typeface="メイリオ" pitchFamily="50" charset="-128"/>
                <a:ea typeface="メイリオ" pitchFamily="50" charset="-128"/>
                <a:cs typeface="メイリオ" pitchFamily="50" charset="-128"/>
              </a:rPr>
              <a:t>です。</a:t>
            </a:r>
            <a:endParaRPr lang="en-US" altLang="ja-JP" sz="1200" dirty="0" smtClean="0">
              <a:solidFill>
                <a:srgbClr val="000000"/>
              </a:solidFill>
              <a:latin typeface="メイリオ" pitchFamily="50" charset="-128"/>
              <a:ea typeface="メイリオ" pitchFamily="50" charset="-128"/>
              <a:cs typeface="メイリオ" pitchFamily="50" charset="-128"/>
            </a:endParaRPr>
          </a:p>
          <a:p>
            <a:pPr defTabSz="1001713"/>
            <a:r>
              <a:rPr lang="ja-JP" altLang="en-US" sz="1200" dirty="0" smtClean="0">
                <a:solidFill>
                  <a:srgbClr val="000000"/>
                </a:solidFill>
                <a:latin typeface="メイリオ" pitchFamily="50" charset="-128"/>
                <a:ea typeface="メイリオ" pitchFamily="50" charset="-128"/>
                <a:cs typeface="メイリオ" pitchFamily="50" charset="-128"/>
              </a:rPr>
              <a:t>最新の</a:t>
            </a:r>
            <a:r>
              <a:rPr lang="ja-JP" altLang="en-US" sz="1200" dirty="0">
                <a:solidFill>
                  <a:srgbClr val="000000"/>
                </a:solidFill>
                <a:latin typeface="メイリオ" pitchFamily="50" charset="-128"/>
                <a:ea typeface="メイリオ" pitchFamily="50" charset="-128"/>
                <a:cs typeface="メイリオ" pitchFamily="50" charset="-128"/>
              </a:rPr>
              <a:t>新社会人</a:t>
            </a:r>
            <a:r>
              <a:rPr lang="ja-JP" altLang="en-US" sz="1200" dirty="0" smtClean="0">
                <a:solidFill>
                  <a:srgbClr val="000000"/>
                </a:solidFill>
                <a:latin typeface="メイリオ" pitchFamily="50" charset="-128"/>
                <a:ea typeface="メイリオ" pitchFamily="50" charset="-128"/>
                <a:cs typeface="メイリオ" pitchFamily="50" charset="-128"/>
              </a:rPr>
              <a:t>動向と貴社ニーズをマッチングさせる訴求効果の高い</a:t>
            </a:r>
            <a:r>
              <a:rPr lang="ja-JP" altLang="en-US" sz="1200" dirty="0">
                <a:solidFill>
                  <a:srgbClr val="000000"/>
                </a:solidFill>
                <a:latin typeface="メイリオ" pitchFamily="50" charset="-128"/>
                <a:ea typeface="メイリオ" pitchFamily="50" charset="-128"/>
                <a:cs typeface="メイリオ" pitchFamily="50" charset="-128"/>
              </a:rPr>
              <a:t>定番</a:t>
            </a:r>
            <a:r>
              <a:rPr lang="ja-JP" altLang="en-US" sz="1200" dirty="0" smtClean="0">
                <a:solidFill>
                  <a:srgbClr val="000000"/>
                </a:solidFill>
                <a:latin typeface="メイリオ" pitchFamily="50" charset="-128"/>
                <a:ea typeface="メイリオ" pitchFamily="50" charset="-128"/>
                <a:cs typeface="メイリオ" pitchFamily="50" charset="-128"/>
              </a:rPr>
              <a:t>メニューです。</a:t>
            </a:r>
            <a:endParaRPr lang="ja-JP" altLang="en-US" sz="1200" dirty="0">
              <a:solidFill>
                <a:srgbClr val="000000"/>
              </a:solidFill>
              <a:latin typeface="メイリオ" pitchFamily="50" charset="-128"/>
              <a:ea typeface="メイリオ" pitchFamily="50" charset="-128"/>
              <a:cs typeface="メイリオ" pitchFamily="50" charset="-128"/>
            </a:endParaRPr>
          </a:p>
        </p:txBody>
      </p:sp>
      <p:sp>
        <p:nvSpPr>
          <p:cNvPr id="2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28</a:t>
            </a:fld>
            <a:endParaRPr lang="ja-JP" altLang="en-US"/>
          </a:p>
        </p:txBody>
      </p:sp>
    </p:spTree>
    <p:extLst>
      <p:ext uri="{BB962C8B-B14F-4D97-AF65-F5344CB8AC3E}">
        <p14:creationId xmlns:p14="http://schemas.microsoft.com/office/powerpoint/2010/main" val="1785760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4060" y="106330"/>
            <a:ext cx="1008000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a:p>
          <a:p>
            <a:pPr algn="ctr"/>
            <a:r>
              <a:rPr lang="en-US" altLang="ja-JP" sz="3200" u="sng" dirty="0">
                <a:solidFill>
                  <a:srgbClr val="31653E"/>
                </a:solidFill>
              </a:rPr>
              <a:t>FRESHERS </a:t>
            </a:r>
            <a:r>
              <a:rPr lang="en-US" altLang="ja-JP" sz="3200" u="sng" dirty="0" smtClean="0">
                <a:solidFill>
                  <a:srgbClr val="31653E"/>
                </a:solidFill>
              </a:rPr>
              <a:t>DM</a:t>
            </a:r>
            <a:endParaRPr lang="en-US" altLang="ja-JP" sz="3200" u="sng" dirty="0">
              <a:solidFill>
                <a:srgbClr val="31653E"/>
              </a:solidFill>
            </a:endParaRPr>
          </a:p>
          <a:p>
            <a:pPr algn="ctr"/>
            <a:endParaRPr lang="en-US" altLang="ja-JP" sz="800" u="sng" dirty="0">
              <a:solidFill>
                <a:srgbClr val="31653E"/>
              </a:solidFill>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フレッシャーズ</a:t>
            </a:r>
            <a:r>
              <a:rPr lang="en-US" altLang="ja-JP"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DM</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3200" u="sng" dirty="0">
              <a:solidFill>
                <a:srgbClr val="31653E"/>
              </a:solidFill>
            </a:endParaRPr>
          </a:p>
        </p:txBody>
      </p:sp>
    </p:spTree>
    <p:extLst>
      <p:ext uri="{BB962C8B-B14F-4D97-AF65-F5344CB8AC3E}">
        <p14:creationId xmlns:p14="http://schemas.microsoft.com/office/powerpoint/2010/main" val="344629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462980" y="1957983"/>
            <a:ext cx="2804702" cy="1301436"/>
          </a:xfrm>
          <a:prstGeom prst="rect">
            <a:avLst/>
          </a:prstGeom>
          <a:solidFill>
            <a:srgbClr val="E1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3869140" y="1957983"/>
            <a:ext cx="5666847" cy="1301436"/>
          </a:xfrm>
          <a:prstGeom prst="rect">
            <a:avLst/>
          </a:prstGeom>
          <a:solidFill>
            <a:srgbClr val="F4F7E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Rectangle 104"/>
          <p:cNvSpPr>
            <a:spLocks noChangeArrowheads="1"/>
          </p:cNvSpPr>
          <p:nvPr/>
        </p:nvSpPr>
        <p:spPr bwMode="auto">
          <a:xfrm>
            <a:off x="462979" y="1984349"/>
            <a:ext cx="2808313" cy="1153704"/>
          </a:xfrm>
          <a:prstGeom prst="rect">
            <a:avLst/>
          </a:prstGeom>
          <a:noFill/>
          <a:ln>
            <a:noFill/>
          </a:ln>
          <a:extLst/>
        </p:spPr>
        <p:txBody>
          <a:bodyPr wrap="square" lIns="100128" tIns="50065" rIns="100128" bIns="50065" anchor="ctr">
            <a:spAutoFit/>
          </a:bodyPr>
          <a:lstStyle/>
          <a:p>
            <a:pPr defTabSz="1001713">
              <a:lnSpc>
                <a:spcPct val="120000"/>
              </a:lnSpc>
            </a:pPr>
            <a:r>
              <a:rPr lang="ja-JP" altLang="en-US" sz="800" dirty="0" smtClean="0">
                <a:solidFill>
                  <a:srgbClr val="4D4D4D"/>
                </a:solidFill>
                <a:latin typeface="+mj-ea"/>
                <a:ea typeface="+mj-ea"/>
              </a:rPr>
              <a:t>■</a:t>
            </a:r>
            <a:r>
              <a:rPr lang="ja-JP" altLang="en-US" sz="800" dirty="0">
                <a:solidFill>
                  <a:srgbClr val="4D4D4D"/>
                </a:solidFill>
                <a:latin typeface="+mj-ea"/>
                <a:ea typeface="+mj-ea"/>
              </a:rPr>
              <a:t>マイナビ（</a:t>
            </a:r>
            <a:r>
              <a:rPr lang="en-US" altLang="ja-JP" sz="800" dirty="0">
                <a:solidFill>
                  <a:srgbClr val="4D4D4D"/>
                </a:solidFill>
                <a:latin typeface="+mj-ea"/>
                <a:ea typeface="+mj-ea"/>
              </a:rPr>
              <a:t>WEB</a:t>
            </a:r>
            <a:r>
              <a:rPr lang="ja-JP" altLang="en-US" sz="800" dirty="0" smtClean="0">
                <a:solidFill>
                  <a:srgbClr val="4D4D4D"/>
                </a:solidFill>
                <a:latin typeface="+mj-ea"/>
                <a:ea typeface="+mj-ea"/>
              </a:rPr>
              <a:t>）</a:t>
            </a:r>
            <a:endParaRPr lang="en-US" altLang="ja-JP" sz="800" dirty="0">
              <a:solidFill>
                <a:srgbClr val="4D4D4D"/>
              </a:solidFill>
              <a:latin typeface="+mj-ea"/>
              <a:ea typeface="+mj-ea"/>
            </a:endParaRPr>
          </a:p>
          <a:p>
            <a:pPr defTabSz="1001713">
              <a:lnSpc>
                <a:spcPct val="120000"/>
              </a:lnSpc>
            </a:pPr>
            <a:r>
              <a:rPr lang="ja-JP" altLang="en-US" sz="800" dirty="0" smtClean="0">
                <a:solidFill>
                  <a:srgbClr val="4D4D4D"/>
                </a:solidFill>
                <a:latin typeface="+mj-ea"/>
                <a:ea typeface="+mj-ea"/>
              </a:rPr>
              <a:t>会員数 </a:t>
            </a:r>
            <a:r>
              <a:rPr lang="ja-JP" altLang="en-US" sz="800" b="1" dirty="0" smtClean="0">
                <a:solidFill>
                  <a:schemeClr val="accent6"/>
                </a:solidFill>
                <a:latin typeface="+mj-ea"/>
                <a:ea typeface="+mj-ea"/>
              </a:rPr>
              <a:t>約</a:t>
            </a:r>
            <a:r>
              <a:rPr lang="en-US" altLang="ja-JP" sz="1100" b="1" dirty="0" smtClean="0">
                <a:solidFill>
                  <a:srgbClr val="FF9900"/>
                </a:solidFill>
                <a:latin typeface="+mj-ea"/>
                <a:ea typeface="+mj-ea"/>
              </a:rPr>
              <a:t>70</a:t>
            </a:r>
            <a:r>
              <a:rPr lang="ja-JP" altLang="en-US" sz="800" dirty="0" smtClean="0">
                <a:solidFill>
                  <a:srgbClr val="4D4D4D"/>
                </a:solidFill>
                <a:latin typeface="+mj-ea"/>
                <a:ea typeface="+mj-ea"/>
              </a:rPr>
              <a:t>万人</a:t>
            </a:r>
            <a:endParaRPr lang="en-US" altLang="ja-JP" sz="800" dirty="0" smtClean="0">
              <a:solidFill>
                <a:srgbClr val="4D4D4D"/>
              </a:solidFill>
              <a:latin typeface="+mj-ea"/>
              <a:ea typeface="+mj-ea"/>
            </a:endParaRPr>
          </a:p>
          <a:p>
            <a:pPr defTabSz="1001713">
              <a:lnSpc>
                <a:spcPct val="120000"/>
              </a:lnSpc>
            </a:pPr>
            <a:r>
              <a:rPr lang="ja-JP" altLang="en-US" sz="800" dirty="0" smtClean="0">
                <a:solidFill>
                  <a:srgbClr val="4D4D4D"/>
                </a:solidFill>
                <a:latin typeface="+mj-ea"/>
                <a:ea typeface="+mj-ea"/>
              </a:rPr>
              <a:t>■</a:t>
            </a:r>
            <a:r>
              <a:rPr lang="ja-JP" altLang="en-US" sz="800" dirty="0">
                <a:solidFill>
                  <a:srgbClr val="4D4D4D"/>
                </a:solidFill>
                <a:latin typeface="+mj-ea"/>
                <a:ea typeface="+mj-ea"/>
              </a:rPr>
              <a:t>マイナビ</a:t>
            </a:r>
            <a:r>
              <a:rPr lang="en-US" altLang="ja-JP" sz="800" dirty="0" smtClean="0">
                <a:solidFill>
                  <a:srgbClr val="4D4D4D"/>
                </a:solidFill>
                <a:latin typeface="+mj-ea"/>
                <a:ea typeface="+mj-ea"/>
              </a:rPr>
              <a:t>EXPO</a:t>
            </a:r>
          </a:p>
          <a:p>
            <a:pPr defTabSz="1001713">
              <a:lnSpc>
                <a:spcPct val="120000"/>
              </a:lnSpc>
            </a:pPr>
            <a:r>
              <a:rPr lang="ja-JP" altLang="en-US" sz="800" dirty="0" smtClean="0">
                <a:solidFill>
                  <a:srgbClr val="4D4D4D"/>
                </a:solidFill>
                <a:latin typeface="+mj-ea"/>
                <a:ea typeface="+mj-ea"/>
              </a:rPr>
              <a:t>来場</a:t>
            </a:r>
            <a:r>
              <a:rPr lang="ja-JP" altLang="en-US" sz="800" dirty="0">
                <a:solidFill>
                  <a:srgbClr val="4D4D4D"/>
                </a:solidFill>
                <a:latin typeface="+mj-ea"/>
                <a:ea typeface="+mj-ea"/>
              </a:rPr>
              <a:t>実績全国約</a:t>
            </a:r>
            <a:r>
              <a:rPr lang="en-US" altLang="ja-JP" sz="1100" dirty="0" smtClean="0">
                <a:latin typeface="+mj-ea"/>
                <a:ea typeface="+mj-ea"/>
              </a:rPr>
              <a:t>23.5</a:t>
            </a:r>
            <a:r>
              <a:rPr lang="ja-JP" altLang="en-US" sz="800" dirty="0" smtClean="0">
                <a:solidFill>
                  <a:srgbClr val="4D4D4D"/>
                </a:solidFill>
                <a:latin typeface="+mj-ea"/>
                <a:ea typeface="+mj-ea"/>
              </a:rPr>
              <a:t>万人</a:t>
            </a:r>
            <a:endParaRPr lang="ja-JP" altLang="en-US" sz="800" dirty="0">
              <a:solidFill>
                <a:srgbClr val="4D4D4D"/>
              </a:solidFill>
              <a:latin typeface="+mj-ea"/>
              <a:ea typeface="+mj-ea"/>
            </a:endParaRPr>
          </a:p>
          <a:p>
            <a:pPr defTabSz="1001713">
              <a:lnSpc>
                <a:spcPct val="120000"/>
              </a:lnSpc>
            </a:pPr>
            <a:r>
              <a:rPr lang="ja-JP" altLang="en-US" sz="800" dirty="0">
                <a:solidFill>
                  <a:srgbClr val="4D4D4D"/>
                </a:solidFill>
                <a:latin typeface="+mj-ea"/>
                <a:ea typeface="+mj-ea"/>
              </a:rPr>
              <a:t>■就活</a:t>
            </a:r>
            <a:r>
              <a:rPr lang="ja-JP" altLang="en-US" sz="800" dirty="0" smtClean="0">
                <a:solidFill>
                  <a:srgbClr val="4D4D4D"/>
                </a:solidFill>
                <a:latin typeface="+mj-ea"/>
                <a:ea typeface="+mj-ea"/>
              </a:rPr>
              <a:t>スタイルブック</a:t>
            </a:r>
            <a:endParaRPr lang="en-US" altLang="ja-JP" sz="800" dirty="0" smtClean="0">
              <a:solidFill>
                <a:srgbClr val="4D4D4D"/>
              </a:solidFill>
              <a:latin typeface="+mj-ea"/>
              <a:ea typeface="+mj-ea"/>
            </a:endParaRPr>
          </a:p>
          <a:p>
            <a:pPr defTabSz="1001713">
              <a:lnSpc>
                <a:spcPct val="120000"/>
              </a:lnSpc>
            </a:pPr>
            <a:r>
              <a:rPr lang="ja-JP" altLang="en-US" sz="800" dirty="0" smtClean="0">
                <a:solidFill>
                  <a:srgbClr val="4D4D4D"/>
                </a:solidFill>
                <a:latin typeface="+mj-ea"/>
                <a:ea typeface="+mj-ea"/>
              </a:rPr>
              <a:t>発行</a:t>
            </a:r>
            <a:r>
              <a:rPr lang="ja-JP" altLang="en-US" sz="800" dirty="0">
                <a:solidFill>
                  <a:srgbClr val="4D4D4D"/>
                </a:solidFill>
                <a:latin typeface="+mj-ea"/>
                <a:ea typeface="+mj-ea"/>
              </a:rPr>
              <a:t>部数全国</a:t>
            </a:r>
            <a:r>
              <a:rPr lang="en-US" altLang="ja-JP" sz="1100" dirty="0">
                <a:solidFill>
                  <a:srgbClr val="4D4D4D"/>
                </a:solidFill>
                <a:latin typeface="+mj-ea"/>
                <a:ea typeface="+mj-ea"/>
              </a:rPr>
              <a:t>26</a:t>
            </a:r>
            <a:r>
              <a:rPr lang="ja-JP" altLang="en-US" sz="800" dirty="0" smtClean="0">
                <a:solidFill>
                  <a:srgbClr val="4D4D4D"/>
                </a:solidFill>
                <a:latin typeface="+mj-ea"/>
                <a:ea typeface="+mj-ea"/>
              </a:rPr>
              <a:t>万部</a:t>
            </a:r>
            <a:endParaRPr lang="en-US" altLang="ja-JP" sz="800" dirty="0" smtClean="0">
              <a:solidFill>
                <a:srgbClr val="4D4D4D"/>
              </a:solidFill>
              <a:latin typeface="+mj-ea"/>
              <a:ea typeface="+mj-ea"/>
            </a:endParaRPr>
          </a:p>
        </p:txBody>
      </p:sp>
      <p:sp>
        <p:nvSpPr>
          <p:cNvPr id="2" name="タイトル 1"/>
          <p:cNvSpPr>
            <a:spLocks noGrp="1"/>
          </p:cNvSpPr>
          <p:nvPr>
            <p:ph type="title"/>
          </p:nvPr>
        </p:nvSpPr>
        <p:spPr/>
        <p:txBody>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媒体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データ</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235285311"/>
              </p:ext>
            </p:extLst>
          </p:nvPr>
        </p:nvGraphicFramePr>
        <p:xfrm>
          <a:off x="534988" y="3836317"/>
          <a:ext cx="9217032" cy="3355707"/>
        </p:xfrm>
        <a:graphic>
          <a:graphicData uri="http://schemas.openxmlformats.org/drawingml/2006/table">
            <a:tbl>
              <a:tblPr firstRow="1" bandRow="1">
                <a:tableStyleId>{5C22544A-7EE6-4342-B048-85BDC9FD1C3A}</a:tableStyleId>
              </a:tblPr>
              <a:tblGrid>
                <a:gridCol w="837912"/>
                <a:gridCol w="837912"/>
                <a:gridCol w="837912"/>
                <a:gridCol w="837912"/>
                <a:gridCol w="837912"/>
                <a:gridCol w="837912"/>
                <a:gridCol w="837912"/>
                <a:gridCol w="837912"/>
                <a:gridCol w="837912"/>
                <a:gridCol w="837912"/>
                <a:gridCol w="837912"/>
              </a:tblGrid>
              <a:tr h="351258">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7</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9</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10</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11</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1</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3</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ja-JP"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4</a:t>
                      </a:r>
                      <a:r>
                        <a:rPr kumimoji="1" lang="ja-JP" altLang="en-US" sz="900"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月</a:t>
                      </a:r>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12700" cap="flat" cmpd="sng" algn="ctr">
                      <a:solidFill>
                        <a:schemeClr val="bg1">
                          <a:lumMod val="75000"/>
                        </a:schemeClr>
                      </a:solidFill>
                      <a:prstDash val="sysDot"/>
                      <a:round/>
                      <a:headEnd type="none" w="med" len="med"/>
                      <a:tailEnd type="none" w="med" len="med"/>
                    </a:lnL>
                    <a:lnR w="12700" cmpd="sng">
                      <a:noFill/>
                    </a:lnR>
                    <a:lnT w="12700" cmpd="sng">
                      <a:noFill/>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1599417">
                <a:tc>
                  <a:txBody>
                    <a:bodyPr/>
                    <a:lstStyle/>
                    <a:p>
                      <a:r>
                        <a:rPr kumimoji="1" lang="ja-JP" altLang="en-US"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学生の動き</a:t>
                      </a:r>
                      <a:endParaRPr kumimoji="1" lang="en-US" altLang="ja-JP"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ja-JP" altLang="en-US"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マガジン</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ja-JP" altLang="en-US"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交通広告</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en-US" altLang="ja-JP"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WEB</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r h="351258">
                <a:tc>
                  <a:txBody>
                    <a:bodyPr/>
                    <a:lstStyle/>
                    <a:p>
                      <a:r>
                        <a:rPr kumimoji="1" lang="en-US" altLang="ja-JP" sz="900" b="1" dirty="0" smtClean="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DM</a:t>
                      </a:r>
                      <a:endParaRPr kumimoji="1" lang="ja-JP" altLang="en-US" sz="9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mpd="sng">
                      <a:noFill/>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ap="flat" cmpd="sng" algn="ctr">
                      <a:solidFill>
                        <a:schemeClr val="bg1">
                          <a:lumMod val="75000"/>
                        </a:schemeClr>
                      </a:solidFill>
                      <a:prstDash val="sysDot"/>
                      <a:round/>
                      <a:headEnd type="none" w="med" len="med"/>
                      <a:tailEnd type="none" w="med" len="med"/>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90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a:lnL w="12700" cap="flat" cmpd="sng" algn="ctr">
                      <a:solidFill>
                        <a:schemeClr val="bg1">
                          <a:lumMod val="75000"/>
                        </a:schemeClr>
                      </a:solidFill>
                      <a:prstDash val="sysDot"/>
                      <a:round/>
                      <a:headEnd type="none" w="med" len="med"/>
                      <a:tailEnd type="none" w="med" len="med"/>
                    </a:lnL>
                    <a:lnR w="12700" cmpd="sng">
                      <a:noFill/>
                    </a:lnR>
                    <a:lnT w="12700" cap="flat" cmpd="sng" algn="ctr">
                      <a:solidFill>
                        <a:schemeClr val="bg1">
                          <a:lumMod val="75000"/>
                        </a:schemeClr>
                      </a:solidFill>
                      <a:prstDash val="sysDot"/>
                      <a:round/>
                      <a:headEnd type="none" w="med" len="med"/>
                      <a:tailEnd type="none" w="med" len="med"/>
                    </a:lnT>
                    <a:lnB w="12700" cap="flat" cmpd="sng" algn="ctr">
                      <a:solidFill>
                        <a:schemeClr val="bg1">
                          <a:lumMod val="75000"/>
                        </a:schemeClr>
                      </a:solidFill>
                      <a:prstDash val="sysDot"/>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4" name="角丸四角形 3"/>
          <p:cNvSpPr/>
          <p:nvPr/>
        </p:nvSpPr>
        <p:spPr>
          <a:xfrm>
            <a:off x="1443269" y="4268366"/>
            <a:ext cx="72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試験</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角丸四角形 71"/>
          <p:cNvSpPr/>
          <p:nvPr/>
        </p:nvSpPr>
        <p:spPr>
          <a:xfrm>
            <a:off x="2335188" y="4268366"/>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夏休み</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角丸四角形 72"/>
          <p:cNvSpPr/>
          <p:nvPr/>
        </p:nvSpPr>
        <p:spPr>
          <a:xfrm>
            <a:off x="4063380" y="4268366"/>
            <a:ext cx="270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授業履修</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角丸四角形 73"/>
          <p:cNvSpPr/>
          <p:nvPr/>
        </p:nvSpPr>
        <p:spPr>
          <a:xfrm>
            <a:off x="6883282" y="4268366"/>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試験</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角丸四角形 74"/>
          <p:cNvSpPr/>
          <p:nvPr/>
        </p:nvSpPr>
        <p:spPr>
          <a:xfrm>
            <a:off x="2335188" y="4514400"/>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旅行・レジャー</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角丸四角形 75"/>
          <p:cNvSpPr/>
          <p:nvPr/>
        </p:nvSpPr>
        <p:spPr>
          <a:xfrm>
            <a:off x="2335188" y="4772422"/>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短期バイト</a:t>
            </a:r>
          </a:p>
        </p:txBody>
      </p:sp>
      <p:sp>
        <p:nvSpPr>
          <p:cNvPr id="77" name="角丸四角形 76"/>
          <p:cNvSpPr/>
          <p:nvPr/>
        </p:nvSpPr>
        <p:spPr>
          <a:xfrm>
            <a:off x="1443268" y="5276478"/>
            <a:ext cx="2331919"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就職活動</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角丸四角形 77"/>
          <p:cNvSpPr/>
          <p:nvPr/>
        </p:nvSpPr>
        <p:spPr>
          <a:xfrm>
            <a:off x="4063380" y="4514400"/>
            <a:ext cx="360000" cy="960077"/>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内定式</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角丸四角形 78"/>
          <p:cNvSpPr/>
          <p:nvPr/>
        </p:nvSpPr>
        <p:spPr>
          <a:xfrm>
            <a:off x="4783540" y="4514400"/>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学園祭</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角丸四角形 79"/>
          <p:cNvSpPr/>
          <p:nvPr/>
        </p:nvSpPr>
        <p:spPr>
          <a:xfrm>
            <a:off x="7303820" y="4514400"/>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追いコン</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角丸四角形 81"/>
          <p:cNvSpPr/>
          <p:nvPr/>
        </p:nvSpPr>
        <p:spPr>
          <a:xfrm>
            <a:off x="5678670" y="4514400"/>
            <a:ext cx="144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卒論</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角丸四角形 83"/>
          <p:cNvSpPr/>
          <p:nvPr/>
        </p:nvSpPr>
        <p:spPr>
          <a:xfrm>
            <a:off x="4783541" y="4772422"/>
            <a:ext cx="4072586"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卒業旅行</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角丸四角形 82"/>
          <p:cNvSpPr/>
          <p:nvPr/>
        </p:nvSpPr>
        <p:spPr>
          <a:xfrm>
            <a:off x="8122193" y="4514400"/>
            <a:ext cx="72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卒業式</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角丸四角形 84"/>
          <p:cNvSpPr/>
          <p:nvPr/>
        </p:nvSpPr>
        <p:spPr>
          <a:xfrm>
            <a:off x="2335187" y="5018400"/>
            <a:ext cx="1440000" cy="198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内定者懇親会</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角丸四角形 85"/>
          <p:cNvSpPr/>
          <p:nvPr/>
        </p:nvSpPr>
        <p:spPr>
          <a:xfrm>
            <a:off x="4460218" y="5018400"/>
            <a:ext cx="4395909"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内定者懇親会・内定者研修</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角丸四角形 86"/>
          <p:cNvSpPr/>
          <p:nvPr/>
        </p:nvSpPr>
        <p:spPr>
          <a:xfrm>
            <a:off x="4459727" y="5276478"/>
            <a:ext cx="4395909"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新生活準備・入社準備</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角丸四角形 87"/>
          <p:cNvSpPr/>
          <p:nvPr/>
        </p:nvSpPr>
        <p:spPr>
          <a:xfrm>
            <a:off x="7762193" y="5528526"/>
            <a:ext cx="1440000" cy="198000"/>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引越し</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角丸四角形 88"/>
          <p:cNvSpPr/>
          <p:nvPr/>
        </p:nvSpPr>
        <p:spPr>
          <a:xfrm>
            <a:off x="7303820" y="5852542"/>
            <a:ext cx="720000" cy="1980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2/28</a:t>
            </a:r>
            <a:r>
              <a:rPr kumimoji="1"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発行</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角丸四角形 90"/>
          <p:cNvSpPr/>
          <p:nvPr/>
        </p:nvSpPr>
        <p:spPr>
          <a:xfrm>
            <a:off x="8189385" y="6212582"/>
            <a:ext cx="1440000" cy="198000"/>
          </a:xfrm>
          <a:prstGeom prst="roundRect">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交通広告</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角丸四角形 91"/>
          <p:cNvSpPr/>
          <p:nvPr/>
        </p:nvSpPr>
        <p:spPr>
          <a:xfrm>
            <a:off x="1474445" y="6572622"/>
            <a:ext cx="8154940" cy="198000"/>
          </a:xfrm>
          <a:prstGeom prst="roundRect">
            <a:avLst/>
          </a:prstGeom>
          <a:gradFill flip="none" rotWithShape="1">
            <a:gsLst>
              <a:gs pos="0">
                <a:srgbClr val="31653E">
                  <a:shade val="30000"/>
                  <a:satMod val="115000"/>
                </a:srgbClr>
              </a:gs>
              <a:gs pos="50000">
                <a:srgbClr val="31653E">
                  <a:shade val="67500"/>
                  <a:satMod val="115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7/1 </a:t>
            </a:r>
            <a:r>
              <a:rPr kumimoji="1"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オープン</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角丸四角形 93"/>
          <p:cNvSpPr/>
          <p:nvPr/>
        </p:nvSpPr>
        <p:spPr>
          <a:xfrm>
            <a:off x="4099583" y="6932662"/>
            <a:ext cx="5628944" cy="198000"/>
          </a:xfrm>
          <a:prstGeom prst="roundRect">
            <a:avLst/>
          </a:prstGeom>
          <a:gradFill flip="none" rotWithShape="1">
            <a:gsLst>
              <a:gs pos="0">
                <a:srgbClr val="31653E">
                  <a:shade val="30000"/>
                  <a:satMod val="115000"/>
                </a:srgbClr>
              </a:gs>
              <a:gs pos="50000">
                <a:srgbClr val="31653E">
                  <a:shade val="67500"/>
                  <a:satMod val="115000"/>
                </a:srgb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8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発送開始</a:t>
            </a:r>
            <a:endParaRPr kumimoji="1" lang="ja-JP" altLang="en-US" sz="8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角丸四角形 94"/>
          <p:cNvSpPr/>
          <p:nvPr/>
        </p:nvSpPr>
        <p:spPr>
          <a:xfrm>
            <a:off x="9008527" y="4268365"/>
            <a:ext cx="720000" cy="1206111"/>
          </a:xfrm>
          <a:prstGeom prst="roundRect">
            <a:avLst/>
          </a:prstGeom>
          <a:solidFill>
            <a:srgbClr val="FFFFCC"/>
          </a:solidFill>
          <a:ln w="19050">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入社</a:t>
            </a:r>
            <a:endParaRPr kumimoji="1" lang="en-US" altLang="ja-JP" sz="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新生活</a:t>
            </a:r>
            <a:endParaRPr kumimoji="1" lang="ja-JP" altLang="en-US" sz="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2" name="グループ化 31"/>
          <p:cNvGrpSpPr/>
          <p:nvPr/>
        </p:nvGrpSpPr>
        <p:grpSpPr>
          <a:xfrm>
            <a:off x="6656721" y="2033826"/>
            <a:ext cx="2975446" cy="776381"/>
            <a:chOff x="269700" y="4131357"/>
            <a:chExt cx="2810297" cy="733284"/>
          </a:xfrm>
        </p:grpSpPr>
        <p:sp>
          <p:nvSpPr>
            <p:cNvPr id="33" name="Text Box 4"/>
            <p:cNvSpPr txBox="1">
              <a:spLocks noChangeArrowheads="1"/>
            </p:cNvSpPr>
            <p:nvPr/>
          </p:nvSpPr>
          <p:spPr bwMode="auto">
            <a:xfrm>
              <a:off x="269700" y="4131357"/>
              <a:ext cx="2810297" cy="41752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100" b="1" dirty="0" smtClean="0">
                  <a:solidFill>
                    <a:schemeClr val="tx1">
                      <a:lumMod val="75000"/>
                      <a:lumOff val="25000"/>
                    </a:schemeClr>
                  </a:solidFill>
                  <a:latin typeface="メイリオ" pitchFamily="50" charset="-128"/>
                  <a:ea typeface="メイリオ" pitchFamily="50" charset="-128"/>
                  <a:cs typeface="メイリオ" pitchFamily="50" charset="-128"/>
                </a:rPr>
                <a:t>■新生活応援マガジン（フリーマガジン）</a:t>
              </a:r>
              <a:endParaRPr lang="en-US" altLang="ja-JP" sz="1100" b="1" dirty="0" smtClean="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r>
                <a:rPr kumimoji="0" lang="ja-JP" altLang="en-US" sz="1100" b="1" dirty="0" smtClean="0">
                  <a:solidFill>
                    <a:schemeClr val="tx1">
                      <a:lumMod val="75000"/>
                      <a:lumOff val="25000"/>
                    </a:schemeClr>
                  </a:solidFill>
                  <a:latin typeface="メイリオ" pitchFamily="50" charset="-128"/>
                  <a:ea typeface="メイリオ" pitchFamily="50" charset="-128"/>
                  <a:cs typeface="メイリオ" pitchFamily="50" charset="-128"/>
                </a:rPr>
                <a:t>   </a:t>
              </a:r>
              <a:r>
                <a:rPr kumimoji="0" lang="ja-JP" altLang="en-US" sz="900" dirty="0" smtClean="0">
                  <a:latin typeface="+mj-ea"/>
                  <a:cs typeface="メイリオ" pitchFamily="50" charset="-128"/>
                </a:rPr>
                <a:t>宅配</a:t>
              </a:r>
              <a:r>
                <a:rPr kumimoji="0" lang="en-US" altLang="ja-JP" sz="900" dirty="0">
                  <a:latin typeface="+mj-ea"/>
                  <a:cs typeface="メイリオ" pitchFamily="50" charset="-128"/>
                </a:rPr>
                <a:t>19</a:t>
              </a:r>
              <a:r>
                <a:rPr kumimoji="0" lang="ja-JP" altLang="en-US" sz="900" dirty="0" smtClean="0">
                  <a:latin typeface="+mj-ea"/>
                  <a:cs typeface="メイリオ" pitchFamily="50" charset="-128"/>
                </a:rPr>
                <a:t>万部</a:t>
              </a:r>
              <a:r>
                <a:rPr kumimoji="0" lang="en-US" altLang="ja-JP" sz="900" dirty="0" smtClean="0">
                  <a:latin typeface="+mj-ea"/>
                  <a:cs typeface="メイリオ" pitchFamily="50" charset="-128"/>
                </a:rPr>
                <a:t>(</a:t>
              </a:r>
              <a:r>
                <a:rPr kumimoji="0" lang="ja-JP" altLang="en-US" sz="900" dirty="0" smtClean="0">
                  <a:latin typeface="+mj-ea"/>
                  <a:cs typeface="メイリオ" pitchFamily="50" charset="-128"/>
                </a:rPr>
                <a:t>東エリア＋西エリア</a:t>
              </a:r>
              <a:r>
                <a:rPr kumimoji="0" lang="en-US" altLang="ja-JP" sz="900" dirty="0" smtClean="0">
                  <a:latin typeface="+mj-ea"/>
                  <a:cs typeface="メイリオ" pitchFamily="50" charset="-128"/>
                </a:rPr>
                <a:t>)</a:t>
              </a:r>
              <a:r>
                <a:rPr kumimoji="0" lang="ja-JP" altLang="en-US" sz="900" dirty="0" smtClean="0">
                  <a:latin typeface="+mj-ea"/>
                  <a:cs typeface="メイリオ" pitchFamily="50" charset="-128"/>
                </a:rPr>
                <a:t>＋卒業式</a:t>
              </a:r>
              <a:r>
                <a:rPr kumimoji="0" lang="ja-JP" altLang="en-US" sz="900" dirty="0">
                  <a:latin typeface="+mj-ea"/>
                  <a:cs typeface="メイリオ" pitchFamily="50" charset="-128"/>
                </a:rPr>
                <a:t>配布</a:t>
              </a:r>
              <a:r>
                <a:rPr kumimoji="0" lang="en-US" altLang="ja-JP" sz="900" dirty="0">
                  <a:latin typeface="+mj-ea"/>
                  <a:cs typeface="メイリオ" pitchFamily="50" charset="-128"/>
                </a:rPr>
                <a:t>3</a:t>
              </a:r>
              <a:r>
                <a:rPr kumimoji="0" lang="ja-JP" altLang="en-US" sz="900" dirty="0" smtClean="0">
                  <a:latin typeface="+mj-ea"/>
                  <a:cs typeface="メイリオ" pitchFamily="50" charset="-128"/>
                </a:rPr>
                <a:t>万部</a:t>
              </a:r>
              <a:endParaRPr kumimoji="0" lang="ja-JP" altLang="en-US" sz="900" dirty="0">
                <a:latin typeface="+mj-ea"/>
                <a:cs typeface="メイリオ" pitchFamily="50" charset="-128"/>
              </a:endParaRPr>
            </a:p>
          </p:txBody>
        </p:sp>
        <p:sp>
          <p:nvSpPr>
            <p:cNvPr id="36" name="正方形/長方形 35"/>
            <p:cNvSpPr/>
            <p:nvPr/>
          </p:nvSpPr>
          <p:spPr>
            <a:xfrm>
              <a:off x="1720560" y="4544878"/>
              <a:ext cx="861785" cy="319763"/>
            </a:xfrm>
            <a:prstGeom prst="rect">
              <a:avLst/>
            </a:prstGeom>
          </p:spPr>
          <p:txBody>
            <a:bodyPr wrap="none">
              <a:spAutoFit/>
            </a:bodyPr>
            <a:lstStyle/>
            <a:p>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6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万部</a:t>
              </a:r>
              <a:endPar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8" name="Text Box 4"/>
          <p:cNvSpPr txBox="1">
            <a:spLocks noChangeArrowheads="1"/>
          </p:cNvSpPr>
          <p:nvPr/>
        </p:nvSpPr>
        <p:spPr bwMode="auto">
          <a:xfrm>
            <a:off x="3971425" y="2028209"/>
            <a:ext cx="2138675" cy="27278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1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■フレッシャーズ</a:t>
            </a:r>
            <a:r>
              <a:rPr lang="en-US" altLang="ja-JP" sz="11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1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会員数</a:t>
            </a:r>
            <a:endParaRPr lang="ja-JP" altLang="en-US" sz="11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9" name="グループ化 38"/>
          <p:cNvGrpSpPr/>
          <p:nvPr/>
        </p:nvGrpSpPr>
        <p:grpSpPr>
          <a:xfrm>
            <a:off x="4047155" y="2386181"/>
            <a:ext cx="1031151" cy="540000"/>
            <a:chOff x="-1628327" y="1932202"/>
            <a:chExt cx="781279" cy="409145"/>
          </a:xfrm>
        </p:grpSpPr>
        <p:pic>
          <p:nvPicPr>
            <p:cNvPr id="44" name="Picture 2" descr="C:\Users\s0113127\Downloads\スタンダードな人のアイコン素材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27" y="1932202"/>
              <a:ext cx="409145" cy="4091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C:\Users\s0113127\Downloads\Female silhouette icon女性のシルエットアイコン.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192" y="1932202"/>
              <a:ext cx="409144" cy="4091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グループ化 39"/>
          <p:cNvGrpSpPr/>
          <p:nvPr/>
        </p:nvGrpSpPr>
        <p:grpSpPr>
          <a:xfrm>
            <a:off x="4783460" y="2242074"/>
            <a:ext cx="1956743" cy="789326"/>
            <a:chOff x="6397093" y="1966937"/>
            <a:chExt cx="1848140" cy="745515"/>
          </a:xfrm>
        </p:grpSpPr>
        <p:sp>
          <p:nvSpPr>
            <p:cNvPr id="41" name="Text Box 4"/>
            <p:cNvSpPr txBox="1">
              <a:spLocks noChangeArrowheads="1"/>
            </p:cNvSpPr>
            <p:nvPr/>
          </p:nvSpPr>
          <p:spPr bwMode="auto">
            <a:xfrm>
              <a:off x="6397093" y="2483882"/>
              <a:ext cx="1755239" cy="22857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endParaRPr lang="en-US" altLang="ja-JP" sz="900" u="sng"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6752510" y="2187917"/>
              <a:ext cx="861786" cy="319763"/>
            </a:xfrm>
            <a:prstGeom prst="rect">
              <a:avLst/>
            </a:prstGeom>
          </p:spPr>
          <p:txBody>
            <a:bodyPr wrap="none">
              <a:spAutoFit/>
            </a:bodyPr>
            <a:lstStyle/>
            <a:p>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6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b="1" dirty="0" smtClean="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万人</a:t>
              </a:r>
              <a:endParaRPr lang="ja-JP" altLang="en-US" sz="1100"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6675573" y="1966937"/>
              <a:ext cx="1569660" cy="22857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p>
              <a:endParaRPr lang="ja-JP" altLang="en-US" sz="900" dirty="0">
                <a:solidFill>
                  <a:prstClr val="black">
                    <a:lumMod val="75000"/>
                    <a:lumOff val="25000"/>
                  </a:prstClr>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16386" name="Picture 2" descr="C:\Users\s1150735\Desktop\画像\132921.pn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a:off x="7138151" y="2307568"/>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48" name="Text Box 4"/>
          <p:cNvSpPr txBox="1">
            <a:spLocks noChangeArrowheads="1"/>
          </p:cNvSpPr>
          <p:nvPr/>
        </p:nvSpPr>
        <p:spPr bwMode="auto">
          <a:xfrm>
            <a:off x="296730" y="3602155"/>
            <a:ext cx="1276263" cy="288169"/>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2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■年間イベント</a:t>
            </a:r>
            <a:endPar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AutoShape 101"/>
          <p:cNvSpPr>
            <a:spLocks noChangeArrowheads="1"/>
          </p:cNvSpPr>
          <p:nvPr/>
        </p:nvSpPr>
        <p:spPr bwMode="auto">
          <a:xfrm rot="5400000" flipH="1">
            <a:off x="3380160" y="2331521"/>
            <a:ext cx="287337" cy="73025"/>
          </a:xfrm>
          <a:prstGeom prst="flowChartExtract">
            <a:avLst/>
          </a:prstGeom>
          <a:solidFill>
            <a:schemeClr val="bg1">
              <a:lumMod val="50000"/>
            </a:schemeClr>
          </a:solidFill>
          <a:ln>
            <a:noFill/>
          </a:ln>
          <a:extLst/>
        </p:spPr>
        <p:txBody>
          <a:bodyPr wrap="none" anchor="ctr"/>
          <a:lstStyle/>
          <a:p>
            <a:endParaRPr lang="ja-JP" altLang="en-US" sz="600">
              <a:latin typeface="+mj-ea"/>
              <a:ea typeface="+mj-ea"/>
            </a:endParaRPr>
          </a:p>
        </p:txBody>
      </p:sp>
      <p:sp>
        <p:nvSpPr>
          <p:cNvPr id="59" name="Text Box 4"/>
          <p:cNvSpPr txBox="1">
            <a:spLocks noChangeArrowheads="1"/>
          </p:cNvSpPr>
          <p:nvPr/>
        </p:nvSpPr>
        <p:spPr bwMode="auto">
          <a:xfrm>
            <a:off x="464812" y="1449986"/>
            <a:ext cx="2736305" cy="519001"/>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900" dirty="0" smtClean="0">
                <a:solidFill>
                  <a:srgbClr val="4D4D4D"/>
                </a:solidFill>
                <a:latin typeface="+mj-ea"/>
                <a:ea typeface="+mj-ea"/>
              </a:rPr>
              <a:t>就職</a:t>
            </a:r>
            <a:r>
              <a:rPr lang="ja-JP" altLang="en-US" sz="900" dirty="0">
                <a:solidFill>
                  <a:srgbClr val="4D4D4D"/>
                </a:solidFill>
                <a:latin typeface="+mj-ea"/>
                <a:ea typeface="+mj-ea"/>
              </a:rPr>
              <a:t>活動を</a:t>
            </a:r>
            <a:r>
              <a:rPr lang="ja-JP" altLang="en-US" sz="900" dirty="0" smtClean="0">
                <a:solidFill>
                  <a:srgbClr val="4D4D4D"/>
                </a:solidFill>
                <a:latin typeface="+mj-ea"/>
                <a:ea typeface="+mj-ea"/>
              </a:rPr>
              <a:t>行う</a:t>
            </a:r>
            <a:r>
              <a:rPr lang="ja-JP" altLang="en-US" sz="900" dirty="0">
                <a:solidFill>
                  <a:srgbClr val="4D4D4D"/>
                </a:solidFill>
                <a:latin typeface="+mj-ea"/>
                <a:ea typeface="+mj-ea"/>
              </a:rPr>
              <a:t>学生</a:t>
            </a:r>
            <a:r>
              <a:rPr lang="ja-JP" altLang="en-US" sz="900" dirty="0" smtClean="0">
                <a:solidFill>
                  <a:srgbClr val="4D4D4D"/>
                </a:solidFill>
                <a:latin typeface="+mj-ea"/>
                <a:ea typeface="+mj-ea"/>
              </a:rPr>
              <a:t>の</a:t>
            </a:r>
            <a:r>
              <a:rPr lang="ja-JP" altLang="en-US" sz="900" b="1" dirty="0" smtClean="0">
                <a:solidFill>
                  <a:srgbClr val="C00000"/>
                </a:solidFill>
                <a:latin typeface="+mj-ea"/>
                <a:ea typeface="+mj-ea"/>
              </a:rPr>
              <a:t>約</a:t>
            </a:r>
            <a:r>
              <a:rPr lang="en-US" altLang="ja-JP" sz="900" b="1" dirty="0">
                <a:solidFill>
                  <a:srgbClr val="C00000"/>
                </a:solidFill>
                <a:latin typeface="+mj-ea"/>
                <a:ea typeface="+mj-ea"/>
              </a:rPr>
              <a:t>70</a:t>
            </a:r>
            <a:r>
              <a:rPr lang="ja-JP" altLang="en-US" sz="900" b="1" dirty="0">
                <a:solidFill>
                  <a:srgbClr val="C00000"/>
                </a:solidFill>
                <a:latin typeface="+mj-ea"/>
                <a:ea typeface="+mj-ea"/>
              </a:rPr>
              <a:t>万人</a:t>
            </a:r>
            <a:r>
              <a:rPr lang="ja-JP" altLang="en-US" sz="900" dirty="0">
                <a:solidFill>
                  <a:srgbClr val="4D4D4D"/>
                </a:solidFill>
                <a:latin typeface="+mj-ea"/>
                <a:ea typeface="+mj-ea"/>
              </a:rPr>
              <a:t>が</a:t>
            </a:r>
            <a:r>
              <a:rPr lang="ja-JP" altLang="en-US" sz="900" dirty="0" smtClean="0">
                <a:solidFill>
                  <a:srgbClr val="4D4D4D"/>
                </a:solidFill>
                <a:latin typeface="+mj-ea"/>
                <a:ea typeface="+mj-ea"/>
              </a:rPr>
              <a:t>登録。</a:t>
            </a:r>
            <a:endParaRPr lang="en-US" altLang="ja-JP" sz="900" dirty="0" smtClean="0">
              <a:solidFill>
                <a:srgbClr val="4D4D4D"/>
              </a:solidFill>
              <a:latin typeface="+mj-ea"/>
              <a:ea typeface="+mj-ea"/>
            </a:endParaRPr>
          </a:p>
          <a:p>
            <a:pPr eaLnBrk="1" hangingPunct="1"/>
            <a:r>
              <a:rPr lang="ja-JP" altLang="en-US" sz="900" dirty="0">
                <a:solidFill>
                  <a:schemeClr val="tx1">
                    <a:lumMod val="75000"/>
                    <a:lumOff val="25000"/>
                  </a:schemeClr>
                </a:solidFill>
                <a:latin typeface="+mj-ea"/>
                <a:ea typeface="+mj-ea"/>
                <a:cs typeface="メイリオ" panose="020B0604030504040204" pitchFamily="50" charset="-128"/>
              </a:rPr>
              <a:t>求人社数は約</a:t>
            </a:r>
            <a:r>
              <a:rPr lang="en-US" altLang="ja-JP" sz="900" dirty="0" smtClean="0">
                <a:solidFill>
                  <a:schemeClr val="tx1">
                    <a:lumMod val="75000"/>
                    <a:lumOff val="25000"/>
                  </a:schemeClr>
                </a:solidFill>
                <a:latin typeface="+mj-ea"/>
                <a:ea typeface="+mj-ea"/>
                <a:cs typeface="メイリオ" panose="020B0604030504040204" pitchFamily="50" charset="-128"/>
              </a:rPr>
              <a:t>15,800</a:t>
            </a:r>
            <a:r>
              <a:rPr lang="ja-JP" altLang="en-US" sz="900" dirty="0">
                <a:solidFill>
                  <a:schemeClr val="tx1">
                    <a:lumMod val="75000"/>
                    <a:lumOff val="25000"/>
                  </a:schemeClr>
                </a:solidFill>
                <a:latin typeface="+mj-ea"/>
                <a:ea typeface="+mj-ea"/>
                <a:cs typeface="メイリオ" panose="020B0604030504040204" pitchFamily="50" charset="-128"/>
              </a:rPr>
              <a:t>社にのぼり</a:t>
            </a:r>
            <a:r>
              <a:rPr lang="ja-JP" altLang="en-US" sz="900" dirty="0" smtClean="0">
                <a:solidFill>
                  <a:schemeClr val="tx1">
                    <a:lumMod val="75000"/>
                    <a:lumOff val="25000"/>
                  </a:schemeClr>
                </a:solidFill>
                <a:latin typeface="+mj-ea"/>
                <a:ea typeface="+mj-ea"/>
                <a:cs typeface="メイリオ" panose="020B0604030504040204" pitchFamily="50" charset="-128"/>
              </a:rPr>
              <a:t>、登録</a:t>
            </a:r>
            <a:r>
              <a:rPr lang="ja-JP" altLang="en-US" sz="900" dirty="0">
                <a:solidFill>
                  <a:schemeClr val="tx1">
                    <a:lumMod val="75000"/>
                    <a:lumOff val="25000"/>
                  </a:schemeClr>
                </a:solidFill>
                <a:latin typeface="+mj-ea"/>
                <a:ea typeface="+mj-ea"/>
                <a:cs typeface="メイリオ" panose="020B0604030504040204" pitchFamily="50" charset="-128"/>
              </a:rPr>
              <a:t>学生数・</a:t>
            </a:r>
            <a:r>
              <a:rPr lang="ja-JP" altLang="en-US" sz="900" dirty="0" smtClean="0">
                <a:solidFill>
                  <a:schemeClr val="tx1">
                    <a:lumMod val="75000"/>
                    <a:lumOff val="25000"/>
                  </a:schemeClr>
                </a:solidFill>
                <a:latin typeface="+mj-ea"/>
                <a:ea typeface="+mj-ea"/>
                <a:cs typeface="メイリオ" panose="020B0604030504040204" pitchFamily="50" charset="-128"/>
              </a:rPr>
              <a:t>掲載社数ともに</a:t>
            </a:r>
            <a:r>
              <a:rPr lang="ja-JP" altLang="en-US" sz="900" b="1" dirty="0" smtClean="0">
                <a:solidFill>
                  <a:srgbClr val="C00000"/>
                </a:solidFill>
                <a:latin typeface="+mj-ea"/>
                <a:ea typeface="+mj-ea"/>
                <a:cs typeface="メイリオ" panose="020B0604030504040204" pitchFamily="50" charset="-128"/>
              </a:rPr>
              <a:t>日本最大級</a:t>
            </a:r>
            <a:r>
              <a:rPr lang="ja-JP" altLang="en-US" sz="900" dirty="0" smtClean="0">
                <a:solidFill>
                  <a:schemeClr val="tx1">
                    <a:lumMod val="75000"/>
                    <a:lumOff val="25000"/>
                  </a:schemeClr>
                </a:solidFill>
                <a:latin typeface="+mj-ea"/>
                <a:ea typeface="+mj-ea"/>
                <a:cs typeface="メイリオ" panose="020B0604030504040204" pitchFamily="50" charset="-128"/>
              </a:rPr>
              <a:t>の就職情報サイト</a:t>
            </a:r>
            <a:r>
              <a:rPr lang="ja-JP" altLang="en-US" sz="900" dirty="0">
                <a:solidFill>
                  <a:schemeClr val="tx1">
                    <a:lumMod val="75000"/>
                    <a:lumOff val="25000"/>
                  </a:schemeClr>
                </a:solidFill>
                <a:latin typeface="+mj-ea"/>
                <a:ea typeface="+mj-ea"/>
                <a:cs typeface="メイリオ" panose="020B0604030504040204" pitchFamily="50" charset="-128"/>
              </a:rPr>
              <a:t>です</a:t>
            </a:r>
            <a:r>
              <a:rPr lang="ja-JP" altLang="en-US" sz="900" dirty="0" smtClean="0">
                <a:solidFill>
                  <a:schemeClr val="tx1">
                    <a:lumMod val="75000"/>
                    <a:lumOff val="25000"/>
                  </a:schemeClr>
                </a:solidFill>
                <a:latin typeface="+mj-ea"/>
                <a:ea typeface="+mj-ea"/>
                <a:cs typeface="メイリオ" panose="020B0604030504040204" pitchFamily="50" charset="-128"/>
              </a:rPr>
              <a:t>。</a:t>
            </a:r>
            <a:endParaRPr lang="ja-JP" altLang="en-US" sz="900" dirty="0">
              <a:solidFill>
                <a:schemeClr val="tx1">
                  <a:lumMod val="75000"/>
                  <a:lumOff val="25000"/>
                </a:schemeClr>
              </a:solidFill>
              <a:latin typeface="+mj-ea"/>
              <a:ea typeface="+mj-ea"/>
              <a:cs typeface="メイリオ" panose="020B0604030504040204" pitchFamily="50" charset="-128"/>
            </a:endParaRPr>
          </a:p>
        </p:txBody>
      </p:sp>
      <p:sp>
        <p:nvSpPr>
          <p:cNvPr id="49"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a:t>
            </a:fld>
            <a:endParaRPr lang="ja-JP" altLang="en-US"/>
          </a:p>
        </p:txBody>
      </p:sp>
      <p:sp>
        <p:nvSpPr>
          <p:cNvPr id="46" name="AutoShape 99"/>
          <p:cNvSpPr>
            <a:spLocks noChangeArrowheads="1"/>
          </p:cNvSpPr>
          <p:nvPr/>
        </p:nvSpPr>
        <p:spPr bwMode="auto">
          <a:xfrm>
            <a:off x="387853" y="1336153"/>
            <a:ext cx="2955448" cy="2127871"/>
          </a:xfrm>
          <a:prstGeom prst="roundRect">
            <a:avLst>
              <a:gd name="adj" fmla="val 995"/>
            </a:avLst>
          </a:prstGeom>
          <a:noFill/>
          <a:ln w="28575">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600">
              <a:latin typeface="+mj-ea"/>
              <a:ea typeface="+mj-ea"/>
            </a:endParaRPr>
          </a:p>
        </p:txBody>
      </p:sp>
      <p:sp>
        <p:nvSpPr>
          <p:cNvPr id="65" name="AutoShape 99"/>
          <p:cNvSpPr>
            <a:spLocks noChangeArrowheads="1"/>
          </p:cNvSpPr>
          <p:nvPr/>
        </p:nvSpPr>
        <p:spPr bwMode="auto">
          <a:xfrm>
            <a:off x="3665775" y="1336153"/>
            <a:ext cx="6062752" cy="2127871"/>
          </a:xfrm>
          <a:prstGeom prst="roundRect">
            <a:avLst>
              <a:gd name="adj" fmla="val 995"/>
            </a:avLst>
          </a:prstGeom>
          <a:noFill/>
          <a:ln w="28575">
            <a:solidFill>
              <a:srgbClr val="31653E"/>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sz="600">
              <a:latin typeface="+mj-ea"/>
              <a:ea typeface="+mj-ea"/>
            </a:endParaRPr>
          </a:p>
        </p:txBody>
      </p:sp>
      <p:sp>
        <p:nvSpPr>
          <p:cNvPr id="66" name="Text Box 4"/>
          <p:cNvSpPr txBox="1">
            <a:spLocks noChangeArrowheads="1"/>
          </p:cNvSpPr>
          <p:nvPr/>
        </p:nvSpPr>
        <p:spPr bwMode="auto">
          <a:xfrm>
            <a:off x="3775187" y="1501532"/>
            <a:ext cx="5953340" cy="41128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000" dirty="0">
                <a:solidFill>
                  <a:srgbClr val="4D4D4D"/>
                </a:solidFill>
                <a:latin typeface="+mj-ea"/>
                <a:ea typeface="+mj-ea"/>
              </a:rPr>
              <a:t>大学生が新社会人になるまでの期間、最後の学生生活や新生活</a:t>
            </a:r>
            <a:r>
              <a:rPr lang="ja-JP" altLang="en-US" sz="1000" dirty="0" smtClean="0">
                <a:solidFill>
                  <a:srgbClr val="4D4D4D"/>
                </a:solidFill>
                <a:latin typeface="+mj-ea"/>
                <a:ea typeface="+mj-ea"/>
              </a:rPr>
              <a:t>に必要</a:t>
            </a:r>
            <a:r>
              <a:rPr lang="ja-JP" altLang="en-US" sz="1000" dirty="0">
                <a:solidFill>
                  <a:srgbClr val="4D4D4D"/>
                </a:solidFill>
                <a:latin typeface="+mj-ea"/>
                <a:ea typeface="+mj-ea"/>
              </a:rPr>
              <a:t>な情報をタイムリーに提供する</a:t>
            </a:r>
            <a:r>
              <a:rPr lang="ja-JP" altLang="en-US" sz="1000" dirty="0" smtClean="0">
                <a:solidFill>
                  <a:srgbClr val="4D4D4D"/>
                </a:solidFill>
                <a:latin typeface="+mj-ea"/>
                <a:ea typeface="+mj-ea"/>
              </a:rPr>
              <a:t>、情報</a:t>
            </a:r>
            <a:r>
              <a:rPr lang="ja-JP" altLang="en-US" sz="1000" dirty="0">
                <a:solidFill>
                  <a:srgbClr val="4D4D4D"/>
                </a:solidFill>
                <a:latin typeface="+mj-ea"/>
                <a:ea typeface="+mj-ea"/>
              </a:rPr>
              <a:t>サイトです</a:t>
            </a:r>
            <a:r>
              <a:rPr lang="ja-JP" altLang="en-US" sz="1000" dirty="0" smtClean="0">
                <a:solidFill>
                  <a:srgbClr val="4D4D4D"/>
                </a:solidFill>
                <a:latin typeface="+mj-ea"/>
                <a:ea typeface="+mj-ea"/>
              </a:rPr>
              <a:t>。約</a:t>
            </a:r>
            <a:r>
              <a:rPr lang="en-US" altLang="ja-JP" sz="1000" b="1" dirty="0">
                <a:solidFill>
                  <a:srgbClr val="C00000"/>
                </a:solidFill>
                <a:latin typeface="+mj-ea"/>
                <a:ea typeface="+mj-ea"/>
              </a:rPr>
              <a:t>3</a:t>
            </a:r>
            <a:r>
              <a:rPr lang="en-US" altLang="ja-JP" sz="1000" b="1" dirty="0" smtClean="0">
                <a:solidFill>
                  <a:srgbClr val="C00000"/>
                </a:solidFill>
                <a:latin typeface="+mj-ea"/>
                <a:ea typeface="+mj-ea"/>
              </a:rPr>
              <a:t>1</a:t>
            </a:r>
            <a:r>
              <a:rPr lang="ja-JP" altLang="en-US" sz="1000" b="1" dirty="0" smtClean="0">
                <a:solidFill>
                  <a:srgbClr val="C00000"/>
                </a:solidFill>
                <a:latin typeface="+mj-ea"/>
                <a:ea typeface="+mj-ea"/>
              </a:rPr>
              <a:t>万人</a:t>
            </a:r>
            <a:r>
              <a:rPr lang="ja-JP" altLang="en-US" sz="1000" dirty="0" smtClean="0">
                <a:solidFill>
                  <a:srgbClr val="4D4D4D"/>
                </a:solidFill>
                <a:latin typeface="+mj-ea"/>
                <a:ea typeface="+mj-ea"/>
              </a:rPr>
              <a:t>の会員が登録</a:t>
            </a:r>
            <a:r>
              <a:rPr lang="ja-JP" altLang="en-US" sz="1000" dirty="0">
                <a:solidFill>
                  <a:srgbClr val="4D4D4D"/>
                </a:solidFill>
                <a:latin typeface="+mj-ea"/>
                <a:ea typeface="+mj-ea"/>
              </a:rPr>
              <a:t>。</a:t>
            </a:r>
          </a:p>
        </p:txBody>
      </p:sp>
      <p:pic>
        <p:nvPicPr>
          <p:cNvPr id="52" name="Picture 2" descr="C:\Users\s7g4004695\Desktop\★2017媒体資料\MYNAVI_SERVICE_2017_YOKO_COL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662" y="1100014"/>
            <a:ext cx="1515074" cy="349972"/>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4"/>
          <p:cNvSpPr txBox="1">
            <a:spLocks noChangeArrowheads="1"/>
          </p:cNvSpPr>
          <p:nvPr/>
        </p:nvSpPr>
        <p:spPr bwMode="auto">
          <a:xfrm>
            <a:off x="284855" y="899242"/>
            <a:ext cx="2199593" cy="288169"/>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9900"/>
                    </a:gs>
                  </a:gsLst>
                  <a:lin ang="0" scaled="1"/>
                </a:gradFill>
              </a14:hiddenFill>
            </a:ext>
            <a:ext uri="{91240B29-F687-4F45-9708-019B960494DF}">
              <a14:hiddenLine xmlns:a14="http://schemas.microsoft.com/office/drawing/2010/main" w="9525">
                <a:solidFill>
                  <a:srgbClr val="FF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8560" tIns="51251" rIns="98560" bIns="51251">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1200" b="1"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■フレッシャーズ会員の流れ</a:t>
            </a:r>
            <a:endParaRPr lang="ja-JP" altLang="en-US" sz="1200" b="1"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4"/>
          <p:cNvSpPr/>
          <p:nvPr/>
        </p:nvSpPr>
        <p:spPr>
          <a:xfrm>
            <a:off x="4094362" y="2969544"/>
            <a:ext cx="2015738" cy="240811"/>
          </a:xfrm>
          <a:prstGeom prst="roundRect">
            <a:avLst/>
          </a:prstGeom>
          <a:pattFill prst="pct25">
            <a:fgClr>
              <a:srgbClr val="31653E"/>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Rectangle 105"/>
          <p:cNvSpPr>
            <a:spLocks noChangeArrowheads="1"/>
          </p:cNvSpPr>
          <p:nvPr/>
        </p:nvSpPr>
        <p:spPr bwMode="auto">
          <a:xfrm>
            <a:off x="4094362" y="2970328"/>
            <a:ext cx="2324186" cy="27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0128" tIns="50065" rIns="100128" bIns="50065">
            <a:spAutoFit/>
          </a:bodyPr>
          <a:lstStyle/>
          <a:p>
            <a:pPr algn="l" defTabSz="1001713">
              <a:defRPr/>
            </a:pPr>
            <a:r>
              <a:rPr lang="ja-JP" altLang="en-US" sz="1100" b="1" dirty="0" smtClean="0">
                <a:solidFill>
                  <a:schemeClr val="tx1">
                    <a:lumMod val="85000"/>
                    <a:lumOff val="15000"/>
                  </a:schemeClr>
                </a:solidFill>
                <a:latin typeface="メイリオ"/>
                <a:ea typeface="メイリオ"/>
                <a:cs typeface="+mn-cs"/>
              </a:rPr>
              <a:t>新社会人への圧倒的なリーチ</a:t>
            </a:r>
            <a:endParaRPr lang="ja-JP" altLang="en-US" sz="1100" b="1" dirty="0">
              <a:solidFill>
                <a:schemeClr val="tx1">
                  <a:lumMod val="85000"/>
                  <a:lumOff val="15000"/>
                </a:schemeClr>
              </a:solidFill>
              <a:latin typeface="メイリオ"/>
              <a:ea typeface="メイリオ"/>
              <a:cs typeface="+mn-cs"/>
            </a:endParaRPr>
          </a:p>
        </p:txBody>
      </p:sp>
      <p:sp>
        <p:nvSpPr>
          <p:cNvPr id="6" name="テキスト ボックス 5"/>
          <p:cNvSpPr txBox="1"/>
          <p:nvPr/>
        </p:nvSpPr>
        <p:spPr>
          <a:xfrm>
            <a:off x="6704851" y="2855209"/>
            <a:ext cx="2894144" cy="233910"/>
          </a:xfrm>
          <a:prstGeom prst="rect">
            <a:avLst/>
          </a:prstGeom>
          <a:noFill/>
        </p:spPr>
        <p:txBody>
          <a:bodyPr wrap="square" rtlCol="0">
            <a:spAutoFit/>
          </a:bodyPr>
          <a:lstStyle/>
          <a:p>
            <a:pPr algn="r" defTabSz="1097176">
              <a:lnSpc>
                <a:spcPct val="120000"/>
              </a:lnSpc>
            </a:pPr>
            <a:r>
              <a:rPr lang="en-US" altLang="ja-JP" sz="800" dirty="0">
                <a:solidFill>
                  <a:srgbClr val="4D4D4D"/>
                </a:solidFill>
                <a:latin typeface="+mj-ea"/>
              </a:rPr>
              <a:t>※</a:t>
            </a:r>
            <a:r>
              <a:rPr lang="ja-JP" altLang="en-US" sz="800" dirty="0">
                <a:solidFill>
                  <a:srgbClr val="4D4D4D"/>
                </a:solidFill>
                <a:latin typeface="+mj-ea"/>
              </a:rPr>
              <a:t>発行エリアに関しては変更になる可能性がございます</a:t>
            </a:r>
            <a:r>
              <a:rPr lang="ja-JP" altLang="en-US" sz="800" dirty="0" smtClean="0">
                <a:solidFill>
                  <a:srgbClr val="4D4D4D"/>
                </a:solidFill>
                <a:latin typeface="+mj-ea"/>
              </a:rPr>
              <a:t>。</a:t>
            </a:r>
            <a:endParaRPr lang="en-US" altLang="ja-JP" sz="800" dirty="0" smtClean="0">
              <a:solidFill>
                <a:srgbClr val="4D4D4D"/>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7575185" y="3229619"/>
            <a:ext cx="2031325" cy="258532"/>
          </a:xfrm>
          <a:prstGeom prst="rect">
            <a:avLst/>
          </a:prstGeom>
        </p:spPr>
        <p:txBody>
          <a:bodyPr wrap="none">
            <a:spAutoFit/>
          </a:bodyPr>
          <a:lstStyle/>
          <a:p>
            <a:pPr algn="r" defTabSz="1097176">
              <a:lnSpc>
                <a:spcPct val="120000"/>
              </a:lnSpc>
            </a:pPr>
            <a:r>
              <a:rPr lang="en-US" altLang="ja-JP" sz="900" dirty="0">
                <a:solidFill>
                  <a:srgbClr val="4D4D4D"/>
                </a:solidFill>
                <a:latin typeface="+mn-ea"/>
                <a:cs typeface="メイリオ" panose="020B0604030504040204" pitchFamily="50" charset="-128"/>
              </a:rPr>
              <a:t>※2017</a:t>
            </a:r>
            <a:r>
              <a:rPr lang="ja-JP" altLang="en-US" sz="900" dirty="0">
                <a:solidFill>
                  <a:srgbClr val="4D4D4D"/>
                </a:solidFill>
                <a:latin typeface="+mn-ea"/>
                <a:cs typeface="メイリオ" panose="020B0604030504040204" pitchFamily="50" charset="-128"/>
              </a:rPr>
              <a:t>卒想定、</a:t>
            </a:r>
            <a:r>
              <a:rPr lang="en-US" altLang="ja-JP" sz="900" dirty="0">
                <a:solidFill>
                  <a:srgbClr val="4D4D4D"/>
                </a:solidFill>
                <a:latin typeface="+mn-ea"/>
                <a:cs typeface="メイリオ" panose="020B0604030504040204" pitchFamily="50" charset="-128"/>
              </a:rPr>
              <a:t>2016</a:t>
            </a:r>
            <a:r>
              <a:rPr lang="ja-JP" altLang="en-US" sz="900" dirty="0">
                <a:solidFill>
                  <a:srgbClr val="4D4D4D"/>
                </a:solidFill>
                <a:latin typeface="+mn-ea"/>
                <a:cs typeface="メイリオ" panose="020B0604030504040204" pitchFamily="50" charset="-128"/>
              </a:rPr>
              <a:t>年卒実績参照</a:t>
            </a:r>
          </a:p>
        </p:txBody>
      </p:sp>
      <p:sp>
        <p:nvSpPr>
          <p:cNvPr id="9" name="正方形/長方形 8"/>
          <p:cNvSpPr/>
          <p:nvPr/>
        </p:nvSpPr>
        <p:spPr>
          <a:xfrm>
            <a:off x="1819462" y="3227113"/>
            <a:ext cx="1512017" cy="424732"/>
          </a:xfrm>
          <a:prstGeom prst="rect">
            <a:avLst/>
          </a:prstGeom>
        </p:spPr>
        <p:txBody>
          <a:bodyPr wrap="none">
            <a:spAutoFit/>
          </a:bodyPr>
          <a:lstStyle/>
          <a:p>
            <a:pPr algn="r" defTabSz="1097176">
              <a:lnSpc>
                <a:spcPct val="120000"/>
              </a:lnSpc>
            </a:pPr>
            <a:r>
              <a:rPr lang="en-US" altLang="ja-JP" sz="900" dirty="0" smtClean="0">
                <a:solidFill>
                  <a:srgbClr val="4D4D4D"/>
                </a:solidFill>
                <a:latin typeface="+mn-ea"/>
                <a:cs typeface="メイリオ" panose="020B0604030504040204" pitchFamily="50" charset="-128"/>
              </a:rPr>
              <a:t>※</a:t>
            </a:r>
            <a:r>
              <a:rPr lang="ja-JP" altLang="en-US" sz="900" dirty="0" smtClean="0">
                <a:solidFill>
                  <a:srgbClr val="4D4D4D"/>
                </a:solidFill>
                <a:latin typeface="+mn-ea"/>
              </a:rPr>
              <a:t>マイナビ</a:t>
            </a:r>
            <a:r>
              <a:rPr lang="en-US" altLang="ja-JP" sz="900" dirty="0">
                <a:solidFill>
                  <a:srgbClr val="4D4D4D"/>
                </a:solidFill>
                <a:latin typeface="+mn-ea"/>
              </a:rPr>
              <a:t>2017</a:t>
            </a:r>
            <a:r>
              <a:rPr lang="ja-JP" altLang="en-US" sz="900" dirty="0">
                <a:solidFill>
                  <a:srgbClr val="4D4D4D"/>
                </a:solidFill>
                <a:latin typeface="+mn-ea"/>
              </a:rPr>
              <a:t>実績参照</a:t>
            </a:r>
          </a:p>
          <a:p>
            <a:pPr algn="r" defTabSz="1097176">
              <a:lnSpc>
                <a:spcPct val="120000"/>
              </a:lnSpc>
            </a:pPr>
            <a:endParaRPr lang="ja-JP" altLang="en-US" sz="900" dirty="0">
              <a:solidFill>
                <a:srgbClr val="4D4D4D"/>
              </a:solidFill>
              <a:latin typeface="+mn-ea"/>
              <a:cs typeface="メイリオ" panose="020B0604030504040204" pitchFamily="50" charset="-128"/>
            </a:endParaRPr>
          </a:p>
        </p:txBody>
      </p:sp>
      <p:pic>
        <p:nvPicPr>
          <p:cNvPr id="5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7583" y="1155512"/>
            <a:ext cx="2861402"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616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43499" y="2560649"/>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 Box 24"/>
          <p:cNvSpPr txBox="1">
            <a:spLocks noChangeArrowheads="1"/>
          </p:cNvSpPr>
          <p:nvPr/>
        </p:nvSpPr>
        <p:spPr bwMode="auto">
          <a:xfrm>
            <a:off x="450958" y="4107655"/>
            <a:ext cx="2635139" cy="66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クライアント</a:t>
            </a:r>
            <a:r>
              <a:rPr lang="ja-JP" altLang="en-US" dirty="0">
                <a:latin typeface="メイリオ" pitchFamily="50" charset="-128"/>
                <a:ea typeface="メイリオ" pitchFamily="50" charset="-128"/>
                <a:cs typeface="メイリオ" pitchFamily="50" charset="-128"/>
              </a:rPr>
              <a:t>様の納品物</a:t>
            </a:r>
            <a:r>
              <a:rPr lang="ja-JP" altLang="en-US" dirty="0" smtClean="0">
                <a:latin typeface="メイリオ" pitchFamily="50" charset="-128"/>
                <a:ea typeface="メイリオ" pitchFamily="50" charset="-128"/>
                <a:cs typeface="メイリオ" pitchFamily="50" charset="-128"/>
              </a:rPr>
              <a:t>をフレッシャーズ</a:t>
            </a:r>
            <a:r>
              <a:rPr lang="ja-JP" altLang="en-US" dirty="0">
                <a:latin typeface="メイリオ" pitchFamily="50" charset="-128"/>
                <a:ea typeface="メイリオ" pitchFamily="50" charset="-128"/>
                <a:cs typeface="メイリオ" pitchFamily="50" charset="-128"/>
              </a:rPr>
              <a:t>編集部から</a:t>
            </a:r>
            <a:r>
              <a:rPr lang="ja-JP" altLang="en-US" dirty="0" smtClean="0">
                <a:latin typeface="メイリオ" pitchFamily="50" charset="-128"/>
                <a:ea typeface="メイリオ" pitchFamily="50" charset="-128"/>
                <a:cs typeface="メイリオ" pitchFamily="50" charset="-128"/>
              </a:rPr>
              <a:t>の特典</a:t>
            </a:r>
            <a:r>
              <a:rPr lang="ja-JP" altLang="en-US" dirty="0">
                <a:latin typeface="メイリオ" pitchFamily="50" charset="-128"/>
                <a:ea typeface="メイリオ" pitchFamily="50" charset="-128"/>
                <a:cs typeface="メイリオ" pitchFamily="50" charset="-128"/>
              </a:rPr>
              <a:t>・ご案内として</a:t>
            </a:r>
            <a:r>
              <a:rPr lang="ja-JP" altLang="en-US" dirty="0" smtClean="0">
                <a:latin typeface="メイリオ" pitchFamily="50" charset="-128"/>
                <a:ea typeface="メイリオ" pitchFamily="50" charset="-128"/>
                <a:cs typeface="メイリオ" pitchFamily="50" charset="-128"/>
              </a:rPr>
              <a:t>発送します。</a:t>
            </a:r>
            <a:endParaRPr lang="ja-JP" altLang="en-US" dirty="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a:latin typeface="メイリオ" pitchFamily="50" charset="-128"/>
                <a:ea typeface="メイリオ" pitchFamily="50" charset="-128"/>
                <a:cs typeface="メイリオ" pitchFamily="50" charset="-128"/>
              </a:rPr>
              <a:t>・会員限定特典・</a:t>
            </a:r>
            <a:r>
              <a:rPr lang="ja-JP" altLang="en-US" dirty="0" smtClean="0">
                <a:latin typeface="メイリオ" pitchFamily="50" charset="-128"/>
                <a:ea typeface="メイリオ" pitchFamily="50" charset="-128"/>
                <a:cs typeface="メイリオ" pitchFamily="50" charset="-128"/>
              </a:rPr>
              <a:t>クーポン</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直接サンプリング・</a:t>
            </a:r>
            <a:r>
              <a:rPr lang="ja-JP" altLang="en-US" dirty="0" smtClean="0">
                <a:latin typeface="メイリオ" pitchFamily="50" charset="-128"/>
                <a:ea typeface="メイリオ" pitchFamily="50" charset="-128"/>
                <a:cs typeface="メイリオ" pitchFamily="50" charset="-128"/>
              </a:rPr>
              <a:t>通販</a:t>
            </a:r>
            <a:endParaRPr lang="ja-JP" altLang="en-US" dirty="0">
              <a:latin typeface="メイリオ" pitchFamily="50" charset="-128"/>
              <a:ea typeface="メイリオ" pitchFamily="50" charset="-128"/>
              <a:cs typeface="メイリオ" pitchFamily="50" charset="-128"/>
            </a:endParaRPr>
          </a:p>
        </p:txBody>
      </p:sp>
      <p:sp>
        <p:nvSpPr>
          <p:cNvPr id="9235" name="AutoShape 2"/>
          <p:cNvSpPr>
            <a:spLocks noChangeArrowheads="1"/>
          </p:cNvSpPr>
          <p:nvPr/>
        </p:nvSpPr>
        <p:spPr bwMode="auto">
          <a:xfrm>
            <a:off x="540217" y="5625521"/>
            <a:ext cx="1639491"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●クレジットカード</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●銀行</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●保険</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●その他金融商品</a:t>
            </a:r>
          </a:p>
        </p:txBody>
      </p:sp>
      <p:sp>
        <p:nvSpPr>
          <p:cNvPr id="9236" name="AutoShape 5"/>
          <p:cNvSpPr>
            <a:spLocks noChangeArrowheads="1"/>
          </p:cNvSpPr>
          <p:nvPr/>
        </p:nvSpPr>
        <p:spPr bwMode="auto">
          <a:xfrm>
            <a:off x="2206498" y="5625521"/>
            <a:ext cx="1518047"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●スーツ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●靴・カバン</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●メガネ</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●卒業式袴</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●その他衣料品</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237" name="AutoShape 7"/>
          <p:cNvSpPr>
            <a:spLocks noChangeArrowheads="1"/>
          </p:cNvSpPr>
          <p:nvPr/>
        </p:nvSpPr>
        <p:spPr bwMode="auto">
          <a:xfrm>
            <a:off x="3756692" y="5625521"/>
            <a:ext cx="1209079"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●プロバイダ</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●携帯電話</a:t>
            </a:r>
          </a:p>
          <a:p>
            <a:pPr eaLnBrk="1" hangingPunct="1">
              <a:spcBef>
                <a:spcPct val="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●パソコン</a:t>
            </a:r>
          </a:p>
          <a:p>
            <a:pPr algn="ctr" eaLnBrk="1" hangingPunct="1">
              <a:spcBef>
                <a:spcPct val="0"/>
              </a:spcBef>
              <a:buClrTx/>
              <a:buFontTx/>
              <a:buNone/>
            </a:pP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AutoShape 15"/>
          <p:cNvSpPr>
            <a:spLocks noChangeArrowheads="1"/>
          </p:cNvSpPr>
          <p:nvPr/>
        </p:nvSpPr>
        <p:spPr bwMode="auto">
          <a:xfrm>
            <a:off x="540217" y="5317125"/>
            <a:ext cx="1639491" cy="288283"/>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マネー</a:t>
            </a:r>
          </a:p>
        </p:txBody>
      </p:sp>
      <p:sp>
        <p:nvSpPr>
          <p:cNvPr id="38" name="AutoShape 15"/>
          <p:cNvSpPr>
            <a:spLocks noChangeArrowheads="1"/>
          </p:cNvSpPr>
          <p:nvPr/>
        </p:nvSpPr>
        <p:spPr bwMode="auto">
          <a:xfrm>
            <a:off x="2206498" y="5308745"/>
            <a:ext cx="1518047" cy="300016"/>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ファッション</a:t>
            </a:r>
          </a:p>
        </p:txBody>
      </p:sp>
      <p:sp>
        <p:nvSpPr>
          <p:cNvPr id="39" name="AutoShape 15"/>
          <p:cNvSpPr>
            <a:spLocks noChangeArrowheads="1"/>
          </p:cNvSpPr>
          <p:nvPr/>
        </p:nvSpPr>
        <p:spPr bwMode="auto">
          <a:xfrm>
            <a:off x="3756692" y="5308744"/>
            <a:ext cx="1209079" cy="296664"/>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デジタル</a:t>
            </a:r>
          </a:p>
        </p:txBody>
      </p:sp>
      <p:sp>
        <p:nvSpPr>
          <p:cNvPr id="9241" name="AutoShape 9"/>
          <p:cNvSpPr>
            <a:spLocks noChangeArrowheads="1"/>
          </p:cNvSpPr>
          <p:nvPr/>
        </p:nvSpPr>
        <p:spPr bwMode="auto">
          <a:xfrm>
            <a:off x="5010419" y="5620493"/>
            <a:ext cx="1271588" cy="1096145"/>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●車・バイク</a:t>
            </a: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●旅行会社</a:t>
            </a: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●テーマパーク</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●旅行情報誌</a:t>
            </a:r>
          </a:p>
        </p:txBody>
      </p:sp>
      <p:sp>
        <p:nvSpPr>
          <p:cNvPr id="9242" name="AutoShape 11"/>
          <p:cNvSpPr>
            <a:spLocks noChangeArrowheads="1"/>
          </p:cNvSpPr>
          <p:nvPr/>
        </p:nvSpPr>
        <p:spPr bwMode="auto">
          <a:xfrm>
            <a:off x="6321298" y="5625521"/>
            <a:ext cx="1546622"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●化粧品</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●エステ</a:t>
            </a: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●グルーミング製品</a:t>
            </a:r>
          </a:p>
        </p:txBody>
      </p:sp>
      <p:sp>
        <p:nvSpPr>
          <p:cNvPr id="9243" name="AutoShape 13"/>
          <p:cNvSpPr>
            <a:spLocks noChangeArrowheads="1"/>
          </p:cNvSpPr>
          <p:nvPr/>
        </p:nvSpPr>
        <p:spPr bwMode="auto">
          <a:xfrm>
            <a:off x="7898280" y="5625521"/>
            <a:ext cx="1862733" cy="1091116"/>
          </a:xfrm>
          <a:prstGeom prst="bevel">
            <a:avLst>
              <a:gd name="adj" fmla="val 3977"/>
            </a:avLst>
          </a:prstGeom>
          <a:solidFill>
            <a:schemeClr val="bg1">
              <a:lumMod val="95000"/>
            </a:schemeClr>
          </a:solidFill>
          <a:ln>
            <a:noFill/>
          </a:ln>
          <a:effectLst/>
          <a:extLst/>
        </p:spPr>
        <p:txBody>
          <a:bodyPr lIns="100154" tIns="50077" rIns="100154" bIns="50077"/>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●インテリア・家電</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●新聞・ビジネス誌</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（定期購読）</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●引越しサービス</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●商業施設</a:t>
            </a:r>
            <a:endParaRPr lang="en-US" altLang="ja-JP" sz="10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●各官公庁・外郭団体</a:t>
            </a:r>
          </a:p>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AutoShape 15"/>
          <p:cNvSpPr>
            <a:spLocks noChangeArrowheads="1"/>
          </p:cNvSpPr>
          <p:nvPr/>
        </p:nvSpPr>
        <p:spPr bwMode="auto">
          <a:xfrm>
            <a:off x="4985417" y="5305393"/>
            <a:ext cx="1296591" cy="300016"/>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旅行</a:t>
            </a:r>
          </a:p>
        </p:txBody>
      </p:sp>
      <p:sp>
        <p:nvSpPr>
          <p:cNvPr id="44" name="AutoShape 15"/>
          <p:cNvSpPr>
            <a:spLocks noChangeArrowheads="1"/>
          </p:cNvSpPr>
          <p:nvPr/>
        </p:nvSpPr>
        <p:spPr bwMode="auto">
          <a:xfrm>
            <a:off x="6321298" y="5308744"/>
            <a:ext cx="1546622" cy="296664"/>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美容</a:t>
            </a:r>
          </a:p>
        </p:txBody>
      </p:sp>
      <p:sp>
        <p:nvSpPr>
          <p:cNvPr id="45" name="AutoShape 15"/>
          <p:cNvSpPr>
            <a:spLocks noChangeArrowheads="1"/>
          </p:cNvSpPr>
          <p:nvPr/>
        </p:nvSpPr>
        <p:spPr bwMode="auto">
          <a:xfrm>
            <a:off x="7898280" y="5305393"/>
            <a:ext cx="1862733" cy="300016"/>
          </a:xfrm>
          <a:prstGeom prst="bevel">
            <a:avLst>
              <a:gd name="adj" fmla="val 12500"/>
            </a:avLst>
          </a:prstGeom>
          <a:solidFill>
            <a:srgbClr val="31653E"/>
          </a:solidFill>
          <a:ln>
            <a:noFill/>
          </a:ln>
          <a:effectLst/>
          <a:extLst/>
        </p:spPr>
        <p:txBody>
          <a:bodyPr lIns="0" tIns="0" rIns="0" bIns="0" anchor="ctr"/>
          <a:lstStyle/>
          <a:p>
            <a:pPr algn="ctr">
              <a:defRPr/>
            </a:pP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ライフスタイル・その他</a:t>
            </a:r>
          </a:p>
        </p:txBody>
      </p:sp>
      <p:sp>
        <p:nvSpPr>
          <p:cNvPr id="28" name="テキスト ボックス 27"/>
          <p:cNvSpPr txBox="1"/>
          <p:nvPr/>
        </p:nvSpPr>
        <p:spPr>
          <a:xfrm>
            <a:off x="1031742" y="883990"/>
            <a:ext cx="8223515" cy="1138773"/>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フレッシャーズ会員の消費ニーズを把握したリアルタイム提供！</a:t>
            </a: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「フレッシャーズＤＭ」は、広告主様からお預かりした発送物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弊社から会員限定の特典として発送を代行する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サービスです。就職活動期よりお付き合いのある会員が対象のため、弊社から送られる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DM</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抵抗が非常に少ないことも特徴であり、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rgbClr val="FF9900"/>
                </a:solidFill>
                <a:latin typeface="Meiryo UI" panose="020B0604030504040204" pitchFamily="50" charset="-128"/>
                <a:ea typeface="Meiryo UI" panose="020B0604030504040204" pitchFamily="50" charset="-128"/>
                <a:cs typeface="Meiryo UI" panose="020B0604030504040204" pitchFamily="50" charset="-128"/>
              </a:rPr>
              <a:t>学生から社会人へ</a:t>
            </a:r>
            <a:r>
              <a:rPr lang="ja-JP" altLang="en-US" sz="1200" b="1" dirty="0">
                <a:solidFill>
                  <a:srgbClr val="FF9900"/>
                </a:solidFill>
                <a:latin typeface="Meiryo UI" panose="020B0604030504040204" pitchFamily="50" charset="-128"/>
                <a:ea typeface="Meiryo UI" panose="020B0604030504040204" pitchFamily="50" charset="-128"/>
                <a:cs typeface="Meiryo UI" panose="020B0604030504040204" pitchFamily="50" charset="-128"/>
              </a:rPr>
              <a:t>とライフスタイルが大きく変化する時期の消費ニーズを確実に捉えることができる媒体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タイトル 1"/>
          <p:cNvSpPr>
            <a:spLocks noGrp="1"/>
          </p:cNvSpPr>
          <p:nvPr>
            <p:ph type="title"/>
          </p:nvPr>
        </p:nvSpPr>
        <p:spPr/>
        <p:txBody>
          <a:bodyPr/>
          <a:lstStyle/>
          <a:p>
            <a:r>
              <a:rPr lang="en-US" altLang="ja-JP" dirty="0">
                <a:latin typeface="+mj-ea"/>
              </a:rPr>
              <a:t>【DM</a:t>
            </a:r>
            <a:r>
              <a:rPr lang="en-US" altLang="ja-JP" dirty="0" smtClean="0">
                <a:latin typeface="+mj-ea"/>
              </a:rPr>
              <a:t>】</a:t>
            </a:r>
            <a:r>
              <a:rPr lang="ja-JP" altLang="en-US" dirty="0" smtClean="0">
                <a:latin typeface="+mj-ea"/>
              </a:rPr>
              <a:t>フレッシャーズ</a:t>
            </a:r>
            <a:r>
              <a:rPr lang="en-US" altLang="ja-JP" dirty="0" smtClean="0">
                <a:latin typeface="+mj-ea"/>
              </a:rPr>
              <a:t>DM</a:t>
            </a:r>
            <a:r>
              <a:rPr lang="ja-JP" altLang="en-US" dirty="0" smtClean="0">
                <a:latin typeface="+mj-ea"/>
              </a:rPr>
              <a:t>とは </a:t>
            </a:r>
            <a:r>
              <a:rPr lang="ja-JP" altLang="en-US" sz="1200" dirty="0" smtClean="0">
                <a:solidFill>
                  <a:srgbClr val="C00000"/>
                </a:solidFill>
                <a:latin typeface="+mj-ea"/>
              </a:rPr>
              <a:t>（</a:t>
            </a:r>
            <a:r>
              <a:rPr lang="en-US" altLang="ja-JP" sz="1200" dirty="0" smtClean="0">
                <a:solidFill>
                  <a:srgbClr val="C00000"/>
                </a:solidFill>
                <a:latin typeface="+mj-ea"/>
              </a:rPr>
              <a:t>10/3</a:t>
            </a:r>
            <a:r>
              <a:rPr lang="ja-JP" altLang="en-US" sz="1200" dirty="0" smtClean="0">
                <a:solidFill>
                  <a:srgbClr val="C00000"/>
                </a:solidFill>
                <a:latin typeface="+mj-ea"/>
              </a:rPr>
              <a:t>～</a:t>
            </a:r>
            <a:r>
              <a:rPr lang="en-US" altLang="ja-JP" sz="1200" dirty="0" smtClean="0">
                <a:solidFill>
                  <a:srgbClr val="C00000"/>
                </a:solidFill>
                <a:latin typeface="+mj-ea"/>
              </a:rPr>
              <a:t>DM</a:t>
            </a:r>
            <a:r>
              <a:rPr lang="ja-JP" altLang="en-US" sz="1200" dirty="0" smtClean="0">
                <a:solidFill>
                  <a:srgbClr val="C00000"/>
                </a:solidFill>
                <a:latin typeface="+mj-ea"/>
              </a:rPr>
              <a:t>発送可能）</a:t>
            </a:r>
            <a:endParaRPr kumimoji="1" lang="ja-JP" altLang="en-US" dirty="0">
              <a:latin typeface="+mj-ea"/>
            </a:endParaRPr>
          </a:p>
        </p:txBody>
      </p:sp>
      <p:sp>
        <p:nvSpPr>
          <p:cNvPr id="31" name="AutoShape 4"/>
          <p:cNvSpPr>
            <a:spLocks noChangeArrowheads="1"/>
          </p:cNvSpPr>
          <p:nvPr/>
        </p:nvSpPr>
        <p:spPr bwMode="auto">
          <a:xfrm>
            <a:off x="450960" y="2346496"/>
            <a:ext cx="2635138"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梱包発送・配信代行</a:t>
            </a:r>
          </a:p>
        </p:txBody>
      </p:sp>
      <p:sp>
        <p:nvSpPr>
          <p:cNvPr id="32" name="AutoShape 6"/>
          <p:cNvSpPr>
            <a:spLocks noChangeArrowheads="1"/>
          </p:cNvSpPr>
          <p:nvPr/>
        </p:nvSpPr>
        <p:spPr bwMode="auto">
          <a:xfrm>
            <a:off x="3115210" y="2324150"/>
            <a:ext cx="3934528"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smtClean="0">
                <a:solidFill>
                  <a:schemeClr val="bg1"/>
                </a:solidFill>
                <a:latin typeface="メイリオ" pitchFamily="50" charset="-128"/>
                <a:ea typeface="メイリオ" pitchFamily="50" charset="-128"/>
                <a:cs typeface="メイリオ" pitchFamily="50" charset="-128"/>
              </a:rPr>
              <a:t>実施／</a:t>
            </a:r>
            <a:r>
              <a:rPr lang="ja-JP" altLang="en-US" sz="1100" b="1" dirty="0">
                <a:solidFill>
                  <a:schemeClr val="bg1"/>
                </a:solidFill>
                <a:latin typeface="メイリオ" pitchFamily="50" charset="-128"/>
                <a:ea typeface="メイリオ" pitchFamily="50" charset="-128"/>
                <a:cs typeface="メイリオ" pitchFamily="50" charset="-128"/>
              </a:rPr>
              <a:t>体験</a:t>
            </a:r>
          </a:p>
        </p:txBody>
      </p:sp>
      <p:sp>
        <p:nvSpPr>
          <p:cNvPr id="33" name="AutoShape 12"/>
          <p:cNvSpPr>
            <a:spLocks noChangeArrowheads="1"/>
          </p:cNvSpPr>
          <p:nvPr/>
        </p:nvSpPr>
        <p:spPr bwMode="auto">
          <a:xfrm>
            <a:off x="7081914" y="2325826"/>
            <a:ext cx="2758668"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smtClean="0">
                <a:solidFill>
                  <a:schemeClr val="bg1"/>
                </a:solidFill>
                <a:latin typeface="メイリオ" pitchFamily="50" charset="-128"/>
                <a:ea typeface="メイリオ" pitchFamily="50" charset="-128"/>
                <a:cs typeface="メイリオ" pitchFamily="50" charset="-128"/>
              </a:rPr>
              <a:t>行動</a:t>
            </a:r>
            <a:r>
              <a:rPr lang="ja-JP" altLang="en-US" sz="1100" b="1" dirty="0">
                <a:solidFill>
                  <a:schemeClr val="bg1"/>
                </a:solidFill>
                <a:latin typeface="メイリオ" pitchFamily="50" charset="-128"/>
                <a:ea typeface="メイリオ" pitchFamily="50" charset="-128"/>
                <a:cs typeface="メイリオ" pitchFamily="50" charset="-128"/>
              </a:rPr>
              <a:t>喚起</a:t>
            </a:r>
          </a:p>
        </p:txBody>
      </p:sp>
      <p:pic>
        <p:nvPicPr>
          <p:cNvPr id="55" name="Picture 2" descr="C:\Users\s1150735\Desktop\画像\12791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013" y="303786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s1150735\Desktop\画像\13292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5228" y="269595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C:\Users\s1150735\Desktop\画像\12787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0746" y="292064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C:\Users\s1150735\Desktop\画像\128089.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3323" y="2740649"/>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descr="C:\Users\s1150735\Desktop\画像\11835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22007" y="3390729"/>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57" name="Text Box 24"/>
          <p:cNvSpPr txBox="1">
            <a:spLocks noChangeArrowheads="1"/>
          </p:cNvSpPr>
          <p:nvPr/>
        </p:nvSpPr>
        <p:spPr bwMode="auto">
          <a:xfrm>
            <a:off x="3115210" y="4117868"/>
            <a:ext cx="3934528" cy="526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フレッシャーズ</a:t>
            </a:r>
            <a:r>
              <a:rPr lang="en-US" altLang="ja-JP" dirty="0" smtClean="0">
                <a:latin typeface="メイリオ" pitchFamily="50" charset="-128"/>
                <a:ea typeface="メイリオ" pitchFamily="50" charset="-128"/>
                <a:cs typeface="メイリオ" pitchFamily="50" charset="-128"/>
              </a:rPr>
              <a:t>DM</a:t>
            </a:r>
            <a:r>
              <a:rPr lang="ja-JP" altLang="en-US" dirty="0" smtClean="0">
                <a:latin typeface="メイリオ" pitchFamily="50" charset="-128"/>
                <a:ea typeface="メイリオ" pitchFamily="50" charset="-128"/>
                <a:cs typeface="メイリオ" pitchFamily="50" charset="-128"/>
              </a:rPr>
              <a:t>は、就職活動時期からの深い信頼性により、</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高いレスポンスが期待できます。新鮮でなおかつ確実なリストを</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セグメントすることにより効率的なアプローチが可能です。</a:t>
            </a:r>
            <a:endParaRPr lang="ja-JP" altLang="en-US" dirty="0">
              <a:latin typeface="メイリオ" pitchFamily="50" charset="-128"/>
              <a:ea typeface="メイリオ" pitchFamily="50" charset="-128"/>
              <a:cs typeface="メイリオ" pitchFamily="50" charset="-128"/>
            </a:endParaRPr>
          </a:p>
        </p:txBody>
      </p:sp>
      <p:sp>
        <p:nvSpPr>
          <p:cNvPr id="58" name="Text Box 24"/>
          <p:cNvSpPr txBox="1">
            <a:spLocks noChangeArrowheads="1"/>
          </p:cNvSpPr>
          <p:nvPr/>
        </p:nvSpPr>
        <p:spPr bwMode="auto">
          <a:xfrm>
            <a:off x="7081915" y="4107655"/>
            <a:ext cx="2758668" cy="80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ja-JP" altLang="en-US" dirty="0">
                <a:latin typeface="メイリオ" pitchFamily="50" charset="-128"/>
                <a:ea typeface="メイリオ" pitchFamily="50" charset="-128"/>
                <a:cs typeface="メイリオ" pitchFamily="50" charset="-128"/>
              </a:rPr>
              <a:t>効率的</a:t>
            </a:r>
            <a:r>
              <a:rPr lang="ja-JP" altLang="en-US" dirty="0" smtClean="0">
                <a:latin typeface="メイリオ" pitchFamily="50" charset="-128"/>
                <a:ea typeface="メイリオ" pitchFamily="50" charset="-128"/>
                <a:cs typeface="メイリオ" pitchFamily="50" charset="-128"/>
              </a:rPr>
              <a:t>にサービス・商品告知をすることにより、消費活動を促すことができます。</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・店舗誘導</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・会員獲得</a:t>
            </a:r>
            <a:endParaRPr lang="en-US" altLang="ja-JP" dirty="0" smtClean="0">
              <a:latin typeface="メイリオ" pitchFamily="50" charset="-128"/>
              <a:ea typeface="メイリオ" pitchFamily="50" charset="-128"/>
              <a:cs typeface="メイリオ" pitchFamily="50" charset="-128"/>
            </a:endParaRPr>
          </a:p>
          <a:p>
            <a:pPr eaLnBrk="1" hangingPunct="1">
              <a:spcBef>
                <a:spcPct val="0"/>
              </a:spcBef>
              <a:buFontTx/>
              <a:buNone/>
            </a:pPr>
            <a:r>
              <a:rPr lang="ja-JP" altLang="en-US" dirty="0" smtClean="0">
                <a:latin typeface="メイリオ" pitchFamily="50" charset="-128"/>
                <a:ea typeface="メイリオ" pitchFamily="50" charset="-128"/>
                <a:cs typeface="メイリオ" pitchFamily="50" charset="-128"/>
              </a:rPr>
              <a:t>・通信販売</a:t>
            </a:r>
            <a:endParaRPr lang="ja-JP" altLang="en-US" dirty="0">
              <a:latin typeface="メイリオ" pitchFamily="50" charset="-128"/>
              <a:ea typeface="メイリオ" pitchFamily="50" charset="-128"/>
              <a:cs typeface="メイリオ" pitchFamily="50" charset="-128"/>
            </a:endParaRPr>
          </a:p>
        </p:txBody>
      </p:sp>
      <p:sp>
        <p:nvSpPr>
          <p:cNvPr id="29"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30</a:t>
            </a:fld>
            <a:endParaRPr lang="ja-JP" altLang="en-US"/>
          </a:p>
        </p:txBody>
      </p:sp>
    </p:spTree>
    <p:extLst>
      <p:ext uri="{BB962C8B-B14F-4D97-AF65-F5344CB8AC3E}">
        <p14:creationId xmlns:p14="http://schemas.microsoft.com/office/powerpoint/2010/main" val="22912682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0"/>
          <p:cNvSpPr txBox="1">
            <a:spLocks noChangeArrowheads="1"/>
          </p:cNvSpPr>
          <p:nvPr/>
        </p:nvSpPr>
        <p:spPr bwMode="auto">
          <a:xfrm>
            <a:off x="5525194" y="708975"/>
            <a:ext cx="4514850" cy="2303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15000"/>
              </a:spcBef>
              <a:buClrTx/>
              <a:buFontTx/>
              <a:buNone/>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＜以下の条件に当てはまる場合は、別途見積りとなります＞</a:t>
            </a:r>
          </a:p>
          <a:p>
            <a:pPr eaLnBrk="1" hangingPunct="1">
              <a:spcBef>
                <a:spcPct val="15000"/>
              </a:spcBef>
              <a:buClrTx/>
              <a:buFontTx/>
              <a:buNone/>
            </a:pPr>
            <a:endParaRPr lang="ja-JP" altLang="en-US" sz="400" b="1"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●発送数が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万件以下</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●ハガキ</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封筒がコート紙等の光沢紙で作成される場合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マットコート系用紙にて作成してください</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●ビニール封筒や特殊サイズ封筒（長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長</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封筒含む）での発送</a:t>
            </a:r>
          </a:p>
          <a:p>
            <a:pPr eaLnBrk="1" hangingPunct="1">
              <a:spcBef>
                <a:spcPct val="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●サンプル品や特殊形状パンフ（ジャバラ折り等）など、</a:t>
            </a:r>
          </a:p>
          <a:p>
            <a:pPr eaLnBrk="1" hangingPunct="1">
              <a:spcBef>
                <a:spcPct val="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機械封入できない封入物</a:t>
            </a:r>
          </a:p>
          <a:p>
            <a:pPr eaLnBrk="1" hangingPunct="1">
              <a:spcBef>
                <a:spcPct val="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追加料金として</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円</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通程度が必要に</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なります。</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●厚さ</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2cm</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以上</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の封入物</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●ラッピング梱包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発送</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ja-JP" altLang="en-US" sz="105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67" name="Text Box 58"/>
          <p:cNvSpPr txBox="1">
            <a:spLocks noChangeArrowheads="1"/>
          </p:cNvSpPr>
          <p:nvPr/>
        </p:nvSpPr>
        <p:spPr bwMode="auto">
          <a:xfrm>
            <a:off x="1129184" y="1274699"/>
            <a:ext cx="962620"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en-US" altLang="ja-JP"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DM</a:t>
            </a:r>
          </a:p>
          <a:p>
            <a:pPr algn="ctr" eaLnBrk="1" hangingPunct="1">
              <a:lnSpc>
                <a:spcPct val="85000"/>
              </a:lnSpc>
              <a:spcBef>
                <a:spcPct val="0"/>
              </a:spcBef>
              <a:buClrTx/>
              <a:buFontTx/>
              <a:buNone/>
            </a:pPr>
            <a:r>
              <a:rPr lang="ja-JP" altLang="en-US"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発送料</a:t>
            </a:r>
          </a:p>
        </p:txBody>
      </p:sp>
      <p:sp>
        <p:nvSpPr>
          <p:cNvPr id="11268" name="Text Box 60"/>
          <p:cNvSpPr txBox="1">
            <a:spLocks noChangeArrowheads="1"/>
          </p:cNvSpPr>
          <p:nvPr/>
        </p:nvSpPr>
        <p:spPr bwMode="auto">
          <a:xfrm>
            <a:off x="1875706" y="1274699"/>
            <a:ext cx="962620"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ロゴ</a:t>
            </a:r>
          </a:p>
          <a:p>
            <a:pPr algn="ctr" eaLnBrk="1" hangingPunct="1">
              <a:lnSpc>
                <a:spcPct val="85000"/>
              </a:lnSpc>
              <a:spcBef>
                <a:spcPct val="0"/>
              </a:spcBef>
              <a:buClrTx/>
              <a:buFontTx/>
              <a:buNone/>
            </a:pPr>
            <a:r>
              <a:rPr lang="ja-JP" altLang="en-US" sz="1000">
                <a:solidFill>
                  <a:schemeClr val="bg1"/>
                </a:solidFill>
                <a:latin typeface="Meiryo UI" panose="020B0604030504040204" pitchFamily="50" charset="-128"/>
                <a:ea typeface="Meiryo UI" panose="020B0604030504040204" pitchFamily="50" charset="-128"/>
                <a:cs typeface="Meiryo UI" panose="020B0604030504040204" pitchFamily="50" charset="-128"/>
              </a:rPr>
              <a:t>使用料</a:t>
            </a:r>
          </a:p>
        </p:txBody>
      </p:sp>
      <p:sp>
        <p:nvSpPr>
          <p:cNvPr id="11271" name="Oval 57"/>
          <p:cNvSpPr>
            <a:spLocks noChangeArrowheads="1"/>
          </p:cNvSpPr>
          <p:nvPr/>
        </p:nvSpPr>
        <p:spPr bwMode="auto">
          <a:xfrm>
            <a:off x="1384573" y="1232797"/>
            <a:ext cx="657225" cy="569443"/>
          </a:xfrm>
          <a:prstGeom prst="ellipse">
            <a:avLst/>
          </a:prstGeom>
          <a:solidFill>
            <a:schemeClr val="accent2">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2" name="Oval 59"/>
          <p:cNvSpPr>
            <a:spLocks noChangeArrowheads="1"/>
          </p:cNvSpPr>
          <p:nvPr/>
        </p:nvSpPr>
        <p:spPr bwMode="auto">
          <a:xfrm>
            <a:off x="2186459" y="1232797"/>
            <a:ext cx="657225" cy="569443"/>
          </a:xfrm>
          <a:prstGeom prst="ellipse">
            <a:avLst/>
          </a:prstGeom>
          <a:solidFill>
            <a:schemeClr val="accent3">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3" name="Oval 61"/>
          <p:cNvSpPr>
            <a:spLocks noChangeArrowheads="1"/>
          </p:cNvSpPr>
          <p:nvPr/>
        </p:nvSpPr>
        <p:spPr bwMode="auto">
          <a:xfrm>
            <a:off x="3011562" y="1232797"/>
            <a:ext cx="657225" cy="569443"/>
          </a:xfrm>
          <a:prstGeom prst="ellipse">
            <a:avLst/>
          </a:prstGeom>
          <a:solidFill>
            <a:schemeClr val="accent4">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4" name="Oval 63"/>
          <p:cNvSpPr>
            <a:spLocks noChangeArrowheads="1"/>
          </p:cNvSpPr>
          <p:nvPr/>
        </p:nvSpPr>
        <p:spPr bwMode="auto">
          <a:xfrm>
            <a:off x="3829522" y="1232797"/>
            <a:ext cx="657225" cy="569443"/>
          </a:xfrm>
          <a:prstGeom prst="ellipse">
            <a:avLst/>
          </a:prstGeom>
          <a:solidFill>
            <a:schemeClr val="accent5">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5" name="Oval 65"/>
          <p:cNvSpPr>
            <a:spLocks noChangeArrowheads="1"/>
          </p:cNvSpPr>
          <p:nvPr/>
        </p:nvSpPr>
        <p:spPr bwMode="auto">
          <a:xfrm>
            <a:off x="561256" y="1232797"/>
            <a:ext cx="657225" cy="569443"/>
          </a:xfrm>
          <a:prstGeom prst="ellipse">
            <a:avLst/>
          </a:prstGeom>
          <a:solidFill>
            <a:schemeClr val="accent1">
              <a:lumMod val="75000"/>
            </a:schemeClr>
          </a:solidFill>
          <a:ln w="19050">
            <a:solidFill>
              <a:schemeClr val="bg1">
                <a:lumMod val="50000"/>
              </a:schemeClr>
            </a:solidFill>
            <a:round/>
            <a:headEnd/>
            <a:tailEnd/>
          </a:ln>
          <a:effectLst/>
          <a:extLst/>
        </p:spPr>
        <p:txBody>
          <a:bodyPr lIns="248635" tIns="124319" rIns="248635" bIns="124319">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1000">
              <a:latin typeface="Meiryo UI" panose="020B0604030504040204" pitchFamily="50" charset="-128"/>
              <a:ea typeface="Meiryo UI" panose="020B0604030504040204" pitchFamily="50" charset="-128"/>
              <a:cs typeface="Meiryo UI" panose="020B0604030504040204" pitchFamily="50" charset="-128"/>
            </a:endParaRPr>
          </a:p>
        </p:txBody>
      </p:sp>
      <p:sp>
        <p:nvSpPr>
          <p:cNvPr id="11276" name="Text Box 66"/>
          <p:cNvSpPr txBox="1">
            <a:spLocks noChangeArrowheads="1"/>
          </p:cNvSpPr>
          <p:nvPr/>
        </p:nvSpPr>
        <p:spPr bwMode="auto">
          <a:xfrm>
            <a:off x="408557" y="1176613"/>
            <a:ext cx="962621" cy="64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会員</a:t>
            </a: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データ</a:t>
            </a: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使用料</a:t>
            </a:r>
          </a:p>
        </p:txBody>
      </p:sp>
      <p:sp>
        <p:nvSpPr>
          <p:cNvPr id="11277" name="Text Box 67"/>
          <p:cNvSpPr txBox="1">
            <a:spLocks noChangeArrowheads="1"/>
          </p:cNvSpPr>
          <p:nvPr/>
        </p:nvSpPr>
        <p:spPr bwMode="auto">
          <a:xfrm>
            <a:off x="1741760" y="1323304"/>
            <a:ext cx="751880"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78" name="Text Box 68"/>
          <p:cNvSpPr txBox="1">
            <a:spLocks noChangeArrowheads="1"/>
          </p:cNvSpPr>
          <p:nvPr/>
        </p:nvSpPr>
        <p:spPr bwMode="auto">
          <a:xfrm>
            <a:off x="2540075" y="1323304"/>
            <a:ext cx="753666"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79" name="Text Box 69"/>
          <p:cNvSpPr txBox="1">
            <a:spLocks noChangeArrowheads="1"/>
          </p:cNvSpPr>
          <p:nvPr/>
        </p:nvSpPr>
        <p:spPr bwMode="auto">
          <a:xfrm>
            <a:off x="3366964" y="1328333"/>
            <a:ext cx="753666"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80" name="Text Box 70"/>
          <p:cNvSpPr txBox="1">
            <a:spLocks noChangeArrowheads="1"/>
          </p:cNvSpPr>
          <p:nvPr/>
        </p:nvSpPr>
        <p:spPr bwMode="auto">
          <a:xfrm>
            <a:off x="922016" y="1323304"/>
            <a:ext cx="751879" cy="404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spcBef>
                <a:spcPct val="0"/>
              </a:spcBef>
              <a:buClrTx/>
              <a:buFontTx/>
              <a:buNone/>
            </a:pPr>
            <a:r>
              <a:rPr lang="ja-JP" altLang="en-US" sz="1000">
                <a:latin typeface="Meiryo UI" panose="020B0604030504040204" pitchFamily="50" charset="-128"/>
                <a:ea typeface="Meiryo UI" panose="020B0604030504040204" pitchFamily="50" charset="-128"/>
                <a:cs typeface="Meiryo UI" panose="020B0604030504040204" pitchFamily="50" charset="-128"/>
              </a:rPr>
              <a:t>＋</a:t>
            </a:r>
          </a:p>
        </p:txBody>
      </p:sp>
      <p:sp>
        <p:nvSpPr>
          <p:cNvPr id="11281" name="Text Box 71"/>
          <p:cNvSpPr txBox="1">
            <a:spLocks noChangeArrowheads="1"/>
          </p:cNvSpPr>
          <p:nvPr/>
        </p:nvSpPr>
        <p:spPr bwMode="auto">
          <a:xfrm>
            <a:off x="398906" y="2894262"/>
            <a:ext cx="1812727" cy="30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300" b="1">
                <a:solidFill>
                  <a:schemeClr val="tx2"/>
                </a:solidFill>
                <a:latin typeface="Meiryo UI" panose="020B0604030504040204" pitchFamily="50" charset="-128"/>
                <a:ea typeface="Meiryo UI" panose="020B0604030504040204" pitchFamily="50" charset="-128"/>
                <a:cs typeface="Meiryo UI" panose="020B0604030504040204" pitchFamily="50" charset="-128"/>
              </a:rPr>
              <a:t>＜定型・定形外＞</a:t>
            </a:r>
            <a:endParaRPr lang="ja-JP" altLang="en-US" sz="1500" b="1">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82" name="Text Box 72"/>
          <p:cNvSpPr txBox="1">
            <a:spLocks noChangeArrowheads="1"/>
          </p:cNvSpPr>
          <p:nvPr/>
        </p:nvSpPr>
        <p:spPr bwMode="auto">
          <a:xfrm>
            <a:off x="444978" y="5636518"/>
            <a:ext cx="5427603" cy="1409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上記単価は、データ使用料、</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点封入作業、宛名印字、配送費用を含みます。</a:t>
            </a: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通数・形状・地域により弊社指定便の発送になります。</a:t>
            </a: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すべて機械封入対応可能な場合の料金となります。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ハガキ</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封筒の用紙は、光沢の無いマットコート系用紙にて作成してください。</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50000"/>
              </a:spcBef>
              <a:buClrTx/>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コート系等光沢紙使用の場合は別途お見積もりとなります。</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50000"/>
              </a:spcBef>
              <a:buClrTx/>
              <a:buFontTx/>
              <a:buNone/>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最低発送数は、</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万件となります</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83" name="Text Box 73"/>
          <p:cNvSpPr txBox="1">
            <a:spLocks noChangeArrowheads="1"/>
          </p:cNvSpPr>
          <p:nvPr/>
        </p:nvSpPr>
        <p:spPr bwMode="auto">
          <a:xfrm>
            <a:off x="406050" y="2036118"/>
            <a:ext cx="2400300" cy="30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300" b="1">
                <a:solidFill>
                  <a:schemeClr val="tx2"/>
                </a:solidFill>
                <a:latin typeface="Meiryo UI" panose="020B0604030504040204" pitchFamily="50" charset="-128"/>
                <a:ea typeface="Meiryo UI" panose="020B0604030504040204" pitchFamily="50" charset="-128"/>
                <a:cs typeface="Meiryo UI" panose="020B0604030504040204" pitchFamily="50" charset="-128"/>
              </a:rPr>
              <a:t>＜はがき＞　</a:t>
            </a:r>
            <a:endParaRPr lang="ja-JP" altLang="en-US" sz="1500" b="1">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84" name="Text Box 76"/>
          <p:cNvSpPr txBox="1">
            <a:spLocks noChangeArrowheads="1"/>
          </p:cNvSpPr>
          <p:nvPr/>
        </p:nvSpPr>
        <p:spPr bwMode="auto">
          <a:xfrm>
            <a:off x="293536" y="640776"/>
            <a:ext cx="3298626" cy="5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0145" tIns="50074" rIns="100145" bIns="50074">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500" b="1" dirty="0">
                <a:latin typeface="Meiryo UI" panose="020B0604030504040204" pitchFamily="50" charset="-128"/>
                <a:ea typeface="Meiryo UI" panose="020B0604030504040204" pitchFamily="50" charset="-128"/>
                <a:cs typeface="Meiryo UI" panose="020B0604030504040204" pitchFamily="50" charset="-128"/>
              </a:rPr>
              <a:t>DM</a:t>
            </a:r>
            <a:r>
              <a:rPr lang="ja-JP" altLang="en-US" sz="1500" b="1" dirty="0">
                <a:latin typeface="Meiryo UI" panose="020B0604030504040204" pitchFamily="50" charset="-128"/>
                <a:ea typeface="Meiryo UI" panose="020B0604030504040204" pitchFamily="50" charset="-128"/>
                <a:cs typeface="Meiryo UI" panose="020B0604030504040204" pitchFamily="50" charset="-128"/>
              </a:rPr>
              <a:t>企画 価格表＞</a:t>
            </a:r>
          </a:p>
          <a:p>
            <a:pPr eaLnBrk="1" hangingPunct="1">
              <a:spcBef>
                <a:spcPct val="0"/>
              </a:spcBef>
              <a:buClrTx/>
              <a:buFontTx/>
              <a:buNone/>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価格表には以下の</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点が含まれます。</a:t>
            </a:r>
          </a:p>
        </p:txBody>
      </p:sp>
      <p:sp>
        <p:nvSpPr>
          <p:cNvPr id="11285" name="AutoShape 77"/>
          <p:cNvSpPr>
            <a:spLocks noChangeArrowheads="1"/>
          </p:cNvSpPr>
          <p:nvPr/>
        </p:nvSpPr>
        <p:spPr bwMode="auto">
          <a:xfrm>
            <a:off x="5736232" y="5806956"/>
            <a:ext cx="3439716" cy="1086243"/>
          </a:xfrm>
          <a:prstGeom prst="roundRect">
            <a:avLst>
              <a:gd name="adj" fmla="val 16667"/>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nchor="ct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endParaRPr lang="ja-JP" altLang="en-US" sz="2600">
              <a:latin typeface="Meiryo UI" panose="020B0604030504040204" pitchFamily="50" charset="-128"/>
              <a:ea typeface="Meiryo UI" panose="020B0604030504040204" pitchFamily="50" charset="-128"/>
              <a:cs typeface="Meiryo UI" panose="020B0604030504040204" pitchFamily="50" charset="-128"/>
            </a:endParaRPr>
          </a:p>
        </p:txBody>
      </p:sp>
      <p:sp>
        <p:nvSpPr>
          <p:cNvPr id="11287" name="Rectangle 79"/>
          <p:cNvSpPr>
            <a:spLocks noChangeArrowheads="1"/>
          </p:cNvSpPr>
          <p:nvPr/>
        </p:nvSpPr>
        <p:spPr bwMode="auto">
          <a:xfrm>
            <a:off x="5989836" y="6624885"/>
            <a:ext cx="60786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dirty="0">
                <a:latin typeface="+mj-ea"/>
                <a:ea typeface="+mj-ea"/>
                <a:cs typeface="Meiryo UI" panose="020B0604030504040204" pitchFamily="50" charset="-128"/>
              </a:rPr>
              <a:t>挨拶状</a:t>
            </a:r>
          </a:p>
        </p:txBody>
      </p:sp>
      <p:sp>
        <p:nvSpPr>
          <p:cNvPr id="11288" name="Rectangle 80"/>
          <p:cNvSpPr>
            <a:spLocks noChangeArrowheads="1"/>
          </p:cNvSpPr>
          <p:nvPr/>
        </p:nvSpPr>
        <p:spPr bwMode="auto">
          <a:xfrm>
            <a:off x="6966743" y="6631589"/>
            <a:ext cx="696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a:latin typeface="+mj-ea"/>
                <a:ea typeface="+mj-ea"/>
                <a:cs typeface="Meiryo UI" panose="020B0604030504040204" pitchFamily="50" charset="-128"/>
              </a:rPr>
              <a:t>封入物</a:t>
            </a:r>
            <a:r>
              <a:rPr lang="en-US" altLang="ja-JP" sz="1100">
                <a:latin typeface="+mj-ea"/>
                <a:ea typeface="+mj-ea"/>
                <a:cs typeface="Meiryo UI" panose="020B0604030504040204" pitchFamily="50" charset="-128"/>
              </a:rPr>
              <a:t>1</a:t>
            </a:r>
          </a:p>
        </p:txBody>
      </p:sp>
      <p:sp>
        <p:nvSpPr>
          <p:cNvPr id="11289" name="Rectangle 81"/>
          <p:cNvSpPr>
            <a:spLocks noChangeArrowheads="1"/>
          </p:cNvSpPr>
          <p:nvPr/>
        </p:nvSpPr>
        <p:spPr bwMode="auto">
          <a:xfrm>
            <a:off x="8002586" y="6643323"/>
            <a:ext cx="696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a:latin typeface="+mj-ea"/>
                <a:ea typeface="+mj-ea"/>
                <a:cs typeface="Meiryo UI" panose="020B0604030504040204" pitchFamily="50" charset="-128"/>
              </a:rPr>
              <a:t>封入物</a:t>
            </a:r>
            <a:r>
              <a:rPr lang="en-US" altLang="ja-JP" sz="1100">
                <a:latin typeface="+mj-ea"/>
                <a:ea typeface="+mj-ea"/>
                <a:cs typeface="Meiryo UI" panose="020B0604030504040204" pitchFamily="50" charset="-128"/>
              </a:rPr>
              <a:t>2</a:t>
            </a:r>
          </a:p>
        </p:txBody>
      </p:sp>
      <p:sp>
        <p:nvSpPr>
          <p:cNvPr id="11293" name="Text Box 85"/>
          <p:cNvSpPr txBox="1">
            <a:spLocks noChangeArrowheads="1"/>
          </p:cNvSpPr>
          <p:nvPr/>
        </p:nvSpPr>
        <p:spPr bwMode="auto">
          <a:xfrm>
            <a:off x="5503763" y="2653830"/>
            <a:ext cx="4536281" cy="207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15000"/>
              </a:spcBef>
              <a:buClrTx/>
              <a:buFontTx/>
              <a:buNone/>
            </a:pPr>
            <a:r>
              <a:rPr lang="ja-JP" altLang="en-US" sz="1100" b="1" dirty="0">
                <a:latin typeface="Meiryo UI" panose="020B0604030504040204" pitchFamily="50" charset="-128"/>
                <a:ea typeface="Meiryo UI" panose="020B0604030504040204" pitchFamily="50" charset="-128"/>
                <a:cs typeface="Meiryo UI" panose="020B0604030504040204" pitchFamily="50" charset="-128"/>
              </a:rPr>
              <a:t>＜セグメントオプション＞</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●都道府県・男女別でのセグメントが基本になります。</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上記以外のセグメントをご利用される場合は</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追加料金１セグメント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30,000</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－を別途頂戴します。</a:t>
            </a:r>
          </a:p>
          <a:p>
            <a:pPr eaLnBrk="1" hangingPunct="1">
              <a:spcBef>
                <a:spcPct val="15000"/>
              </a:spcBef>
              <a:buClrTx/>
              <a:buFontTx/>
              <a:buNone/>
            </a:pPr>
            <a:endParaRPr lang="ja-JP" altLang="en-US" sz="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セグメント例</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・大学セグメント（文理区分、学校名、学科系統、学校ランク）</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・郵便番号マッチングセグメント</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・市区郡セグメント</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PC</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メールアドレスのドメインセグメント</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94" name="Text Box 86"/>
          <p:cNvSpPr txBox="1">
            <a:spLocks noChangeArrowheads="1"/>
          </p:cNvSpPr>
          <p:nvPr/>
        </p:nvSpPr>
        <p:spPr bwMode="auto">
          <a:xfrm>
            <a:off x="3361778" y="1815547"/>
            <a:ext cx="13608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900">
                <a:latin typeface="Meiryo UI" panose="020B0604030504040204" pitchFamily="50" charset="-128"/>
                <a:ea typeface="Meiryo UI" panose="020B0604030504040204" pitchFamily="50" charset="-128"/>
                <a:cs typeface="Meiryo UI" panose="020B0604030504040204" pitchFamily="50" charset="-128"/>
              </a:rPr>
              <a:t>・発送停止や住所変更　 </a:t>
            </a:r>
            <a:endParaRPr lang="en-US" altLang="ja-JP" sz="90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ClrTx/>
              <a:buFontTx/>
              <a:buNone/>
            </a:pPr>
            <a:r>
              <a:rPr lang="ja-JP" altLang="en-US" sz="900">
                <a:latin typeface="Meiryo UI" panose="020B0604030504040204" pitchFamily="50" charset="-128"/>
                <a:ea typeface="Meiryo UI" panose="020B0604030504040204" pitchFamily="50" charset="-128"/>
                <a:cs typeface="Meiryo UI" panose="020B0604030504040204" pitchFamily="50" charset="-128"/>
              </a:rPr>
              <a:t>　などの問い合せ窓口</a:t>
            </a:r>
          </a:p>
        </p:txBody>
      </p:sp>
      <p:graphicFrame>
        <p:nvGraphicFramePr>
          <p:cNvPr id="3" name="表 2"/>
          <p:cNvGraphicFramePr>
            <a:graphicFrameLocks noGrp="1"/>
          </p:cNvGraphicFramePr>
          <p:nvPr>
            <p:extLst>
              <p:ext uri="{D42A27DB-BD31-4B8C-83A1-F6EECF244321}">
                <p14:modId xmlns:p14="http://schemas.microsoft.com/office/powerpoint/2010/main" val="4074551957"/>
              </p:ext>
            </p:extLst>
          </p:nvPr>
        </p:nvGraphicFramePr>
        <p:xfrm>
          <a:off x="547139" y="3128178"/>
          <a:ext cx="3867280" cy="2274753"/>
        </p:xfrm>
        <a:graphic>
          <a:graphicData uri="http://schemas.openxmlformats.org/drawingml/2006/table">
            <a:tbl>
              <a:tblPr/>
              <a:tblGrid>
                <a:gridCol w="967426"/>
                <a:gridCol w="1236180"/>
                <a:gridCol w="934593"/>
                <a:gridCol w="729081"/>
              </a:tblGrid>
              <a:tr h="364041">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企画</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仕様</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重量</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smtClean="0">
                          <a:solidFill>
                            <a:schemeClr val="bg1"/>
                          </a:solidFill>
                          <a:effectLst/>
                          <a:latin typeface="メイリオ" pitchFamily="50" charset="-128"/>
                          <a:ea typeface="メイリオ" pitchFamily="50" charset="-128"/>
                          <a:cs typeface="メイリオ" pitchFamily="50" charset="-128"/>
                        </a:rPr>
                        <a:t>単価</a:t>
                      </a:r>
                      <a:endParaRPr lang="ja-JP" altLang="en-US" sz="1100" b="0" i="0" u="none" strike="noStrike" dirty="0">
                        <a:solidFill>
                          <a:schemeClr val="bg1"/>
                        </a:solidFill>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r>
              <a:tr h="432424">
                <a:tc>
                  <a:txBody>
                    <a:bodyPr/>
                    <a:lstStyle/>
                    <a:p>
                      <a:pPr algn="ctr" fontAlgn="ctr"/>
                      <a:r>
                        <a:rPr lang="ja-JP" altLang="en-US" sz="1100" b="0" i="0" u="none" strike="noStrike" dirty="0">
                          <a:effectLst/>
                          <a:latin typeface="メイリオ" pitchFamily="50" charset="-128"/>
                          <a:ea typeface="メイリオ" pitchFamily="50" charset="-128"/>
                          <a:cs typeface="メイリオ" pitchFamily="50" charset="-128"/>
                        </a:rPr>
                        <a:t>定形</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800" b="0" i="0" u="none" strike="noStrike" dirty="0">
                          <a:effectLst/>
                          <a:latin typeface="メイリオ" pitchFamily="50" charset="-128"/>
                          <a:ea typeface="メイリオ" pitchFamily="50" charset="-128"/>
                          <a:cs typeface="メイリオ" pitchFamily="50" charset="-128"/>
                        </a:rPr>
                        <a:t>長さ</a:t>
                      </a:r>
                      <a:r>
                        <a:rPr lang="en-US" altLang="ja-JP" sz="800" b="0" i="0" u="none" strike="noStrike" dirty="0">
                          <a:effectLst/>
                          <a:latin typeface="メイリオ" pitchFamily="50" charset="-128"/>
                          <a:ea typeface="メイリオ" pitchFamily="50" charset="-128"/>
                          <a:cs typeface="メイリオ" pitchFamily="50" charset="-128"/>
                        </a:rPr>
                        <a:t>14</a:t>
                      </a:r>
                      <a:r>
                        <a:rPr lang="ja-JP" altLang="en-US" sz="800" b="0" i="0" u="none" strike="noStrike" dirty="0">
                          <a:effectLst/>
                          <a:latin typeface="メイリオ" pitchFamily="50" charset="-128"/>
                          <a:ea typeface="メイリオ" pitchFamily="50" charset="-128"/>
                          <a:cs typeface="メイリオ" pitchFamily="50" charset="-128"/>
                        </a:rPr>
                        <a:t>～</a:t>
                      </a:r>
                      <a:r>
                        <a:rPr lang="en-US" altLang="ja-JP" sz="800" b="0" i="0" u="none" strike="noStrike" dirty="0">
                          <a:effectLst/>
                          <a:latin typeface="メイリオ" pitchFamily="50" charset="-128"/>
                          <a:ea typeface="メイリオ" pitchFamily="50" charset="-128"/>
                          <a:cs typeface="メイリオ" pitchFamily="50" charset="-128"/>
                        </a:rPr>
                        <a:t>23.5cm</a:t>
                      </a:r>
                      <a:br>
                        <a:rPr lang="en-US" altLang="ja-JP" sz="800" b="0" i="0" u="none" strike="noStrike" dirty="0">
                          <a:effectLst/>
                          <a:latin typeface="メイリオ" pitchFamily="50" charset="-128"/>
                          <a:ea typeface="メイリオ" pitchFamily="50" charset="-128"/>
                          <a:cs typeface="メイリオ" pitchFamily="50" charset="-128"/>
                        </a:rPr>
                      </a:br>
                      <a:r>
                        <a:rPr lang="ja-JP" altLang="en-US" sz="800" b="0" i="0" u="none" strike="noStrike" dirty="0">
                          <a:effectLst/>
                          <a:latin typeface="メイリオ" pitchFamily="50" charset="-128"/>
                          <a:ea typeface="メイリオ" pitchFamily="50" charset="-128"/>
                          <a:cs typeface="メイリオ" pitchFamily="50" charset="-128"/>
                        </a:rPr>
                        <a:t>幅</a:t>
                      </a:r>
                      <a:r>
                        <a:rPr lang="en-US" altLang="ja-JP" sz="800" b="0" i="0" u="none" strike="noStrike" dirty="0">
                          <a:effectLst/>
                          <a:latin typeface="メイリオ" pitchFamily="50" charset="-128"/>
                          <a:ea typeface="メイリオ" pitchFamily="50" charset="-128"/>
                          <a:cs typeface="メイリオ" pitchFamily="50" charset="-128"/>
                        </a:rPr>
                        <a:t>9</a:t>
                      </a:r>
                      <a:r>
                        <a:rPr lang="ja-JP" altLang="en-US" sz="800" b="0" i="0" u="none" strike="noStrike" dirty="0">
                          <a:effectLst/>
                          <a:latin typeface="メイリオ" pitchFamily="50" charset="-128"/>
                          <a:ea typeface="メイリオ" pitchFamily="50" charset="-128"/>
                          <a:cs typeface="メイリオ" pitchFamily="50" charset="-128"/>
                        </a:rPr>
                        <a:t>～</a:t>
                      </a:r>
                      <a:r>
                        <a:rPr lang="en-US" altLang="ja-JP" sz="800" b="0" i="0" u="none" strike="noStrike" dirty="0">
                          <a:effectLst/>
                          <a:latin typeface="メイリオ" pitchFamily="50" charset="-128"/>
                          <a:ea typeface="メイリオ" pitchFamily="50" charset="-128"/>
                          <a:cs typeface="メイリオ" pitchFamily="50" charset="-128"/>
                        </a:rPr>
                        <a:t>12cm</a:t>
                      </a:r>
                      <a:r>
                        <a:rPr lang="ja-JP" altLang="en-US" sz="800" b="0" i="0" u="none" strike="noStrike" dirty="0">
                          <a:effectLst/>
                          <a:latin typeface="メイリオ" pitchFamily="50" charset="-128"/>
                          <a:ea typeface="メイリオ" pitchFamily="50" charset="-128"/>
                          <a:cs typeface="メイリオ" pitchFamily="50" charset="-128"/>
                        </a:rPr>
                        <a:t>の長方形</a:t>
                      </a:r>
                      <a:br>
                        <a:rPr lang="ja-JP" altLang="en-US" sz="800" b="0" i="0" u="none" strike="noStrike" dirty="0">
                          <a:effectLst/>
                          <a:latin typeface="メイリオ" pitchFamily="50" charset="-128"/>
                          <a:ea typeface="メイリオ" pitchFamily="50" charset="-128"/>
                          <a:cs typeface="メイリオ" pitchFamily="50" charset="-128"/>
                        </a:rPr>
                      </a:br>
                      <a:r>
                        <a:rPr lang="ja-JP" altLang="en-US" sz="800" b="0" i="0" u="none" strike="noStrike" dirty="0">
                          <a:effectLst/>
                          <a:latin typeface="メイリオ" pitchFamily="50" charset="-128"/>
                          <a:ea typeface="メイリオ" pitchFamily="50" charset="-128"/>
                          <a:cs typeface="メイリオ" pitchFamily="50" charset="-128"/>
                        </a:rPr>
                        <a:t>厚さが</a:t>
                      </a:r>
                      <a:r>
                        <a:rPr lang="en-US" altLang="ja-JP" sz="800" b="0" i="0" u="none" strike="noStrike" dirty="0">
                          <a:effectLst/>
                          <a:latin typeface="メイリオ" pitchFamily="50" charset="-128"/>
                          <a:ea typeface="メイリオ" pitchFamily="50" charset="-128"/>
                          <a:cs typeface="メイリオ" pitchFamily="50" charset="-128"/>
                        </a:rPr>
                        <a:t>1cm</a:t>
                      </a:r>
                      <a:r>
                        <a:rPr lang="ja-JP" altLang="en-US" sz="8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a:effectLst/>
                          <a:latin typeface="メイリオ" pitchFamily="50" charset="-128"/>
                          <a:ea typeface="メイリオ" pitchFamily="50" charset="-128"/>
                          <a:cs typeface="メイリオ" pitchFamily="50" charset="-128"/>
                        </a:rPr>
                        <a:t>50g</a:t>
                      </a:r>
                      <a:r>
                        <a:rPr lang="ja-JP" altLang="en-US" sz="1100" b="0" i="0" u="none" strike="noStrike">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@123</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184">
                <a:tc rowSpan="6">
                  <a:txBody>
                    <a:bodyPr/>
                    <a:lstStyle/>
                    <a:p>
                      <a:pPr algn="ctr" fontAlgn="ctr"/>
                      <a:r>
                        <a:rPr lang="ja-JP" altLang="en-US" sz="1100" b="0" i="0" u="none" strike="noStrike">
                          <a:effectLst/>
                          <a:latin typeface="メイリオ" pitchFamily="50" charset="-128"/>
                          <a:ea typeface="メイリオ" pitchFamily="50" charset="-128"/>
                          <a:cs typeface="メイリオ" pitchFamily="50" charset="-128"/>
                        </a:rPr>
                        <a:t>定形外</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algn="l" fontAlgn="ctr"/>
                      <a:r>
                        <a:rPr lang="ja-JP" altLang="en-US" sz="800" b="0" i="0" u="none" strike="noStrike" dirty="0">
                          <a:effectLst/>
                          <a:latin typeface="メイリオ" pitchFamily="50" charset="-128"/>
                          <a:ea typeface="メイリオ" pitchFamily="50" charset="-128"/>
                          <a:cs typeface="メイリオ" pitchFamily="50" charset="-128"/>
                        </a:rPr>
                        <a:t>重さが</a:t>
                      </a:r>
                      <a:r>
                        <a:rPr lang="en-US" altLang="ja-JP" sz="800" b="0" i="0" u="none" strike="noStrike" dirty="0">
                          <a:effectLst/>
                          <a:latin typeface="メイリオ" pitchFamily="50" charset="-128"/>
                          <a:ea typeface="メイリオ" pitchFamily="50" charset="-128"/>
                          <a:cs typeface="メイリオ" pitchFamily="50" charset="-128"/>
                        </a:rPr>
                        <a:t>50g</a:t>
                      </a:r>
                      <a:r>
                        <a:rPr lang="ja-JP" altLang="en-US" sz="800" b="0" i="0" u="none" strike="noStrike" dirty="0">
                          <a:effectLst/>
                          <a:latin typeface="メイリオ" pitchFamily="50" charset="-128"/>
                          <a:ea typeface="メイリオ" pitchFamily="50" charset="-128"/>
                          <a:cs typeface="メイリオ" pitchFamily="50" charset="-128"/>
                        </a:rPr>
                        <a:t>以上</a:t>
                      </a:r>
                      <a:br>
                        <a:rPr lang="ja-JP" altLang="en-US" sz="800" b="0" i="0" u="none" strike="noStrike" dirty="0">
                          <a:effectLst/>
                          <a:latin typeface="メイリオ" pitchFamily="50" charset="-128"/>
                          <a:ea typeface="メイリオ" pitchFamily="50" charset="-128"/>
                          <a:cs typeface="メイリオ" pitchFamily="50" charset="-128"/>
                        </a:rPr>
                      </a:br>
                      <a:r>
                        <a:rPr lang="ja-JP" altLang="en-US" sz="800" b="0" i="0" u="none" strike="noStrike" dirty="0">
                          <a:effectLst/>
                          <a:latin typeface="メイリオ" pitchFamily="50" charset="-128"/>
                          <a:ea typeface="メイリオ" pitchFamily="50" charset="-128"/>
                          <a:cs typeface="メイリオ" pitchFamily="50" charset="-128"/>
                        </a:rPr>
                        <a:t>または定形郵便物</a:t>
                      </a:r>
                      <a:r>
                        <a:rPr lang="ja-JP" altLang="en-US" sz="800" b="0" i="0" u="none" strike="noStrike" dirty="0" smtClean="0">
                          <a:effectLst/>
                          <a:latin typeface="メイリオ" pitchFamily="50" charset="-128"/>
                          <a:ea typeface="メイリオ" pitchFamily="50" charset="-128"/>
                          <a:cs typeface="メイリオ" pitchFamily="50" charset="-128"/>
                        </a:rPr>
                        <a:t>に</a:t>
                      </a:r>
                      <a:endParaRPr lang="en-US" altLang="ja-JP" sz="800" b="0" i="0" u="none" strike="noStrike" dirty="0" smtClean="0">
                        <a:effectLst/>
                        <a:latin typeface="メイリオ" pitchFamily="50" charset="-128"/>
                        <a:ea typeface="メイリオ" pitchFamily="50" charset="-128"/>
                        <a:cs typeface="メイリオ" pitchFamily="50" charset="-128"/>
                      </a:endParaRPr>
                    </a:p>
                    <a:p>
                      <a:pPr algn="l" fontAlgn="ctr"/>
                      <a:r>
                        <a:rPr lang="ja-JP" altLang="en-US" sz="800" b="0" i="0" u="none" strike="noStrike" dirty="0" smtClean="0">
                          <a:effectLst/>
                          <a:latin typeface="メイリオ" pitchFamily="50" charset="-128"/>
                          <a:ea typeface="メイリオ" pitchFamily="50" charset="-128"/>
                          <a:cs typeface="メイリオ" pitchFamily="50" charset="-128"/>
                        </a:rPr>
                        <a:t>当てはまらない</a:t>
                      </a:r>
                      <a:endParaRPr lang="ja-JP" altLang="en-US" sz="8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50g</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@134</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100ｇ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@144</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200ｇ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@155</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300ｇ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@187</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600ｇ</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@219</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118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effectLst/>
                          <a:latin typeface="メイリオ" pitchFamily="50" charset="-128"/>
                          <a:ea typeface="メイリオ" pitchFamily="50" charset="-128"/>
                          <a:cs typeface="メイリオ" pitchFamily="50" charset="-128"/>
                        </a:rPr>
                        <a:t>１Kg</a:t>
                      </a:r>
                      <a:r>
                        <a:rPr lang="ja-JP" altLang="en-US" sz="1100" b="0" i="0" u="none" strike="noStrike" dirty="0">
                          <a:effectLst/>
                          <a:latin typeface="メイリオ" pitchFamily="50" charset="-128"/>
                          <a:ea typeface="メイリオ" pitchFamily="50" charset="-128"/>
                          <a:cs typeface="メイリオ" pitchFamily="50" charset="-128"/>
                        </a:rPr>
                        <a:t>まで</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effectLst/>
                          <a:latin typeface="メイリオ" pitchFamily="50" charset="-128"/>
                          <a:ea typeface="メイリオ" pitchFamily="50" charset="-128"/>
                          <a:cs typeface="メイリオ" pitchFamily="50" charset="-128"/>
                        </a:rPr>
                        <a:t>@284</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1184">
                <a:tc gridSpan="3">
                  <a:txBody>
                    <a:bodyPr/>
                    <a:lstStyle/>
                    <a:p>
                      <a:pPr algn="ctr" fontAlgn="ctr"/>
                      <a:r>
                        <a:rPr lang="ja-JP" altLang="en-US" sz="1100" b="0" i="0" u="none" strike="noStrike">
                          <a:effectLst/>
                          <a:latin typeface="メイリオ" pitchFamily="50" charset="-128"/>
                          <a:ea typeface="メイリオ" pitchFamily="50" charset="-128"/>
                          <a:cs typeface="メイリオ" pitchFamily="50" charset="-128"/>
                        </a:rPr>
                        <a:t>追加封入</a:t>
                      </a:r>
                      <a:r>
                        <a:rPr lang="en-US" altLang="ja-JP" sz="1100" b="0" i="0" u="none" strike="noStrike">
                          <a:effectLst/>
                          <a:latin typeface="メイリオ" pitchFamily="50" charset="-128"/>
                          <a:ea typeface="メイリオ" pitchFamily="50" charset="-128"/>
                          <a:cs typeface="メイリオ" pitchFamily="50" charset="-128"/>
                        </a:rPr>
                        <a:t>1</a:t>
                      </a:r>
                      <a:r>
                        <a:rPr lang="ja-JP" altLang="en-US" sz="1100" b="0" i="0" u="none" strike="noStrike">
                          <a:effectLst/>
                          <a:latin typeface="メイリオ" pitchFamily="50" charset="-128"/>
                          <a:ea typeface="メイリオ" pitchFamily="50" charset="-128"/>
                          <a:cs typeface="メイリオ" pitchFamily="50" charset="-128"/>
                        </a:rPr>
                        <a:t>点につき</a:t>
                      </a: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r" fontAlgn="ctr"/>
                      <a:r>
                        <a:rPr lang="en-US" altLang="ja-JP" sz="1100" b="0" i="0" u="none" strike="noStrike" dirty="0">
                          <a:effectLst/>
                          <a:latin typeface="メイリオ" pitchFamily="50" charset="-128"/>
                          <a:ea typeface="メイリオ" pitchFamily="50" charset="-128"/>
                          <a:cs typeface="メイリオ" pitchFamily="50" charset="-128"/>
                        </a:rPr>
                        <a:t>@5</a:t>
                      </a: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表 4"/>
          <p:cNvGraphicFramePr>
            <a:graphicFrameLocks noGrp="1"/>
          </p:cNvGraphicFramePr>
          <p:nvPr>
            <p:extLst>
              <p:ext uri="{D42A27DB-BD31-4B8C-83A1-F6EECF244321}">
                <p14:modId xmlns:p14="http://schemas.microsoft.com/office/powerpoint/2010/main" val="2835959368"/>
              </p:ext>
            </p:extLst>
          </p:nvPr>
        </p:nvGraphicFramePr>
        <p:xfrm>
          <a:off x="552496" y="2291901"/>
          <a:ext cx="2970824" cy="575225"/>
        </p:xfrm>
        <a:graphic>
          <a:graphicData uri="http://schemas.openxmlformats.org/drawingml/2006/table">
            <a:tbl>
              <a:tblPr/>
              <a:tblGrid>
                <a:gridCol w="961170"/>
                <a:gridCol w="1199564"/>
                <a:gridCol w="810090"/>
              </a:tblGrid>
              <a:tr h="364041">
                <a:tc>
                  <a:txBody>
                    <a:bodyPr/>
                    <a:lstStyle/>
                    <a:p>
                      <a:pPr algn="ctr" fontAlgn="b"/>
                      <a:r>
                        <a:rPr lang="ja-JP" altLang="en-US" sz="1100" b="0" i="0" u="none" strike="noStrike" dirty="0" smtClean="0">
                          <a:solidFill>
                            <a:schemeClr val="bg1"/>
                          </a:solidFill>
                          <a:effectLst/>
                          <a:latin typeface="メイリオ" pitchFamily="50" charset="-128"/>
                          <a:ea typeface="メイリオ" pitchFamily="50" charset="-128"/>
                          <a:cs typeface="メイリオ" pitchFamily="50" charset="-128"/>
                        </a:rPr>
                        <a:t>企画</a:t>
                      </a:r>
                      <a:endParaRPr lang="ja-JP" altLang="en-US" sz="1100" b="0" i="0" u="none" strike="noStrike" dirty="0">
                        <a:solidFill>
                          <a:schemeClr val="bg1"/>
                        </a:solidFill>
                        <a:effectLst/>
                        <a:latin typeface="メイリオ" pitchFamily="50" charset="-128"/>
                        <a:ea typeface="メイリオ" pitchFamily="50" charset="-128"/>
                        <a:cs typeface="メイリオ" pitchFamily="50" charset="-128"/>
                      </a:endParaRPr>
                    </a:p>
                  </a:txBody>
                  <a:tcPr marL="10716" marR="10716" marT="10056"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a:solidFill>
                            <a:schemeClr val="bg1"/>
                          </a:solidFill>
                          <a:effectLst/>
                          <a:latin typeface="メイリオ" pitchFamily="50" charset="-128"/>
                          <a:ea typeface="メイリオ" pitchFamily="50" charset="-128"/>
                          <a:cs typeface="メイリオ" pitchFamily="50" charset="-128"/>
                        </a:rPr>
                        <a:t>重量</a:t>
                      </a: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fontAlgn="ctr"/>
                      <a:r>
                        <a:rPr lang="ja-JP" altLang="en-US" sz="1100" b="0" i="0" u="none" strike="noStrike" dirty="0" smtClean="0">
                          <a:solidFill>
                            <a:schemeClr val="bg1"/>
                          </a:solidFill>
                          <a:effectLst/>
                          <a:latin typeface="メイリオ" pitchFamily="50" charset="-128"/>
                          <a:ea typeface="メイリオ" pitchFamily="50" charset="-128"/>
                          <a:cs typeface="メイリオ" pitchFamily="50" charset="-128"/>
                        </a:rPr>
                        <a:t>単価</a:t>
                      </a:r>
                      <a:endParaRPr lang="ja-JP" altLang="en-US" sz="1100" b="0" i="0" u="none" strike="noStrike" dirty="0">
                        <a:solidFill>
                          <a:schemeClr val="bg1"/>
                        </a:solidFill>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r>
              <a:tr h="211184">
                <a:tc>
                  <a:txBody>
                    <a:bodyPr/>
                    <a:lstStyle/>
                    <a:p>
                      <a:pPr algn="ctr" fontAlgn="b"/>
                      <a:r>
                        <a:rPr lang="ja-JP" altLang="en-US" sz="1100" b="0" i="0" u="none" strike="noStrike" dirty="0">
                          <a:effectLst/>
                          <a:latin typeface="メイリオ" pitchFamily="50" charset="-128"/>
                          <a:ea typeface="メイリオ" pitchFamily="50" charset="-128"/>
                          <a:cs typeface="メイリオ" pitchFamily="50" charset="-128"/>
                        </a:rPr>
                        <a:t>ハガキ</a:t>
                      </a:r>
                    </a:p>
                  </a:txBody>
                  <a:tcPr marL="10716" marR="10716" marT="10056"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err="1">
                          <a:effectLst/>
                          <a:latin typeface="メイリオ" pitchFamily="50" charset="-128"/>
                          <a:ea typeface="メイリオ" pitchFamily="50" charset="-128"/>
                          <a:cs typeface="メイリオ" pitchFamily="50" charset="-128"/>
                        </a:rPr>
                        <a:t>ー</a:t>
                      </a:r>
                      <a:endParaRPr lang="ja-JP" altLang="en-US"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effectLst/>
                          <a:latin typeface="メイリオ" pitchFamily="50" charset="-128"/>
                          <a:ea typeface="メイリオ" pitchFamily="50" charset="-128"/>
                          <a:cs typeface="メイリオ" pitchFamily="50" charset="-128"/>
                        </a:rPr>
                        <a:t>@</a:t>
                      </a:r>
                      <a:r>
                        <a:rPr lang="en-US" altLang="ja-JP" sz="1100" b="0" i="0" u="none" strike="noStrike" dirty="0" smtClean="0">
                          <a:effectLst/>
                          <a:latin typeface="メイリオ" pitchFamily="50" charset="-128"/>
                          <a:ea typeface="メイリオ" pitchFamily="50" charset="-128"/>
                          <a:cs typeface="メイリオ" pitchFamily="50" charset="-128"/>
                        </a:rPr>
                        <a:t>86</a:t>
                      </a:r>
                      <a:endParaRPr lang="en-US" altLang="ja-JP" sz="1100" b="0" i="0" u="none" strike="noStrike" dirty="0">
                        <a:effectLst/>
                        <a:latin typeface="メイリオ" pitchFamily="50" charset="-128"/>
                        <a:ea typeface="メイリオ" pitchFamily="50" charset="-128"/>
                        <a:cs typeface="メイリオ" pitchFamily="50" charset="-128"/>
                      </a:endParaRPr>
                    </a:p>
                  </a:txBody>
                  <a:tcPr marL="10716" marR="10716" marT="10056"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351" name="Text Box 66"/>
          <p:cNvSpPr txBox="1">
            <a:spLocks noChangeArrowheads="1"/>
          </p:cNvSpPr>
          <p:nvPr/>
        </p:nvSpPr>
        <p:spPr bwMode="auto">
          <a:xfrm>
            <a:off x="1231874" y="1261180"/>
            <a:ext cx="962621"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DM</a:t>
            </a: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発送料</a:t>
            </a:r>
          </a:p>
        </p:txBody>
      </p:sp>
      <p:sp>
        <p:nvSpPr>
          <p:cNvPr id="11352" name="Text Box 66"/>
          <p:cNvSpPr txBox="1">
            <a:spLocks noChangeArrowheads="1"/>
          </p:cNvSpPr>
          <p:nvPr/>
        </p:nvSpPr>
        <p:spPr bwMode="auto">
          <a:xfrm>
            <a:off x="2033760" y="1268678"/>
            <a:ext cx="962621"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ロゴ</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使用料</a:t>
            </a:r>
          </a:p>
        </p:txBody>
      </p:sp>
      <p:sp>
        <p:nvSpPr>
          <p:cNvPr id="11353" name="Text Box 66"/>
          <p:cNvSpPr txBox="1">
            <a:spLocks noChangeArrowheads="1"/>
          </p:cNvSpPr>
          <p:nvPr/>
        </p:nvSpPr>
        <p:spPr bwMode="auto">
          <a:xfrm>
            <a:off x="2715097" y="1176613"/>
            <a:ext cx="1250156" cy="64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印字</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85000"/>
              </a:lnSpc>
              <a:spcBef>
                <a:spcPct val="0"/>
              </a:spcBef>
              <a:buClrTx/>
              <a:buFontTx/>
              <a:buNone/>
            </a:pPr>
            <a:r>
              <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点封入料</a:t>
            </a:r>
            <a:endParaRPr lang="en-US" altLang="ja-JP"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354" name="Text Box 66"/>
          <p:cNvSpPr txBox="1">
            <a:spLocks noChangeArrowheads="1"/>
          </p:cNvSpPr>
          <p:nvPr/>
        </p:nvSpPr>
        <p:spPr bwMode="auto">
          <a:xfrm>
            <a:off x="3676824" y="1269443"/>
            <a:ext cx="962620" cy="512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48635" tIns="124319" rIns="248635" bIns="124319">
            <a:spAutoFit/>
          </a:bodyPr>
          <a:lstStyle>
            <a:lvl1pPr defTabSz="1001713"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defTabSz="1001713"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defTabSz="1001713"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defTabSz="1001713"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defTabSz="1001713"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defTabSz="1001713"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algn="ctr" eaLnBrk="1" hangingPunct="1">
              <a:lnSpc>
                <a:spcPct val="85000"/>
              </a:lnSpc>
              <a:spcBef>
                <a:spcPct val="0"/>
              </a:spcBef>
              <a:buClrTx/>
              <a:buFontTx/>
              <a:buNone/>
            </a:pPr>
            <a:r>
              <a:rPr lang="ja-JP" altLang="en-US" sz="10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問合せ受付料</a:t>
            </a:r>
          </a:p>
        </p:txBody>
      </p:sp>
      <p:pic>
        <p:nvPicPr>
          <p:cNvPr id="39" name="Picture 404"/>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7969546" y="5970136"/>
            <a:ext cx="729571" cy="65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404"/>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t="13187"/>
          <a:stretch/>
        </p:blipFill>
        <p:spPr bwMode="auto">
          <a:xfrm>
            <a:off x="6997438" y="6042144"/>
            <a:ext cx="729571" cy="56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40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6340" y="6101332"/>
            <a:ext cx="364827" cy="47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lstStyle/>
          <a:p>
            <a:r>
              <a:rPr lang="en-US" altLang="ja-JP" dirty="0">
                <a:latin typeface="+mj-ea"/>
              </a:rPr>
              <a:t>【DM】</a:t>
            </a:r>
            <a:r>
              <a:rPr lang="ja-JP" altLang="en-US" dirty="0" smtClean="0"/>
              <a:t>価格表 </a:t>
            </a:r>
            <a:r>
              <a:rPr lang="ja-JP" altLang="en-US" dirty="0"/>
              <a:t>及び 規定</a:t>
            </a:r>
            <a:endParaRPr kumimoji="1" lang="ja-JP" altLang="en-US" dirty="0"/>
          </a:p>
        </p:txBody>
      </p:sp>
      <p:sp>
        <p:nvSpPr>
          <p:cNvPr id="37" name="Rectangle 1969"/>
          <p:cNvSpPr>
            <a:spLocks noChangeArrowheads="1"/>
          </p:cNvSpPr>
          <p:nvPr/>
        </p:nvSpPr>
        <p:spPr bwMode="auto">
          <a:xfrm>
            <a:off x="2479204" y="5420494"/>
            <a:ext cx="2048924" cy="224243"/>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pPr>
              <a:spcBef>
                <a:spcPts val="300"/>
              </a:spcBef>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金額には消費税は含まれていません。</a:t>
            </a:r>
          </a:p>
        </p:txBody>
      </p:sp>
      <p:sp>
        <p:nvSpPr>
          <p:cNvPr id="38" name="Text Box 85"/>
          <p:cNvSpPr txBox="1">
            <a:spLocks noChangeArrowheads="1"/>
          </p:cNvSpPr>
          <p:nvPr/>
        </p:nvSpPr>
        <p:spPr bwMode="auto">
          <a:xfrm>
            <a:off x="5514478" y="4526038"/>
            <a:ext cx="4536281" cy="137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15000"/>
              </a:spcBef>
              <a:buClrTx/>
              <a:buFontTx/>
              <a:buNone/>
            </a:pP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＜作成上のご注意＞</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endParaRPr lang="en-US" altLang="ja-JP" sz="4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●この</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DM</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はマイナビ学生の窓口 フレッシャーズ編集部より、会員の方へのお知らせとして発送いたしますので封筒に必要な表記がございます。マイナビ学生の窓口 フレッシャーズのロゴ並びに注意事項、発送元、差出人・返還先についての説明を必ずお入れ</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ください。</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デザインフォーマットは、お渡しするデータをご活用ください。）</a:t>
            </a:r>
          </a:p>
          <a:p>
            <a:pPr eaLnBrk="1" hangingPunct="1">
              <a:spcBef>
                <a:spcPct val="15000"/>
              </a:spcBef>
              <a:buClrTx/>
              <a:buFontTx/>
              <a:buNone/>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●封入物は、ジャバラ折り・Ｚ折りは不可とさせて頂きます。</a:t>
            </a:r>
          </a:p>
          <a:p>
            <a:pPr eaLnBrk="1" hangingPunct="1">
              <a:spcBef>
                <a:spcPct val="15000"/>
              </a:spcBef>
              <a:buClrTx/>
              <a:buFontTx/>
              <a:buNone/>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290" name="Rectangle 82"/>
          <p:cNvSpPr>
            <a:spLocks noChangeArrowheads="1"/>
          </p:cNvSpPr>
          <p:nvPr/>
        </p:nvSpPr>
        <p:spPr bwMode="auto">
          <a:xfrm>
            <a:off x="5879107" y="5852542"/>
            <a:ext cx="315282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1" tIns="45720" rIns="91441" bIns="45720">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dirty="0">
                <a:latin typeface="+mj-ea"/>
                <a:ea typeface="+mj-ea"/>
                <a:cs typeface="Meiryo UI" panose="020B0604030504040204" pitchFamily="50" charset="-128"/>
              </a:rPr>
              <a:t>封入点数は</a:t>
            </a:r>
            <a:r>
              <a:rPr lang="en-US" altLang="ja-JP" sz="1100" dirty="0">
                <a:latin typeface="+mj-ea"/>
                <a:ea typeface="+mj-ea"/>
                <a:cs typeface="Meiryo UI" panose="020B0604030504040204" pitchFamily="50" charset="-128"/>
              </a:rPr>
              <a:t>3</a:t>
            </a:r>
            <a:r>
              <a:rPr lang="ja-JP" altLang="en-US" sz="1100" dirty="0">
                <a:latin typeface="+mj-ea"/>
                <a:ea typeface="+mj-ea"/>
                <a:cs typeface="Meiryo UI" panose="020B0604030504040204" pitchFamily="50" charset="-128"/>
              </a:rPr>
              <a:t>点まで基本料金内</a:t>
            </a:r>
            <a:r>
              <a:rPr lang="ja-JP" altLang="en-US" sz="1100" dirty="0" smtClean="0">
                <a:latin typeface="+mj-ea"/>
                <a:ea typeface="+mj-ea"/>
                <a:cs typeface="Meiryo UI" panose="020B0604030504040204" pitchFamily="50" charset="-128"/>
              </a:rPr>
              <a:t>で発送</a:t>
            </a:r>
            <a:r>
              <a:rPr lang="ja-JP" altLang="en-US" sz="1100" dirty="0">
                <a:latin typeface="+mj-ea"/>
                <a:ea typeface="+mj-ea"/>
                <a:cs typeface="Meiryo UI" panose="020B0604030504040204" pitchFamily="50" charset="-128"/>
              </a:rPr>
              <a:t>できます。</a:t>
            </a:r>
          </a:p>
        </p:txBody>
      </p:sp>
      <p:sp>
        <p:nvSpPr>
          <p:cNvPr id="42" name="Text Box 1042"/>
          <p:cNvSpPr txBox="1">
            <a:spLocks noChangeArrowheads="1"/>
          </p:cNvSpPr>
          <p:nvPr/>
        </p:nvSpPr>
        <p:spPr bwMode="auto">
          <a:xfrm>
            <a:off x="5561588" y="6973747"/>
            <a:ext cx="4509537" cy="318955"/>
          </a:xfrm>
          <a:prstGeom prst="rect">
            <a:avLst/>
          </a:prstGeom>
          <a:noFill/>
          <a:ln w="9525">
            <a:noFill/>
            <a:miter lim="800000"/>
            <a:headEnd/>
            <a:tailEnd/>
          </a:ln>
        </p:spPr>
        <p:txBody>
          <a:bodyPr wrap="none" lIns="98568" tIns="51255" rIns="98568" bIns="51255">
            <a:spAutoFit/>
          </a:bodyPr>
          <a:lstStyle>
            <a:defPPr>
              <a:defRPr lang="ja-JP"/>
            </a:defPPr>
            <a:lvl1pPr>
              <a:defRPr sz="1600" b="1">
                <a:solidFill>
                  <a:srgbClr val="FF7C80"/>
                </a:solidFill>
                <a:latin typeface="メイリオ" pitchFamily="50" charset="-128"/>
                <a:ea typeface="メイリオ" pitchFamily="50" charset="-128"/>
                <a:cs typeface="メイリオ" pitchFamily="50" charset="-128"/>
              </a:defRPr>
            </a:lvl1pPr>
          </a:lstStyle>
          <a:p>
            <a:r>
              <a:rPr lang="ja-JP" altLang="en-US" sz="1400" dirty="0" smtClean="0">
                <a:solidFill>
                  <a:schemeClr val="tx1"/>
                </a:solidFill>
              </a:rPr>
              <a:t>お申し込み締め切り</a:t>
            </a:r>
            <a:r>
              <a:rPr lang="ja-JP" altLang="en-US" sz="1400" dirty="0">
                <a:solidFill>
                  <a:schemeClr val="tx1"/>
                </a:solidFill>
              </a:rPr>
              <a:t>：</a:t>
            </a:r>
            <a:r>
              <a:rPr lang="zh-TW" altLang="en-US" sz="1400" dirty="0">
                <a:solidFill>
                  <a:schemeClr val="tx1"/>
                </a:solidFill>
              </a:rPr>
              <a:t> </a:t>
            </a:r>
            <a:r>
              <a:rPr lang="ja-JP" altLang="en-US" sz="1400" dirty="0" smtClean="0">
                <a:solidFill>
                  <a:srgbClr val="FF9900"/>
                </a:solidFill>
              </a:rPr>
              <a:t>発送ご希望日の</a:t>
            </a:r>
            <a:r>
              <a:rPr lang="en-US" altLang="ja-JP" sz="1400" dirty="0" smtClean="0">
                <a:solidFill>
                  <a:srgbClr val="FF9900"/>
                </a:solidFill>
              </a:rPr>
              <a:t>1</a:t>
            </a:r>
            <a:r>
              <a:rPr lang="ja-JP" altLang="en-US" sz="1400" dirty="0" smtClean="0">
                <a:solidFill>
                  <a:srgbClr val="FF9900"/>
                </a:solidFill>
              </a:rPr>
              <a:t>ヶ月半前まで</a:t>
            </a:r>
            <a:endParaRPr lang="en-US" altLang="ja-JP" sz="1400" dirty="0">
              <a:solidFill>
                <a:srgbClr val="FF9900"/>
              </a:solidFill>
            </a:endParaRPr>
          </a:p>
        </p:txBody>
      </p:sp>
      <p:sp>
        <p:nvSpPr>
          <p:cNvPr id="43"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31</a:t>
            </a:fld>
            <a:endParaRPr lang="ja-JP" altLang="en-US"/>
          </a:p>
        </p:txBody>
      </p:sp>
    </p:spTree>
    <p:extLst>
      <p:ext uri="{BB962C8B-B14F-4D97-AF65-F5344CB8AC3E}">
        <p14:creationId xmlns:p14="http://schemas.microsoft.com/office/powerpoint/2010/main" val="2378422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425428" y="1288178"/>
            <a:ext cx="5511403" cy="470464"/>
          </a:xfrm>
          <a:prstGeom prst="rect">
            <a:avLst/>
          </a:prstGeom>
          <a:noFill/>
          <a:ln w="12700">
            <a:solidFill>
              <a:srgbClr val="C00000"/>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pitchFamily="34" charset="0"/>
                <a:ea typeface="ＭＳ Ｐゴシック" pitchFamily="50" charset="-128"/>
              </a:defRPr>
            </a:lvl1pPr>
            <a:lvl2pPr marL="742950" indent="-285750" eaLnBrk="0" hangingPunct="0">
              <a:defRPr kumimoji="1" sz="1400">
                <a:solidFill>
                  <a:schemeClr val="tx1"/>
                </a:solidFill>
                <a:latin typeface="Arial" pitchFamily="34" charset="0"/>
                <a:ea typeface="ＭＳ Ｐゴシック" pitchFamily="50" charset="-128"/>
              </a:defRPr>
            </a:lvl2pPr>
            <a:lvl3pPr marL="1143000" indent="-228600" eaLnBrk="0" hangingPunct="0">
              <a:defRPr kumimoji="1" sz="1400">
                <a:solidFill>
                  <a:schemeClr val="tx1"/>
                </a:solidFill>
                <a:latin typeface="Arial" pitchFamily="34" charset="0"/>
                <a:ea typeface="ＭＳ Ｐゴシック" pitchFamily="50" charset="-128"/>
              </a:defRPr>
            </a:lvl3pPr>
            <a:lvl4pPr marL="1600200" indent="-228600" eaLnBrk="0" hangingPunct="0">
              <a:defRPr kumimoji="1" sz="1400">
                <a:solidFill>
                  <a:schemeClr val="tx1"/>
                </a:solidFill>
                <a:latin typeface="Arial" pitchFamily="34" charset="0"/>
                <a:ea typeface="ＭＳ Ｐゴシック" pitchFamily="50" charset="-128"/>
              </a:defRPr>
            </a:lvl4pPr>
            <a:lvl5pPr marL="2057400" indent="-228600" eaLnBrk="0" hangingPunct="0">
              <a:defRPr kumimoji="1" sz="1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pitchFamily="34" charset="0"/>
                <a:ea typeface="ＭＳ Ｐゴシック" pitchFamily="50" charset="-128"/>
              </a:defRPr>
            </a:lvl9pPr>
          </a:lstStyle>
          <a:p>
            <a:pPr eaLnBrk="1" hangingPunct="1">
              <a:defRPr/>
            </a:pP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合計：</a:t>
            </a:r>
            <a:r>
              <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292,818</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件（男性：</a:t>
            </a:r>
            <a:r>
              <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160,842</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件／女性：</a:t>
            </a:r>
            <a:r>
              <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131,976</a:t>
            </a:r>
            <a:r>
              <a:rPr lang="ja-JP" altLang="en-US"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200" b="1"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defRPr/>
            </a:pP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詳細は、左記の表をご参照ください。</a:t>
            </a:r>
            <a:endParaRPr lang="en-US" altLang="ja-JP"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798" name="Text Box 5"/>
          <p:cNvSpPr txBox="1">
            <a:spLocks noChangeArrowheads="1"/>
          </p:cNvSpPr>
          <p:nvPr/>
        </p:nvSpPr>
        <p:spPr bwMode="auto">
          <a:xfrm>
            <a:off x="3425492" y="2504093"/>
            <a:ext cx="4818913" cy="470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1200" dirty="0">
                <a:latin typeface="メイリオ" pitchFamily="50" charset="-128"/>
                <a:ea typeface="メイリオ" pitchFamily="50" charset="-128"/>
                <a:cs typeface="メイリオ" pitchFamily="50" charset="-128"/>
              </a:rPr>
              <a:t>フレッシャーズＤＭでは、以下のようなセグメントが可能です。</a:t>
            </a:r>
          </a:p>
          <a:p>
            <a:pPr eaLnBrk="1" hangingPunct="1"/>
            <a:r>
              <a:rPr lang="ja-JP" altLang="en-US" sz="1200" dirty="0">
                <a:latin typeface="メイリオ" pitchFamily="50" charset="-128"/>
                <a:ea typeface="メイリオ" pitchFamily="50" charset="-128"/>
                <a:cs typeface="メイリオ" pitchFamily="50" charset="-128"/>
              </a:rPr>
              <a:t>貴社商品の特性や狙いに合わせたデータベースをご活用ください</a:t>
            </a:r>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3799" name="Text Box 6"/>
          <p:cNvSpPr txBox="1">
            <a:spLocks noChangeArrowheads="1"/>
          </p:cNvSpPr>
          <p:nvPr/>
        </p:nvSpPr>
        <p:spPr bwMode="auto">
          <a:xfrm>
            <a:off x="3434510" y="4914490"/>
            <a:ext cx="6207919" cy="120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1200" dirty="0">
                <a:latin typeface="メイリオ" pitchFamily="50" charset="-128"/>
                <a:ea typeface="メイリオ" pitchFamily="50" charset="-128"/>
                <a:cs typeface="メイリオ" pitchFamily="50" charset="-128"/>
              </a:rPr>
              <a:t>フレッシャーズＤＭでは、基本的にクライアント様からツールをご納品いただき、</a:t>
            </a:r>
            <a:endParaRPr lang="en-US" altLang="ja-JP" sz="1200" dirty="0">
              <a:latin typeface="メイリオ" pitchFamily="50" charset="-128"/>
              <a:ea typeface="メイリオ" pitchFamily="50" charset="-128"/>
              <a:cs typeface="メイリオ" pitchFamily="50" charset="-128"/>
            </a:endParaRPr>
          </a:p>
          <a:p>
            <a:pPr eaLnBrk="1" hangingPunct="1"/>
            <a:r>
              <a:rPr lang="ja-JP" altLang="en-US" sz="1200" dirty="0">
                <a:latin typeface="メイリオ" pitchFamily="50" charset="-128"/>
                <a:ea typeface="メイリオ" pitchFamily="50" charset="-128"/>
                <a:cs typeface="メイリオ" pitchFamily="50" charset="-128"/>
              </a:rPr>
              <a:t>発送代行を承っておりますが、封筒・パンフレット・申込用紙などの制作も可能です。</a:t>
            </a:r>
          </a:p>
          <a:p>
            <a:pPr eaLnBrk="1" hangingPunct="1"/>
            <a:endParaRPr lang="ja-JP" altLang="en-US" sz="1200" dirty="0">
              <a:latin typeface="メイリオ" pitchFamily="50" charset="-128"/>
              <a:ea typeface="メイリオ" pitchFamily="50" charset="-128"/>
              <a:cs typeface="メイリオ" pitchFamily="50" charset="-128"/>
            </a:endParaRPr>
          </a:p>
          <a:p>
            <a:pPr eaLnBrk="1" hangingPunct="1"/>
            <a:r>
              <a:rPr lang="ja-JP" altLang="en-US" sz="1200" dirty="0">
                <a:latin typeface="メイリオ" pitchFamily="50" charset="-128"/>
                <a:ea typeface="メイリオ" pitchFamily="50" charset="-128"/>
                <a:cs typeface="メイリオ" pitchFamily="50" charset="-128"/>
              </a:rPr>
              <a:t>長年にわたる「内定者」への情報提供ノウハウと蓄積されたデータを活用し</a:t>
            </a:r>
            <a:r>
              <a:rPr lang="ja-JP" altLang="en-US" sz="1200" dirty="0" smtClean="0">
                <a:latin typeface="メイリオ" pitchFamily="50" charset="-128"/>
                <a:ea typeface="メイリオ" pitchFamily="50" charset="-128"/>
                <a:cs typeface="メイリオ" pitchFamily="50" charset="-128"/>
              </a:rPr>
              <a:t>、貴社</a:t>
            </a:r>
            <a:r>
              <a:rPr lang="ja-JP" altLang="en-US" sz="1200" dirty="0">
                <a:latin typeface="メイリオ" pitchFamily="50" charset="-128"/>
                <a:ea typeface="メイリオ" pitchFamily="50" charset="-128"/>
                <a:cs typeface="メイリオ" pitchFamily="50" charset="-128"/>
              </a:rPr>
              <a:t>商品と会員の心をマッチングさせることで貴社商品・サービスの魅力を最大限に引き出し、</a:t>
            </a:r>
            <a:endParaRPr lang="en-US" altLang="ja-JP" sz="1200" dirty="0">
              <a:latin typeface="メイリオ" pitchFamily="50" charset="-128"/>
              <a:ea typeface="メイリオ" pitchFamily="50" charset="-128"/>
              <a:cs typeface="メイリオ" pitchFamily="50" charset="-128"/>
            </a:endParaRPr>
          </a:p>
          <a:p>
            <a:pPr eaLnBrk="1" hangingPunct="1"/>
            <a:r>
              <a:rPr lang="ja-JP" altLang="en-US" sz="1200" dirty="0">
                <a:latin typeface="メイリオ" pitchFamily="50" charset="-128"/>
                <a:ea typeface="メイリオ" pitchFamily="50" charset="-128"/>
                <a:cs typeface="メイリオ" pitchFamily="50" charset="-128"/>
              </a:rPr>
              <a:t>より効果の高い</a:t>
            </a:r>
            <a:r>
              <a:rPr lang="en-US" altLang="ja-JP" sz="1200" dirty="0">
                <a:latin typeface="メイリオ" pitchFamily="50" charset="-128"/>
                <a:ea typeface="メイリオ" pitchFamily="50" charset="-128"/>
                <a:cs typeface="メイリオ" pitchFamily="50" charset="-128"/>
              </a:rPr>
              <a:t>DM</a:t>
            </a:r>
            <a:r>
              <a:rPr lang="ja-JP" altLang="en-US" sz="1200" dirty="0">
                <a:latin typeface="メイリオ" pitchFamily="50" charset="-128"/>
                <a:ea typeface="メイリオ" pitchFamily="50" charset="-128"/>
                <a:cs typeface="メイリオ" pitchFamily="50" charset="-128"/>
              </a:rPr>
              <a:t>をご提案いたします。</a:t>
            </a:r>
          </a:p>
        </p:txBody>
      </p:sp>
      <p:sp>
        <p:nvSpPr>
          <p:cNvPr id="33800" name="Text Box 7"/>
          <p:cNvSpPr txBox="1">
            <a:spLocks noChangeArrowheads="1"/>
          </p:cNvSpPr>
          <p:nvPr/>
        </p:nvSpPr>
        <p:spPr bwMode="auto">
          <a:xfrm>
            <a:off x="3461951" y="3055582"/>
            <a:ext cx="5474879" cy="1116795"/>
          </a:xfrm>
          <a:prstGeom prst="rect">
            <a:avLst/>
          </a:prstGeom>
          <a:noFill/>
          <a:ln w="12700">
            <a:solidFill>
              <a:srgbClr val="C00000"/>
            </a:solidFill>
            <a:prstDash val="sys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ts val="329"/>
              </a:spcBef>
            </a:pPr>
            <a:r>
              <a:rPr lang="en-US" altLang="ja-JP" sz="1100" dirty="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可能セグメント一例</a:t>
            </a:r>
            <a:r>
              <a:rPr lang="en-US" altLang="ja-JP" sz="1100" dirty="0">
                <a:latin typeface="メイリオ" pitchFamily="50" charset="-128"/>
                <a:ea typeface="メイリオ" pitchFamily="50" charset="-128"/>
                <a:cs typeface="メイリオ" pitchFamily="50" charset="-128"/>
              </a:rPr>
              <a:t>】</a:t>
            </a:r>
          </a:p>
          <a:p>
            <a:pPr eaLnBrk="1" hangingPunct="1"/>
            <a:r>
              <a:rPr lang="ja-JP" altLang="en-US" sz="1100" dirty="0">
                <a:latin typeface="メイリオ" pitchFamily="50" charset="-128"/>
                <a:ea typeface="メイリオ" pitchFamily="50" charset="-128"/>
                <a:cs typeface="メイリオ" pitchFamily="50" charset="-128"/>
              </a:rPr>
              <a:t>・都道府県　　　　・男女　　　　・大学文理区分</a:t>
            </a:r>
          </a:p>
          <a:p>
            <a:pPr eaLnBrk="1" hangingPunct="1"/>
            <a:r>
              <a:rPr lang="ja-JP" altLang="en-US" sz="1100" dirty="0">
                <a:latin typeface="メイリオ" pitchFamily="50" charset="-128"/>
                <a:ea typeface="メイリオ" pitchFamily="50" charset="-128"/>
                <a:cs typeface="メイリオ" pitchFamily="50" charset="-128"/>
              </a:rPr>
              <a:t>・大学ランク　　　・出身学科系統　</a:t>
            </a:r>
          </a:p>
          <a:p>
            <a:pPr eaLnBrk="1" hangingPunct="1"/>
            <a:endParaRPr lang="ja-JP" altLang="en-US" sz="1100" dirty="0">
              <a:latin typeface="メイリオ" pitchFamily="50" charset="-128"/>
              <a:ea typeface="メイリオ" pitchFamily="50" charset="-128"/>
              <a:cs typeface="メイリオ" pitchFamily="50" charset="-128"/>
            </a:endParaRPr>
          </a:p>
          <a:p>
            <a:pPr eaLnBrk="1" hangingPunct="1"/>
            <a:r>
              <a:rPr lang="en-US" altLang="ja-JP" sz="1100" dirty="0">
                <a:solidFill>
                  <a:srgbClr val="C00000"/>
                </a:solidFill>
                <a:latin typeface="メイリオ" pitchFamily="50" charset="-128"/>
                <a:ea typeface="メイリオ" pitchFamily="50" charset="-128"/>
                <a:cs typeface="メイリオ" pitchFamily="50" charset="-128"/>
              </a:rPr>
              <a:t>※</a:t>
            </a:r>
            <a:r>
              <a:rPr lang="ja-JP" altLang="en-US" sz="1100" dirty="0">
                <a:solidFill>
                  <a:srgbClr val="C00000"/>
                </a:solidFill>
                <a:latin typeface="メイリオ" pitchFamily="50" charset="-128"/>
                <a:ea typeface="メイリオ" pitchFamily="50" charset="-128"/>
                <a:cs typeface="メイリオ" pitchFamily="50" charset="-128"/>
              </a:rPr>
              <a:t>その他のセグメントも種類により個別にご対応させていただいております。</a:t>
            </a:r>
            <a:endParaRPr lang="en-US" altLang="ja-JP" sz="1100" dirty="0">
              <a:solidFill>
                <a:srgbClr val="C00000"/>
              </a:solidFill>
              <a:latin typeface="メイリオ" pitchFamily="50" charset="-128"/>
              <a:ea typeface="メイリオ" pitchFamily="50" charset="-128"/>
              <a:cs typeface="メイリオ" pitchFamily="50" charset="-128"/>
            </a:endParaRPr>
          </a:p>
          <a:p>
            <a:pPr eaLnBrk="1" hangingPunct="1"/>
            <a:r>
              <a:rPr lang="ja-JP" altLang="en-US" sz="1100" dirty="0">
                <a:solidFill>
                  <a:srgbClr val="C00000"/>
                </a:solidFill>
                <a:latin typeface="メイリオ" pitchFamily="50" charset="-128"/>
                <a:ea typeface="メイリオ" pitchFamily="50" charset="-128"/>
                <a:cs typeface="メイリオ" pitchFamily="50" charset="-128"/>
              </a:rPr>
              <a:t>ご相談ください。</a:t>
            </a:r>
          </a:p>
        </p:txBody>
      </p:sp>
      <p:sp>
        <p:nvSpPr>
          <p:cNvPr id="33804" name="Text Box 9"/>
          <p:cNvSpPr txBox="1">
            <a:spLocks noChangeArrowheads="1"/>
          </p:cNvSpPr>
          <p:nvPr/>
        </p:nvSpPr>
        <p:spPr bwMode="auto">
          <a:xfrm>
            <a:off x="3425491" y="1771944"/>
            <a:ext cx="6100700" cy="2704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100" dirty="0">
                <a:solidFill>
                  <a:srgbClr val="C00000"/>
                </a:solidFill>
                <a:latin typeface="メイリオ" pitchFamily="50" charset="-128"/>
                <a:ea typeface="メイリオ" pitchFamily="50" charset="-128"/>
                <a:cs typeface="メイリオ" pitchFamily="50" charset="-128"/>
              </a:rPr>
              <a:t>※</a:t>
            </a:r>
            <a:r>
              <a:rPr lang="ja-JP" altLang="en-US" sz="1100" dirty="0">
                <a:solidFill>
                  <a:srgbClr val="C00000"/>
                </a:solidFill>
                <a:latin typeface="メイリオ" pitchFamily="50" charset="-128"/>
                <a:ea typeface="メイリオ" pitchFamily="50" charset="-128"/>
                <a:cs typeface="メイリオ" pitchFamily="50" charset="-128"/>
              </a:rPr>
              <a:t>時期により発送可能件数は異なりますので詳細は各営業担当にお問い合わせ下さい</a:t>
            </a:r>
            <a:r>
              <a:rPr lang="ja-JP" altLang="en-US" sz="1100" dirty="0">
                <a:solidFill>
                  <a:srgbClr val="FF0000"/>
                </a:solidFill>
                <a:latin typeface="メイリオ" pitchFamily="50" charset="-128"/>
                <a:ea typeface="メイリオ" pitchFamily="50" charset="-128"/>
                <a:cs typeface="メイリオ" pitchFamily="50" charset="-128"/>
              </a:rPr>
              <a:t>。</a:t>
            </a:r>
          </a:p>
        </p:txBody>
      </p:sp>
      <p:sp>
        <p:nvSpPr>
          <p:cNvPr id="2" name="タイトル 1"/>
          <p:cNvSpPr>
            <a:spLocks noGrp="1"/>
          </p:cNvSpPr>
          <p:nvPr>
            <p:ph type="title"/>
          </p:nvPr>
        </p:nvSpPr>
        <p:spPr/>
        <p:txBody>
          <a:bodyPr>
            <a:norm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配信</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可能件数と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セグメンテーション</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Rectangle 34"/>
          <p:cNvSpPr>
            <a:spLocks noChangeArrowheads="1"/>
          </p:cNvSpPr>
          <p:nvPr/>
        </p:nvSpPr>
        <p:spPr bwMode="auto">
          <a:xfrm>
            <a:off x="3393282" y="901089"/>
            <a:ext cx="3709614" cy="30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144" tIns="50072" rIns="100144" bIns="50072">
            <a:spAutoFit/>
          </a:bodyPr>
          <a:lstStyle/>
          <a:p>
            <a:pPr defTabSz="1097176"/>
            <a:r>
              <a:rPr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■昨年</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実績 発送可能件数 　</a:t>
            </a:r>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3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月時点</a:t>
            </a:r>
          </a:p>
        </p:txBody>
      </p:sp>
      <p:sp>
        <p:nvSpPr>
          <p:cNvPr id="19" name="Rectangle 34"/>
          <p:cNvSpPr>
            <a:spLocks noChangeArrowheads="1"/>
          </p:cNvSpPr>
          <p:nvPr/>
        </p:nvSpPr>
        <p:spPr bwMode="auto">
          <a:xfrm>
            <a:off x="3425491" y="2173124"/>
            <a:ext cx="1869367" cy="30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144" tIns="50072" rIns="100144" bIns="50072">
            <a:spAutoFit/>
          </a:bodyPr>
          <a:lstStyle/>
          <a:p>
            <a:pPr defTabSz="1097176"/>
            <a:r>
              <a:rPr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■セグメント</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について</a:t>
            </a:r>
          </a:p>
        </p:txBody>
      </p:sp>
      <p:sp>
        <p:nvSpPr>
          <p:cNvPr id="21" name="Rectangle 34"/>
          <p:cNvSpPr>
            <a:spLocks noChangeArrowheads="1"/>
          </p:cNvSpPr>
          <p:nvPr/>
        </p:nvSpPr>
        <p:spPr bwMode="auto">
          <a:xfrm>
            <a:off x="3412991" y="4465218"/>
            <a:ext cx="3369778" cy="301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0144" tIns="50072" rIns="100144" bIns="50072">
            <a:spAutoFit/>
          </a:bodyPr>
          <a:lstStyle/>
          <a:p>
            <a:pPr defTabSz="1097176"/>
            <a:r>
              <a:rPr lang="ja-JP" altLang="en-US" sz="1300" b="1" dirty="0" smtClean="0">
                <a:latin typeface="メイリオ" panose="020B0604030504040204" pitchFamily="50" charset="-128"/>
                <a:ea typeface="メイリオ" panose="020B0604030504040204" pitchFamily="50" charset="-128"/>
                <a:cs typeface="メイリオ" panose="020B0604030504040204" pitchFamily="50" charset="-128"/>
              </a:rPr>
              <a:t>■ツール</a:t>
            </a:r>
            <a:r>
              <a:rPr lang="ja-JP" altLang="en-US" sz="1300" b="1" dirty="0">
                <a:latin typeface="メイリオ" panose="020B0604030504040204" pitchFamily="50" charset="-128"/>
                <a:ea typeface="メイリオ" panose="020B0604030504040204" pitchFamily="50" charset="-128"/>
                <a:cs typeface="メイリオ" panose="020B0604030504040204" pitchFamily="50" charset="-128"/>
              </a:rPr>
              <a:t>作成について（オプション企画）</a:t>
            </a:r>
          </a:p>
        </p:txBody>
      </p:sp>
      <p:sp>
        <p:nvSpPr>
          <p:cNvPr id="22" name="Rectangle 2014"/>
          <p:cNvSpPr>
            <a:spLocks noChangeArrowheads="1"/>
          </p:cNvSpPr>
          <p:nvPr/>
        </p:nvSpPr>
        <p:spPr bwMode="auto">
          <a:xfrm>
            <a:off x="2403980" y="7045620"/>
            <a:ext cx="1380472" cy="20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en-US" altLang="ja-JP" sz="700" dirty="0">
                <a:latin typeface="メイリオ" pitchFamily="50" charset="-128"/>
                <a:ea typeface="メイリオ" pitchFamily="50" charset="-128"/>
                <a:cs typeface="メイリオ" pitchFamily="50" charset="-128"/>
              </a:rPr>
              <a:t>※</a:t>
            </a:r>
            <a:r>
              <a:rPr lang="ja-JP" altLang="en-US" sz="700" dirty="0">
                <a:latin typeface="メイリオ" pitchFamily="50" charset="-128"/>
                <a:ea typeface="メイリオ" pitchFamily="50" charset="-128"/>
                <a:cs typeface="メイリオ" pitchFamily="50" charset="-128"/>
              </a:rPr>
              <a:t>昨年実績　</a:t>
            </a:r>
            <a:r>
              <a:rPr lang="en-US" altLang="ja-JP" sz="700" dirty="0">
                <a:latin typeface="メイリオ" pitchFamily="50" charset="-128"/>
                <a:ea typeface="メイリオ" pitchFamily="50" charset="-128"/>
                <a:cs typeface="メイリオ" pitchFamily="50" charset="-128"/>
              </a:rPr>
              <a:t>2016</a:t>
            </a:r>
            <a:r>
              <a:rPr lang="ja-JP" altLang="en-US" sz="700" dirty="0">
                <a:latin typeface="メイリオ" pitchFamily="50" charset="-128"/>
                <a:ea typeface="メイリオ" pitchFamily="50" charset="-128"/>
                <a:cs typeface="メイリオ" pitchFamily="50" charset="-128"/>
              </a:rPr>
              <a:t>年</a:t>
            </a:r>
            <a:r>
              <a:rPr lang="en-US" altLang="ja-JP" sz="700" dirty="0">
                <a:latin typeface="メイリオ" pitchFamily="50" charset="-128"/>
                <a:ea typeface="メイリオ" pitchFamily="50" charset="-128"/>
                <a:cs typeface="メイリオ" pitchFamily="50" charset="-128"/>
              </a:rPr>
              <a:t>1</a:t>
            </a:r>
            <a:r>
              <a:rPr lang="ja-JP" altLang="en-US" sz="700" dirty="0">
                <a:latin typeface="メイリオ" pitchFamily="50" charset="-128"/>
                <a:ea typeface="メイリオ" pitchFamily="50" charset="-128"/>
                <a:cs typeface="メイリオ" pitchFamily="50" charset="-128"/>
              </a:rPr>
              <a:t>月時点</a:t>
            </a:r>
          </a:p>
        </p:txBody>
      </p:sp>
      <p:graphicFrame>
        <p:nvGraphicFramePr>
          <p:cNvPr id="4" name="表 3"/>
          <p:cNvGraphicFramePr>
            <a:graphicFrameLocks noGrp="1"/>
          </p:cNvGraphicFramePr>
          <p:nvPr>
            <p:extLst>
              <p:ext uri="{D42A27DB-BD31-4B8C-83A1-F6EECF244321}">
                <p14:modId xmlns:p14="http://schemas.microsoft.com/office/powerpoint/2010/main" val="4184511456"/>
              </p:ext>
            </p:extLst>
          </p:nvPr>
        </p:nvGraphicFramePr>
        <p:xfrm>
          <a:off x="446328" y="705171"/>
          <a:ext cx="1870483" cy="6413172"/>
        </p:xfrm>
        <a:graphic>
          <a:graphicData uri="http://schemas.openxmlformats.org/drawingml/2006/table">
            <a:tbl>
              <a:tblPr/>
              <a:tblGrid>
                <a:gridCol w="611162"/>
                <a:gridCol w="676541"/>
                <a:gridCol w="582780"/>
              </a:tblGrid>
              <a:tr h="134243">
                <a:tc>
                  <a:txBody>
                    <a:bodyPr/>
                    <a:lstStyle/>
                    <a:p>
                      <a:pPr algn="l" fontAlgn="ctr"/>
                      <a:r>
                        <a:rPr lang="ja-JP" altLang="en-US" sz="600" b="0" i="0" u="none" strike="noStrike" dirty="0">
                          <a:solidFill>
                            <a:srgbClr val="000000"/>
                          </a:solidFill>
                          <a:effectLst/>
                          <a:latin typeface="ＭＳ Ｐゴシック"/>
                        </a:rPr>
                        <a:t>　</a:t>
                      </a:r>
                    </a:p>
                  </a:txBody>
                  <a:tcPr marL="5884" marR="5884" marT="5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ja-JP" altLang="en-US" sz="800" b="0" i="0" u="none" strike="noStrike" dirty="0">
                          <a:solidFill>
                            <a:srgbClr val="000000"/>
                          </a:solidFill>
                          <a:effectLst/>
                          <a:latin typeface="ＭＳ Ｐゴシック"/>
                        </a:rPr>
                        <a:t>男性</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ja-JP" altLang="en-US" sz="800" b="0" i="0" u="none" strike="noStrike" dirty="0">
                          <a:solidFill>
                            <a:srgbClr val="000000"/>
                          </a:solidFill>
                          <a:effectLst/>
                          <a:latin typeface="ＭＳ Ｐゴシック"/>
                        </a:rPr>
                        <a:t>女性</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r h="130738">
                <a:tc>
                  <a:txBody>
                    <a:bodyPr/>
                    <a:lstStyle/>
                    <a:p>
                      <a:pPr algn="l" fontAlgn="b"/>
                      <a:r>
                        <a:rPr lang="ja-JP" altLang="en-US" sz="700" b="0" i="0" u="none" strike="noStrike" dirty="0">
                          <a:solidFill>
                            <a:schemeClr val="tx1"/>
                          </a:solidFill>
                          <a:effectLst/>
                          <a:latin typeface="ＭＳ Ｐゴシック"/>
                        </a:rPr>
                        <a:t>北海道</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5,090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3,995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青森県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778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677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岩手県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795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775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宮城県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3,267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2,736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秋田県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713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494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山形県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740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688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福島県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1,066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813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茨城県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2,756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2,225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栃木県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1,412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1,252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群馬県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1,733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1,603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埼玉県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11,235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9,118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千葉県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9,139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6,751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東京都</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26,636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22,019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神奈川県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16,033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12,402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新潟県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2,184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1,748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山梨県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1,029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901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長野県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1,219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1,162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富山県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889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564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石川県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1,575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925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福井県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785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391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岐阜県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1,860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1,710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a:solidFill>
                            <a:schemeClr val="tx1"/>
                          </a:solidFill>
                          <a:effectLst/>
                          <a:latin typeface="ＭＳ Ｐゴシック"/>
                        </a:rPr>
                        <a:t>静岡県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2,412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2,046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三重県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1,281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1,339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愛知県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9,837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8,122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滋賀県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2,402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1,683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京都府</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5,969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5,308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大阪府</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13,535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10,689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兵庫県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6,623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6,675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奈良県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1,977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1,784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和歌山県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623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522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鳥取県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430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304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島根県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472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387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岡山県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1,888</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1,996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広島県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3,694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2,850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山口県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1,167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855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徳島県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736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599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香川県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737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537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愛媛県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1,287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925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高知県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559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404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福岡県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7,640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6,226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佐賀県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647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515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長崎県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943</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984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熊本県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1,456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1,357</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大分県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776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665</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宮崎県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606</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500</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鹿児島県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1,262</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994</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0738">
                <a:tc>
                  <a:txBody>
                    <a:bodyPr/>
                    <a:lstStyle/>
                    <a:p>
                      <a:pPr algn="l" fontAlgn="b"/>
                      <a:r>
                        <a:rPr lang="ja-JP" altLang="en-US" sz="700" b="0" i="0" u="none" strike="noStrike" dirty="0">
                          <a:solidFill>
                            <a:schemeClr val="tx1"/>
                          </a:solidFill>
                          <a:effectLst/>
                          <a:latin typeface="ＭＳ Ｐゴシック"/>
                        </a:rPr>
                        <a:t>沖縄県</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b"/>
                      <a:r>
                        <a:rPr lang="en-US" altLang="ja-JP" sz="7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949</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7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761</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4243">
                <a:tc>
                  <a:txBody>
                    <a:bodyPr/>
                    <a:lstStyle/>
                    <a:p>
                      <a:pPr algn="l" fontAlgn="b"/>
                      <a:r>
                        <a:rPr lang="ja-JP" altLang="en-US" sz="600" b="0" i="0" u="none" strike="noStrike" dirty="0">
                          <a:solidFill>
                            <a:srgbClr val="000000"/>
                          </a:solidFill>
                          <a:effectLst/>
                          <a:latin typeface="ＭＳ Ｐゴシック"/>
                        </a:rPr>
                        <a:t>合計</a:t>
                      </a:r>
                    </a:p>
                  </a:txBody>
                  <a:tcPr marL="5884" marR="5884" marT="552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160,842</a:t>
                      </a:r>
                    </a:p>
                  </a:txBody>
                  <a:tcPr marL="5884" marR="5884" marT="5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131,976</a:t>
                      </a:r>
                    </a:p>
                  </a:txBody>
                  <a:tcPr marL="5884" marR="5884" marT="552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5"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32</a:t>
            </a:fld>
            <a:endParaRPr lang="ja-JP" altLang="en-US"/>
          </a:p>
        </p:txBody>
      </p:sp>
      <p:grpSp>
        <p:nvGrpSpPr>
          <p:cNvPr id="14" name="グループ化 13"/>
          <p:cNvGrpSpPr/>
          <p:nvPr/>
        </p:nvGrpSpPr>
        <p:grpSpPr>
          <a:xfrm>
            <a:off x="5087507" y="216918"/>
            <a:ext cx="2642865" cy="338554"/>
            <a:chOff x="4063885" y="236759"/>
            <a:chExt cx="2924820" cy="338554"/>
          </a:xfrm>
        </p:grpSpPr>
        <p:sp>
          <p:nvSpPr>
            <p:cNvPr id="16" name="正方形/長方形 15"/>
            <p:cNvSpPr/>
            <p:nvPr/>
          </p:nvSpPr>
          <p:spPr>
            <a:xfrm>
              <a:off x="4063885" y="246284"/>
              <a:ext cx="2924820" cy="29887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52029" y="236759"/>
              <a:ext cx="2736676" cy="338554"/>
            </a:xfrm>
            <a:prstGeom prst="rect">
              <a:avLst/>
            </a:prstGeom>
            <a:noFill/>
          </p:spPr>
          <p:txBody>
            <a:bodyPr wrap="square" rtlCol="0">
              <a:spAutoFit/>
            </a:bodyPr>
            <a:lstStyle/>
            <a:p>
              <a:r>
                <a:rPr lang="ja-JP" altLang="en-US" sz="1600" dirty="0" smtClean="0">
                  <a:solidFill>
                    <a:schemeClr val="bg1"/>
                  </a:solidFill>
                  <a:latin typeface="メイリオ" pitchFamily="50" charset="-128"/>
                  <a:ea typeface="メイリオ" pitchFamily="50" charset="-128"/>
                  <a:cs typeface="メイリオ" pitchFamily="50" charset="-128"/>
                </a:rPr>
                <a:t>来春卒業予定の学生対象</a:t>
              </a:r>
              <a:endParaRPr lang="ja-JP" altLang="en-US" sz="1600" dirty="0">
                <a:solidFill>
                  <a:schemeClr val="bg1"/>
                </a:solidFill>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7467186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4"/>
          <p:cNvSpPr/>
          <p:nvPr/>
        </p:nvSpPr>
        <p:spPr>
          <a:xfrm>
            <a:off x="5132308" y="1692454"/>
            <a:ext cx="4095582" cy="3547187"/>
          </a:xfrm>
          <a:prstGeom prst="roundRect">
            <a:avLst>
              <a:gd name="adj" fmla="val 442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タイトル 2"/>
          <p:cNvSpPr>
            <a:spLocks noGrp="1"/>
          </p:cNvSpPr>
          <p:nvPr>
            <p:ph type="title"/>
          </p:nvPr>
        </p:nvSpPr>
        <p:spPr>
          <a:xfrm>
            <a:off x="282960" y="199914"/>
            <a:ext cx="7869510" cy="497269"/>
          </a:xfrm>
        </p:spPr>
        <p:txBody>
          <a:bodyPr>
            <a:normAutofit/>
          </a:bodyPr>
          <a:lstStyle/>
          <a:p>
            <a:r>
              <a:rPr lang="en-US" altLang="ja-JP" dirty="0" smtClean="0">
                <a:latin typeface="+mj-ea"/>
              </a:rPr>
              <a:t>【DM】</a:t>
            </a:r>
            <a:r>
              <a:rPr lang="ja-JP" altLang="en-US" dirty="0" smtClean="0">
                <a:latin typeface="+mj-ea"/>
              </a:rPr>
              <a:t>発送可能時期・発送まで</a:t>
            </a:r>
            <a:r>
              <a:rPr lang="ja-JP" altLang="en-US" dirty="0">
                <a:latin typeface="+mj-ea"/>
              </a:rPr>
              <a:t>の</a:t>
            </a:r>
            <a:r>
              <a:rPr lang="ja-JP" altLang="en-US" dirty="0" smtClean="0">
                <a:latin typeface="+mj-ea"/>
              </a:rPr>
              <a:t>フロー</a:t>
            </a:r>
            <a:endParaRPr kumimoji="1" lang="ja-JP" altLang="en-US" dirty="0">
              <a:latin typeface="+mj-ea"/>
            </a:endParaRPr>
          </a:p>
        </p:txBody>
      </p:sp>
      <p:sp>
        <p:nvSpPr>
          <p:cNvPr id="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33</a:t>
            </a:fld>
            <a:endParaRPr lang="ja-JP" altLang="en-US"/>
          </a:p>
        </p:txBody>
      </p:sp>
      <p:sp>
        <p:nvSpPr>
          <p:cNvPr id="6" name="Text Box 3"/>
          <p:cNvSpPr txBox="1">
            <a:spLocks noChangeArrowheads="1"/>
          </p:cNvSpPr>
          <p:nvPr/>
        </p:nvSpPr>
        <p:spPr bwMode="auto">
          <a:xfrm>
            <a:off x="5105277" y="1417665"/>
            <a:ext cx="3386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200" b="1" dirty="0" smtClean="0">
                <a:latin typeface="メイリオ" pitchFamily="50" charset="-128"/>
                <a:ea typeface="メイリオ" pitchFamily="50" charset="-128"/>
                <a:cs typeface="メイリオ" pitchFamily="50" charset="-128"/>
              </a:rPr>
              <a:t>発送</a:t>
            </a:r>
            <a:r>
              <a:rPr lang="ja-JP" altLang="en-US" sz="1200" b="1" dirty="0">
                <a:latin typeface="メイリオ" pitchFamily="50" charset="-128"/>
                <a:ea typeface="メイリオ" pitchFamily="50" charset="-128"/>
                <a:cs typeface="メイリオ" pitchFamily="50" charset="-128"/>
              </a:rPr>
              <a:t>まで</a:t>
            </a:r>
            <a:r>
              <a:rPr lang="ja-JP" altLang="en-US" sz="1200" b="1" dirty="0" smtClean="0">
                <a:latin typeface="メイリオ" pitchFamily="50" charset="-128"/>
                <a:ea typeface="メイリオ" pitchFamily="50" charset="-128"/>
                <a:cs typeface="メイリオ" pitchFamily="50" charset="-128"/>
              </a:rPr>
              <a:t>のフロー</a:t>
            </a:r>
            <a:endParaRPr lang="ja-JP" altLang="en-US" sz="1200" b="1" dirty="0">
              <a:latin typeface="メイリオ" pitchFamily="50" charset="-128"/>
              <a:ea typeface="メイリオ" pitchFamily="50" charset="-128"/>
              <a:cs typeface="メイリオ" pitchFamily="50" charset="-128"/>
            </a:endParaRPr>
          </a:p>
        </p:txBody>
      </p:sp>
      <p:sp>
        <p:nvSpPr>
          <p:cNvPr id="7" name="Text Box 4"/>
          <p:cNvSpPr txBox="1">
            <a:spLocks noChangeArrowheads="1"/>
          </p:cNvSpPr>
          <p:nvPr/>
        </p:nvSpPr>
        <p:spPr bwMode="auto">
          <a:xfrm>
            <a:off x="5202674" y="1694664"/>
            <a:ext cx="4084637"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buClrTx/>
              <a:buFontTx/>
              <a:buNone/>
            </a:pPr>
            <a:r>
              <a:rPr lang="ja-JP" altLang="en-US" sz="1000" dirty="0">
                <a:latin typeface="メイリオ" pitchFamily="50" charset="-128"/>
                <a:ea typeface="メイリオ" pitchFamily="50" charset="-128"/>
                <a:cs typeface="メイリオ" pitchFamily="50" charset="-128"/>
              </a:rPr>
              <a:t>＜お申込＞</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発送の</a:t>
            </a:r>
            <a:r>
              <a:rPr lang="en-US" altLang="ja-JP" sz="1000" dirty="0" smtClean="0">
                <a:latin typeface="メイリオ" pitchFamily="50" charset="-128"/>
                <a:ea typeface="メイリオ" pitchFamily="50" charset="-128"/>
                <a:cs typeface="メイリオ" pitchFamily="50" charset="-128"/>
              </a:rPr>
              <a:t>1</a:t>
            </a:r>
            <a:r>
              <a:rPr lang="ja-JP" altLang="en-US" sz="1000" dirty="0">
                <a:latin typeface="メイリオ" pitchFamily="50" charset="-128"/>
                <a:ea typeface="メイリオ" pitchFamily="50" charset="-128"/>
                <a:cs typeface="メイリオ" pitchFamily="50" charset="-128"/>
              </a:rPr>
              <a:t>ヶ月半前までにはお申込予約をお願いいたします。</a:t>
            </a:r>
          </a:p>
          <a:p>
            <a:pPr eaLnBrk="1" hangingPunct="1">
              <a:buClrTx/>
              <a:buFontTx/>
              <a:buNone/>
            </a:pPr>
            <a:r>
              <a:rPr lang="ja-JP" altLang="en-US" sz="1000" dirty="0">
                <a:latin typeface="メイリオ" pitchFamily="50" charset="-128"/>
                <a:ea typeface="メイリオ" pitchFamily="50" charset="-128"/>
                <a:cs typeface="メイリオ" pitchFamily="50" charset="-128"/>
              </a:rPr>
              <a:t>　　　↓</a:t>
            </a:r>
          </a:p>
          <a:p>
            <a:pPr eaLnBrk="1" hangingPunct="1">
              <a:buClrTx/>
              <a:buFontTx/>
              <a:buNone/>
            </a:pPr>
            <a:r>
              <a:rPr lang="ja-JP" altLang="en-US" sz="1000" dirty="0">
                <a:latin typeface="メイリオ" pitchFamily="50" charset="-128"/>
                <a:ea typeface="メイリオ" pitchFamily="50" charset="-128"/>
                <a:cs typeface="メイリオ" pitchFamily="50" charset="-128"/>
              </a:rPr>
              <a:t>＜制作開始</a:t>
            </a:r>
            <a:r>
              <a:rPr lang="ja-JP" altLang="en-US" sz="1000" dirty="0" smtClean="0">
                <a:latin typeface="メイリオ" pitchFamily="50" charset="-128"/>
                <a:ea typeface="メイリオ" pitchFamily="50" charset="-128"/>
                <a:cs typeface="メイリオ" pitchFamily="50" charset="-128"/>
              </a:rPr>
              <a:t>＞</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クレジットデータ</a:t>
            </a:r>
            <a:r>
              <a:rPr lang="ja-JP" altLang="en-US" sz="1000" dirty="0">
                <a:latin typeface="メイリオ" pitchFamily="50" charset="-128"/>
                <a:ea typeface="メイリオ" pitchFamily="50" charset="-128"/>
                <a:cs typeface="メイリオ" pitchFamily="50" charset="-128"/>
              </a:rPr>
              <a:t>を</a:t>
            </a:r>
            <a:r>
              <a:rPr lang="ja-JP" altLang="en-US" sz="1000" dirty="0" smtClean="0">
                <a:latin typeface="メイリオ" pitchFamily="50" charset="-128"/>
                <a:ea typeface="メイリオ" pitchFamily="50" charset="-128"/>
                <a:cs typeface="メイリオ" pitchFamily="50" charset="-128"/>
              </a:rPr>
              <a:t>ご提供いたします。</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貴社にて封筒、封入物のデザイン作成をお願いします。</a:t>
            </a:r>
            <a:endParaRPr lang="ja-JP" altLang="en-US"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a:latin typeface="メイリオ" pitchFamily="50" charset="-128"/>
                <a:ea typeface="メイリオ" pitchFamily="50" charset="-128"/>
                <a:cs typeface="メイリオ" pitchFamily="50" charset="-128"/>
              </a:rPr>
              <a:t>　　　</a:t>
            </a:r>
            <a:r>
              <a:rPr lang="ja-JP" altLang="en-US" sz="1000" dirty="0" smtClean="0">
                <a:latin typeface="メイリオ" pitchFamily="50" charset="-128"/>
                <a:ea typeface="メイリオ" pitchFamily="50" charset="-128"/>
                <a:cs typeface="メイリオ" pitchFamily="50" charset="-128"/>
              </a:rPr>
              <a:t>↓</a:t>
            </a:r>
            <a:endParaRPr lang="en-US" altLang="ja-JP" sz="1000" dirty="0">
              <a:latin typeface="メイリオ" pitchFamily="50" charset="-128"/>
              <a:ea typeface="メイリオ" pitchFamily="50" charset="-128"/>
              <a:cs typeface="メイリオ" pitchFamily="50" charset="-128"/>
            </a:endParaRPr>
          </a:p>
          <a:p>
            <a:pPr eaLnBrk="1" hangingPunct="1">
              <a:buClrTx/>
              <a:buNone/>
            </a:pPr>
            <a:r>
              <a:rPr lang="ja-JP" altLang="en-US" sz="1000" dirty="0" smtClean="0">
                <a:latin typeface="メイリオ" pitchFamily="50" charset="-128"/>
                <a:ea typeface="メイリオ" pitchFamily="50" charset="-128"/>
                <a:cs typeface="メイリオ" pitchFamily="50" charset="-128"/>
              </a:rPr>
              <a:t>＜クリエイティブ審査＞</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u="sng" dirty="0" smtClean="0">
                <a:solidFill>
                  <a:srgbClr val="FF0000"/>
                </a:solidFill>
                <a:latin typeface="メイリオ" pitchFamily="50" charset="-128"/>
                <a:ea typeface="メイリオ" pitchFamily="50" charset="-128"/>
                <a:cs typeface="メイリオ" pitchFamily="50" charset="-128"/>
              </a:rPr>
              <a:t>印刷開始前に</a:t>
            </a:r>
            <a:r>
              <a:rPr lang="ja-JP" altLang="en-US" sz="1000" u="sng" dirty="0">
                <a:solidFill>
                  <a:srgbClr val="FF0000"/>
                </a:solidFill>
                <a:latin typeface="メイリオ" pitchFamily="50" charset="-128"/>
                <a:ea typeface="メイリオ" pitchFamily="50" charset="-128"/>
                <a:cs typeface="メイリオ" pitchFamily="50" charset="-128"/>
              </a:rPr>
              <a:t>デザインデータ</a:t>
            </a:r>
            <a:r>
              <a:rPr lang="ja-JP" altLang="en-US" sz="1000" u="sng" dirty="0" smtClean="0">
                <a:solidFill>
                  <a:srgbClr val="FF0000"/>
                </a:solidFill>
                <a:latin typeface="メイリオ" pitchFamily="50" charset="-128"/>
                <a:ea typeface="メイリオ" pitchFamily="50" charset="-128"/>
                <a:cs typeface="メイリオ" pitchFamily="50" charset="-128"/>
              </a:rPr>
              <a:t>をお送りください。</a:t>
            </a:r>
            <a:endParaRPr lang="en-US" altLang="ja-JP" sz="1000" u="sng" dirty="0" smtClean="0">
              <a:solidFill>
                <a:srgbClr val="FF0000"/>
              </a:solidFill>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solidFill>
                  <a:srgbClr val="FF0000"/>
                </a:solidFill>
                <a:latin typeface="メイリオ" pitchFamily="50" charset="-128"/>
                <a:ea typeface="メイリオ" pitchFamily="50" charset="-128"/>
                <a:cs typeface="メイリオ" pitchFamily="50" charset="-128"/>
              </a:rPr>
              <a:t>（</a:t>
            </a:r>
            <a:r>
              <a:rPr lang="ja-JP" altLang="en-US" sz="1000" u="sng" dirty="0" smtClean="0">
                <a:solidFill>
                  <a:srgbClr val="FF0000"/>
                </a:solidFill>
                <a:latin typeface="メイリオ" pitchFamily="50" charset="-128"/>
                <a:ea typeface="メイリオ" pitchFamily="50" charset="-128"/>
                <a:cs typeface="メイリオ" pitchFamily="50" charset="-128"/>
              </a:rPr>
              <a:t>お戻しまで</a:t>
            </a:r>
            <a:r>
              <a:rPr lang="en-US" altLang="ja-JP" sz="1000" u="sng" dirty="0" smtClean="0">
                <a:solidFill>
                  <a:srgbClr val="FF0000"/>
                </a:solidFill>
                <a:latin typeface="メイリオ" pitchFamily="50" charset="-128"/>
                <a:ea typeface="メイリオ" pitchFamily="50" charset="-128"/>
                <a:cs typeface="メイリオ" pitchFamily="50" charset="-128"/>
              </a:rPr>
              <a:t>3~4</a:t>
            </a:r>
            <a:r>
              <a:rPr lang="ja-JP" altLang="en-US" sz="1000" u="sng" dirty="0" smtClean="0">
                <a:solidFill>
                  <a:srgbClr val="FF0000"/>
                </a:solidFill>
                <a:latin typeface="メイリオ" pitchFamily="50" charset="-128"/>
                <a:ea typeface="メイリオ" pitchFamily="50" charset="-128"/>
                <a:cs typeface="メイリオ" pitchFamily="50" charset="-128"/>
              </a:rPr>
              <a:t>営業日かかります。</a:t>
            </a:r>
            <a:r>
              <a:rPr lang="ja-JP" altLang="en-US" sz="1000" dirty="0" smtClean="0">
                <a:solidFill>
                  <a:srgbClr val="FF0000"/>
                </a:solidFill>
                <a:latin typeface="メイリオ" pitchFamily="50" charset="-128"/>
                <a:ea typeface="メイリオ" pitchFamily="50" charset="-128"/>
                <a:cs typeface="メイリオ" pitchFamily="50" charset="-128"/>
              </a:rPr>
              <a:t>）</a:t>
            </a:r>
            <a:endParaRPr lang="ja-JP" altLang="en-US" sz="1000" dirty="0">
              <a:solidFill>
                <a:srgbClr val="FF0000"/>
              </a:solidFill>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　　　↓</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a:t>
            </a:r>
            <a:r>
              <a:rPr lang="ja-JP" altLang="en-US" sz="1000" dirty="0">
                <a:latin typeface="メイリオ" pitchFamily="50" charset="-128"/>
                <a:ea typeface="メイリオ" pitchFamily="50" charset="-128"/>
                <a:cs typeface="メイリオ" pitchFamily="50" charset="-128"/>
              </a:rPr>
              <a:t>納　 品＞　</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smtClean="0">
                <a:latin typeface="メイリオ" pitchFamily="50" charset="-128"/>
                <a:ea typeface="メイリオ" pitchFamily="50" charset="-128"/>
                <a:cs typeface="メイリオ" pitchFamily="50" charset="-128"/>
              </a:rPr>
              <a:t>指定場所</a:t>
            </a:r>
            <a:r>
              <a:rPr lang="ja-JP" altLang="en-US" sz="1000" dirty="0">
                <a:latin typeface="メイリオ" pitchFamily="50" charset="-128"/>
                <a:ea typeface="メイリオ" pitchFamily="50" charset="-128"/>
                <a:cs typeface="メイリオ" pitchFamily="50" charset="-128"/>
              </a:rPr>
              <a:t>にご納品ください</a:t>
            </a:r>
            <a:r>
              <a:rPr lang="ja-JP" altLang="en-US" sz="1000" dirty="0" smtClean="0">
                <a:latin typeface="メイリオ" pitchFamily="50" charset="-128"/>
                <a:ea typeface="メイリオ" pitchFamily="50" charset="-128"/>
                <a:cs typeface="メイリオ" pitchFamily="50" charset="-128"/>
              </a:rPr>
              <a:t>。（基本、発送</a:t>
            </a:r>
            <a:r>
              <a:rPr lang="ja-JP" altLang="en-US" sz="1000" dirty="0">
                <a:latin typeface="メイリオ" pitchFamily="50" charset="-128"/>
                <a:ea typeface="メイリオ" pitchFamily="50" charset="-128"/>
                <a:cs typeface="メイリオ" pitchFamily="50" charset="-128"/>
              </a:rPr>
              <a:t>日</a:t>
            </a:r>
            <a:r>
              <a:rPr lang="ja-JP" altLang="en-US" sz="1000" dirty="0" smtClean="0">
                <a:latin typeface="メイリオ" pitchFamily="50" charset="-128"/>
                <a:ea typeface="メイリオ" pitchFamily="50" charset="-128"/>
                <a:cs typeface="メイリオ" pitchFamily="50" charset="-128"/>
              </a:rPr>
              <a:t>の</a:t>
            </a:r>
            <a:r>
              <a:rPr lang="en-US" altLang="ja-JP" sz="1000" dirty="0" smtClean="0">
                <a:latin typeface="メイリオ" pitchFamily="50" charset="-128"/>
                <a:ea typeface="メイリオ" pitchFamily="50" charset="-128"/>
                <a:cs typeface="メイリオ" pitchFamily="50" charset="-128"/>
              </a:rPr>
              <a:t>5</a:t>
            </a:r>
            <a:r>
              <a:rPr lang="ja-JP" altLang="en-US" sz="1000" dirty="0" smtClean="0">
                <a:latin typeface="メイリオ" pitchFamily="50" charset="-128"/>
                <a:ea typeface="メイリオ" pitchFamily="50" charset="-128"/>
                <a:cs typeface="メイリオ" pitchFamily="50" charset="-128"/>
              </a:rPr>
              <a:t>営業日前）</a:t>
            </a:r>
            <a:endParaRPr lang="en-US" altLang="ja-JP" sz="1000" dirty="0" smtClean="0">
              <a:latin typeface="メイリオ" pitchFamily="50" charset="-128"/>
              <a:ea typeface="メイリオ" pitchFamily="50" charset="-128"/>
              <a:cs typeface="メイリオ" pitchFamily="50" charset="-128"/>
            </a:endParaRPr>
          </a:p>
          <a:p>
            <a:pPr eaLnBrk="1" hangingPunct="1">
              <a:buClrTx/>
              <a:buFontTx/>
              <a:buNone/>
            </a:pPr>
            <a:r>
              <a:rPr lang="ja-JP" altLang="en-US" sz="1000" dirty="0">
                <a:latin typeface="+mj-ea"/>
                <a:cs typeface="Meiryo UI" panose="020B0604030504040204" pitchFamily="50" charset="-128"/>
              </a:rPr>
              <a:t>納品物は、</a:t>
            </a:r>
            <a:r>
              <a:rPr lang="en-US" altLang="ja-JP" sz="1000" dirty="0">
                <a:latin typeface="+mj-ea"/>
                <a:cs typeface="Meiryo UI" panose="020B0604030504040204" pitchFamily="50" charset="-128"/>
              </a:rPr>
              <a:t>DM</a:t>
            </a:r>
            <a:r>
              <a:rPr lang="ja-JP" altLang="en-US" sz="1000" dirty="0" err="1">
                <a:latin typeface="+mj-ea"/>
                <a:cs typeface="Meiryo UI" panose="020B0604030504040204" pitchFamily="50" charset="-128"/>
              </a:rPr>
              <a:t>と封</a:t>
            </a:r>
            <a:r>
              <a:rPr lang="ja-JP" altLang="en-US" sz="1000" dirty="0">
                <a:latin typeface="+mj-ea"/>
                <a:cs typeface="Meiryo UI" panose="020B0604030504040204" pitchFamily="50" charset="-128"/>
              </a:rPr>
              <a:t>入物</a:t>
            </a:r>
            <a:r>
              <a:rPr lang="en-US" altLang="ja-JP" sz="1000" dirty="0">
                <a:latin typeface="+mj-ea"/>
                <a:cs typeface="Meiryo UI" panose="020B0604030504040204" pitchFamily="50" charset="-128"/>
              </a:rPr>
              <a:t>(</a:t>
            </a:r>
            <a:r>
              <a:rPr lang="ja-JP" altLang="en-US" sz="1000" dirty="0">
                <a:latin typeface="+mj-ea"/>
                <a:cs typeface="Meiryo UI" panose="020B0604030504040204" pitchFamily="50" charset="-128"/>
              </a:rPr>
              <a:t>折加工を完成させたもの）を分けて</a:t>
            </a:r>
            <a:r>
              <a:rPr lang="ja-JP" altLang="en-US" sz="1000" dirty="0" smtClean="0">
                <a:latin typeface="+mj-ea"/>
                <a:cs typeface="Meiryo UI" panose="020B0604030504040204" pitchFamily="50" charset="-128"/>
              </a:rPr>
              <a:t>ください。</a:t>
            </a:r>
            <a:endParaRPr lang="ja-JP" altLang="en-US" sz="1000" dirty="0">
              <a:latin typeface="メイリオ" pitchFamily="50" charset="-128"/>
              <a:ea typeface="メイリオ" pitchFamily="50" charset="-128"/>
              <a:cs typeface="メイリオ" pitchFamily="50" charset="-128"/>
            </a:endParaRPr>
          </a:p>
          <a:p>
            <a:pPr eaLnBrk="1" hangingPunct="1">
              <a:buClrTx/>
              <a:buFontTx/>
              <a:buNone/>
            </a:pPr>
            <a:r>
              <a:rPr lang="ja-JP" altLang="en-US" sz="1000" dirty="0">
                <a:latin typeface="メイリオ" pitchFamily="50" charset="-128"/>
                <a:ea typeface="メイリオ" pitchFamily="50" charset="-128"/>
                <a:cs typeface="メイリオ" pitchFamily="50" charset="-128"/>
              </a:rPr>
              <a:t>　　　↓　　　　</a:t>
            </a:r>
            <a:endParaRPr lang="en-US" altLang="ja-JP" sz="1000" dirty="0">
              <a:latin typeface="メイリオ" pitchFamily="50" charset="-128"/>
              <a:ea typeface="メイリオ" pitchFamily="50" charset="-128"/>
              <a:cs typeface="メイリオ" pitchFamily="50" charset="-128"/>
            </a:endParaRPr>
          </a:p>
          <a:p>
            <a:pPr eaLnBrk="1" hangingPunct="1">
              <a:buClrTx/>
              <a:buFontTx/>
              <a:buNone/>
            </a:pPr>
            <a:r>
              <a:rPr lang="en-US" altLang="ja-JP" sz="1000" dirty="0" smtClean="0">
                <a:latin typeface="メイリオ" pitchFamily="50" charset="-128"/>
                <a:ea typeface="メイリオ" pitchFamily="50" charset="-128"/>
                <a:cs typeface="メイリオ" pitchFamily="50" charset="-128"/>
              </a:rPr>
              <a:t>&lt;</a:t>
            </a:r>
            <a:r>
              <a:rPr lang="ja-JP" altLang="en-US" sz="1000" dirty="0" smtClean="0">
                <a:latin typeface="メイリオ" pitchFamily="50" charset="-128"/>
                <a:ea typeface="メイリオ" pitchFamily="50" charset="-128"/>
                <a:cs typeface="メイリオ" pitchFamily="50" charset="-128"/>
              </a:rPr>
              <a:t>発送作業＞</a:t>
            </a:r>
            <a:r>
              <a:rPr lang="ja-JP" altLang="en-US" sz="1000" dirty="0">
                <a:latin typeface="メイリオ" pitchFamily="50" charset="-128"/>
                <a:ea typeface="メイリオ" pitchFamily="50" charset="-128"/>
                <a:cs typeface="メイリオ" pitchFamily="50" charset="-128"/>
              </a:rPr>
              <a:t>　</a:t>
            </a:r>
            <a:r>
              <a:rPr lang="ja-JP" altLang="en-US" sz="1000" dirty="0" smtClean="0">
                <a:latin typeface="メイリオ" pitchFamily="50" charset="-128"/>
                <a:ea typeface="メイリオ" pitchFamily="50" charset="-128"/>
                <a:cs typeface="メイリオ" pitchFamily="50" charset="-128"/>
              </a:rPr>
              <a:t>印字</a:t>
            </a:r>
            <a:r>
              <a:rPr lang="en-US" altLang="ja-JP" sz="1000" dirty="0">
                <a:latin typeface="メイリオ" pitchFamily="50" charset="-128"/>
                <a:ea typeface="メイリオ" pitchFamily="50" charset="-128"/>
                <a:cs typeface="メイリオ" pitchFamily="50" charset="-128"/>
              </a:rPr>
              <a:t>/</a:t>
            </a:r>
            <a:r>
              <a:rPr lang="ja-JP" altLang="en-US" sz="1000" dirty="0" smtClean="0">
                <a:latin typeface="メイリオ" pitchFamily="50" charset="-128"/>
                <a:ea typeface="メイリオ" pitchFamily="50" charset="-128"/>
                <a:cs typeface="メイリオ" pitchFamily="50" charset="-128"/>
              </a:rPr>
              <a:t>封入</a:t>
            </a:r>
            <a:r>
              <a:rPr lang="ja-JP" altLang="en-US" sz="1000" dirty="0">
                <a:latin typeface="メイリオ" pitchFamily="50" charset="-128"/>
                <a:ea typeface="メイリオ" pitchFamily="50" charset="-128"/>
                <a:cs typeface="メイリオ" pitchFamily="50" charset="-128"/>
              </a:rPr>
              <a:t>作業を弊社で</a:t>
            </a:r>
            <a:r>
              <a:rPr lang="ja-JP" altLang="en-US" sz="1000" dirty="0" smtClean="0">
                <a:latin typeface="メイリオ" pitchFamily="50" charset="-128"/>
                <a:ea typeface="メイリオ" pitchFamily="50" charset="-128"/>
                <a:cs typeface="メイリオ" pitchFamily="50" charset="-128"/>
              </a:rPr>
              <a:t>実施いたします</a:t>
            </a:r>
            <a:r>
              <a:rPr lang="ja-JP" altLang="en-US" sz="1000" dirty="0">
                <a:latin typeface="メイリオ" pitchFamily="50" charset="-128"/>
                <a:ea typeface="メイリオ" pitchFamily="50" charset="-128"/>
                <a:cs typeface="メイリオ" pitchFamily="50" charset="-128"/>
              </a:rPr>
              <a:t>。</a:t>
            </a:r>
          </a:p>
          <a:p>
            <a:pPr eaLnBrk="1" hangingPunct="1">
              <a:buClrTx/>
              <a:buFontTx/>
              <a:buNone/>
            </a:pPr>
            <a:r>
              <a:rPr lang="ja-JP" altLang="en-US" sz="1000" dirty="0">
                <a:latin typeface="メイリオ" pitchFamily="50" charset="-128"/>
                <a:ea typeface="メイリオ" pitchFamily="50" charset="-128"/>
                <a:cs typeface="メイリオ" pitchFamily="50" charset="-128"/>
              </a:rPr>
              <a:t>　　　↓　</a:t>
            </a:r>
          </a:p>
          <a:p>
            <a:pPr eaLnBrk="1" hangingPunct="1">
              <a:buClrTx/>
              <a:buFontTx/>
              <a:buNone/>
            </a:pPr>
            <a:r>
              <a:rPr lang="ja-JP" altLang="en-US" sz="1000" dirty="0">
                <a:latin typeface="メイリオ" pitchFamily="50" charset="-128"/>
                <a:ea typeface="メイリオ" pitchFamily="50" charset="-128"/>
                <a:cs typeface="メイリオ" pitchFamily="50" charset="-128"/>
              </a:rPr>
              <a:t>＜到　 着＞　</a:t>
            </a:r>
            <a:r>
              <a:rPr lang="ja-JP" altLang="en-US" sz="1000" dirty="0" smtClean="0">
                <a:latin typeface="メイリオ" pitchFamily="50" charset="-128"/>
                <a:ea typeface="メイリオ" pitchFamily="50" charset="-128"/>
                <a:cs typeface="メイリオ" pitchFamily="50" charset="-128"/>
              </a:rPr>
              <a:t>発送</a:t>
            </a:r>
            <a:r>
              <a:rPr lang="ja-JP" altLang="en-US" sz="1000" dirty="0">
                <a:latin typeface="メイリオ" pitchFamily="50" charset="-128"/>
                <a:ea typeface="メイリオ" pitchFamily="50" charset="-128"/>
                <a:cs typeface="メイリオ" pitchFamily="50" charset="-128"/>
              </a:rPr>
              <a:t>から</a:t>
            </a:r>
            <a:r>
              <a:rPr lang="en-US" altLang="ja-JP" sz="1000" dirty="0">
                <a:latin typeface="メイリオ" pitchFamily="50" charset="-128"/>
                <a:ea typeface="メイリオ" pitchFamily="50" charset="-128"/>
                <a:cs typeface="メイリオ" pitchFamily="50" charset="-128"/>
              </a:rPr>
              <a:t>3</a:t>
            </a:r>
            <a:r>
              <a:rPr lang="ja-JP" altLang="en-US" sz="1000" dirty="0">
                <a:latin typeface="メイリオ" pitchFamily="50" charset="-128"/>
                <a:ea typeface="メイリオ" pitchFamily="50" charset="-128"/>
                <a:cs typeface="メイリオ" pitchFamily="50" charset="-128"/>
              </a:rPr>
              <a:t>日～</a:t>
            </a:r>
            <a:r>
              <a:rPr lang="en-US" altLang="ja-JP" sz="1000" dirty="0">
                <a:latin typeface="メイリオ" pitchFamily="50" charset="-128"/>
                <a:ea typeface="メイリオ" pitchFamily="50" charset="-128"/>
                <a:cs typeface="メイリオ" pitchFamily="50" charset="-128"/>
              </a:rPr>
              <a:t>10</a:t>
            </a:r>
            <a:r>
              <a:rPr lang="ja-JP" altLang="en-US" sz="1000" dirty="0">
                <a:latin typeface="メイリオ" pitchFamily="50" charset="-128"/>
                <a:ea typeface="メイリオ" pitchFamily="50" charset="-128"/>
                <a:cs typeface="メイリオ" pitchFamily="50" charset="-128"/>
              </a:rPr>
              <a:t>日かかります。</a:t>
            </a:r>
          </a:p>
        </p:txBody>
      </p:sp>
      <p:sp>
        <p:nvSpPr>
          <p:cNvPr id="8" name="正方形/長方形 2"/>
          <p:cNvSpPr>
            <a:spLocks noChangeArrowheads="1"/>
          </p:cNvSpPr>
          <p:nvPr/>
        </p:nvSpPr>
        <p:spPr bwMode="auto">
          <a:xfrm>
            <a:off x="403516" y="4459806"/>
            <a:ext cx="45365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0"/>
              </a:spcBef>
              <a:buClrTx/>
              <a:buFontTx/>
              <a:buNone/>
            </a:pPr>
            <a:r>
              <a:rPr lang="ja-JP" altLang="en-US" sz="1100" dirty="0">
                <a:latin typeface="メイリオ" pitchFamily="50" charset="-128"/>
                <a:ea typeface="メイリオ" pitchFamily="50" charset="-128"/>
                <a:cs typeface="メイリオ" pitchFamily="50" charset="-128"/>
              </a:rPr>
              <a:t>■既得権</a:t>
            </a:r>
            <a:r>
              <a:rPr lang="ja-JP" altLang="en-US" sz="1100" dirty="0" smtClean="0">
                <a:latin typeface="メイリオ" pitchFamily="50" charset="-128"/>
                <a:ea typeface="メイリオ" pitchFamily="50" charset="-128"/>
                <a:cs typeface="メイリオ" pitchFamily="50" charset="-128"/>
              </a:rPr>
              <a:t>ルール</a:t>
            </a:r>
            <a:endParaRPr lang="ja-JP" altLang="en-US" sz="1100" dirty="0">
              <a:latin typeface="メイリオ" pitchFamily="50" charset="-128"/>
              <a:ea typeface="メイリオ" pitchFamily="50" charset="-128"/>
              <a:cs typeface="メイリオ" pitchFamily="50" charset="-128"/>
            </a:endParaRPr>
          </a:p>
          <a:p>
            <a:pPr eaLnBrk="1" hangingPunct="1">
              <a:spcBef>
                <a:spcPct val="0"/>
              </a:spcBef>
              <a:buClrTx/>
              <a:buFontTx/>
              <a:buNone/>
            </a:pPr>
            <a:r>
              <a:rPr lang="ja-JP" altLang="en-US" sz="1100" dirty="0">
                <a:latin typeface="メイリオ" pitchFamily="50" charset="-128"/>
                <a:ea typeface="メイリオ" pitchFamily="50" charset="-128"/>
                <a:cs typeface="メイリオ" pitchFamily="50" charset="-128"/>
              </a:rPr>
              <a:t>・</a:t>
            </a:r>
            <a:r>
              <a:rPr lang="en-US" altLang="ja-JP" sz="1100" dirty="0">
                <a:latin typeface="メイリオ" pitchFamily="50" charset="-128"/>
                <a:ea typeface="メイリオ" pitchFamily="50" charset="-128"/>
                <a:cs typeface="メイリオ" pitchFamily="50" charset="-128"/>
              </a:rPr>
              <a:t>10</a:t>
            </a:r>
            <a:r>
              <a:rPr lang="ja-JP" altLang="en-US" sz="1100" dirty="0">
                <a:latin typeface="メイリオ" pitchFamily="50" charset="-128"/>
                <a:ea typeface="メイリオ" pitchFamily="50" charset="-128"/>
                <a:cs typeface="メイリオ" pitchFamily="50" charset="-128"/>
              </a:rPr>
              <a:t>万件以上の</a:t>
            </a:r>
            <a:r>
              <a:rPr lang="ja-JP" altLang="en-US" sz="1100" dirty="0" smtClean="0">
                <a:latin typeface="メイリオ" pitchFamily="50" charset="-128"/>
                <a:ea typeface="メイリオ" pitchFamily="50" charset="-128"/>
                <a:cs typeface="メイリオ" pitchFamily="50" charset="-128"/>
              </a:rPr>
              <a:t>発送</a:t>
            </a:r>
            <a:r>
              <a:rPr lang="ja-JP" altLang="en-US" sz="1100" dirty="0">
                <a:latin typeface="メイリオ" pitchFamily="50" charset="-128"/>
                <a:ea typeface="メイリオ" pitchFamily="50" charset="-128"/>
                <a:cs typeface="メイリオ" pitchFamily="50" charset="-128"/>
              </a:rPr>
              <a:t>⇒</a:t>
            </a:r>
            <a:r>
              <a:rPr lang="ja-JP" altLang="en-US" sz="1100" dirty="0" smtClean="0">
                <a:latin typeface="メイリオ" pitchFamily="50" charset="-128"/>
                <a:ea typeface="メイリオ" pitchFamily="50" charset="-128"/>
                <a:cs typeface="メイリオ" pitchFamily="50" charset="-128"/>
              </a:rPr>
              <a:t>期間グループ内</a:t>
            </a:r>
            <a:r>
              <a:rPr lang="ja-JP" altLang="en-US" sz="1100" dirty="0">
                <a:latin typeface="メイリオ" pitchFamily="50" charset="-128"/>
                <a:ea typeface="メイリオ" pitchFamily="50" charset="-128"/>
                <a:cs typeface="メイリオ" pitchFamily="50" charset="-128"/>
              </a:rPr>
              <a:t>の</a:t>
            </a:r>
            <a:r>
              <a:rPr lang="ja-JP" altLang="en-US" sz="1100" dirty="0" smtClean="0">
                <a:latin typeface="メイリオ" pitchFamily="50" charset="-128"/>
                <a:ea typeface="メイリオ" pitchFamily="50" charset="-128"/>
                <a:cs typeface="メイリオ" pitchFamily="50" charset="-128"/>
              </a:rPr>
              <a:t>既得権発生 </a:t>
            </a:r>
            <a:endParaRPr lang="en-US" altLang="ja-JP" sz="1100" dirty="0" smtClean="0">
              <a:latin typeface="メイリオ" pitchFamily="50" charset="-128"/>
              <a:ea typeface="メイリオ" pitchFamily="50" charset="-128"/>
              <a:cs typeface="メイリオ" pitchFamily="50" charset="-128"/>
            </a:endParaRPr>
          </a:p>
          <a:p>
            <a:pPr eaLnBrk="1" hangingPunct="1">
              <a:spcBef>
                <a:spcPct val="0"/>
              </a:spcBef>
              <a:buClrTx/>
              <a:buFontTx/>
              <a:buNone/>
            </a:pPr>
            <a:r>
              <a:rPr lang="en-US" altLang="ja-JP" sz="1100" dirty="0">
                <a:latin typeface="メイリオ" pitchFamily="50" charset="-128"/>
                <a:ea typeface="メイリオ" pitchFamily="50" charset="-128"/>
                <a:cs typeface="メイリオ" pitchFamily="50" charset="-128"/>
              </a:rPr>
              <a:t> </a:t>
            </a:r>
            <a:r>
              <a:rPr lang="en-US" altLang="ja-JP" sz="1100" dirty="0" smtClean="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他社参画は不可となります。</a:t>
            </a:r>
            <a:endParaRPr lang="ja-JP" altLang="en-US" sz="1100" dirty="0">
              <a:latin typeface="メイリオ" pitchFamily="50" charset="-128"/>
              <a:ea typeface="メイリオ" pitchFamily="50" charset="-128"/>
              <a:cs typeface="メイリオ" pitchFamily="50" charset="-128"/>
            </a:endParaRPr>
          </a:p>
          <a:p>
            <a:pPr eaLnBrk="1" hangingPunct="1">
              <a:spcBef>
                <a:spcPct val="0"/>
              </a:spcBef>
              <a:buClrTx/>
              <a:buFontTx/>
              <a:buNone/>
            </a:pPr>
            <a:endParaRPr lang="en-US" altLang="ja-JP" sz="1100" dirty="0" smtClean="0">
              <a:latin typeface="メイリオ" pitchFamily="50" charset="-128"/>
              <a:ea typeface="メイリオ" pitchFamily="50" charset="-128"/>
              <a:cs typeface="メイリオ" pitchFamily="50" charset="-128"/>
            </a:endParaRPr>
          </a:p>
          <a:p>
            <a:pPr eaLnBrk="1" hangingPunct="1">
              <a:spcBef>
                <a:spcPct val="0"/>
              </a:spcBef>
              <a:buClrTx/>
              <a:buFontTx/>
              <a:buNone/>
            </a:pPr>
            <a:r>
              <a:rPr lang="ja-JP" altLang="en-US" sz="1100" dirty="0" smtClean="0">
                <a:latin typeface="メイリオ" pitchFamily="50" charset="-128"/>
                <a:ea typeface="メイリオ" pitchFamily="50" charset="-128"/>
                <a:cs typeface="メイリオ" pitchFamily="50" charset="-128"/>
              </a:rPr>
              <a:t>・</a:t>
            </a:r>
            <a:r>
              <a:rPr lang="en-US" altLang="ja-JP" sz="1100" dirty="0">
                <a:latin typeface="メイリオ" pitchFamily="50" charset="-128"/>
                <a:ea typeface="メイリオ" pitchFamily="50" charset="-128"/>
                <a:cs typeface="メイリオ" pitchFamily="50" charset="-128"/>
              </a:rPr>
              <a:t>10</a:t>
            </a:r>
            <a:r>
              <a:rPr lang="ja-JP" altLang="en-US" sz="1100" dirty="0">
                <a:latin typeface="メイリオ" pitchFamily="50" charset="-128"/>
                <a:ea typeface="メイリオ" pitchFamily="50" charset="-128"/>
                <a:cs typeface="メイリオ" pitchFamily="50" charset="-128"/>
              </a:rPr>
              <a:t>万件以下</a:t>
            </a:r>
            <a:r>
              <a:rPr lang="ja-JP" altLang="en-US" sz="1100" dirty="0" smtClean="0">
                <a:latin typeface="メイリオ" pitchFamily="50" charset="-128"/>
                <a:ea typeface="メイリオ" pitchFamily="50" charset="-128"/>
                <a:cs typeface="メイリオ" pitchFamily="50" charset="-128"/>
              </a:rPr>
              <a:t>の発送⇒エリア</a:t>
            </a:r>
            <a:r>
              <a:rPr lang="ja-JP" altLang="en-US" sz="1100" dirty="0">
                <a:latin typeface="メイリオ" pitchFamily="50" charset="-128"/>
                <a:ea typeface="メイリオ" pitchFamily="50" charset="-128"/>
                <a:cs typeface="メイリオ" pitchFamily="50" charset="-128"/>
              </a:rPr>
              <a:t>既得権のみ発生　</a:t>
            </a:r>
            <a:endParaRPr lang="en-US" altLang="ja-JP" sz="1100" dirty="0">
              <a:latin typeface="メイリオ" pitchFamily="50" charset="-128"/>
              <a:ea typeface="メイリオ" pitchFamily="50" charset="-128"/>
              <a:cs typeface="メイリオ" pitchFamily="50" charset="-128"/>
            </a:endParaRPr>
          </a:p>
          <a:p>
            <a:pPr eaLnBrk="1" hangingPunct="1">
              <a:spcBef>
                <a:spcPct val="0"/>
              </a:spcBef>
              <a:buClrTx/>
              <a:buFontTx/>
              <a:buNone/>
            </a:pPr>
            <a:r>
              <a:rPr lang="ja-JP" altLang="en-US" sz="1100" dirty="0">
                <a:latin typeface="メイリオ" pitchFamily="50" charset="-128"/>
                <a:ea typeface="メイリオ" pitchFamily="50" charset="-128"/>
                <a:cs typeface="メイリオ" pitchFamily="50" charset="-128"/>
              </a:rPr>
              <a:t>　</a:t>
            </a:r>
            <a:r>
              <a:rPr lang="en-US" altLang="ja-JP" sz="1100" dirty="0" smtClean="0">
                <a:latin typeface="メイリオ" pitchFamily="50" charset="-128"/>
                <a:ea typeface="メイリオ" pitchFamily="50" charset="-128"/>
                <a:cs typeface="メイリオ" pitchFamily="50" charset="-128"/>
              </a:rPr>
              <a:t>※</a:t>
            </a:r>
            <a:r>
              <a:rPr lang="ja-JP" altLang="en-US" sz="1100" dirty="0" smtClean="0">
                <a:latin typeface="メイリオ" pitchFamily="50" charset="-128"/>
                <a:ea typeface="メイリオ" pitchFamily="50" charset="-128"/>
                <a:cs typeface="メイリオ" pitchFamily="50" charset="-128"/>
              </a:rPr>
              <a:t>参画</a:t>
            </a:r>
            <a:r>
              <a:rPr lang="ja-JP" altLang="en-US" sz="1100" dirty="0">
                <a:latin typeface="メイリオ" pitchFamily="50" charset="-128"/>
                <a:ea typeface="メイリオ" pitchFamily="50" charset="-128"/>
                <a:cs typeface="メイリオ" pitchFamily="50" charset="-128"/>
              </a:rPr>
              <a:t>順位を優先し</a:t>
            </a:r>
            <a:r>
              <a:rPr lang="ja-JP" altLang="en-US" sz="1100" dirty="0" smtClean="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発送</a:t>
            </a:r>
            <a:r>
              <a:rPr lang="ja-JP" altLang="en-US" sz="1100" dirty="0" smtClean="0">
                <a:latin typeface="メイリオ" pitchFamily="50" charset="-128"/>
                <a:ea typeface="メイリオ" pitchFamily="50" charset="-128"/>
                <a:cs typeface="メイリオ" pitchFamily="50" charset="-128"/>
              </a:rPr>
              <a:t>エリア外</a:t>
            </a:r>
            <a:r>
              <a:rPr lang="ja-JP" altLang="en-US" sz="1100" dirty="0">
                <a:latin typeface="メイリオ" pitchFamily="50" charset="-128"/>
                <a:ea typeface="メイリオ" pitchFamily="50" charset="-128"/>
                <a:cs typeface="メイリオ" pitchFamily="50" charset="-128"/>
              </a:rPr>
              <a:t>で</a:t>
            </a:r>
            <a:r>
              <a:rPr lang="ja-JP" altLang="en-US" sz="1100" dirty="0" smtClean="0">
                <a:latin typeface="メイリオ" pitchFamily="50" charset="-128"/>
                <a:ea typeface="メイリオ" pitchFamily="50" charset="-128"/>
                <a:cs typeface="メイリオ" pitchFamily="50" charset="-128"/>
              </a:rPr>
              <a:t>あれば同業</a:t>
            </a:r>
            <a:r>
              <a:rPr lang="ja-JP" altLang="en-US" sz="1100" dirty="0">
                <a:latin typeface="メイリオ" pitchFamily="50" charset="-128"/>
                <a:ea typeface="メイリオ" pitchFamily="50" charset="-128"/>
                <a:cs typeface="メイリオ" pitchFamily="50" charset="-128"/>
              </a:rPr>
              <a:t>種参画</a:t>
            </a:r>
            <a:r>
              <a:rPr lang="ja-JP" altLang="en-US" sz="1100" dirty="0" smtClean="0">
                <a:latin typeface="メイリオ" pitchFamily="50" charset="-128"/>
                <a:ea typeface="メイリオ" pitchFamily="50" charset="-128"/>
                <a:cs typeface="メイリオ" pitchFamily="50" charset="-128"/>
              </a:rPr>
              <a:t>可能です。</a:t>
            </a:r>
            <a:endParaRPr lang="ja-JP" altLang="en-US" sz="1100" dirty="0">
              <a:latin typeface="メイリオ" pitchFamily="50" charset="-128"/>
              <a:ea typeface="メイリオ" pitchFamily="50" charset="-128"/>
              <a:cs typeface="メイリオ"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498635951"/>
              </p:ext>
            </p:extLst>
          </p:nvPr>
        </p:nvGraphicFramePr>
        <p:xfrm>
          <a:off x="494233" y="1736245"/>
          <a:ext cx="3327400" cy="2657475"/>
        </p:xfrm>
        <a:graphic>
          <a:graphicData uri="http://schemas.openxmlformats.org/drawingml/2006/table">
            <a:tbl>
              <a:tblPr/>
              <a:tblGrid>
                <a:gridCol w="686455"/>
                <a:gridCol w="1191762"/>
                <a:gridCol w="257421"/>
                <a:gridCol w="1191762"/>
              </a:tblGrid>
              <a:tr h="171450">
                <a:tc>
                  <a:txBody>
                    <a:bodyPr/>
                    <a:lstStyle/>
                    <a:p>
                      <a:pPr algn="ctr" fontAlgn="ctr"/>
                      <a:r>
                        <a:rPr lang="ja-JP" alt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グループ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gridSpan="3">
                  <a:txBody>
                    <a:bodyPr/>
                    <a:lstStyle/>
                    <a:p>
                      <a:pPr algn="ctr" fontAlgn="ctr"/>
                      <a:r>
                        <a:rPr lang="ja-JP" alt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発送可能期間（平日のみ）</a:t>
                      </a:r>
                    </a:p>
                  </a:txBody>
                  <a:tcPr marL="9525" marR="216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kumimoji="1" lang="ja-JP" altLang="en-US"/>
                    </a:p>
                  </a:txBody>
                  <a:tcPr/>
                </a:tc>
                <a:tc hMerge="1">
                  <a:txBody>
                    <a:bodyPr/>
                    <a:lstStyle/>
                    <a:p>
                      <a:endParaRPr kumimoji="1" lang="ja-JP" altLang="en-US"/>
                    </a:p>
                  </a:txBody>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ja-JP" altLang="en-US" sz="1100" b="0" i="0" u="none" strike="noStrike" baseline="0"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J</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ctr"/>
                      <a:r>
                        <a:rPr lang="en-US" sz="1100" b="1" i="0" u="none" strike="noStrike" dirty="0">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75000"/>
                      </a:schemeClr>
                    </a:solidFill>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11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1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日</a:t>
                      </a:r>
                    </a:p>
                  </a:txBody>
                  <a:tcPr marL="9525" marR="288000"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3" name="正方形/長方形 12"/>
          <p:cNvSpPr/>
          <p:nvPr/>
        </p:nvSpPr>
        <p:spPr>
          <a:xfrm>
            <a:off x="430531" y="813723"/>
            <a:ext cx="8856984" cy="646331"/>
          </a:xfrm>
          <a:prstGeom prst="rect">
            <a:avLst/>
          </a:prstGeom>
        </p:spPr>
        <p:txBody>
          <a:bodyPr wrap="square">
            <a:spAutoFit/>
          </a:bodyPr>
          <a:lstStyle/>
          <a:p>
            <a:r>
              <a:rPr lang="ja-JP" altLang="en-US" sz="1200" dirty="0" smtClean="0">
                <a:latin typeface="+mn-ea"/>
                <a:ea typeface="+mn-ea"/>
              </a:rPr>
              <a:t>ハイレスポンス実現のため、</a:t>
            </a:r>
            <a:r>
              <a:rPr lang="ja-JP" altLang="en-US" sz="1200" b="1" u="sng" dirty="0" smtClean="0">
                <a:latin typeface="+mn-ea"/>
                <a:ea typeface="+mn-ea"/>
              </a:rPr>
              <a:t>グループ内では同業種排除</a:t>
            </a:r>
            <a:r>
              <a:rPr lang="en-US" altLang="ja-JP" sz="800" b="1" u="sng" dirty="0" smtClean="0">
                <a:latin typeface="+mn-ea"/>
                <a:ea typeface="+mn-ea"/>
              </a:rPr>
              <a:t>(</a:t>
            </a:r>
            <a:r>
              <a:rPr lang="ja-JP" altLang="en-US" sz="800" b="1" u="sng" dirty="0" smtClean="0">
                <a:latin typeface="+mn-ea"/>
                <a:ea typeface="+mn-ea"/>
              </a:rPr>
              <a:t>注</a:t>
            </a:r>
            <a:r>
              <a:rPr lang="en-US" altLang="ja-JP" sz="800" b="1" u="sng" dirty="0" smtClean="0">
                <a:latin typeface="+mn-ea"/>
                <a:ea typeface="+mn-ea"/>
              </a:rPr>
              <a:t>1)</a:t>
            </a:r>
            <a:r>
              <a:rPr lang="ja-JP" altLang="en-US" sz="1200" b="1" u="sng" dirty="0" err="1" smtClean="0">
                <a:latin typeface="+mn-ea"/>
                <a:ea typeface="+mn-ea"/>
              </a:rPr>
              <a:t>、</a:t>
            </a:r>
            <a:r>
              <a:rPr lang="ja-JP" altLang="en-US" sz="1200" b="1" u="sng" dirty="0" smtClean="0">
                <a:latin typeface="+mn-ea"/>
                <a:ea typeface="+mn-ea"/>
              </a:rPr>
              <a:t>発送タイミングも隔週</a:t>
            </a:r>
            <a:r>
              <a:rPr lang="en-US" altLang="ja-JP" sz="800" b="1" u="sng" dirty="0" smtClean="0">
                <a:latin typeface="+mn-ea"/>
                <a:ea typeface="+mn-ea"/>
              </a:rPr>
              <a:t>(</a:t>
            </a:r>
            <a:r>
              <a:rPr lang="ja-JP" altLang="en-US" sz="800" b="1" u="sng" dirty="0" smtClean="0">
                <a:latin typeface="+mn-ea"/>
              </a:rPr>
              <a:t>袴業界</a:t>
            </a:r>
            <a:r>
              <a:rPr lang="ja-JP" altLang="en-US" sz="800" b="1" u="sng" dirty="0">
                <a:latin typeface="+mn-ea"/>
              </a:rPr>
              <a:t>除く</a:t>
            </a:r>
            <a:r>
              <a:rPr lang="en-US" altLang="ja-JP" sz="800" b="1" u="sng" dirty="0" smtClean="0">
                <a:latin typeface="+mn-ea"/>
                <a:ea typeface="+mn-ea"/>
              </a:rPr>
              <a:t>)</a:t>
            </a:r>
            <a:r>
              <a:rPr lang="ja-JP" altLang="en-US" sz="1200" b="1" u="sng" dirty="0" smtClean="0">
                <a:latin typeface="+mn-ea"/>
                <a:ea typeface="+mn-ea"/>
              </a:rPr>
              <a:t>で実施します。</a:t>
            </a:r>
            <a:endParaRPr lang="en-US" altLang="ja-JP" sz="1200" b="1" u="sng" dirty="0" smtClean="0">
              <a:latin typeface="+mn-ea"/>
              <a:ea typeface="+mn-ea"/>
            </a:endParaRPr>
          </a:p>
          <a:p>
            <a:r>
              <a:rPr lang="en-US" altLang="ja-JP" sz="1200" dirty="0" smtClean="0">
                <a:latin typeface="+mn-ea"/>
                <a:ea typeface="+mn-ea"/>
              </a:rPr>
              <a:t>※</a:t>
            </a:r>
            <a:r>
              <a:rPr lang="ja-JP" altLang="en-US" sz="1200" dirty="0" smtClean="0">
                <a:latin typeface="+mn-ea"/>
                <a:ea typeface="+mn-ea"/>
              </a:rPr>
              <a:t>前年実績での既得権が</a:t>
            </a:r>
            <a:r>
              <a:rPr lang="ja-JP" altLang="en-US" sz="1200" dirty="0" smtClean="0">
                <a:latin typeface="+mn-ea"/>
                <a:ea typeface="+mn-ea"/>
                <a:cs typeface="メイリオ" panose="020B0604030504040204" pitchFamily="50" charset="-128"/>
              </a:rPr>
              <a:t>ございます</a:t>
            </a:r>
            <a:r>
              <a:rPr lang="ja-JP" altLang="en-US" sz="1200" dirty="0">
                <a:latin typeface="+mn-ea"/>
              </a:rPr>
              <a:t>、</a:t>
            </a:r>
            <a:r>
              <a:rPr lang="ja-JP" altLang="en-US" sz="1200" dirty="0" smtClean="0">
                <a:latin typeface="+mn-ea"/>
                <a:ea typeface="+mn-ea"/>
              </a:rPr>
              <a:t>発送可能なグループは別途営業担当までお問い合わせください。</a:t>
            </a:r>
            <a:endParaRPr lang="en-US" altLang="ja-JP" sz="1200" dirty="0" smtClean="0">
              <a:latin typeface="+mn-ea"/>
              <a:ea typeface="+mn-ea"/>
            </a:endParaRPr>
          </a:p>
          <a:p>
            <a:r>
              <a:rPr lang="en-US" altLang="ja-JP" sz="1200" dirty="0" smtClean="0">
                <a:latin typeface="+mn-ea"/>
                <a:ea typeface="+mn-ea"/>
              </a:rPr>
              <a:t>※</a:t>
            </a:r>
            <a:r>
              <a:rPr lang="ja-JP" altLang="en-US" sz="1200" dirty="0" smtClean="0">
                <a:latin typeface="+mn-ea"/>
                <a:ea typeface="+mn-ea"/>
              </a:rPr>
              <a:t>注</a:t>
            </a:r>
            <a:r>
              <a:rPr lang="en-US" altLang="ja-JP" sz="1200" dirty="0" smtClean="0">
                <a:latin typeface="+mn-ea"/>
                <a:ea typeface="+mn-ea"/>
              </a:rPr>
              <a:t>1.</a:t>
            </a:r>
            <a:r>
              <a:rPr lang="ja-JP" altLang="en-US" sz="1200" dirty="0" smtClean="0">
                <a:latin typeface="+mn-ea"/>
                <a:ea typeface="+mn-ea"/>
              </a:rPr>
              <a:t>同業種排除は既得権ルールに準拠いたします。</a:t>
            </a:r>
            <a:endParaRPr lang="en-US" altLang="ja-JP" sz="1200" dirty="0" smtClean="0">
              <a:latin typeface="+mn-ea"/>
              <a:ea typeface="+mn-ea"/>
            </a:endParaRPr>
          </a:p>
        </p:txBody>
      </p:sp>
      <p:sp>
        <p:nvSpPr>
          <p:cNvPr id="18" name="Text Box 3"/>
          <p:cNvSpPr txBox="1">
            <a:spLocks noChangeArrowheads="1"/>
          </p:cNvSpPr>
          <p:nvPr/>
        </p:nvSpPr>
        <p:spPr bwMode="auto">
          <a:xfrm>
            <a:off x="411090" y="1460054"/>
            <a:ext cx="3386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9900"/>
              </a:buClr>
              <a:buFont typeface="Wingdings" pitchFamily="2" charset="2"/>
              <a:buChar char="n"/>
              <a:defRPr kumimoji="1" sz="3200">
                <a:solidFill>
                  <a:schemeClr val="tx1"/>
                </a:solidFill>
                <a:latin typeface="Times New Roman" pitchFamily="18" charset="0"/>
                <a:ea typeface="ＭＳ Ｐゴシック" charset="-128"/>
              </a:defRPr>
            </a:lvl1pPr>
            <a:lvl2pPr marL="742950" indent="-285750" eaLnBrk="0" hangingPunct="0">
              <a:spcBef>
                <a:spcPct val="20000"/>
              </a:spcBef>
              <a:buClr>
                <a:srgbClr val="FF9900"/>
              </a:buClr>
              <a:buFont typeface="Wingdings" pitchFamily="2" charset="2"/>
              <a:buChar char="u"/>
              <a:defRPr kumimoji="1" sz="2800">
                <a:solidFill>
                  <a:schemeClr val="tx1"/>
                </a:solidFill>
                <a:latin typeface="Times New Roman" pitchFamily="18" charset="0"/>
                <a:ea typeface="ＭＳ Ｐゴシック" charset="-128"/>
              </a:defRPr>
            </a:lvl2pPr>
            <a:lvl3pPr marL="1143000" indent="-228600" eaLnBrk="0" hangingPunct="0">
              <a:spcBef>
                <a:spcPct val="20000"/>
              </a:spcBef>
              <a:buClr>
                <a:srgbClr val="FF9900"/>
              </a:buClr>
              <a:buFont typeface="Wingdings" pitchFamily="2" charset="2"/>
              <a:buChar char="p"/>
              <a:defRPr kumimoji="1" sz="2400">
                <a:solidFill>
                  <a:schemeClr val="tx1"/>
                </a:solidFill>
                <a:latin typeface="Times New Roman" pitchFamily="18" charset="0"/>
                <a:ea typeface="ＭＳ Ｐゴシック" charset="-128"/>
              </a:defRPr>
            </a:lvl3pPr>
            <a:lvl4pPr marL="1600200" indent="-228600" eaLnBrk="0" hangingPunct="0">
              <a:spcBef>
                <a:spcPct val="20000"/>
              </a:spcBef>
              <a:buClr>
                <a:srgbClr val="FF9900"/>
              </a:buClr>
              <a:buFont typeface="Wingdings" pitchFamily="2" charset="2"/>
              <a:buChar char="l"/>
              <a:defRPr kumimoji="1" sz="2000">
                <a:solidFill>
                  <a:schemeClr val="tx1"/>
                </a:solidFill>
                <a:latin typeface="Times New Roman" pitchFamily="18" charset="0"/>
                <a:ea typeface="ＭＳ Ｐゴシック" charset="-128"/>
              </a:defRPr>
            </a:lvl4pPr>
            <a:lvl5pPr marL="2057400" indent="-228600" eaLnBrk="0" hangingPunct="0">
              <a:spcBef>
                <a:spcPct val="20000"/>
              </a:spcBef>
              <a:buClr>
                <a:srgbClr val="FF9900"/>
              </a:buClr>
              <a:buFont typeface="Wingdings" pitchFamily="2" charset="2"/>
              <a:buChar char="Ø"/>
              <a:defRPr kumimoji="1" sz="2000">
                <a:solidFill>
                  <a:schemeClr val="tx1"/>
                </a:solidFill>
                <a:latin typeface="Times New Roman" pitchFamily="18" charset="0"/>
                <a:ea typeface="ＭＳ Ｐゴシック" charset="-128"/>
              </a:defRPr>
            </a:lvl5pPr>
            <a:lvl6pPr marL="25146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6pPr>
            <a:lvl7pPr marL="29718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7pPr>
            <a:lvl8pPr marL="34290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8pPr>
            <a:lvl9pPr marL="3886200" indent="-228600" eaLnBrk="0" fontAlgn="base" hangingPunct="0">
              <a:spcBef>
                <a:spcPct val="20000"/>
              </a:spcBef>
              <a:spcAft>
                <a:spcPct val="0"/>
              </a:spcAft>
              <a:buClr>
                <a:srgbClr val="FF9900"/>
              </a:buClr>
              <a:buFont typeface="Wingdings" pitchFamily="2" charset="2"/>
              <a:buChar char="Ø"/>
              <a:defRPr kumimoji="1" sz="2000">
                <a:solidFill>
                  <a:schemeClr val="tx1"/>
                </a:solidFill>
                <a:latin typeface="Times New Roman" pitchFamily="18" charset="0"/>
                <a:ea typeface="ＭＳ Ｐゴシック" charset="-128"/>
              </a:defRPr>
            </a:lvl9pPr>
          </a:lstStyle>
          <a:p>
            <a:pPr eaLnBrk="1" hangingPunct="1">
              <a:spcBef>
                <a:spcPct val="50000"/>
              </a:spcBef>
              <a:buClrTx/>
              <a:buFontTx/>
              <a:buNone/>
            </a:pPr>
            <a:r>
              <a:rPr lang="ja-JP" altLang="en-US" sz="1200" b="1" dirty="0" smtClean="0">
                <a:latin typeface="メイリオ" pitchFamily="50" charset="-128"/>
                <a:ea typeface="メイリオ" pitchFamily="50" charset="-128"/>
                <a:cs typeface="メイリオ" pitchFamily="50" charset="-128"/>
              </a:rPr>
              <a:t>発送可能時期</a:t>
            </a:r>
            <a:endParaRPr lang="ja-JP" altLang="en-US" sz="1200" b="1" dirty="0">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3814568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ChangeArrowheads="1"/>
          </p:cNvSpPr>
          <p:nvPr/>
        </p:nvSpPr>
        <p:spPr bwMode="auto">
          <a:xfrm>
            <a:off x="6972858" y="2007223"/>
            <a:ext cx="2635138" cy="2686532"/>
          </a:xfrm>
          <a:prstGeom prst="rect">
            <a:avLst/>
          </a:prstGeom>
          <a:solidFill>
            <a:srgbClr val="EAEAEA"/>
          </a:solidFill>
          <a:ln w="9525">
            <a:solidFill>
              <a:srgbClr val="EAEAE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endParaRPr lang="ja-JP" altLang="en-US" sz="800">
              <a:latin typeface="メイリオ" pitchFamily="50" charset="-128"/>
              <a:ea typeface="メイリオ" pitchFamily="50" charset="-128"/>
              <a:cs typeface="メイリオ" pitchFamily="50" charset="-128"/>
            </a:endParaRPr>
          </a:p>
        </p:txBody>
      </p:sp>
      <p:sp>
        <p:nvSpPr>
          <p:cNvPr id="64" name="Rectangle 5"/>
          <p:cNvSpPr>
            <a:spLocks noChangeArrowheads="1"/>
          </p:cNvSpPr>
          <p:nvPr/>
        </p:nvSpPr>
        <p:spPr bwMode="auto">
          <a:xfrm>
            <a:off x="636154" y="2036118"/>
            <a:ext cx="2635138" cy="2657637"/>
          </a:xfrm>
          <a:prstGeom prst="rect">
            <a:avLst/>
          </a:prstGeom>
          <a:solidFill>
            <a:srgbClr val="EAEAEA"/>
          </a:solidFill>
          <a:ln w="9525">
            <a:solidFill>
              <a:srgbClr val="EAEAE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endParaRPr lang="ja-JP" altLang="en-US" sz="800">
              <a:latin typeface="メイリオ" pitchFamily="50" charset="-128"/>
              <a:ea typeface="メイリオ" pitchFamily="50" charset="-128"/>
              <a:cs typeface="メイリオ" pitchFamily="50" charset="-128"/>
            </a:endParaRPr>
          </a:p>
        </p:txBody>
      </p:sp>
      <p:sp>
        <p:nvSpPr>
          <p:cNvPr id="57" name="AutoShape 4"/>
          <p:cNvSpPr>
            <a:spLocks noChangeArrowheads="1"/>
          </p:cNvSpPr>
          <p:nvPr/>
        </p:nvSpPr>
        <p:spPr bwMode="auto">
          <a:xfrm>
            <a:off x="450960" y="1597671"/>
            <a:ext cx="3060000"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a:buNone/>
            </a:pPr>
            <a:r>
              <a:rPr lang="en-US" altLang="ja-JP" sz="1100" b="1" dirty="0">
                <a:solidFill>
                  <a:schemeClr val="bg1"/>
                </a:solidFill>
                <a:latin typeface="メイリオ" pitchFamily="50" charset="-128"/>
                <a:ea typeface="メイリオ" pitchFamily="50" charset="-128"/>
                <a:cs typeface="メイリオ" pitchFamily="50" charset="-128"/>
              </a:rPr>
              <a:t>【DM</a:t>
            </a:r>
            <a:r>
              <a:rPr lang="ja-JP" altLang="en-US" sz="1100" b="1" dirty="0">
                <a:solidFill>
                  <a:schemeClr val="bg1"/>
                </a:solidFill>
                <a:latin typeface="メイリオ" pitchFamily="50" charset="-128"/>
                <a:ea typeface="メイリオ" pitchFamily="50" charset="-128"/>
                <a:cs typeface="メイリオ" pitchFamily="50" charset="-128"/>
              </a:rPr>
              <a:t>発送前</a:t>
            </a:r>
            <a:r>
              <a:rPr lang="en-US" altLang="ja-JP" sz="1100" b="1" dirty="0" smtClean="0">
                <a:solidFill>
                  <a:schemeClr val="bg1"/>
                </a:solidFill>
                <a:latin typeface="メイリオ" pitchFamily="50" charset="-128"/>
                <a:ea typeface="メイリオ" pitchFamily="50" charset="-128"/>
                <a:cs typeface="メイリオ" pitchFamily="50" charset="-128"/>
              </a:rPr>
              <a:t>】</a:t>
            </a:r>
            <a:r>
              <a:rPr lang="ja-JP" altLang="en-US" sz="1100" b="1" dirty="0" smtClean="0">
                <a:solidFill>
                  <a:schemeClr val="bg1"/>
                </a:solidFill>
                <a:latin typeface="メイリオ" pitchFamily="50" charset="-128"/>
                <a:ea typeface="メイリオ" pitchFamily="50" charset="-128"/>
                <a:cs typeface="メイリオ" pitchFamily="50" charset="-128"/>
              </a:rPr>
              <a:t>発送</a:t>
            </a:r>
            <a:r>
              <a:rPr lang="ja-JP" altLang="en-US" sz="1100" b="1" dirty="0">
                <a:solidFill>
                  <a:schemeClr val="bg1"/>
                </a:solidFill>
                <a:latin typeface="メイリオ" pitchFamily="50" charset="-128"/>
                <a:ea typeface="メイリオ" pitchFamily="50" charset="-128"/>
                <a:cs typeface="メイリオ" pitchFamily="50" charset="-128"/>
              </a:rPr>
              <a:t>予告</a:t>
            </a:r>
            <a:r>
              <a:rPr lang="ja-JP" altLang="en-US" sz="1100" b="1" dirty="0" smtClean="0">
                <a:solidFill>
                  <a:schemeClr val="bg1"/>
                </a:solidFill>
                <a:latin typeface="メイリオ" pitchFamily="50" charset="-128"/>
                <a:ea typeface="メイリオ" pitchFamily="50" charset="-128"/>
                <a:cs typeface="メイリオ" pitchFamily="50" charset="-128"/>
              </a:rPr>
              <a:t>メール</a:t>
            </a:r>
            <a:endParaRPr lang="ja-JP" altLang="en-US" sz="1100" b="1" dirty="0">
              <a:solidFill>
                <a:schemeClr val="bg1"/>
              </a:solidFill>
              <a:latin typeface="メイリオ" pitchFamily="50" charset="-128"/>
              <a:ea typeface="メイリオ" pitchFamily="50" charset="-128"/>
              <a:cs typeface="メイリオ" pitchFamily="50" charset="-128"/>
            </a:endParaRPr>
          </a:p>
        </p:txBody>
      </p:sp>
      <p:sp>
        <p:nvSpPr>
          <p:cNvPr id="58" name="AutoShape 6"/>
          <p:cNvSpPr>
            <a:spLocks noChangeArrowheads="1"/>
          </p:cNvSpPr>
          <p:nvPr/>
        </p:nvSpPr>
        <p:spPr bwMode="auto">
          <a:xfrm>
            <a:off x="3559324" y="1575326"/>
            <a:ext cx="3060000"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en-US" altLang="ja-JP" sz="1100" b="1" dirty="0">
                <a:solidFill>
                  <a:schemeClr val="bg1"/>
                </a:solidFill>
                <a:latin typeface="メイリオ" pitchFamily="50" charset="-128"/>
                <a:ea typeface="メイリオ" pitchFamily="50" charset="-128"/>
                <a:cs typeface="メイリオ" pitchFamily="50" charset="-128"/>
              </a:rPr>
              <a:t>DM</a:t>
            </a:r>
            <a:r>
              <a:rPr lang="ja-JP" altLang="en-US" sz="1100" b="1" dirty="0">
                <a:solidFill>
                  <a:schemeClr val="bg1"/>
                </a:solidFill>
                <a:latin typeface="メイリオ" pitchFamily="50" charset="-128"/>
                <a:ea typeface="メイリオ" pitchFamily="50" charset="-128"/>
                <a:cs typeface="メイリオ" pitchFamily="50" charset="-128"/>
              </a:rPr>
              <a:t>発送</a:t>
            </a:r>
          </a:p>
        </p:txBody>
      </p:sp>
      <p:sp>
        <p:nvSpPr>
          <p:cNvPr id="59" name="AutoShape 12"/>
          <p:cNvSpPr>
            <a:spLocks noChangeArrowheads="1"/>
          </p:cNvSpPr>
          <p:nvPr/>
        </p:nvSpPr>
        <p:spPr bwMode="auto">
          <a:xfrm>
            <a:off x="6727676" y="1577002"/>
            <a:ext cx="3060000"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en-US" altLang="ja-JP" sz="1100" b="1" dirty="0" smtClean="0">
                <a:solidFill>
                  <a:schemeClr val="bg1"/>
                </a:solidFill>
                <a:latin typeface="メイリオ" pitchFamily="50" charset="-128"/>
                <a:ea typeface="メイリオ" pitchFamily="50" charset="-128"/>
                <a:cs typeface="メイリオ" pitchFamily="50" charset="-128"/>
              </a:rPr>
              <a:t>【DM</a:t>
            </a:r>
            <a:r>
              <a:rPr lang="ja-JP" altLang="en-US" sz="1100" b="1" dirty="0">
                <a:solidFill>
                  <a:schemeClr val="bg1"/>
                </a:solidFill>
                <a:latin typeface="メイリオ" pitchFamily="50" charset="-128"/>
                <a:ea typeface="メイリオ" pitchFamily="50" charset="-128"/>
                <a:cs typeface="メイリオ" pitchFamily="50" charset="-128"/>
              </a:rPr>
              <a:t>発送後</a:t>
            </a:r>
            <a:r>
              <a:rPr lang="en-US" altLang="ja-JP" sz="1100" b="1" dirty="0" smtClean="0">
                <a:solidFill>
                  <a:schemeClr val="bg1"/>
                </a:solidFill>
                <a:latin typeface="メイリオ" pitchFamily="50" charset="-128"/>
                <a:ea typeface="メイリオ" pitchFamily="50" charset="-128"/>
                <a:cs typeface="メイリオ" pitchFamily="50" charset="-128"/>
              </a:rPr>
              <a:t>】</a:t>
            </a:r>
            <a:r>
              <a:rPr lang="ja-JP" altLang="en-US" sz="1100" b="1" dirty="0">
                <a:solidFill>
                  <a:schemeClr val="bg1"/>
                </a:solidFill>
                <a:latin typeface="メイリオ" pitchFamily="50" charset="-128"/>
                <a:ea typeface="メイリオ" pitchFamily="50" charset="-128"/>
                <a:cs typeface="メイリオ" pitchFamily="50" charset="-128"/>
              </a:rPr>
              <a:t>リマインド</a:t>
            </a:r>
            <a:r>
              <a:rPr lang="ja-JP" altLang="en-US" sz="1100" b="1" dirty="0" smtClean="0">
                <a:solidFill>
                  <a:schemeClr val="bg1"/>
                </a:solidFill>
                <a:latin typeface="メイリオ" pitchFamily="50" charset="-128"/>
                <a:ea typeface="メイリオ" pitchFamily="50" charset="-128"/>
                <a:cs typeface="メイリオ" pitchFamily="50" charset="-128"/>
              </a:rPr>
              <a:t>メール</a:t>
            </a:r>
            <a:endParaRPr lang="ja-JP" altLang="en-US" sz="1100" b="1" dirty="0">
              <a:solidFill>
                <a:schemeClr val="bg1"/>
              </a:solidFill>
              <a:latin typeface="メイリオ" pitchFamily="50" charset="-128"/>
              <a:ea typeface="メイリオ" pitchFamily="50" charset="-128"/>
              <a:cs typeface="メイリオ" pitchFamily="50" charset="-128"/>
            </a:endParaRPr>
          </a:p>
        </p:txBody>
      </p:sp>
      <p:sp>
        <p:nvSpPr>
          <p:cNvPr id="4" name="タイトル 3"/>
          <p:cNvSpPr>
            <a:spLocks noGrp="1"/>
          </p:cNvSpPr>
          <p:nvPr>
            <p:ph type="title"/>
          </p:nvPr>
        </p:nvSpPr>
        <p:spPr/>
        <p:txBody>
          <a:bodyPr>
            <a:normAutofit/>
          </a:bodyPr>
          <a:lstStyle/>
          <a:p>
            <a:r>
              <a:rPr lang="en-US" altLang="ja-JP" dirty="0">
                <a:latin typeface="+mj-ea"/>
              </a:rPr>
              <a:t>【DM</a:t>
            </a:r>
            <a:r>
              <a:rPr lang="en-US" altLang="ja-JP" dirty="0" smtClean="0">
                <a:latin typeface="+mj-ea"/>
              </a:rPr>
              <a:t>】</a:t>
            </a:r>
            <a:r>
              <a:rPr lang="ja-JP" altLang="en-US" dirty="0" smtClean="0">
                <a:latin typeface="+mj-ea"/>
              </a:rPr>
              <a:t>号外</a:t>
            </a:r>
            <a:r>
              <a:rPr lang="ja-JP" altLang="en-US" dirty="0">
                <a:latin typeface="+mj-ea"/>
              </a:rPr>
              <a:t>メールセット</a:t>
            </a:r>
            <a:r>
              <a:rPr lang="ja-JP" altLang="en-US" dirty="0" smtClean="0">
                <a:latin typeface="+mj-ea"/>
              </a:rPr>
              <a:t>企画 </a:t>
            </a:r>
            <a:r>
              <a:rPr lang="ja-JP" altLang="en-US" sz="1200" dirty="0" smtClean="0">
                <a:solidFill>
                  <a:srgbClr val="C00000"/>
                </a:solidFill>
                <a:latin typeface="+mj-ea"/>
              </a:rPr>
              <a:t>（</a:t>
            </a:r>
            <a:r>
              <a:rPr lang="en-US" altLang="ja-JP" sz="1200" dirty="0" smtClean="0">
                <a:solidFill>
                  <a:srgbClr val="C00000"/>
                </a:solidFill>
                <a:latin typeface="+mj-ea"/>
              </a:rPr>
              <a:t>10/4</a:t>
            </a:r>
            <a:r>
              <a:rPr lang="ja-JP" altLang="en-US" sz="1200" dirty="0" smtClean="0">
                <a:solidFill>
                  <a:srgbClr val="C00000"/>
                </a:solidFill>
                <a:latin typeface="+mj-ea"/>
              </a:rPr>
              <a:t>～</a:t>
            </a:r>
            <a:r>
              <a:rPr lang="en-US" altLang="ja-JP" sz="1200" dirty="0" smtClean="0">
                <a:solidFill>
                  <a:srgbClr val="C00000"/>
                </a:solidFill>
                <a:latin typeface="+mj-ea"/>
              </a:rPr>
              <a:t>DM</a:t>
            </a:r>
            <a:r>
              <a:rPr lang="ja-JP" altLang="en-US" sz="1200" dirty="0" smtClean="0">
                <a:solidFill>
                  <a:srgbClr val="C00000"/>
                </a:solidFill>
                <a:latin typeface="+mj-ea"/>
              </a:rPr>
              <a:t>連動号外メール配信可）</a:t>
            </a:r>
            <a:endParaRPr kumimoji="1" lang="ja-JP" altLang="en-US" sz="1200" dirty="0">
              <a:solidFill>
                <a:srgbClr val="C00000"/>
              </a:solidFill>
              <a:latin typeface="+mj-ea"/>
            </a:endParaRPr>
          </a:p>
        </p:txBody>
      </p:sp>
      <p:sp>
        <p:nvSpPr>
          <p:cNvPr id="8" name="テキスト ボックス 7"/>
          <p:cNvSpPr txBox="1"/>
          <p:nvPr/>
        </p:nvSpPr>
        <p:spPr>
          <a:xfrm>
            <a:off x="450960" y="4772422"/>
            <a:ext cx="3060000" cy="378131"/>
          </a:xfrm>
          <a:prstGeom prst="rect">
            <a:avLst/>
          </a:prstGeom>
          <a:noFill/>
        </p:spPr>
        <p:txBody>
          <a:bodyPr wrap="square" lIns="100154" tIns="50077" rIns="100154" bIns="50077" rtlCol="0">
            <a:spAutoFit/>
          </a:bodyPr>
          <a:lstStyle/>
          <a:p>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発送の数日前に、発送対象者に対して</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発送予告の貴社単独号外メールを実施し、興味を喚起致します。</a:t>
            </a:r>
          </a:p>
        </p:txBody>
      </p:sp>
      <p:sp>
        <p:nvSpPr>
          <p:cNvPr id="15" name="テキスト ボックス 14"/>
          <p:cNvSpPr txBox="1"/>
          <p:nvPr/>
        </p:nvSpPr>
        <p:spPr>
          <a:xfrm>
            <a:off x="3559324" y="4831855"/>
            <a:ext cx="3060000" cy="378131"/>
          </a:xfrm>
          <a:prstGeom prst="rect">
            <a:avLst/>
          </a:prstGeom>
          <a:noFill/>
        </p:spPr>
        <p:txBody>
          <a:bodyPr wrap="square" lIns="100154" tIns="50077" rIns="100154" bIns="50077" rtlCol="0">
            <a:spAutoFit/>
          </a:bodyPr>
          <a:lstStyle/>
          <a:p>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貴社</a:t>
            </a: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を、フレッシャーズ会員</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の</a:t>
            </a:r>
            <a:endPar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ご自宅に発送</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致します。</a:t>
            </a:r>
          </a:p>
        </p:txBody>
      </p:sp>
      <p:sp>
        <p:nvSpPr>
          <p:cNvPr id="16" name="正方形/長方形 15"/>
          <p:cNvSpPr/>
          <p:nvPr/>
        </p:nvSpPr>
        <p:spPr>
          <a:xfrm>
            <a:off x="728655" y="2287596"/>
            <a:ext cx="2488202" cy="221918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19" name="正方形/長方形 18"/>
          <p:cNvSpPr/>
          <p:nvPr/>
        </p:nvSpPr>
        <p:spPr>
          <a:xfrm>
            <a:off x="706563" y="2278143"/>
            <a:ext cx="2510294" cy="2323367"/>
          </a:xfrm>
          <a:prstGeom prst="rect">
            <a:avLst/>
          </a:prstGeom>
          <a:solidFill>
            <a:schemeClr val="bg1"/>
          </a:solidFill>
        </p:spPr>
        <p:txBody>
          <a:bodyPr wrap="square" lIns="100154" tIns="50077" rIns="100154" bIns="50077">
            <a:spAutoFit/>
          </a:bodyPr>
          <a:lstStyle/>
          <a:p>
            <a:r>
              <a:rPr lang="ja-JP" altLang="en-US" sz="700" dirty="0"/>
              <a:t>━━━━━━━━━━━━━━━━</a:t>
            </a:r>
          </a:p>
          <a:p>
            <a:r>
              <a:rPr lang="ja-JP" altLang="en-US" sz="500" dirty="0"/>
              <a:t>◎社会人準備応援サイト</a:t>
            </a:r>
            <a:r>
              <a:rPr lang="en-US" altLang="ja-JP" sz="500" dirty="0"/>
              <a:t>【</a:t>
            </a:r>
            <a:r>
              <a:rPr lang="ja-JP" altLang="en-US" sz="500" dirty="0"/>
              <a:t>フレッシャーズ</a:t>
            </a:r>
            <a:r>
              <a:rPr lang="en-US" altLang="ja-JP" sz="500" dirty="0"/>
              <a:t>】</a:t>
            </a:r>
            <a:r>
              <a:rPr lang="ja-JP" altLang="en-US" sz="500" dirty="0"/>
              <a:t>メールマガジン号外　</a:t>
            </a:r>
            <a:r>
              <a:rPr lang="en-US" altLang="ja-JP" sz="500" dirty="0"/>
              <a:t>2016.2.22</a:t>
            </a:r>
          </a:p>
          <a:p>
            <a:r>
              <a:rPr lang="en-US" altLang="ja-JP" sz="700" dirty="0"/>
              <a:t>━━━━━━━━━━━━━━━━</a:t>
            </a:r>
          </a:p>
          <a:p>
            <a:r>
              <a:rPr lang="ja-JP" altLang="en-US" sz="500" dirty="0"/>
              <a:t>いつもフレッシャーズをお楽しみいただきありがとうございます。</a:t>
            </a:r>
          </a:p>
          <a:p>
            <a:r>
              <a:rPr lang="ja-JP" altLang="en-US" sz="500" dirty="0"/>
              <a:t>今号は、○○○○からのお知らせをお届けします。</a:t>
            </a:r>
          </a:p>
          <a:p>
            <a:r>
              <a:rPr lang="ja-JP" altLang="en-US" sz="500" dirty="0" err="1"/>
              <a:t>。。。。。。。。。。。。。。。。。。。。。。。。。。。。。。。。。。</a:t>
            </a:r>
            <a:endParaRPr lang="ja-JP" altLang="en-US" sz="500" dirty="0"/>
          </a:p>
          <a:p>
            <a:endParaRPr lang="ja-JP" altLang="en-US" sz="500" dirty="0"/>
          </a:p>
          <a:p>
            <a:endParaRPr lang="ja-JP" altLang="en-US" sz="500" dirty="0"/>
          </a:p>
          <a:p>
            <a:r>
              <a:rPr lang="ja-JP" altLang="en-US" sz="500" dirty="0"/>
              <a:t>関東・関西エリア在住の皆様のご自宅に、</a:t>
            </a:r>
          </a:p>
          <a:p>
            <a:endParaRPr lang="ja-JP" altLang="en-US" sz="500" dirty="0"/>
          </a:p>
          <a:p>
            <a:r>
              <a:rPr lang="ja-JP" altLang="en-US" sz="500" dirty="0"/>
              <a:t>○○○○株式会社のフレッシャーズ限定</a:t>
            </a:r>
            <a:r>
              <a:rPr lang="en-US" altLang="ja-JP" sz="500" dirty="0"/>
              <a:t>DM</a:t>
            </a:r>
            <a:r>
              <a:rPr lang="ja-JP" altLang="en-US" sz="500" dirty="0"/>
              <a:t>が届きます！！</a:t>
            </a:r>
          </a:p>
          <a:p>
            <a:endParaRPr lang="ja-JP" altLang="en-US" sz="500" dirty="0"/>
          </a:p>
          <a:p>
            <a:r>
              <a:rPr lang="ja-JP" altLang="en-US" sz="500" dirty="0" err="1"/>
              <a:t>。。。。。。。。。。。。。。。。。。。。。。。。。。。。。。。。。。</a:t>
            </a:r>
            <a:endParaRPr lang="ja-JP" altLang="en-US" sz="500" dirty="0"/>
          </a:p>
          <a:p>
            <a:endParaRPr lang="ja-JP" altLang="en-US" sz="500" dirty="0"/>
          </a:p>
          <a:p>
            <a:endParaRPr lang="ja-JP" altLang="en-US" sz="500" dirty="0"/>
          </a:p>
          <a:p>
            <a:r>
              <a:rPr lang="ja-JP" altLang="en-US" sz="500" dirty="0"/>
              <a:t>フレッシャーズ限定の優待割引など</a:t>
            </a:r>
            <a:r>
              <a:rPr lang="ja-JP" altLang="en-US" sz="500" dirty="0" err="1"/>
              <a:t>お得なお得な</a:t>
            </a:r>
            <a:r>
              <a:rPr lang="ja-JP" altLang="en-US" sz="500" dirty="0"/>
              <a:t>情報が盛りだくさん！！</a:t>
            </a:r>
          </a:p>
          <a:p>
            <a:endParaRPr lang="ja-JP" altLang="en-US" sz="500" dirty="0"/>
          </a:p>
          <a:p>
            <a:r>
              <a:rPr lang="ja-JP" altLang="en-US" sz="500" dirty="0"/>
              <a:t>さらに</a:t>
            </a:r>
            <a:r>
              <a:rPr lang="en-US" altLang="ja-JP" sz="500" dirty="0"/>
              <a:t>DM</a:t>
            </a:r>
            <a:r>
              <a:rPr lang="ja-JP" altLang="en-US" sz="500" dirty="0" err="1"/>
              <a:t>をご持</a:t>
            </a:r>
            <a:r>
              <a:rPr lang="ja-JP" altLang="en-US" sz="500" dirty="0"/>
              <a:t>参いただきご来店いただいた先着</a:t>
            </a:r>
            <a:r>
              <a:rPr lang="en-US" altLang="ja-JP" sz="500" dirty="0"/>
              <a:t>100</a:t>
            </a:r>
            <a:r>
              <a:rPr lang="ja-JP" altLang="en-US" sz="500" dirty="0"/>
              <a:t>名様に</a:t>
            </a:r>
          </a:p>
          <a:p>
            <a:endParaRPr lang="en-US" altLang="ja-JP" sz="500" dirty="0"/>
          </a:p>
          <a:p>
            <a:r>
              <a:rPr lang="ja-JP" altLang="en-US" sz="500" dirty="0"/>
              <a:t>△△△をプレゼントいたします！！</a:t>
            </a:r>
          </a:p>
          <a:p>
            <a:endParaRPr lang="ja-JP" altLang="en-US" sz="500" dirty="0"/>
          </a:p>
          <a:p>
            <a:endParaRPr lang="ja-JP" altLang="en-US" sz="500" dirty="0"/>
          </a:p>
          <a:p>
            <a:r>
              <a:rPr lang="ja-JP" altLang="en-US" sz="500" dirty="0"/>
              <a:t>☆☆☆☆☆☆☆☆☆☆☆☆☆☆☆☆☆☆☆☆☆☆☆☆☆</a:t>
            </a:r>
          </a:p>
          <a:p>
            <a:endParaRPr lang="ja-JP" altLang="en-US" sz="500" dirty="0"/>
          </a:p>
          <a:p>
            <a:r>
              <a:rPr lang="ja-JP" altLang="en-US" sz="500" dirty="0"/>
              <a:t>　　　　　最後の学生生活、いかがお過ごしですか？</a:t>
            </a:r>
          </a:p>
          <a:p>
            <a:endParaRPr lang="ja-JP" altLang="en-US" sz="500" dirty="0"/>
          </a:p>
          <a:p>
            <a:endParaRPr lang="ja-JP" altLang="en-US" sz="500" dirty="0"/>
          </a:p>
        </p:txBody>
      </p:sp>
      <p:sp>
        <p:nvSpPr>
          <p:cNvPr id="20" name="正方形/長方形 19"/>
          <p:cNvSpPr/>
          <p:nvPr/>
        </p:nvSpPr>
        <p:spPr>
          <a:xfrm>
            <a:off x="7077335" y="2267472"/>
            <a:ext cx="2426183" cy="218781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23" name="正方形/長方形 22"/>
          <p:cNvSpPr/>
          <p:nvPr/>
        </p:nvSpPr>
        <p:spPr>
          <a:xfrm>
            <a:off x="7055243" y="2258020"/>
            <a:ext cx="2510294" cy="2388357"/>
          </a:xfrm>
          <a:prstGeom prst="rect">
            <a:avLst/>
          </a:prstGeom>
          <a:solidFill>
            <a:schemeClr val="bg1"/>
          </a:solidFill>
        </p:spPr>
        <p:txBody>
          <a:bodyPr wrap="square" lIns="100154" tIns="50077" rIns="100154" bIns="50077">
            <a:spAutoFit/>
          </a:bodyPr>
          <a:lstStyle/>
          <a:p>
            <a:r>
              <a:rPr lang="ja-JP" altLang="en-US" sz="700" dirty="0"/>
              <a:t>━━━━━━━━━━━━━━━━</a:t>
            </a:r>
          </a:p>
          <a:p>
            <a:r>
              <a:rPr lang="ja-JP" altLang="en-US" sz="500" dirty="0"/>
              <a:t>◎社会人準備応援サイト</a:t>
            </a:r>
            <a:r>
              <a:rPr lang="en-US" altLang="ja-JP" sz="500" dirty="0"/>
              <a:t>【</a:t>
            </a:r>
            <a:r>
              <a:rPr lang="ja-JP" altLang="en-US" sz="500" dirty="0"/>
              <a:t>フレッシャーズ</a:t>
            </a:r>
            <a:r>
              <a:rPr lang="en-US" altLang="ja-JP" sz="500" dirty="0"/>
              <a:t>】</a:t>
            </a:r>
            <a:r>
              <a:rPr lang="ja-JP" altLang="en-US" sz="500" dirty="0"/>
              <a:t>メールマガジン号外　</a:t>
            </a:r>
            <a:r>
              <a:rPr lang="en-US" altLang="ja-JP" sz="500" dirty="0" smtClean="0"/>
              <a:t>2016.4.10</a:t>
            </a:r>
            <a:endParaRPr lang="en-US" altLang="ja-JP" sz="500" dirty="0"/>
          </a:p>
          <a:p>
            <a:r>
              <a:rPr lang="en-US" altLang="ja-JP" sz="700" dirty="0"/>
              <a:t>━━━━━━━━━━━━━━━━</a:t>
            </a:r>
          </a:p>
          <a:p>
            <a:r>
              <a:rPr lang="ja-JP" altLang="en-US" sz="500" dirty="0"/>
              <a:t>このメールマガジンは、●●●頃に○○○○からＤＭを発送させていただいた方にお送りさせていただいております。</a:t>
            </a:r>
          </a:p>
          <a:p>
            <a:endParaRPr lang="ja-JP" altLang="en-US" sz="500" dirty="0"/>
          </a:p>
          <a:p>
            <a:r>
              <a:rPr lang="ja-JP" altLang="en-US" sz="500" dirty="0"/>
              <a:t> ☆*</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p>
          <a:p>
            <a:endParaRPr lang="ja-JP" altLang="en-US" sz="500" dirty="0"/>
          </a:p>
          <a:p>
            <a:r>
              <a:rPr lang="ja-JP" altLang="en-US" sz="500" dirty="0"/>
              <a:t>      ご自宅に届いたダイレクトメールを店舗に持参の方限定</a:t>
            </a:r>
          </a:p>
          <a:p>
            <a:r>
              <a:rPr lang="ja-JP" altLang="en-US" sz="500" dirty="0"/>
              <a:t>　　　　　　　　　　お得なキャンペーン実施中！            </a:t>
            </a:r>
          </a:p>
          <a:p>
            <a:r>
              <a:rPr lang="ja-JP" altLang="en-US" sz="500" dirty="0"/>
              <a:t>　　　　　　　　　　　　　　　　　　　　　　</a:t>
            </a:r>
          </a:p>
          <a:p>
            <a:r>
              <a:rPr lang="ja-JP" altLang="en-US" sz="500" dirty="0"/>
              <a:t> ☆*</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r>
              <a:rPr lang="en-US" altLang="ja-JP" sz="500" dirty="0"/>
              <a:t>°★:*:</a:t>
            </a:r>
            <a:r>
              <a:rPr lang="ja-JP" altLang="en-US" sz="500" dirty="0"/>
              <a:t>・</a:t>
            </a:r>
          </a:p>
          <a:p>
            <a:endParaRPr lang="ja-JP" altLang="en-US" sz="500" dirty="0"/>
          </a:p>
          <a:p>
            <a:endParaRPr lang="ja-JP" altLang="en-US" sz="500" dirty="0"/>
          </a:p>
          <a:p>
            <a:r>
              <a:rPr lang="ja-JP" altLang="en-US" sz="500" dirty="0"/>
              <a:t>フレッシャーズ限定の優待割引など</a:t>
            </a:r>
            <a:r>
              <a:rPr lang="ja-JP" altLang="en-US" sz="500" dirty="0" err="1"/>
              <a:t>お得なお得な</a:t>
            </a:r>
            <a:r>
              <a:rPr lang="ja-JP" altLang="en-US" sz="500" dirty="0"/>
              <a:t>情報が盛りだくさん！！</a:t>
            </a:r>
          </a:p>
          <a:p>
            <a:endParaRPr lang="ja-JP" altLang="en-US" sz="500" dirty="0"/>
          </a:p>
          <a:p>
            <a:r>
              <a:rPr lang="ja-JP" altLang="en-US" sz="500" dirty="0"/>
              <a:t>さらに</a:t>
            </a:r>
            <a:r>
              <a:rPr lang="en-US" altLang="ja-JP" sz="500" dirty="0"/>
              <a:t>DM</a:t>
            </a:r>
            <a:r>
              <a:rPr lang="ja-JP" altLang="en-US" sz="500" dirty="0" err="1"/>
              <a:t>をご持</a:t>
            </a:r>
            <a:r>
              <a:rPr lang="ja-JP" altLang="en-US" sz="500" dirty="0"/>
              <a:t>参いただきご来店いただいた先着</a:t>
            </a:r>
            <a:r>
              <a:rPr lang="en-US" altLang="ja-JP" sz="500" dirty="0"/>
              <a:t>100</a:t>
            </a:r>
            <a:r>
              <a:rPr lang="ja-JP" altLang="en-US" sz="500" dirty="0"/>
              <a:t>名様に</a:t>
            </a:r>
          </a:p>
          <a:p>
            <a:endParaRPr lang="en-US" altLang="ja-JP" sz="500" dirty="0"/>
          </a:p>
          <a:p>
            <a:r>
              <a:rPr lang="ja-JP" altLang="en-US" sz="500" dirty="0"/>
              <a:t>△△△をプレゼントいたします！！</a:t>
            </a:r>
          </a:p>
          <a:p>
            <a:endParaRPr lang="ja-JP" altLang="en-US" sz="500" dirty="0"/>
          </a:p>
          <a:p>
            <a:endParaRPr lang="ja-JP" altLang="en-US" sz="500" dirty="0"/>
          </a:p>
          <a:p>
            <a:r>
              <a:rPr lang="ja-JP" altLang="en-US" sz="500" dirty="0"/>
              <a:t>☆☆☆☆☆☆☆☆☆☆☆☆☆☆☆☆☆☆☆☆☆☆☆☆☆</a:t>
            </a:r>
          </a:p>
          <a:p>
            <a:endParaRPr lang="ja-JP" altLang="en-US" sz="500" dirty="0"/>
          </a:p>
          <a:p>
            <a:r>
              <a:rPr lang="ja-JP" altLang="en-US" sz="500" dirty="0"/>
              <a:t>　　　　　最後の学生生活、いかがお過ごしですか？</a:t>
            </a:r>
          </a:p>
          <a:p>
            <a:endParaRPr lang="en-US" altLang="ja-JP" sz="500" dirty="0"/>
          </a:p>
          <a:p>
            <a:endParaRPr lang="en-US" altLang="ja-JP" dirty="0" smtClean="0"/>
          </a:p>
        </p:txBody>
      </p:sp>
      <p:sp>
        <p:nvSpPr>
          <p:cNvPr id="24" name="テキスト ボックス 23"/>
          <p:cNvSpPr txBox="1"/>
          <p:nvPr/>
        </p:nvSpPr>
        <p:spPr>
          <a:xfrm>
            <a:off x="6727676" y="4772422"/>
            <a:ext cx="3060340" cy="516630"/>
          </a:xfrm>
          <a:prstGeom prst="rect">
            <a:avLst/>
          </a:prstGeom>
          <a:noFill/>
        </p:spPr>
        <p:txBody>
          <a:bodyPr wrap="square" lIns="100154" tIns="50077" rIns="100154" bIns="50077" rtlCol="0">
            <a:spAutoFit/>
          </a:bodyPr>
          <a:lstStyle/>
          <a:p>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発送の数日後に、発送対象者に対して貴社単独号外メールを実施することにより、更なる開封率の向上を図ります。</a:t>
            </a:r>
            <a:endParaRPr lang="en-US" altLang="ja-JP" sz="9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Rectangle 29"/>
          <p:cNvSpPr>
            <a:spLocks noChangeArrowheads="1"/>
          </p:cNvSpPr>
          <p:nvPr/>
        </p:nvSpPr>
        <p:spPr bwMode="auto">
          <a:xfrm>
            <a:off x="498983" y="885600"/>
            <a:ext cx="9289033" cy="470456"/>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latin typeface="メイリオ" pitchFamily="50" charset="-128"/>
                <a:ea typeface="メイリオ" pitchFamily="50" charset="-128"/>
              </a:rPr>
              <a:t>フレッシャーズ</a:t>
            </a:r>
            <a:r>
              <a:rPr lang="en-US" altLang="ja-JP" sz="1200" dirty="0">
                <a:latin typeface="メイリオ" pitchFamily="50" charset="-128"/>
                <a:ea typeface="メイリオ" pitchFamily="50" charset="-128"/>
              </a:rPr>
              <a:t>DM</a:t>
            </a:r>
            <a:r>
              <a:rPr lang="ja-JP" altLang="en-US" sz="1200" dirty="0">
                <a:latin typeface="メイリオ" pitchFamily="50" charset="-128"/>
                <a:ea typeface="メイリオ" pitchFamily="50" charset="-128"/>
              </a:rPr>
              <a:t>企画にご参画いただいた場合、</a:t>
            </a:r>
            <a:r>
              <a:rPr lang="en-US" altLang="ja-JP" sz="1200" dirty="0">
                <a:latin typeface="メイリオ" pitchFamily="50" charset="-128"/>
                <a:ea typeface="メイリオ" pitchFamily="50" charset="-128"/>
              </a:rPr>
              <a:t>DM</a:t>
            </a:r>
            <a:r>
              <a:rPr lang="ja-JP" altLang="en-US" sz="1200" dirty="0">
                <a:latin typeface="メイリオ" pitchFamily="50" charset="-128"/>
                <a:ea typeface="メイリオ" pitchFamily="50" charset="-128"/>
              </a:rPr>
              <a:t>発送前後のタイミングで「</a:t>
            </a:r>
            <a:r>
              <a:rPr lang="en-US" altLang="ja-JP" sz="1200" dirty="0">
                <a:latin typeface="メイリオ" pitchFamily="50" charset="-128"/>
                <a:ea typeface="メイリオ" pitchFamily="50" charset="-128"/>
              </a:rPr>
              <a:t>DM</a:t>
            </a:r>
            <a:r>
              <a:rPr lang="ja-JP" altLang="en-US" sz="1200" dirty="0">
                <a:latin typeface="メイリオ" pitchFamily="50" charset="-128"/>
                <a:ea typeface="メイリオ" pitchFamily="50" charset="-128"/>
              </a:rPr>
              <a:t>発送のご案内」の号外メールマガジン</a:t>
            </a:r>
            <a:r>
              <a:rPr lang="ja-JP" altLang="en-US" sz="1200" dirty="0" smtClean="0">
                <a:latin typeface="メイリオ" pitchFamily="50" charset="-128"/>
                <a:ea typeface="メイリオ" pitchFamily="50" charset="-128"/>
              </a:rPr>
              <a:t>を</a:t>
            </a:r>
            <a:endParaRPr lang="en-US" altLang="ja-JP" sz="1200" dirty="0" smtClean="0">
              <a:latin typeface="メイリオ" pitchFamily="50" charset="-128"/>
              <a:ea typeface="メイリオ" pitchFamily="50" charset="-128"/>
            </a:endParaRPr>
          </a:p>
          <a:p>
            <a:pPr defTabSz="914400" fontAlgn="base">
              <a:spcBef>
                <a:spcPct val="0"/>
              </a:spcBef>
              <a:spcAft>
                <a:spcPct val="0"/>
              </a:spcAft>
            </a:pPr>
            <a:r>
              <a:rPr lang="ja-JP" altLang="en-US" sz="1200" dirty="0" smtClean="0">
                <a:latin typeface="メイリオ" pitchFamily="50" charset="-128"/>
                <a:ea typeface="メイリオ" pitchFamily="50" charset="-128"/>
              </a:rPr>
              <a:t>配信</a:t>
            </a:r>
            <a:r>
              <a:rPr lang="ja-JP" altLang="en-US" sz="1200" dirty="0">
                <a:latin typeface="メイリオ" pitchFamily="50" charset="-128"/>
                <a:ea typeface="メイリオ" pitchFamily="50" charset="-128"/>
              </a:rPr>
              <a:t>することが可能です</a:t>
            </a:r>
            <a:r>
              <a:rPr lang="ja-JP" altLang="en-US" sz="1200" dirty="0" smtClean="0">
                <a:latin typeface="メイリオ" pitchFamily="50" charset="-128"/>
                <a:ea typeface="メイリオ" pitchFamily="50" charset="-128"/>
              </a:rPr>
              <a:t>。</a:t>
            </a:r>
            <a:r>
              <a:rPr lang="en-US" altLang="ja-JP" sz="1200" dirty="0" smtClean="0">
                <a:latin typeface="メイリオ" pitchFamily="50" charset="-128"/>
                <a:ea typeface="メイリオ" pitchFamily="50" charset="-128"/>
              </a:rPr>
              <a:t>DM</a:t>
            </a:r>
            <a:r>
              <a:rPr lang="ja-JP" altLang="en-US" sz="1200" dirty="0">
                <a:latin typeface="メイリオ" pitchFamily="50" charset="-128"/>
                <a:ea typeface="メイリオ" pitchFamily="50" charset="-128"/>
              </a:rPr>
              <a:t>の認知率を高めることにより、発送物の開封率を上げ、より高いコンバージョンへと繋げて行きます。</a:t>
            </a:r>
          </a:p>
        </p:txBody>
      </p:sp>
      <p:sp>
        <p:nvSpPr>
          <p:cNvPr id="62" name="Text Box 24"/>
          <p:cNvSpPr txBox="1">
            <a:spLocks noChangeArrowheads="1"/>
          </p:cNvSpPr>
          <p:nvPr/>
        </p:nvSpPr>
        <p:spPr bwMode="auto">
          <a:xfrm>
            <a:off x="561582" y="2064873"/>
            <a:ext cx="188679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dirty="0" smtClean="0">
                <a:latin typeface="メイリオ" pitchFamily="50" charset="-128"/>
                <a:ea typeface="メイリオ" pitchFamily="50" charset="-128"/>
                <a:cs typeface="メイリオ" pitchFamily="50" charset="-128"/>
              </a:rPr>
              <a:t>【</a:t>
            </a:r>
            <a:r>
              <a:rPr lang="ja-JP" altLang="en-US" b="0" dirty="0" smtClean="0">
                <a:latin typeface="メイリオ" pitchFamily="50" charset="-128"/>
                <a:ea typeface="メイリオ" pitchFamily="50" charset="-128"/>
                <a:cs typeface="メイリオ" pitchFamily="50" charset="-128"/>
              </a:rPr>
              <a:t>発送予告メール</a:t>
            </a:r>
            <a:r>
              <a:rPr lang="en-US" altLang="ja-JP" b="0" dirty="0" smtClean="0">
                <a:latin typeface="メイリオ" pitchFamily="50" charset="-128"/>
                <a:ea typeface="メイリオ" pitchFamily="50" charset="-128"/>
                <a:cs typeface="メイリオ" pitchFamily="50" charset="-128"/>
              </a:rPr>
              <a:t>】</a:t>
            </a:r>
            <a:endParaRPr lang="en-US" altLang="ja-JP" b="0" dirty="0">
              <a:latin typeface="メイリオ" pitchFamily="50" charset="-128"/>
              <a:ea typeface="メイリオ" pitchFamily="50" charset="-128"/>
              <a:cs typeface="メイリオ" pitchFamily="50" charset="-128"/>
            </a:endParaRPr>
          </a:p>
        </p:txBody>
      </p:sp>
      <p:sp>
        <p:nvSpPr>
          <p:cNvPr id="65" name="テキスト ボックス 64"/>
          <p:cNvSpPr txBox="1"/>
          <p:nvPr/>
        </p:nvSpPr>
        <p:spPr>
          <a:xfrm>
            <a:off x="772746" y="2933056"/>
            <a:ext cx="2323699" cy="1522227"/>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pic>
        <p:nvPicPr>
          <p:cNvPr id="67"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9067" y="2014537"/>
            <a:ext cx="18000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ext Box 24"/>
          <p:cNvSpPr txBox="1">
            <a:spLocks noChangeArrowheads="1"/>
          </p:cNvSpPr>
          <p:nvPr/>
        </p:nvSpPr>
        <p:spPr bwMode="auto">
          <a:xfrm>
            <a:off x="6898286" y="2035978"/>
            <a:ext cx="1886792" cy="2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699" tIns="54849" rIns="109699" bIns="54849">
            <a:spAutoFit/>
          </a:bodyP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spcBef>
                <a:spcPct val="0"/>
              </a:spcBef>
              <a:buFontTx/>
              <a:buNone/>
            </a:pPr>
            <a:r>
              <a:rPr lang="en-US" altLang="ja-JP" b="0" dirty="0" smtClean="0">
                <a:latin typeface="メイリオ" pitchFamily="50" charset="-128"/>
                <a:ea typeface="メイリオ" pitchFamily="50" charset="-128"/>
                <a:cs typeface="メイリオ" pitchFamily="50" charset="-128"/>
              </a:rPr>
              <a:t>【</a:t>
            </a:r>
            <a:r>
              <a:rPr lang="ja-JP" altLang="en-US" dirty="0">
                <a:latin typeface="メイリオ" pitchFamily="50" charset="-128"/>
                <a:ea typeface="メイリオ" pitchFamily="50" charset="-128"/>
                <a:cs typeface="メイリオ" pitchFamily="50" charset="-128"/>
              </a:rPr>
              <a:t>リマインド</a:t>
            </a:r>
            <a:r>
              <a:rPr lang="ja-JP" altLang="en-US" b="0" dirty="0" smtClean="0">
                <a:latin typeface="メイリオ" pitchFamily="50" charset="-128"/>
                <a:ea typeface="メイリオ" pitchFamily="50" charset="-128"/>
                <a:cs typeface="メイリオ" pitchFamily="50" charset="-128"/>
              </a:rPr>
              <a:t>メール</a:t>
            </a:r>
            <a:r>
              <a:rPr lang="en-US" altLang="ja-JP" b="0" dirty="0" smtClean="0">
                <a:latin typeface="メイリオ" pitchFamily="50" charset="-128"/>
                <a:ea typeface="メイリオ" pitchFamily="50" charset="-128"/>
                <a:cs typeface="メイリオ" pitchFamily="50" charset="-128"/>
              </a:rPr>
              <a:t>】</a:t>
            </a:r>
            <a:endParaRPr lang="en-US" altLang="ja-JP" b="0" dirty="0">
              <a:latin typeface="メイリオ" pitchFamily="50" charset="-128"/>
              <a:ea typeface="メイリオ" pitchFamily="50" charset="-128"/>
              <a:cs typeface="メイリオ" pitchFamily="50" charset="-128"/>
            </a:endParaRPr>
          </a:p>
        </p:txBody>
      </p:sp>
      <p:sp>
        <p:nvSpPr>
          <p:cNvPr id="74" name="テキスト ボックス 73"/>
          <p:cNvSpPr txBox="1"/>
          <p:nvPr/>
        </p:nvSpPr>
        <p:spPr>
          <a:xfrm>
            <a:off x="7148540" y="2554141"/>
            <a:ext cx="2323699" cy="1886596"/>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400" b="1" dirty="0">
                <a:solidFill>
                  <a:srgbClr val="FF9900"/>
                </a:solidFill>
              </a:rPr>
              <a:t>　</a:t>
            </a:r>
          </a:p>
        </p:txBody>
      </p:sp>
      <p:sp>
        <p:nvSpPr>
          <p:cNvPr id="34" name="円形吹き出し 33"/>
          <p:cNvSpPr/>
          <p:nvPr/>
        </p:nvSpPr>
        <p:spPr>
          <a:xfrm>
            <a:off x="8444450" y="3565439"/>
            <a:ext cx="1463590" cy="693070"/>
          </a:xfrm>
          <a:prstGeom prst="wedgeEllipseCallout">
            <a:avLst>
              <a:gd name="adj1" fmla="val -44812"/>
              <a:gd name="adj2" fmla="val 49426"/>
            </a:avLst>
          </a:prstGeom>
          <a:ln/>
        </p:spPr>
        <p:style>
          <a:lnRef idx="3">
            <a:schemeClr val="lt1"/>
          </a:lnRef>
          <a:fillRef idx="1">
            <a:schemeClr val="accent6"/>
          </a:fillRef>
          <a:effectRef idx="1">
            <a:schemeClr val="accent6"/>
          </a:effectRef>
          <a:fontRef idx="minor">
            <a:schemeClr val="lt1"/>
          </a:fontRef>
        </p:style>
        <p:txBody>
          <a:bodyPr lIns="100154" tIns="50077" rIns="100154" bIns="50077" rtlCol="0" anchor="ctr"/>
          <a:lstStyle/>
          <a:p>
            <a:pPr algn="ctr"/>
            <a:endParaRPr kumimoji="1" lang="ja-JP" altLang="en-US"/>
          </a:p>
        </p:txBody>
      </p:sp>
      <p:sp>
        <p:nvSpPr>
          <p:cNvPr id="35" name="テキスト ボックス 34"/>
          <p:cNvSpPr txBox="1"/>
          <p:nvPr/>
        </p:nvSpPr>
        <p:spPr>
          <a:xfrm>
            <a:off x="8402952" y="3721984"/>
            <a:ext cx="1546586" cy="378131"/>
          </a:xfrm>
          <a:prstGeom prst="rect">
            <a:avLst/>
          </a:prstGeom>
          <a:noFill/>
        </p:spPr>
        <p:txBody>
          <a:bodyPr wrap="square" lIns="100154" tIns="50077" rIns="100154" bIns="50077" rtlCol="0">
            <a:spAutoFit/>
          </a:bodyPr>
          <a:lstStyle/>
          <a:p>
            <a:pPr algn="ct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あ！この前届いていた</a:t>
            </a:r>
            <a:endPar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を開けてみよう！</a:t>
            </a:r>
          </a:p>
        </p:txBody>
      </p:sp>
      <p:sp>
        <p:nvSpPr>
          <p:cNvPr id="76" name="Rectangle 62"/>
          <p:cNvSpPr>
            <a:spLocks noChangeArrowheads="1"/>
          </p:cNvSpPr>
          <p:nvPr/>
        </p:nvSpPr>
        <p:spPr bwMode="auto">
          <a:xfrm>
            <a:off x="636154" y="5593701"/>
            <a:ext cx="1980029" cy="307777"/>
          </a:xfrm>
          <a:prstGeom prst="rect">
            <a:avLst/>
          </a:prstGeom>
          <a:noFill/>
          <a:ln w="9525">
            <a:noFill/>
            <a:miter lim="800000"/>
            <a:headEnd/>
            <a:tailEnd/>
          </a:ln>
        </p:spPr>
        <p:txBody>
          <a:bodyPr wrap="none">
            <a:spAutoFit/>
          </a:bodyPr>
          <a:lstStyle/>
          <a:p>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号外メールセット企画</a:t>
            </a:r>
          </a:p>
        </p:txBody>
      </p:sp>
      <p:graphicFrame>
        <p:nvGraphicFramePr>
          <p:cNvPr id="77" name="表 76"/>
          <p:cNvGraphicFramePr>
            <a:graphicFrameLocks noGrp="1"/>
          </p:cNvGraphicFramePr>
          <p:nvPr>
            <p:extLst>
              <p:ext uri="{D42A27DB-BD31-4B8C-83A1-F6EECF244321}">
                <p14:modId xmlns:p14="http://schemas.microsoft.com/office/powerpoint/2010/main" val="3667183606"/>
              </p:ext>
            </p:extLst>
          </p:nvPr>
        </p:nvGraphicFramePr>
        <p:xfrm>
          <a:off x="4486525" y="5889825"/>
          <a:ext cx="4401391" cy="1197864"/>
        </p:xfrm>
        <a:graphic>
          <a:graphicData uri="http://schemas.openxmlformats.org/drawingml/2006/table">
            <a:tbl>
              <a:tblPr/>
              <a:tblGrid>
                <a:gridCol w="1089023"/>
                <a:gridCol w="3312368"/>
              </a:tblGrid>
              <a:tr h="0">
                <a:tc>
                  <a:txBody>
                    <a:bodyPr/>
                    <a:lstStyle/>
                    <a:p>
                      <a:pPr algn="ctr" fontAlgn="ctr"/>
                      <a:r>
                        <a:rPr lang="ja-JP" altLang="en-US" sz="900" dirty="0" smtClean="0">
                          <a:latin typeface="メイリオ" pitchFamily="50" charset="-128"/>
                          <a:ea typeface="メイリオ" pitchFamily="50" charset="-128"/>
                          <a:cs typeface="メイリオ" pitchFamily="50" charset="-128"/>
                        </a:rPr>
                        <a:t>配信可能件数</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spcBef>
                          <a:spcPct val="0"/>
                        </a:spcBef>
                        <a:buFontTx/>
                        <a:buNone/>
                      </a:pPr>
                      <a:r>
                        <a:rPr lang="ja-JP" altLang="en-US" sz="900" dirty="0" smtClean="0">
                          <a:latin typeface="メイリオ" pitchFamily="50" charset="-128"/>
                          <a:ea typeface="メイリオ" pitchFamily="50" charset="-128"/>
                          <a:cs typeface="メイリオ" pitchFamily="50" charset="-128"/>
                        </a:rPr>
                        <a:t>最大約</a:t>
                      </a:r>
                      <a:r>
                        <a:rPr lang="en-US" altLang="ja-JP" sz="900" dirty="0" smtClean="0">
                          <a:latin typeface="メイリオ" pitchFamily="50" charset="-128"/>
                          <a:ea typeface="メイリオ" pitchFamily="50" charset="-128"/>
                          <a:cs typeface="メイリオ" pitchFamily="50" charset="-128"/>
                        </a:rPr>
                        <a:t>31</a:t>
                      </a:r>
                      <a:r>
                        <a:rPr lang="ja-JP" altLang="en-US" sz="900" dirty="0" smtClean="0">
                          <a:latin typeface="メイリオ" pitchFamily="50" charset="-128"/>
                          <a:ea typeface="メイリオ" pitchFamily="50" charset="-128"/>
                          <a:cs typeface="メイリオ" pitchFamily="50" charset="-128"/>
                        </a:rPr>
                        <a:t>万通　</a:t>
                      </a:r>
                      <a:r>
                        <a:rPr lang="en-US" altLang="ja-JP" sz="90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昨年実績</a:t>
                      </a:r>
                      <a:endParaRPr lang="en-US" altLang="ja-JP"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0">
                <a:tc>
                  <a:txBody>
                    <a:bodyPr/>
                    <a:lstStyle/>
                    <a:p>
                      <a:pPr algn="ctr" fontAlgn="ctr"/>
                      <a:r>
                        <a:rPr lang="ja-JP" altLang="en-US" sz="900" dirty="0" smtClean="0">
                          <a:latin typeface="メイリオ" pitchFamily="50" charset="-128"/>
                          <a:ea typeface="メイリオ" pitchFamily="50" charset="-128"/>
                          <a:cs typeface="メイリオ" pitchFamily="50" charset="-128"/>
                        </a:rPr>
                        <a:t>配信曜日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ja-JP" altLang="en-US" sz="900" dirty="0" smtClean="0">
                          <a:latin typeface="メイリオ" pitchFamily="50" charset="-128"/>
                          <a:ea typeface="メイリオ" pitchFamily="50" charset="-128"/>
                          <a:cs typeface="メイリオ" pitchFamily="50" charset="-128"/>
                        </a:rPr>
                        <a:t>任意の火曜日</a:t>
                      </a:r>
                      <a:endParaRPr lang="ja-JP" altLang="en-US" sz="900" b="0" dirty="0" smtClean="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23300">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入稿締め切り</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lnSpc>
                          <a:spcPct val="120000"/>
                        </a:lnSpc>
                        <a:spcBef>
                          <a:spcPct val="0"/>
                        </a:spcBef>
                        <a:buFontTx/>
                        <a:buNone/>
                      </a:pPr>
                      <a:r>
                        <a:rPr lang="en-US" altLang="ja-JP" sz="900" b="0" dirty="0" smtClean="0">
                          <a:latin typeface="メイリオ" pitchFamily="50" charset="-128"/>
                          <a:ea typeface="メイリオ" pitchFamily="50" charset="-128"/>
                          <a:cs typeface="メイリオ" pitchFamily="50" charset="-128"/>
                        </a:rPr>
                        <a:t>5</a:t>
                      </a:r>
                      <a:r>
                        <a:rPr lang="ja-JP" altLang="en-US" sz="900" b="0" dirty="0" smtClean="0">
                          <a:latin typeface="メイリオ" pitchFamily="50" charset="-128"/>
                          <a:ea typeface="メイリオ" pitchFamily="50" charset="-128"/>
                          <a:cs typeface="メイリオ" pitchFamily="50" charset="-128"/>
                        </a:rPr>
                        <a:t>営業日前</a:t>
                      </a:r>
                      <a:endParaRPr lang="ja-JP" altLang="en-US" sz="900" b="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0">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spcBef>
                          <a:spcPts val="329"/>
                        </a:spcBef>
                        <a:buNone/>
                      </a:pPr>
                      <a:r>
                        <a:rPr lang="ja-JP" altLang="en-US" sz="900" dirty="0" smtClean="0">
                          <a:latin typeface="メイリオ" pitchFamily="50" charset="-128"/>
                          <a:ea typeface="メイリオ" pitchFamily="50" charset="-128"/>
                          <a:cs typeface="メイリオ" pitchFamily="50" charset="-128"/>
                        </a:rPr>
                        <a:t>号外メール</a:t>
                      </a:r>
                      <a:r>
                        <a:rPr lang="en-US" altLang="ja-JP" sz="900" dirty="0" smtClean="0">
                          <a:latin typeface="メイリオ" pitchFamily="50" charset="-128"/>
                          <a:ea typeface="メイリオ" pitchFamily="50" charset="-128"/>
                          <a:cs typeface="メイリオ" pitchFamily="50" charset="-128"/>
                        </a:rPr>
                        <a:t>2</a:t>
                      </a:r>
                      <a:r>
                        <a:rPr lang="ja-JP" altLang="en-US" sz="900" dirty="0" smtClean="0">
                          <a:latin typeface="メイリオ" pitchFamily="50" charset="-128"/>
                          <a:ea typeface="メイリオ" pitchFamily="50" charset="-128"/>
                          <a:cs typeface="メイリオ" pitchFamily="50" charset="-128"/>
                        </a:rPr>
                        <a:t>回（</a:t>
                      </a:r>
                      <a:r>
                        <a:rPr lang="en-US" altLang="ja-JP" sz="900" dirty="0" smtClean="0">
                          <a:latin typeface="メイリオ" pitchFamily="50" charset="-128"/>
                          <a:ea typeface="メイリオ" pitchFamily="50" charset="-128"/>
                          <a:cs typeface="メイリオ" pitchFamily="50" charset="-128"/>
                        </a:rPr>
                        <a:t>DM</a:t>
                      </a:r>
                      <a:r>
                        <a:rPr lang="ja-JP" altLang="en-US" sz="900" dirty="0" smtClean="0">
                          <a:latin typeface="メイリオ" pitchFamily="50" charset="-128"/>
                          <a:ea typeface="メイリオ" pitchFamily="50" charset="-128"/>
                          <a:cs typeface="メイリオ" pitchFamily="50" charset="-128"/>
                        </a:rPr>
                        <a:t>発送の前後に</a:t>
                      </a:r>
                      <a:r>
                        <a:rPr lang="en-US" altLang="ja-JP" sz="900" dirty="0" smtClean="0">
                          <a:latin typeface="メイリオ" pitchFamily="50" charset="-128"/>
                          <a:ea typeface="メイリオ" pitchFamily="50" charset="-128"/>
                          <a:cs typeface="メイリオ" pitchFamily="50" charset="-128"/>
                        </a:rPr>
                        <a:t>1</a:t>
                      </a:r>
                      <a:r>
                        <a:rPr lang="ja-JP" altLang="en-US" sz="900" dirty="0" smtClean="0">
                          <a:latin typeface="メイリオ" pitchFamily="50" charset="-128"/>
                          <a:ea typeface="メイリオ" pitchFamily="50" charset="-128"/>
                          <a:cs typeface="メイリオ" pitchFamily="50" charset="-128"/>
                        </a:rPr>
                        <a:t>回ずつ配信）</a:t>
                      </a:r>
                      <a:endParaRPr lang="en-US" altLang="ja-JP" sz="900" dirty="0" smtClean="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0">
                <a:tc>
                  <a:txBody>
                    <a:bodyPr/>
                    <a:lstStyle/>
                    <a:p>
                      <a:pPr algn="ctr" fontAlgn="ctr"/>
                      <a:r>
                        <a:rPr lang="ja-JP" altLang="en-US" sz="900" dirty="0" smtClean="0">
                          <a:latin typeface="メイリオ" pitchFamily="50" charset="-128"/>
                          <a:ea typeface="メイリオ" pitchFamily="50" charset="-128"/>
                          <a:cs typeface="メイリオ" pitchFamily="50" charset="-128"/>
                        </a:rPr>
                        <a:t>入稿形式</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329"/>
                        </a:spcBef>
                        <a:spcAft>
                          <a:spcPts val="0"/>
                        </a:spcAft>
                        <a:buClrTx/>
                        <a:buSzTx/>
                        <a:buFontTx/>
                        <a:buNone/>
                        <a:tabLst/>
                        <a:defRPr/>
                      </a:pPr>
                      <a:r>
                        <a:rPr lang="ja-JP" altLang="en-US" sz="900" dirty="0" smtClean="0">
                          <a:latin typeface="メイリオ" pitchFamily="50" charset="-128"/>
                          <a:ea typeface="メイリオ" pitchFamily="50" charset="-128"/>
                          <a:cs typeface="メイリオ" pitchFamily="50" charset="-128"/>
                        </a:rPr>
                        <a:t>全角</a:t>
                      </a:r>
                      <a:r>
                        <a:rPr lang="en-US" altLang="ja-JP" sz="900" dirty="0" smtClean="0">
                          <a:latin typeface="メイリオ" pitchFamily="50" charset="-128"/>
                          <a:ea typeface="メイリオ" pitchFamily="50" charset="-128"/>
                          <a:cs typeface="メイリオ" pitchFamily="50" charset="-128"/>
                        </a:rPr>
                        <a:t>35</a:t>
                      </a:r>
                      <a:r>
                        <a:rPr lang="ja-JP" altLang="en-US" sz="900" dirty="0" smtClean="0">
                          <a:latin typeface="メイリオ" pitchFamily="50" charset="-128"/>
                          <a:ea typeface="メイリオ" pitchFamily="50" charset="-128"/>
                          <a:cs typeface="メイリオ" pitchFamily="50" charset="-128"/>
                        </a:rPr>
                        <a:t>文字</a:t>
                      </a:r>
                      <a:r>
                        <a:rPr lang="en-US" altLang="ja-JP" sz="900" dirty="0" smtClean="0">
                          <a:latin typeface="メイリオ" pitchFamily="50" charset="-128"/>
                          <a:ea typeface="メイリオ" pitchFamily="50" charset="-128"/>
                          <a:cs typeface="メイリオ" pitchFamily="50" charset="-128"/>
                        </a:rPr>
                        <a:t>×100</a:t>
                      </a:r>
                      <a:r>
                        <a:rPr lang="ja-JP" altLang="en-US" sz="900" dirty="0" smtClean="0">
                          <a:latin typeface="メイリオ" pitchFamily="50" charset="-128"/>
                          <a:ea typeface="メイリオ" pitchFamily="50" charset="-128"/>
                          <a:cs typeface="メイリオ" pitchFamily="50" charset="-128"/>
                        </a:rPr>
                        <a:t>行まで（最大）</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graphicFrame>
        <p:nvGraphicFramePr>
          <p:cNvPr id="80" name="表 79"/>
          <p:cNvGraphicFramePr>
            <a:graphicFrameLocks noGrp="1"/>
          </p:cNvGraphicFramePr>
          <p:nvPr>
            <p:extLst>
              <p:ext uri="{D42A27DB-BD31-4B8C-83A1-F6EECF244321}">
                <p14:modId xmlns:p14="http://schemas.microsoft.com/office/powerpoint/2010/main" val="1028169600"/>
              </p:ext>
            </p:extLst>
          </p:nvPr>
        </p:nvGraphicFramePr>
        <p:xfrm>
          <a:off x="679004" y="5901478"/>
          <a:ext cx="3600400" cy="609600"/>
        </p:xfrm>
        <a:graphic>
          <a:graphicData uri="http://schemas.openxmlformats.org/drawingml/2006/table">
            <a:tbl>
              <a:tblPr/>
              <a:tblGrid>
                <a:gridCol w="1584176"/>
                <a:gridCol w="2016224"/>
              </a:tblGrid>
              <a:tr h="132403">
                <a:tc>
                  <a:txBody>
                    <a:bodyPr/>
                    <a:lstStyle/>
                    <a:p>
                      <a:pPr algn="ctr" fontAlgn="ct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回毎の配信数</a:t>
                      </a:r>
                      <a:r>
                        <a:rPr lang="ja-JP" altLang="en-US" sz="900" b="1" i="0" u="none" strike="noStrike" baseline="0"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万通以上</a:t>
                      </a:r>
                      <a:endParaRPr lang="ja-JP" altLang="en-US" sz="9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marL="0" marR="0" indent="0" algn="l" defTabSz="1000902"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通</a:t>
                      </a:r>
                      <a:endParaRPr lang="ja-JP" altLang="en-US" sz="10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132403">
                <a:tc>
                  <a:txBody>
                    <a:bodyPr/>
                    <a:lstStyle/>
                    <a:p>
                      <a:pPr marL="0" marR="0" indent="0" algn="ctr" defTabSz="1000902" rtl="0" eaLnBrk="1" fontAlgn="ctr" latinLnBrk="0" hangingPunct="1">
                        <a:lnSpc>
                          <a:spcPct val="100000"/>
                        </a:lnSpc>
                        <a:spcBef>
                          <a:spcPts val="0"/>
                        </a:spcBef>
                        <a:spcAft>
                          <a:spcPts val="0"/>
                        </a:spcAft>
                        <a:buClrTx/>
                        <a:buSzTx/>
                        <a:buFontTx/>
                        <a:buNone/>
                        <a:tabLst/>
                        <a:defRPr/>
                      </a:pP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回毎の配信数</a:t>
                      </a:r>
                      <a:r>
                        <a:rPr lang="ja-JP" altLang="en-US" sz="900" b="1" i="0" u="none" strike="noStrike" baseline="0"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万通以下</a:t>
                      </a:r>
                      <a:endParaRPr lang="en-US" altLang="ja-JP" sz="9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a:txBody>
                    <a:bodyPr/>
                    <a:lstStyle/>
                    <a:p>
                      <a:pPr marL="0" marR="0" indent="0" algn="l" defTabSz="1000902" rtl="0" eaLnBrk="1" fontAlgn="ctr" latinLnBrk="0" hangingPunct="1">
                        <a:lnSpc>
                          <a:spcPct val="100000"/>
                        </a:lnSpc>
                        <a:spcBef>
                          <a:spcPts val="0"/>
                        </a:spcBef>
                        <a:spcAft>
                          <a:spcPts val="0"/>
                        </a:spcAft>
                        <a:buClrTx/>
                        <a:buSzTx/>
                        <a:buFontTx/>
                        <a:buNone/>
                        <a:tabLst/>
                        <a:defRPr/>
                      </a:pP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通</a:t>
                      </a:r>
                      <a:endParaRPr lang="ja-JP" altLang="en-US" sz="14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9" name="テキスト ボックス 8"/>
          <p:cNvSpPr txBox="1"/>
          <p:nvPr/>
        </p:nvSpPr>
        <p:spPr>
          <a:xfrm>
            <a:off x="642435" y="6555042"/>
            <a:ext cx="2813591" cy="461665"/>
          </a:xfrm>
          <a:prstGeom prst="rect">
            <a:avLst/>
          </a:prstGeom>
          <a:noFill/>
        </p:spPr>
        <p:txBody>
          <a:bodyPr wrap="none" rtlCol="0">
            <a:spAutoFit/>
          </a:bodyPr>
          <a:lstStyle/>
          <a:p>
            <a:pPr fontAlgn="ctr">
              <a:spcBef>
                <a:spcPts val="300"/>
              </a:spcBef>
            </a:pPr>
            <a:r>
              <a:rPr lang="en-US" altLang="ja-JP"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80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に消費税</a:t>
            </a:r>
            <a:r>
              <a:rPr lang="ja-JP" altLang="en-US" sz="8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は含まれていません。</a:t>
            </a:r>
          </a:p>
          <a:p>
            <a:pPr>
              <a:spcBef>
                <a:spcPct val="0"/>
              </a:spcBef>
            </a:pPr>
            <a:r>
              <a:rPr lang="en-US" altLang="ja-JP" sz="800" dirty="0">
                <a:latin typeface="メイリオ" pitchFamily="50" charset="-128"/>
                <a:ea typeface="メイリオ" pitchFamily="50" charset="-128"/>
                <a:cs typeface="メイリオ" pitchFamily="50" charset="-128"/>
              </a:rPr>
              <a:t>※DM</a:t>
            </a:r>
            <a:r>
              <a:rPr lang="ja-JP" altLang="en-US" sz="800" dirty="0">
                <a:latin typeface="メイリオ" pitchFamily="50" charset="-128"/>
                <a:ea typeface="メイリオ" pitchFamily="50" charset="-128"/>
                <a:cs typeface="メイリオ" pitchFamily="50" charset="-128"/>
              </a:rPr>
              <a:t>に参画いただいた企業様限定となります。</a:t>
            </a:r>
            <a:endParaRPr lang="en-US" altLang="ja-JP" sz="800" dirty="0">
              <a:latin typeface="メイリオ" pitchFamily="50" charset="-128"/>
              <a:ea typeface="メイリオ" pitchFamily="50" charset="-128"/>
              <a:cs typeface="メイリオ" pitchFamily="50" charset="-128"/>
            </a:endParaRPr>
          </a:p>
          <a:p>
            <a:pPr>
              <a:spcBef>
                <a:spcPct val="0"/>
              </a:spcBef>
            </a:pPr>
            <a:r>
              <a:rPr lang="en-US" altLang="ja-JP" sz="800" dirty="0">
                <a:latin typeface="メイリオ" pitchFamily="50" charset="-128"/>
                <a:ea typeface="メイリオ" pitchFamily="50" charset="-128"/>
                <a:cs typeface="メイリオ" pitchFamily="50" charset="-128"/>
              </a:rPr>
              <a:t>※</a:t>
            </a:r>
            <a:r>
              <a:rPr lang="ja-JP" altLang="en-US" sz="800" dirty="0">
                <a:latin typeface="メイリオ" pitchFamily="50" charset="-128"/>
                <a:ea typeface="メイリオ" pitchFamily="50" charset="-128"/>
                <a:cs typeface="メイリオ" pitchFamily="50" charset="-128"/>
              </a:rPr>
              <a:t>上記は号外メール</a:t>
            </a:r>
            <a:r>
              <a:rPr lang="en-US" altLang="ja-JP" sz="800" dirty="0">
                <a:latin typeface="メイリオ" pitchFamily="50" charset="-128"/>
                <a:ea typeface="メイリオ" pitchFamily="50" charset="-128"/>
                <a:cs typeface="メイリオ" pitchFamily="50" charset="-128"/>
              </a:rPr>
              <a:t>2</a:t>
            </a:r>
            <a:r>
              <a:rPr lang="ja-JP" altLang="en-US" sz="800" dirty="0">
                <a:latin typeface="メイリオ" pitchFamily="50" charset="-128"/>
                <a:ea typeface="メイリオ" pitchFamily="50" charset="-128"/>
                <a:cs typeface="メイリオ" pitchFamily="50" charset="-128"/>
              </a:rPr>
              <a:t>配信分を合算した料金となります</a:t>
            </a:r>
            <a:r>
              <a:rPr lang="ja-JP" altLang="en-US" sz="800" dirty="0" smtClean="0">
                <a:latin typeface="メイリオ" pitchFamily="50" charset="-128"/>
                <a:ea typeface="メイリオ" pitchFamily="50" charset="-128"/>
                <a:cs typeface="メイリオ" pitchFamily="50" charset="-128"/>
              </a:rPr>
              <a:t>。</a:t>
            </a:r>
            <a:endParaRPr lang="en-US" altLang="ja-JP" sz="800" dirty="0">
              <a:latin typeface="メイリオ" pitchFamily="50" charset="-128"/>
              <a:ea typeface="メイリオ" pitchFamily="50" charset="-128"/>
              <a:cs typeface="メイリオ" pitchFamily="50" charset="-128"/>
            </a:endParaRPr>
          </a:p>
        </p:txBody>
      </p:sp>
      <p:sp>
        <p:nvSpPr>
          <p:cNvPr id="89" name="円形吹き出し 88"/>
          <p:cNvSpPr/>
          <p:nvPr/>
        </p:nvSpPr>
        <p:spPr>
          <a:xfrm>
            <a:off x="3490647" y="3522441"/>
            <a:ext cx="1300969" cy="736068"/>
          </a:xfrm>
          <a:prstGeom prst="wedgeEllipseCallout">
            <a:avLst>
              <a:gd name="adj1" fmla="val 58305"/>
              <a:gd name="adj2" fmla="val 36617"/>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90" name="テキスト ボックス 89"/>
          <p:cNvSpPr txBox="1"/>
          <p:nvPr/>
        </p:nvSpPr>
        <p:spPr>
          <a:xfrm>
            <a:off x="3525152" y="3658058"/>
            <a:ext cx="1231958" cy="507831"/>
          </a:xfrm>
          <a:prstGeom prst="rect">
            <a:avLst/>
          </a:prstGeom>
          <a:noFill/>
        </p:spPr>
        <p:txBody>
          <a:bodyPr wrap="square" rtlCol="0">
            <a:spAutoFit/>
          </a:bodyPr>
          <a:lstStyle/>
          <a:p>
            <a:pPr algn="ct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この間メールで</a:t>
            </a:r>
            <a:endPar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案内があった</a:t>
            </a:r>
            <a:endPar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が来た！</a:t>
            </a:r>
            <a:endParaRPr kumimoji="1"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円形吹き出し 90"/>
          <p:cNvSpPr/>
          <p:nvPr/>
        </p:nvSpPr>
        <p:spPr>
          <a:xfrm>
            <a:off x="1626168" y="3390223"/>
            <a:ext cx="1351541" cy="654236"/>
          </a:xfrm>
          <a:prstGeom prst="wedgeEllipseCallout">
            <a:avLst>
              <a:gd name="adj1" fmla="val -52115"/>
              <a:gd name="adj2" fmla="val 47166"/>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kumimoji="1" lang="ja-JP" altLang="en-US"/>
          </a:p>
        </p:txBody>
      </p:sp>
      <p:sp>
        <p:nvSpPr>
          <p:cNvPr id="92" name="テキスト ボックス 91"/>
          <p:cNvSpPr txBox="1"/>
          <p:nvPr/>
        </p:nvSpPr>
        <p:spPr>
          <a:xfrm>
            <a:off x="1641214" y="3521143"/>
            <a:ext cx="1371597" cy="369332"/>
          </a:xfrm>
          <a:prstGeom prst="rect">
            <a:avLst/>
          </a:prstGeom>
          <a:noFill/>
        </p:spPr>
        <p:txBody>
          <a:bodyPr wrap="square" rtlCol="0">
            <a:spAutoFit/>
          </a:bodyPr>
          <a:lstStyle/>
          <a:p>
            <a:pPr algn="ct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これから●●の</a:t>
            </a:r>
            <a:endPar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en-US" altLang="ja-JP"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DM</a:t>
            </a:r>
            <a:r>
              <a:rPr kumimoji="1" lang="ja-JP" altLang="en-US" sz="9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が家に届くんだ！</a:t>
            </a:r>
            <a:endParaRPr kumimoji="1" lang="ja-JP" altLang="en-US" sz="9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34</a:t>
            </a:fld>
            <a:endParaRPr lang="ja-JP" alt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269" y="3110521"/>
            <a:ext cx="1457325"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38691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4060" y="95697"/>
            <a:ext cx="1008000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a:solidFill>
                <a:srgbClr val="31653E"/>
              </a:solidFill>
            </a:endParaRPr>
          </a:p>
          <a:p>
            <a:pPr algn="ctr"/>
            <a:r>
              <a:rPr lang="en-US" altLang="ja-JP" sz="3200" u="sng" dirty="0">
                <a:solidFill>
                  <a:srgbClr val="31653E"/>
                </a:solidFill>
              </a:rPr>
              <a:t>FRESHERS SAMPLING &amp; </a:t>
            </a:r>
            <a:r>
              <a:rPr lang="en-US" altLang="ja-JP" sz="3200" u="sng" dirty="0" smtClean="0">
                <a:solidFill>
                  <a:srgbClr val="31653E"/>
                </a:solidFill>
              </a:rPr>
              <a:t>EVENT</a:t>
            </a:r>
            <a:endParaRPr lang="en-US" altLang="ja-JP" sz="3200" u="sng" dirty="0">
              <a:solidFill>
                <a:srgbClr val="31653E"/>
              </a:solidFill>
            </a:endParaRPr>
          </a:p>
          <a:p>
            <a:pPr algn="ctr"/>
            <a:endParaRPr lang="en-US" altLang="ja-JP" sz="800" u="sng" dirty="0">
              <a:solidFill>
                <a:srgbClr val="31653E"/>
              </a:solidFill>
            </a:endParaRPr>
          </a:p>
          <a:p>
            <a:pPr algn="ct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モニターサンプリング・イベント</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200" u="sng" dirty="0">
                <a:solidFill>
                  <a:srgbClr val="31653E"/>
                </a:solidFill>
              </a:rPr>
              <a:t> </a:t>
            </a:r>
          </a:p>
        </p:txBody>
      </p:sp>
    </p:spTree>
    <p:extLst>
      <p:ext uri="{BB962C8B-B14F-4D97-AF65-F5344CB8AC3E}">
        <p14:creationId xmlns:p14="http://schemas.microsoft.com/office/powerpoint/2010/main" val="3446291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lang="en-US" altLang="ja-JP" dirty="0" smtClean="0"/>
              <a:t>【</a:t>
            </a:r>
            <a:r>
              <a:rPr lang="ja-JP" altLang="en-US" dirty="0" smtClean="0"/>
              <a:t>リアル</a:t>
            </a:r>
            <a:r>
              <a:rPr lang="en-US" altLang="ja-JP" dirty="0" smtClean="0"/>
              <a:t>】</a:t>
            </a:r>
            <a:r>
              <a:rPr lang="ja-JP" altLang="en-US" dirty="0" smtClean="0"/>
              <a:t>モニターサンプリング</a:t>
            </a:r>
            <a:endParaRPr kumimoji="1" lang="ja-JP" altLang="en-US" dirty="0"/>
          </a:p>
        </p:txBody>
      </p:sp>
      <p:sp>
        <p:nvSpPr>
          <p:cNvPr id="35863" name="Rectangle 15"/>
          <p:cNvSpPr>
            <a:spLocks noChangeArrowheads="1"/>
          </p:cNvSpPr>
          <p:nvPr/>
        </p:nvSpPr>
        <p:spPr bwMode="auto">
          <a:xfrm>
            <a:off x="625360" y="6050415"/>
            <a:ext cx="2046684" cy="279902"/>
          </a:xfrm>
          <a:prstGeom prst="rect">
            <a:avLst/>
          </a:prstGeom>
          <a:solidFill>
            <a:schemeClr val="bg1"/>
          </a:solidFill>
          <a:ln w="19050">
            <a:solidFill>
              <a:schemeClr val="accent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1" tIns="45716" rIns="91431" bIns="45716" anchor="ctr"/>
          <a:lstStyle/>
          <a:p>
            <a:pPr algn="ctr"/>
            <a:r>
              <a:rPr lang="ja-JP" altLang="en-US" sz="1000" b="1" dirty="0">
                <a:latin typeface="メイリオ" pitchFamily="50" charset="-128"/>
                <a:ea typeface="メイリオ" pitchFamily="50" charset="-128"/>
                <a:cs typeface="メイリオ" pitchFamily="50" charset="-128"/>
              </a:rPr>
              <a:t>応募フォーム</a:t>
            </a:r>
          </a:p>
        </p:txBody>
      </p:sp>
      <p:sp>
        <p:nvSpPr>
          <p:cNvPr id="35864" name="Rectangle 16"/>
          <p:cNvSpPr>
            <a:spLocks noChangeArrowheads="1"/>
          </p:cNvSpPr>
          <p:nvPr/>
        </p:nvSpPr>
        <p:spPr bwMode="auto">
          <a:xfrm>
            <a:off x="637078" y="6444766"/>
            <a:ext cx="2591999" cy="230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1" tIns="45716" rIns="91431" bIns="45716">
            <a:spAutoFit/>
          </a:bodyPr>
          <a:lstStyle/>
          <a:p>
            <a:r>
              <a:rPr lang="ja-JP" altLang="en-US" sz="900" dirty="0">
                <a:solidFill>
                  <a:srgbClr val="FF0000"/>
                </a:solidFill>
                <a:latin typeface="メイリオ" pitchFamily="50" charset="-128"/>
                <a:ea typeface="メイリオ" pitchFamily="50" charset="-128"/>
                <a:cs typeface="メイリオ" pitchFamily="50" charset="-128"/>
              </a:rPr>
              <a:t>アンケートで親和性の高い読者を厳選！</a:t>
            </a:r>
          </a:p>
        </p:txBody>
      </p:sp>
      <p:sp>
        <p:nvSpPr>
          <p:cNvPr id="35867" name="Rectangle 42"/>
          <p:cNvSpPr>
            <a:spLocks noChangeArrowheads="1"/>
          </p:cNvSpPr>
          <p:nvPr/>
        </p:nvSpPr>
        <p:spPr bwMode="auto">
          <a:xfrm>
            <a:off x="941189" y="5795655"/>
            <a:ext cx="1273050" cy="301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44" tIns="50072" rIns="100144" bIns="50072">
            <a:spAutoFit/>
          </a:bodyPr>
          <a:lstStyle/>
          <a:p>
            <a:r>
              <a:rPr lang="en-US" altLang="ja-JP" sz="1300" dirty="0">
                <a:solidFill>
                  <a:schemeClr val="accent3"/>
                </a:solidFill>
                <a:latin typeface="メイリオ" pitchFamily="50" charset="-128"/>
                <a:ea typeface="メイリオ" pitchFamily="50" charset="-128"/>
                <a:cs typeface="メイリオ" pitchFamily="50" charset="-128"/>
              </a:rPr>
              <a:t>MAX</a:t>
            </a:r>
            <a:r>
              <a:rPr lang="en-US" altLang="ja-JP" sz="1300" b="1" dirty="0">
                <a:solidFill>
                  <a:schemeClr val="accent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300</a:t>
            </a:r>
            <a:r>
              <a:rPr lang="ja-JP" altLang="en-US" sz="1300" b="1" dirty="0">
                <a:solidFill>
                  <a:schemeClr val="accent3"/>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名</a:t>
            </a:r>
            <a:r>
              <a:rPr lang="ja-JP" altLang="en-US" sz="800" dirty="0">
                <a:solidFill>
                  <a:schemeClr val="accent3"/>
                </a:solidFill>
                <a:latin typeface="メイリオ" pitchFamily="50" charset="-128"/>
                <a:ea typeface="メイリオ" pitchFamily="50" charset="-128"/>
                <a:cs typeface="メイリオ" pitchFamily="50" charset="-128"/>
              </a:rPr>
              <a:t>まで</a:t>
            </a:r>
          </a:p>
        </p:txBody>
      </p:sp>
      <p:cxnSp>
        <p:nvCxnSpPr>
          <p:cNvPr id="7" name="直線矢印コネクタ 6"/>
          <p:cNvCxnSpPr/>
          <p:nvPr/>
        </p:nvCxnSpPr>
        <p:spPr>
          <a:xfrm>
            <a:off x="1546622" y="5493963"/>
            <a:ext cx="0" cy="286606"/>
          </a:xfrm>
          <a:prstGeom prst="straightConnector1">
            <a:avLst/>
          </a:prstGeom>
          <a:ln w="28575">
            <a:solidFill>
              <a:schemeClr val="accent3"/>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38" name="AutoShape 4"/>
          <p:cNvSpPr>
            <a:spLocks noChangeArrowheads="1"/>
          </p:cNvSpPr>
          <p:nvPr/>
        </p:nvSpPr>
        <p:spPr bwMode="auto">
          <a:xfrm>
            <a:off x="450960" y="2204423"/>
            <a:ext cx="2635138" cy="270409"/>
          </a:xfrm>
          <a:prstGeom prst="homePlate">
            <a:avLst>
              <a:gd name="adj" fmla="val 45327"/>
            </a:avLst>
          </a:prstGeom>
          <a:solidFill>
            <a:schemeClr val="accent3"/>
          </a:solidFill>
          <a:ln>
            <a:noFill/>
          </a:ln>
          <a:effectLst/>
        </p:spPr>
        <p:txBody>
          <a:bodyPr wrap="square" lIns="100154" tIns="50077" rIns="100154" bIns="50077" anchor="ctr">
            <a:spAutoFit/>
          </a:bodyP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募集告知</a:t>
            </a:r>
          </a:p>
        </p:txBody>
      </p:sp>
      <p:sp>
        <p:nvSpPr>
          <p:cNvPr id="39" name="AutoShape 6"/>
          <p:cNvSpPr>
            <a:spLocks noChangeArrowheads="1"/>
          </p:cNvSpPr>
          <p:nvPr/>
        </p:nvSpPr>
        <p:spPr bwMode="auto">
          <a:xfrm>
            <a:off x="3115210" y="2182077"/>
            <a:ext cx="3934528" cy="315100"/>
          </a:xfrm>
          <a:prstGeom prst="chevron">
            <a:avLst>
              <a:gd name="adj" fmla="val 52102"/>
            </a:avLst>
          </a:prstGeom>
          <a:solidFill>
            <a:schemeClr val="accent3">
              <a:lumMod val="75000"/>
            </a:schemeClr>
          </a:solidFill>
          <a:ln>
            <a:solidFill>
              <a:schemeClr val="bg2">
                <a:lumMod val="60000"/>
                <a:lumOff val="40000"/>
              </a:schemeClr>
            </a:solid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実施／体験</a:t>
            </a:r>
          </a:p>
        </p:txBody>
      </p:sp>
      <p:sp>
        <p:nvSpPr>
          <p:cNvPr id="40" name="AutoShape 12"/>
          <p:cNvSpPr>
            <a:spLocks noChangeArrowheads="1"/>
          </p:cNvSpPr>
          <p:nvPr/>
        </p:nvSpPr>
        <p:spPr bwMode="auto">
          <a:xfrm>
            <a:off x="7081914" y="2183753"/>
            <a:ext cx="2758668" cy="315100"/>
          </a:xfrm>
          <a:prstGeom prst="chevron">
            <a:avLst>
              <a:gd name="adj" fmla="val 50536"/>
            </a:avLst>
          </a:prstGeom>
          <a:solidFill>
            <a:schemeClr val="accent3">
              <a:lumMod val="50000"/>
            </a:schemeClr>
          </a:solidFill>
          <a:ln>
            <a:noFill/>
          </a:ln>
          <a:effectLst/>
        </p:spPr>
        <p:txBody>
          <a:bodyPr wrap="none" lIns="100154" tIns="50077" rIns="100154" bIns="50077" anchor="ctr"/>
          <a:lstStyle>
            <a:lvl1pPr algn="l" eaLnBrk="0" hangingPunct="0">
              <a:spcBef>
                <a:spcPct val="20000"/>
              </a:spcBef>
              <a:buChar char="•"/>
              <a:defRPr kumimoji="1" sz="900">
                <a:solidFill>
                  <a:schemeClr val="tx1"/>
                </a:solidFill>
                <a:latin typeface="Arial" charset="0"/>
                <a:ea typeface="ＭＳ Ｐゴシック" charset="-128"/>
              </a:defRPr>
            </a:lvl1pPr>
            <a:lvl2pPr marL="742950" indent="-285750" algn="l" eaLnBrk="0" hangingPunct="0">
              <a:spcBef>
                <a:spcPct val="20000"/>
              </a:spcBef>
              <a:buChar char="–"/>
              <a:defRPr kumimoji="1" sz="900">
                <a:solidFill>
                  <a:schemeClr val="tx1"/>
                </a:solidFill>
                <a:latin typeface="Arial" charset="0"/>
                <a:ea typeface="ＭＳ Ｐゴシック" charset="-128"/>
              </a:defRPr>
            </a:lvl2pPr>
            <a:lvl3pPr marL="1143000" indent="-228600" algn="l" eaLnBrk="0" hangingPunct="0">
              <a:spcBef>
                <a:spcPct val="20000"/>
              </a:spcBef>
              <a:buChar char="•"/>
              <a:defRPr kumimoji="1" sz="900">
                <a:solidFill>
                  <a:schemeClr val="tx1"/>
                </a:solidFill>
                <a:latin typeface="Arial" charset="0"/>
                <a:ea typeface="ＭＳ Ｐゴシック" charset="-128"/>
              </a:defRPr>
            </a:lvl3pPr>
            <a:lvl4pPr marL="1600200" indent="-228600" algn="l" eaLnBrk="0" hangingPunct="0">
              <a:spcBef>
                <a:spcPct val="20000"/>
              </a:spcBef>
              <a:buChar char="–"/>
              <a:defRPr kumimoji="1" sz="900">
                <a:solidFill>
                  <a:schemeClr val="tx1"/>
                </a:solidFill>
                <a:latin typeface="Arial" charset="0"/>
                <a:ea typeface="ＭＳ Ｐゴシック" charset="-128"/>
              </a:defRPr>
            </a:lvl4pPr>
            <a:lvl5pPr marL="2057400" indent="-228600" algn="l" eaLnBrk="0" hangingPunct="0">
              <a:spcBef>
                <a:spcPct val="20000"/>
              </a:spcBef>
              <a:buChar char="»"/>
              <a:defRPr kumimoji="1" sz="9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algn="ctr" eaLnBrk="1" hangingPunct="1">
              <a:spcBef>
                <a:spcPct val="0"/>
              </a:spcBef>
              <a:buFontTx/>
              <a:buNone/>
            </a:pPr>
            <a:r>
              <a:rPr lang="ja-JP" altLang="en-US" sz="1100" b="1" dirty="0">
                <a:solidFill>
                  <a:schemeClr val="bg1"/>
                </a:solidFill>
                <a:latin typeface="メイリオ" pitchFamily="50" charset="-128"/>
                <a:ea typeface="メイリオ" pitchFamily="50" charset="-128"/>
                <a:cs typeface="メイリオ" pitchFamily="50" charset="-128"/>
              </a:rPr>
              <a:t>アンケート／報告</a:t>
            </a:r>
          </a:p>
        </p:txBody>
      </p:sp>
      <p:grpSp>
        <p:nvGrpSpPr>
          <p:cNvPr id="3" name="グループ化 2"/>
          <p:cNvGrpSpPr/>
          <p:nvPr/>
        </p:nvGrpSpPr>
        <p:grpSpPr>
          <a:xfrm>
            <a:off x="656193" y="2614488"/>
            <a:ext cx="2068718" cy="2812433"/>
            <a:chOff x="583283" y="2497138"/>
            <a:chExt cx="1838860" cy="2663826"/>
          </a:xfrm>
        </p:grpSpPr>
        <p:grpSp>
          <p:nvGrpSpPr>
            <p:cNvPr id="2" name="グループ化 1"/>
            <p:cNvGrpSpPr/>
            <p:nvPr/>
          </p:nvGrpSpPr>
          <p:grpSpPr>
            <a:xfrm>
              <a:off x="583283" y="2497138"/>
              <a:ext cx="1838860" cy="2663826"/>
              <a:chOff x="583283" y="2497138"/>
              <a:chExt cx="1838860" cy="2663826"/>
            </a:xfrm>
          </p:grpSpPr>
          <p:pic>
            <p:nvPicPr>
              <p:cNvPr id="44" name="Picture 4" descr="\\Cpfs10\mynavi\スチューデント事業部\02編集・システム・販売促進部\マイナビスチューデント編集課\!宮島 千尋\01 編集制作1課運用\003　リニューアル\05　キャプチャー\ページタイトル名    フレッシャーズ.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573" r="13696" b="80693"/>
              <a:stretch/>
            </p:blipFill>
            <p:spPr bwMode="auto">
              <a:xfrm>
                <a:off x="583283" y="2497138"/>
                <a:ext cx="1838860" cy="2046061"/>
              </a:xfrm>
              <a:prstGeom prst="rect">
                <a:avLst/>
              </a:prstGeom>
              <a:solidFill>
                <a:schemeClr val="bg1">
                  <a:lumMod val="85000"/>
                </a:schemeClr>
              </a:solidFill>
              <a:ln>
                <a:solidFill>
                  <a:schemeClr val="bg1">
                    <a:lumMod val="75000"/>
                  </a:schemeClr>
                </a:solidFill>
              </a:ln>
              <a:extLst/>
            </p:spPr>
          </p:pic>
          <p:pic>
            <p:nvPicPr>
              <p:cNvPr id="45" name="Picture 4" descr="\\Cpfs10\mynavi\スチューデント事業部\02編集・システム・販売促進部\マイナビスチューデント編集課\!宮島 千尋\01 編集制作1課運用\003　リニューアル\05　キャプチャー\ページタイトル名    フレッシャーズ.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573" t="46227" r="13696" b="47704"/>
              <a:stretch/>
            </p:blipFill>
            <p:spPr bwMode="auto">
              <a:xfrm>
                <a:off x="592168" y="4521712"/>
                <a:ext cx="1827848" cy="639252"/>
              </a:xfrm>
              <a:prstGeom prst="rect">
                <a:avLst/>
              </a:prstGeom>
              <a:solidFill>
                <a:schemeClr val="bg1">
                  <a:lumMod val="85000"/>
                </a:schemeClr>
              </a:solidFill>
              <a:ln>
                <a:solidFill>
                  <a:schemeClr val="bg1">
                    <a:lumMod val="85000"/>
                  </a:schemeClr>
                </a:solidFill>
              </a:ln>
              <a:extLst/>
            </p:spPr>
          </p:pic>
        </p:grpSp>
        <p:pic>
          <p:nvPicPr>
            <p:cNvPr id="23599" name="Picture 47"/>
            <p:cNvPicPr>
              <a:picLocks noChangeAspect="1" noChangeArrowheads="1"/>
            </p:cNvPicPr>
            <p:nvPr/>
          </p:nvPicPr>
          <p:blipFill rotWithShape="1">
            <a:blip r:embed="rId4"/>
            <a:srcRect b="5500"/>
            <a:stretch/>
          </p:blipFill>
          <p:spPr bwMode="auto">
            <a:xfrm>
              <a:off x="592169" y="3011069"/>
              <a:ext cx="1194398" cy="2132642"/>
            </a:xfrm>
            <a:prstGeom prst="rect">
              <a:avLst/>
            </a:prstGeom>
            <a:noFill/>
            <a:ln w="9525">
              <a:noFill/>
              <a:miter lim="800000"/>
              <a:headEnd/>
              <a:tailEnd/>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Lst>
          </p:spPr>
        </p:pic>
        <p:sp>
          <p:nvSpPr>
            <p:cNvPr id="47" name="正方形/長方形 46"/>
            <p:cNvSpPr/>
            <p:nvPr/>
          </p:nvSpPr>
          <p:spPr>
            <a:xfrm>
              <a:off x="1842047" y="3048000"/>
              <a:ext cx="580095" cy="47216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849" name="AutoShape 22"/>
          <p:cNvSpPr>
            <a:spLocks noChangeArrowheads="1"/>
          </p:cNvSpPr>
          <p:nvPr/>
        </p:nvSpPr>
        <p:spPr bwMode="auto">
          <a:xfrm>
            <a:off x="2009888" y="3115786"/>
            <a:ext cx="2303859" cy="648635"/>
          </a:xfrm>
          <a:prstGeom prst="rightArrow">
            <a:avLst>
              <a:gd name="adj1" fmla="val 50000"/>
              <a:gd name="adj2" fmla="val 88796"/>
            </a:avLst>
          </a:prstGeom>
          <a:solidFill>
            <a:schemeClr val="accent3">
              <a:alpha val="80000"/>
            </a:schemeClr>
          </a:solidFill>
          <a:ln>
            <a:noFill/>
          </a:ln>
          <a:effectLst/>
          <a:extLst/>
        </p:spPr>
        <p:txBody>
          <a:bodyPr wrap="none" lIns="91431" tIns="45716" rIns="91431" bIns="45716" anchor="ctr"/>
          <a:lstStyle/>
          <a:p>
            <a:r>
              <a:rPr lang="ja-JP" altLang="en-US" sz="1200" dirty="0">
                <a:solidFill>
                  <a:schemeClr val="bg1"/>
                </a:solidFill>
                <a:latin typeface="メイリオ" pitchFamily="50" charset="-128"/>
                <a:ea typeface="メイリオ" pitchFamily="50" charset="-128"/>
                <a:cs typeface="メイリオ" pitchFamily="50" charset="-128"/>
              </a:rPr>
              <a:t>　　　</a:t>
            </a:r>
            <a:r>
              <a:rPr lang="ja-JP" altLang="en-US" sz="1200" b="1" dirty="0">
                <a:solidFill>
                  <a:schemeClr val="bg1"/>
                </a:solidFill>
                <a:latin typeface="メイリオ" pitchFamily="50" charset="-128"/>
                <a:ea typeface="メイリオ" pitchFamily="50" charset="-128"/>
                <a:cs typeface="メイリオ" pitchFamily="50" charset="-128"/>
              </a:rPr>
              <a:t>　発送　</a:t>
            </a:r>
          </a:p>
        </p:txBody>
      </p:sp>
      <p:sp>
        <p:nvSpPr>
          <p:cNvPr id="50" name="テキスト ボックス 49"/>
          <p:cNvSpPr txBox="1"/>
          <p:nvPr/>
        </p:nvSpPr>
        <p:spPr>
          <a:xfrm>
            <a:off x="946313" y="883990"/>
            <a:ext cx="8726853" cy="1138773"/>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ターゲットを絞ったユーザーへの配布が可能！</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フレッシャーズ会員に、貴社商品を実際に体験していただく施策となります。（会員の自宅へ配送）</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実際に商品を体験してもらうことで、認知・理解を促進する機会となり、ブランドチェンジを狙います。</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使用した後の感想を</a:t>
            </a:r>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アンケート収集いたしますので、今後の商品開発やマーケティングにもご活用いただけます。</a:t>
            </a:r>
          </a:p>
        </p:txBody>
      </p:sp>
      <p:sp>
        <p:nvSpPr>
          <p:cNvPr id="41" name="テキスト ボックス 40"/>
          <p:cNvSpPr txBox="1"/>
          <p:nvPr/>
        </p:nvSpPr>
        <p:spPr>
          <a:xfrm>
            <a:off x="696101" y="3157089"/>
            <a:ext cx="1321851" cy="2269831"/>
          </a:xfrm>
          <a:prstGeom prst="rect">
            <a:avLst/>
          </a:prstGeom>
          <a:solidFill>
            <a:srgbClr val="FFCC66">
              <a:alpha val="40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1095437"/>
            <a:r>
              <a:rPr lang="ja-JP" altLang="en-US" sz="1200" b="1" dirty="0">
                <a:solidFill>
                  <a:srgbClr val="FF9900"/>
                </a:solidFill>
                <a:latin typeface="メイリオ" pitchFamily="50" charset="-128"/>
                <a:ea typeface="メイリオ" pitchFamily="50" charset="-128"/>
                <a:cs typeface="メイリオ" pitchFamily="50" charset="-128"/>
              </a:rPr>
              <a:t>募集告知ページ</a:t>
            </a:r>
          </a:p>
        </p:txBody>
      </p:sp>
      <p:graphicFrame>
        <p:nvGraphicFramePr>
          <p:cNvPr id="51" name="表 50"/>
          <p:cNvGraphicFramePr>
            <a:graphicFrameLocks noGrp="1"/>
          </p:cNvGraphicFramePr>
          <p:nvPr>
            <p:extLst>
              <p:ext uri="{D42A27DB-BD31-4B8C-83A1-F6EECF244321}">
                <p14:modId xmlns:p14="http://schemas.microsoft.com/office/powerpoint/2010/main" val="898371014"/>
              </p:ext>
            </p:extLst>
          </p:nvPr>
        </p:nvGraphicFramePr>
        <p:xfrm>
          <a:off x="3395794" y="4690558"/>
          <a:ext cx="6491266" cy="2526544"/>
        </p:xfrm>
        <a:graphic>
          <a:graphicData uri="http://schemas.openxmlformats.org/drawingml/2006/table">
            <a:tbl>
              <a:tblPr/>
              <a:tblGrid>
                <a:gridCol w="1218354"/>
                <a:gridCol w="5272912"/>
              </a:tblGrid>
              <a:tr h="183406">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347531">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600,000-</a:t>
                      </a:r>
                      <a:endPar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dirty="0" smtClean="0">
                          <a:latin typeface="メイリオ" pitchFamily="50" charset="-128"/>
                          <a:ea typeface="メイリオ" pitchFamily="50" charset="-128"/>
                          <a:cs typeface="メイリオ" pitchFamily="50" charset="-128"/>
                        </a:rPr>
                        <a:t>件数</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ct val="0"/>
                        </a:spcBef>
                        <a:spcAft>
                          <a:spcPts val="0"/>
                        </a:spcAft>
                        <a:buClrTx/>
                        <a:buSzTx/>
                        <a:buFontTx/>
                        <a:buNone/>
                        <a:tabLst/>
                        <a:defRPr/>
                      </a:pPr>
                      <a:r>
                        <a:rPr lang="ja-JP" altLang="en-US" sz="900" b="0" dirty="0" smtClean="0">
                          <a:latin typeface="メイリオ" pitchFamily="50" charset="-128"/>
                          <a:ea typeface="メイリオ" pitchFamily="50" charset="-128"/>
                          <a:cs typeface="メイリオ" pitchFamily="50" charset="-128"/>
                        </a:rPr>
                        <a:t>～</a:t>
                      </a:r>
                      <a:r>
                        <a:rPr lang="en-US" altLang="ja-JP" sz="900" b="0" dirty="0" smtClean="0">
                          <a:latin typeface="メイリオ" pitchFamily="50" charset="-128"/>
                          <a:ea typeface="メイリオ" pitchFamily="50" charset="-128"/>
                          <a:cs typeface="メイリオ" pitchFamily="50" charset="-128"/>
                        </a:rPr>
                        <a:t>300</a:t>
                      </a:r>
                      <a:r>
                        <a:rPr lang="ja-JP" altLang="en-US" sz="900" b="0" dirty="0" smtClean="0">
                          <a:latin typeface="メイリオ" pitchFamily="50" charset="-128"/>
                          <a:ea typeface="メイリオ" pitchFamily="50" charset="-128"/>
                          <a:cs typeface="メイリオ" pitchFamily="50" charset="-128"/>
                        </a:rPr>
                        <a:t>件　</a:t>
                      </a:r>
                      <a:r>
                        <a:rPr lang="en-US" altLang="ja-JP" sz="900" b="0" dirty="0" smtClean="0">
                          <a:latin typeface="メイリオ" pitchFamily="50" charset="-128"/>
                          <a:ea typeface="メイリオ" pitchFamily="50" charset="-128"/>
                          <a:cs typeface="メイリオ" pitchFamily="50" charset="-128"/>
                        </a:rPr>
                        <a:t>※</a:t>
                      </a:r>
                      <a:r>
                        <a:rPr lang="ja-JP" altLang="en-US" sz="900" b="0" dirty="0" smtClean="0">
                          <a:latin typeface="メイリオ" pitchFamily="50" charset="-128"/>
                          <a:ea typeface="メイリオ" pitchFamily="50" charset="-128"/>
                          <a:cs typeface="メイリオ" pitchFamily="50" charset="-128"/>
                        </a:rPr>
                        <a:t>内容によって異なります。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dirty="0" smtClean="0">
                          <a:latin typeface="メイリオ" pitchFamily="50" charset="-128"/>
                          <a:ea typeface="メイリオ" pitchFamily="50" charset="-128"/>
                          <a:cs typeface="メイリオ" pitchFamily="50" charset="-128"/>
                        </a:rPr>
                        <a:t>掲載開始日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dirty="0" smtClean="0">
                          <a:latin typeface="メイリオ" pitchFamily="50" charset="-128"/>
                          <a:ea typeface="メイリオ" pitchFamily="50" charset="-128"/>
                          <a:cs typeface="メイリオ" pitchFamily="50" charset="-128"/>
                        </a:rPr>
                        <a:t>木曜日</a:t>
                      </a:r>
                      <a:endParaRPr lang="ja-JP" altLang="en-US"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誘導枠</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eaLnBrk="1" hangingPunct="1">
                        <a:lnSpc>
                          <a:spcPct val="120000"/>
                        </a:lnSpc>
                        <a:spcBef>
                          <a:spcPct val="0"/>
                        </a:spcBef>
                        <a:buFontTx/>
                        <a:buNone/>
                      </a:pPr>
                      <a:r>
                        <a:rPr lang="ja-JP" altLang="en-US" sz="900" b="0" dirty="0" smtClean="0">
                          <a:latin typeface="メイリオ" pitchFamily="50" charset="-128"/>
                          <a:ea typeface="メイリオ" pitchFamily="50" charset="-128"/>
                          <a:cs typeface="メイリオ" pitchFamily="50" charset="-128"/>
                        </a:rPr>
                        <a:t>・モニター募集告知枠（</a:t>
                      </a:r>
                      <a:r>
                        <a:rPr lang="en-US" altLang="ja-JP" sz="900" b="0" dirty="0" smtClean="0">
                          <a:latin typeface="メイリオ" pitchFamily="50" charset="-128"/>
                          <a:ea typeface="メイリオ" pitchFamily="50" charset="-128"/>
                          <a:cs typeface="メイリオ" pitchFamily="50" charset="-128"/>
                        </a:rPr>
                        <a:t>4</a:t>
                      </a:r>
                      <a:r>
                        <a:rPr lang="ja-JP" altLang="en-US" sz="900" b="0" dirty="0" smtClean="0">
                          <a:latin typeface="メイリオ" pitchFamily="50" charset="-128"/>
                          <a:ea typeface="メイリオ" pitchFamily="50" charset="-128"/>
                          <a:cs typeface="メイリオ" pitchFamily="50" charset="-128"/>
                        </a:rPr>
                        <a:t>週間）</a:t>
                      </a:r>
                    </a:p>
                    <a:p>
                      <a:pPr eaLnBrk="1" hangingPunct="1">
                        <a:lnSpc>
                          <a:spcPct val="120000"/>
                        </a:lnSpc>
                        <a:spcBef>
                          <a:spcPct val="0"/>
                        </a:spcBef>
                        <a:buFontTx/>
                        <a:buNone/>
                      </a:pPr>
                      <a:r>
                        <a:rPr lang="ja-JP" altLang="en-US" sz="900" b="0" dirty="0" smtClean="0">
                          <a:latin typeface="メイリオ" pitchFamily="50" charset="-128"/>
                          <a:ea typeface="メイリオ" pitchFamily="50" charset="-128"/>
                          <a:cs typeface="メイリオ" pitchFamily="50" charset="-128"/>
                        </a:rPr>
                        <a:t>・メールマガジン　アンケート募集告知枠</a:t>
                      </a:r>
                      <a:r>
                        <a:rPr lang="en-US" altLang="ja-JP" sz="900" b="0" dirty="0" smtClean="0">
                          <a:latin typeface="メイリオ" pitchFamily="50" charset="-128"/>
                          <a:ea typeface="メイリオ" pitchFamily="50" charset="-128"/>
                          <a:cs typeface="メイリオ" pitchFamily="50" charset="-128"/>
                        </a:rPr>
                        <a:t>×1</a:t>
                      </a:r>
                      <a:r>
                        <a:rPr lang="ja-JP" altLang="en-US" sz="900" b="0" dirty="0" smtClean="0">
                          <a:latin typeface="メイリオ" pitchFamily="50" charset="-128"/>
                          <a:ea typeface="メイリオ" pitchFamily="50" charset="-128"/>
                          <a:cs typeface="メイリオ" pitchFamily="50" charset="-128"/>
                        </a:rPr>
                        <a:t>回</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・告知・募集ページ制作</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・募集時のアンケート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a:t>
                      </a:r>
                    </a:p>
                    <a:p>
                      <a:pPr algn="l"/>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・事後アンケート</a:t>
                      </a: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問</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48652">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0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endParaRPr lang="ja-JP" altLang="en-US" sz="900" dirty="0" smtClean="0"/>
                    </a:p>
                    <a:p>
                      <a:pPr algn="l"/>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発送費は別途頂戴いたします。</a:t>
                      </a: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52" name="Rectangle 62"/>
          <p:cNvSpPr>
            <a:spLocks noChangeArrowheads="1"/>
          </p:cNvSpPr>
          <p:nvPr/>
        </p:nvSpPr>
        <p:spPr bwMode="auto">
          <a:xfrm>
            <a:off x="3395794" y="4338512"/>
            <a:ext cx="2339102" cy="307777"/>
          </a:xfrm>
          <a:prstGeom prst="rect">
            <a:avLst/>
          </a:prstGeom>
          <a:noFill/>
          <a:ln w="9525">
            <a:noFill/>
            <a:miter lim="800000"/>
            <a:headEnd/>
            <a:tailEnd/>
          </a:ln>
        </p:spPr>
        <p:txBody>
          <a:bodyPr wrap="none">
            <a:spAutoFit/>
          </a:bodyPr>
          <a:lstStyle/>
          <a:p>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モニターサンプリング</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企画</a:t>
            </a:r>
          </a:p>
        </p:txBody>
      </p:sp>
      <p:sp>
        <p:nvSpPr>
          <p:cNvPr id="53" name="Rectangle 15"/>
          <p:cNvSpPr>
            <a:spLocks noChangeArrowheads="1"/>
          </p:cNvSpPr>
          <p:nvPr/>
        </p:nvSpPr>
        <p:spPr bwMode="auto">
          <a:xfrm>
            <a:off x="7181491" y="2531787"/>
            <a:ext cx="2610569" cy="564832"/>
          </a:xfrm>
          <a:prstGeom prst="rect">
            <a:avLst/>
          </a:prstGeom>
          <a:solidFill>
            <a:srgbClr val="F8F8F8"/>
          </a:soli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0154" tIns="50077" rIns="100154" bIns="50077" anchor="ctr"/>
          <a:lstStyle>
            <a:lvl1pPr algn="l" defTabSz="1001713" eaLnBrk="0" hangingPunct="0">
              <a:spcBef>
                <a:spcPct val="20000"/>
              </a:spcBef>
              <a:buChar char="•"/>
              <a:defRPr kumimoji="1" sz="900">
                <a:solidFill>
                  <a:schemeClr val="tx1"/>
                </a:solidFill>
                <a:latin typeface="Arial" charset="0"/>
                <a:ea typeface="ＭＳ Ｐゴシック" charset="-128"/>
              </a:defRPr>
            </a:lvl1pPr>
            <a:lvl2pPr marL="742950" indent="-285750" algn="l" defTabSz="1001713" eaLnBrk="0" hangingPunct="0">
              <a:spcBef>
                <a:spcPct val="20000"/>
              </a:spcBef>
              <a:buChar char="–"/>
              <a:defRPr kumimoji="1" sz="900">
                <a:solidFill>
                  <a:schemeClr val="tx1"/>
                </a:solidFill>
                <a:latin typeface="Arial" charset="0"/>
                <a:ea typeface="ＭＳ Ｐゴシック" charset="-128"/>
              </a:defRPr>
            </a:lvl2pPr>
            <a:lvl3pPr marL="1143000" indent="-228600" algn="l" defTabSz="1001713" eaLnBrk="0" hangingPunct="0">
              <a:spcBef>
                <a:spcPct val="20000"/>
              </a:spcBef>
              <a:buChar char="•"/>
              <a:defRPr kumimoji="1" sz="900">
                <a:solidFill>
                  <a:schemeClr val="tx1"/>
                </a:solidFill>
                <a:latin typeface="Arial" charset="0"/>
                <a:ea typeface="ＭＳ Ｐゴシック" charset="-128"/>
              </a:defRPr>
            </a:lvl3pPr>
            <a:lvl4pPr marL="1600200" indent="-228600" algn="l" defTabSz="1001713" eaLnBrk="0" hangingPunct="0">
              <a:spcBef>
                <a:spcPct val="20000"/>
              </a:spcBef>
              <a:buChar char="–"/>
              <a:defRPr kumimoji="1" sz="900">
                <a:solidFill>
                  <a:schemeClr val="tx1"/>
                </a:solidFill>
                <a:latin typeface="Arial" charset="0"/>
                <a:ea typeface="ＭＳ Ｐゴシック" charset="-128"/>
              </a:defRPr>
            </a:lvl4pPr>
            <a:lvl5pPr marL="2057400" indent="-228600" algn="l" defTabSz="1001713" eaLnBrk="0" hangingPunct="0">
              <a:spcBef>
                <a:spcPct val="20000"/>
              </a:spcBef>
              <a:buChar char="»"/>
              <a:defRPr kumimoji="1" sz="900">
                <a:solidFill>
                  <a:schemeClr val="tx1"/>
                </a:solidFill>
                <a:latin typeface="Arial" charset="0"/>
                <a:ea typeface="ＭＳ Ｐゴシック" charset="-128"/>
              </a:defRPr>
            </a:lvl5pPr>
            <a:lvl6pPr marL="25146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0171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en-US" altLang="ja-JP" b="0" dirty="0" smtClean="0">
                <a:latin typeface="メイリオ" pitchFamily="50" charset="-128"/>
                <a:ea typeface="メイリオ" pitchFamily="50" charset="-128"/>
                <a:cs typeface="メイリオ" pitchFamily="50" charset="-128"/>
              </a:rPr>
              <a:t>【</a:t>
            </a:r>
            <a:r>
              <a:rPr lang="ja-JP" altLang="en-US" b="0" dirty="0" smtClean="0">
                <a:latin typeface="メイリオ" pitchFamily="50" charset="-128"/>
                <a:ea typeface="メイリオ" pitchFamily="50" charset="-128"/>
                <a:cs typeface="メイリオ" pitchFamily="50" charset="-128"/>
              </a:rPr>
              <a:t>事後アンケート結果</a:t>
            </a:r>
            <a:r>
              <a:rPr lang="ja-JP" altLang="en-US" b="0" dirty="0">
                <a:latin typeface="メイリオ" pitchFamily="50" charset="-128"/>
                <a:ea typeface="メイリオ" pitchFamily="50" charset="-128"/>
                <a:cs typeface="メイリオ" pitchFamily="50" charset="-128"/>
              </a:rPr>
              <a:t>報告書</a:t>
            </a:r>
            <a:r>
              <a:rPr lang="en-US" altLang="ja-JP" b="0" dirty="0">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b="0" dirty="0">
                <a:latin typeface="メイリオ" pitchFamily="50" charset="-128"/>
                <a:ea typeface="メイリオ" pitchFamily="50" charset="-128"/>
                <a:cs typeface="メイリオ" pitchFamily="50" charset="-128"/>
              </a:rPr>
              <a:t>単純集計結果を報告書としてご提出いたします。</a:t>
            </a:r>
          </a:p>
        </p:txBody>
      </p:sp>
      <p:grpSp>
        <p:nvGrpSpPr>
          <p:cNvPr id="54" name="グループ化 53"/>
          <p:cNvGrpSpPr/>
          <p:nvPr/>
        </p:nvGrpSpPr>
        <p:grpSpPr>
          <a:xfrm>
            <a:off x="7873773" y="3123354"/>
            <a:ext cx="1226003" cy="1542193"/>
            <a:chOff x="7216089" y="3446846"/>
            <a:chExt cx="1676391" cy="2108737"/>
          </a:xfrm>
        </p:grpSpPr>
        <p:pic>
          <p:nvPicPr>
            <p:cNvPr id="5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6089" y="3446846"/>
              <a:ext cx="1676391" cy="2108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6" name="テキスト ボックス 55"/>
            <p:cNvSpPr txBox="1"/>
            <p:nvPr/>
          </p:nvSpPr>
          <p:spPr>
            <a:xfrm>
              <a:off x="7688393" y="3661574"/>
              <a:ext cx="1010898" cy="462926"/>
            </a:xfrm>
            <a:prstGeom prst="rect">
              <a:avLst/>
            </a:prstGeom>
            <a:noFill/>
          </p:spPr>
          <p:txBody>
            <a:bodyPr wrap="none" rtlCol="0">
              <a:spAutoFit/>
            </a:bodyPr>
            <a:lstStyle/>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フレッシャーズ</a:t>
              </a:r>
              <a:endParaRPr kumimoji="1" lang="en-US" altLang="ja-JP"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調べ</a:t>
              </a:r>
              <a:endParaRPr kumimoji="1" lang="ja-JP" altLang="en-US" sz="8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9945" y="4249205"/>
              <a:ext cx="1115613" cy="926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34" name="Picture 2" descr="C:\Users\s1150735\Desktop\画像\12791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739" y="290010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5850" name="Rectangle 23"/>
          <p:cNvSpPr>
            <a:spLocks noChangeArrowheads="1"/>
          </p:cNvSpPr>
          <p:nvPr/>
        </p:nvSpPr>
        <p:spPr bwMode="auto">
          <a:xfrm>
            <a:off x="4919319" y="3940273"/>
            <a:ext cx="1800225" cy="400101"/>
          </a:xfrm>
          <a:prstGeom prst="rect">
            <a:avLst/>
          </a:prstGeom>
          <a:solidFill>
            <a:srgbClr val="FFFFFF">
              <a:alpha val="80000"/>
            </a:srgbClr>
          </a:solidFill>
          <a:ln>
            <a:noFill/>
          </a:ln>
          <a:effectLst/>
          <a:extLst/>
        </p:spPr>
        <p:txBody>
          <a:bodyPr wrap="square" lIns="91431" tIns="45716" rIns="91431" bIns="45716">
            <a:spAutoFit/>
          </a:bodyPr>
          <a:lstStyle/>
          <a:p>
            <a:r>
              <a:rPr lang="ja-JP" altLang="en-US" sz="1000" b="1" dirty="0">
                <a:solidFill>
                  <a:srgbClr val="C00000"/>
                </a:solidFill>
                <a:latin typeface="メイリオ" pitchFamily="50" charset="-128"/>
                <a:ea typeface="メイリオ" pitchFamily="50" charset="-128"/>
                <a:cs typeface="メイリオ" pitchFamily="50" charset="-128"/>
              </a:rPr>
              <a:t>実際に使ってもらうことで、</a:t>
            </a:r>
            <a:endParaRPr lang="en-US" altLang="ja-JP" sz="1000" b="1" dirty="0">
              <a:solidFill>
                <a:srgbClr val="C00000"/>
              </a:solidFill>
              <a:latin typeface="メイリオ" pitchFamily="50" charset="-128"/>
              <a:ea typeface="メイリオ" pitchFamily="50" charset="-128"/>
              <a:cs typeface="メイリオ" pitchFamily="50" charset="-128"/>
            </a:endParaRPr>
          </a:p>
          <a:p>
            <a:r>
              <a:rPr lang="ja-JP" altLang="en-US" sz="1000" b="1" dirty="0">
                <a:solidFill>
                  <a:srgbClr val="C00000"/>
                </a:solidFill>
                <a:latin typeface="メイリオ" pitchFamily="50" charset="-128"/>
                <a:ea typeface="メイリオ" pitchFamily="50" charset="-128"/>
                <a:cs typeface="メイリオ" pitchFamily="50" charset="-128"/>
              </a:rPr>
              <a:t>良さを体感！</a:t>
            </a:r>
          </a:p>
        </p:txBody>
      </p:sp>
      <p:pic>
        <p:nvPicPr>
          <p:cNvPr id="28" name="Picture 4" descr="C:\Users\s1150735\Desktop\画像\11815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99544" y="283608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Users\s1150735\Desktop\画像\123123.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09739" y="2579287"/>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s1150735\Desktop\画像\121055.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9431" y="3256725"/>
            <a:ext cx="720000" cy="720000"/>
          </a:xfrm>
          <a:prstGeom prst="rect">
            <a:avLst/>
          </a:prstGeom>
          <a:noFill/>
          <a:extLst>
            <a:ext uri="{909E8E84-426E-40DD-AFC4-6F175D3DCCD1}">
              <a14:hiddenFill xmlns:a14="http://schemas.microsoft.com/office/drawing/2010/main">
                <a:solidFill>
                  <a:srgbClr val="FFFFFF"/>
                </a:solidFill>
              </a14:hiddenFill>
            </a:ext>
          </a:extLst>
        </p:spPr>
      </p:pic>
      <p:sp>
        <p:nvSpPr>
          <p:cNvPr id="31"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36</a:t>
            </a:fld>
            <a:endParaRPr lang="ja-JP" altLang="en-US"/>
          </a:p>
        </p:txBody>
      </p:sp>
    </p:spTree>
    <p:extLst>
      <p:ext uri="{BB962C8B-B14F-4D97-AF65-F5344CB8AC3E}">
        <p14:creationId xmlns:p14="http://schemas.microsoft.com/office/powerpoint/2010/main" val="753017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smtClean="0"/>
              <a:t>【</a:t>
            </a:r>
            <a:r>
              <a:rPr lang="ja-JP" altLang="en-US" dirty="0" smtClean="0"/>
              <a:t>リアル</a:t>
            </a:r>
            <a:r>
              <a:rPr lang="en-US" altLang="ja-JP" dirty="0" smtClean="0"/>
              <a:t>】</a:t>
            </a:r>
            <a:r>
              <a:rPr lang="ja-JP" altLang="en-US" dirty="0" smtClean="0"/>
              <a:t>フレッシャーズイベント</a:t>
            </a:r>
            <a:endParaRPr kumimoji="1" lang="ja-JP" altLang="en-US" dirty="0"/>
          </a:p>
        </p:txBody>
      </p:sp>
      <p:sp>
        <p:nvSpPr>
          <p:cNvPr id="36875" name="Text Box 15"/>
          <p:cNvSpPr txBox="1">
            <a:spLocks noChangeArrowheads="1"/>
          </p:cNvSpPr>
          <p:nvPr/>
        </p:nvSpPr>
        <p:spPr bwMode="auto">
          <a:xfrm>
            <a:off x="364332" y="5522443"/>
            <a:ext cx="1933507" cy="23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a:latin typeface="メイリオ" pitchFamily="50" charset="-128"/>
                <a:ea typeface="メイリオ" pitchFamily="50" charset="-128"/>
                <a:cs typeface="メイリオ" pitchFamily="50" charset="-128"/>
              </a:rPr>
              <a:t>【</a:t>
            </a:r>
            <a:r>
              <a:rPr lang="ja-JP" altLang="en-US" sz="900">
                <a:latin typeface="メイリオ" pitchFamily="50" charset="-128"/>
                <a:ea typeface="メイリオ" pitchFamily="50" charset="-128"/>
                <a:cs typeface="メイリオ" pitchFamily="50" charset="-128"/>
              </a:rPr>
              <a:t>弊社施設「マイナビルーム」</a:t>
            </a:r>
            <a:r>
              <a:rPr lang="en-US" altLang="ja-JP" sz="900">
                <a:latin typeface="メイリオ" pitchFamily="50" charset="-128"/>
                <a:ea typeface="メイリオ" pitchFamily="50" charset="-128"/>
                <a:cs typeface="メイリオ" pitchFamily="50" charset="-128"/>
              </a:rPr>
              <a:t>】</a:t>
            </a:r>
          </a:p>
        </p:txBody>
      </p:sp>
      <p:sp>
        <p:nvSpPr>
          <p:cNvPr id="36880" name="Text Box 50"/>
          <p:cNvSpPr txBox="1">
            <a:spLocks noChangeArrowheads="1"/>
          </p:cNvSpPr>
          <p:nvPr/>
        </p:nvSpPr>
        <p:spPr bwMode="auto">
          <a:xfrm>
            <a:off x="5503540" y="2194382"/>
            <a:ext cx="3239955" cy="239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90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タイアップ事例（コミュニケーション力</a:t>
            </a:r>
            <a:r>
              <a:rPr lang="en-US" altLang="ja-JP" sz="900" dirty="0" smtClean="0">
                <a:latin typeface="メイリオ" pitchFamily="50" charset="-128"/>
                <a:ea typeface="メイリオ" pitchFamily="50" charset="-128"/>
                <a:cs typeface="メイリオ" pitchFamily="50" charset="-128"/>
              </a:rPr>
              <a:t>UP</a:t>
            </a:r>
            <a:r>
              <a:rPr lang="ja-JP" altLang="en-US" sz="900" dirty="0" smtClean="0">
                <a:latin typeface="メイリオ" pitchFamily="50" charset="-128"/>
                <a:ea typeface="メイリオ" pitchFamily="50" charset="-128"/>
                <a:cs typeface="メイリオ" pitchFamily="50" charset="-128"/>
              </a:rPr>
              <a:t>セミナー</a:t>
            </a:r>
            <a:r>
              <a:rPr lang="ja-JP" altLang="en-US" sz="900" dirty="0">
                <a:latin typeface="メイリオ" pitchFamily="50" charset="-128"/>
                <a:ea typeface="メイリオ" pitchFamily="50" charset="-128"/>
                <a:cs typeface="メイリオ" pitchFamily="50" charset="-128"/>
              </a:rPr>
              <a:t>）</a:t>
            </a:r>
            <a:r>
              <a:rPr lang="en-US" altLang="ja-JP" sz="900" dirty="0">
                <a:latin typeface="メイリオ" pitchFamily="50" charset="-128"/>
                <a:ea typeface="メイリオ" pitchFamily="50" charset="-128"/>
                <a:cs typeface="メイリオ" pitchFamily="50" charset="-128"/>
              </a:rPr>
              <a:t>】</a:t>
            </a:r>
          </a:p>
        </p:txBody>
      </p:sp>
      <p:pic>
        <p:nvPicPr>
          <p:cNvPr id="25"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75" y="5820319"/>
            <a:ext cx="2227065" cy="132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4281" y="5846760"/>
            <a:ext cx="2041326" cy="127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325666" y="6312552"/>
            <a:ext cx="1112282" cy="186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graphicFrame>
        <p:nvGraphicFramePr>
          <p:cNvPr id="26" name="表 25"/>
          <p:cNvGraphicFramePr>
            <a:graphicFrameLocks noGrp="1"/>
          </p:cNvGraphicFramePr>
          <p:nvPr>
            <p:extLst>
              <p:ext uri="{D42A27DB-BD31-4B8C-83A1-F6EECF244321}">
                <p14:modId xmlns:p14="http://schemas.microsoft.com/office/powerpoint/2010/main" val="213247126"/>
              </p:ext>
            </p:extLst>
          </p:nvPr>
        </p:nvGraphicFramePr>
        <p:xfrm>
          <a:off x="494957" y="2504198"/>
          <a:ext cx="4491275" cy="2921092"/>
        </p:xfrm>
        <a:graphic>
          <a:graphicData uri="http://schemas.openxmlformats.org/drawingml/2006/table">
            <a:tbl>
              <a:tblPr/>
              <a:tblGrid>
                <a:gridCol w="842973"/>
                <a:gridCol w="3648302"/>
              </a:tblGrid>
              <a:tr h="168176">
                <a:tc gridSpan="2">
                  <a:txBody>
                    <a:bodyPr/>
                    <a:lstStyle/>
                    <a:p>
                      <a:pPr algn="ctr" fontAlgn="ctr"/>
                      <a:r>
                        <a:rPr lang="ja-JP" altLang="en-US" sz="1200" b="1" i="0" u="none" strike="noStrike" dirty="0" smtClean="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rPr>
                        <a:t>詳細</a:t>
                      </a: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c hMerge="1">
                  <a:txBody>
                    <a:bodyPr/>
                    <a:lstStyle/>
                    <a:p>
                      <a:pPr algn="ctr" fontAlgn="ctr"/>
                      <a:endParaRPr lang="ja-JP" altLang="en-US" sz="1200" b="1" i="0" u="none" strike="noStrike" dirty="0">
                        <a:solidFill>
                          <a:srgbClr val="FFFFFF"/>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solidFill>
                      <a:schemeClr val="bg1">
                        <a:lumMod val="65000"/>
                      </a:schemeClr>
                    </a:solidFill>
                  </a:tcPr>
                </a:tc>
              </a:tr>
              <a:tr h="418042">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定価</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gn="l" fontAlgn="ctr"/>
                      <a:r>
                        <a:rPr lang="ja-JP" altLang="en-US"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rPr>
                        <a:t>1,500,000-</a:t>
                      </a:r>
                      <a:endParaRPr lang="en-US" altLang="ja-JP" sz="1000" b="1" i="0" u="none" strike="noStrike" dirty="0" smtClean="0">
                        <a:solidFill>
                          <a:srgbClr val="FF99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4747">
                <a:tc>
                  <a:txBody>
                    <a:bodyPr/>
                    <a:lstStyle/>
                    <a:p>
                      <a:pPr algn="ctr" fontAlgn="ctr"/>
                      <a:r>
                        <a:rPr lang="ja-JP" altLang="en-US" sz="900" dirty="0" smtClean="0">
                          <a:latin typeface="メイリオ" pitchFamily="50" charset="-128"/>
                          <a:ea typeface="メイリオ" pitchFamily="50" charset="-128"/>
                          <a:cs typeface="メイリオ" pitchFamily="50" charset="-128"/>
                        </a:rPr>
                        <a:t>来場者実績</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en-US" altLang="ja-JP" sz="1000" dirty="0" smtClean="0">
                          <a:latin typeface="メイリオ" pitchFamily="50" charset="-128"/>
                          <a:ea typeface="メイリオ" pitchFamily="50" charset="-128"/>
                          <a:cs typeface="メイリオ" pitchFamily="50" charset="-128"/>
                        </a:rPr>
                        <a:t>20</a:t>
                      </a:r>
                      <a:r>
                        <a:rPr lang="ja-JP" altLang="en-US" sz="1000" dirty="0" smtClean="0">
                          <a:latin typeface="メイリオ" pitchFamily="50" charset="-128"/>
                          <a:ea typeface="メイリオ" pitchFamily="50" charset="-128"/>
                          <a:cs typeface="メイリオ" pitchFamily="50" charset="-128"/>
                        </a:rPr>
                        <a:t>～</a:t>
                      </a:r>
                      <a:r>
                        <a:rPr lang="en-US" altLang="ja-JP" sz="1000" dirty="0" smtClean="0">
                          <a:latin typeface="メイリオ" pitchFamily="50" charset="-128"/>
                          <a:ea typeface="メイリオ" pitchFamily="50" charset="-128"/>
                          <a:cs typeface="メイリオ" pitchFamily="50" charset="-128"/>
                        </a:rPr>
                        <a:t>2,000</a:t>
                      </a:r>
                      <a:r>
                        <a:rPr lang="ja-JP" altLang="en-US" sz="1000" dirty="0" smtClean="0">
                          <a:latin typeface="メイリオ" pitchFamily="50" charset="-128"/>
                          <a:ea typeface="メイリオ" pitchFamily="50" charset="-128"/>
                          <a:cs typeface="メイリオ" pitchFamily="50" charset="-128"/>
                        </a:rPr>
                        <a:t>名　</a:t>
                      </a:r>
                      <a:r>
                        <a:rPr lang="en-US" altLang="ja-JP" sz="90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内容によって異なります。</a:t>
                      </a:r>
                      <a:endParaRPr lang="ja-JP" altLang="en-US"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04747">
                <a:tc>
                  <a:txBody>
                    <a:bodyPr/>
                    <a:lstStyle/>
                    <a:p>
                      <a:pPr algn="ctr" fontAlgn="ctr"/>
                      <a:r>
                        <a:rPr lang="ja-JP" altLang="en-US" sz="900" dirty="0" smtClean="0">
                          <a:latin typeface="メイリオ" pitchFamily="50" charset="-128"/>
                          <a:ea typeface="メイリオ" pitchFamily="50" charset="-128"/>
                          <a:cs typeface="メイリオ" pitchFamily="50" charset="-128"/>
                        </a:rPr>
                        <a:t>募集開始日</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dirty="0" smtClean="0">
                          <a:latin typeface="メイリオ" pitchFamily="50" charset="-128"/>
                          <a:ea typeface="メイリオ" pitchFamily="50" charset="-128"/>
                          <a:cs typeface="メイリオ" pitchFamily="50" charset="-128"/>
                        </a:rPr>
                        <a:t>木曜日</a:t>
                      </a:r>
                      <a:endParaRPr lang="ja-JP" altLang="en-US" sz="900" dirty="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67656">
                <a:tc>
                  <a:txBody>
                    <a:bodyPr/>
                    <a:lstStyle/>
                    <a:p>
                      <a:pPr algn="ctr" fontAlgn="ctr"/>
                      <a:r>
                        <a:rPr lang="ja-JP" altLang="en-US" sz="900" dirty="0" smtClean="0">
                          <a:latin typeface="メイリオ" pitchFamily="50" charset="-128"/>
                          <a:ea typeface="メイリオ" pitchFamily="50" charset="-128"/>
                          <a:cs typeface="メイリオ" pitchFamily="50" charset="-128"/>
                        </a:rPr>
                        <a:t>告知枠</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b="0" dirty="0" smtClean="0">
                          <a:latin typeface="メイリオ" pitchFamily="50" charset="-128"/>
                          <a:ea typeface="メイリオ" pitchFamily="50" charset="-128"/>
                          <a:cs typeface="メイリオ" pitchFamily="50" charset="-128"/>
                        </a:rPr>
                        <a:t>・</a:t>
                      </a:r>
                      <a:r>
                        <a:rPr lang="ja-JP" altLang="en-US" sz="900" dirty="0" smtClean="0">
                          <a:latin typeface="メイリオ" pitchFamily="50" charset="-128"/>
                          <a:ea typeface="メイリオ" pitchFamily="50" charset="-128"/>
                          <a:cs typeface="メイリオ" pitchFamily="50" charset="-128"/>
                        </a:rPr>
                        <a:t>イベント募集告知枠（</a:t>
                      </a:r>
                      <a:r>
                        <a:rPr lang="en-US" altLang="ja-JP" sz="900" dirty="0" smtClean="0">
                          <a:latin typeface="メイリオ" pitchFamily="50" charset="-128"/>
                          <a:ea typeface="メイリオ" pitchFamily="50" charset="-128"/>
                          <a:cs typeface="メイリオ" pitchFamily="50" charset="-128"/>
                        </a:rPr>
                        <a:t>4</a:t>
                      </a:r>
                      <a:r>
                        <a:rPr lang="ja-JP" altLang="en-US" sz="900" dirty="0" smtClean="0">
                          <a:latin typeface="メイリオ" pitchFamily="50" charset="-128"/>
                          <a:ea typeface="メイリオ" pitchFamily="50" charset="-128"/>
                          <a:cs typeface="メイリオ" pitchFamily="50" charset="-128"/>
                        </a:rPr>
                        <a:t>週間）</a:t>
                      </a:r>
                    </a:p>
                    <a:p>
                      <a:pPr>
                        <a:lnSpc>
                          <a:spcPct val="120000"/>
                        </a:lnSpc>
                      </a:pPr>
                      <a:r>
                        <a:rPr lang="ja-JP" altLang="en-US" sz="900" dirty="0" smtClean="0">
                          <a:latin typeface="メイリオ" pitchFamily="50" charset="-128"/>
                          <a:ea typeface="メイリオ" pitchFamily="50" charset="-128"/>
                          <a:cs typeface="メイリオ" pitchFamily="50" charset="-128"/>
                        </a:rPr>
                        <a:t>・メールマガジン イベント募集告知枠</a:t>
                      </a:r>
                      <a:r>
                        <a:rPr lang="en-US" altLang="ja-JP" sz="900" dirty="0" smtClean="0">
                          <a:latin typeface="メイリオ" pitchFamily="50" charset="-128"/>
                          <a:ea typeface="メイリオ" pitchFamily="50" charset="-128"/>
                          <a:cs typeface="メイリオ" pitchFamily="50" charset="-128"/>
                        </a:rPr>
                        <a:t>×2</a:t>
                      </a:r>
                      <a:r>
                        <a:rPr lang="ja-JP" altLang="en-US" sz="900" dirty="0" smtClean="0">
                          <a:latin typeface="メイリオ" pitchFamily="50" charset="-128"/>
                          <a:ea typeface="メイリオ" pitchFamily="50" charset="-128"/>
                          <a:cs typeface="メイリオ" pitchFamily="50" charset="-128"/>
                        </a:rPr>
                        <a:t>回</a:t>
                      </a:r>
                      <a:endParaRPr lang="ja-JP" altLang="en-US" sz="900" b="0" dirty="0" smtClean="0">
                        <a:latin typeface="メイリオ" pitchFamily="50" charset="-128"/>
                        <a:ea typeface="メイリオ" pitchFamily="50" charset="-128"/>
                        <a:cs typeface="メイリオ"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783268">
                <a:tc>
                  <a:txBody>
                    <a:bodyPr/>
                    <a:lstStyle/>
                    <a:p>
                      <a:pPr algn="ctr" fontAlgn="ctr"/>
                      <a:r>
                        <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実施内容</a:t>
                      </a: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a:lnSpc>
                          <a:spcPct val="120000"/>
                        </a:lnSpc>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・告知・募集ページ制作</a:t>
                      </a:r>
                    </a:p>
                    <a:p>
                      <a:pPr>
                        <a:lnSpc>
                          <a:spcPct val="120000"/>
                        </a:lnSpc>
                      </a:pP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・募集時のセグメント・事前アンケート</a:t>
                      </a:r>
                      <a:r>
                        <a:rPr lang="en-US" altLang="ja-JP" sz="900" dirty="0" smtClean="0">
                          <a:latin typeface="メイリオ" pitchFamily="50" charset="-128"/>
                          <a:ea typeface="メイリオ" pitchFamily="50" charset="-128"/>
                          <a:cs typeface="メイリオ" pitchFamily="50" charset="-128"/>
                        </a:rPr>
                        <a:t>3</a:t>
                      </a:r>
                      <a:r>
                        <a:rPr lang="ja-JP" altLang="en-US" sz="900" dirty="0" smtClean="0">
                          <a:latin typeface="メイリオ" pitchFamily="50" charset="-128"/>
                          <a:ea typeface="メイリオ" pitchFamily="50" charset="-128"/>
                          <a:cs typeface="メイリオ" pitchFamily="50" charset="-128"/>
                        </a:rPr>
                        <a:t>問</a:t>
                      </a:r>
                    </a:p>
                    <a:p>
                      <a:pPr>
                        <a:lnSpc>
                          <a:spcPct val="120000"/>
                        </a:lnSpc>
                      </a:pPr>
                      <a:r>
                        <a:rPr lang="ja-JP" altLang="en-US" sz="900" dirty="0" smtClean="0">
                          <a:latin typeface="メイリオ" pitchFamily="50" charset="-128"/>
                          <a:ea typeface="メイリオ" pitchFamily="50" charset="-128"/>
                          <a:cs typeface="メイリオ" pitchFamily="50" charset="-128"/>
                        </a:rPr>
                        <a:t>・企画・運営実施（スタッフ</a:t>
                      </a:r>
                      <a:r>
                        <a:rPr lang="en-US" altLang="ja-JP" sz="900" dirty="0" smtClean="0">
                          <a:latin typeface="メイリオ" pitchFamily="50" charset="-128"/>
                          <a:ea typeface="メイリオ" pitchFamily="50" charset="-128"/>
                          <a:cs typeface="メイリオ" pitchFamily="50" charset="-128"/>
                        </a:rPr>
                        <a:t>3</a:t>
                      </a:r>
                      <a:r>
                        <a:rPr lang="ja-JP" altLang="en-US" sz="900" dirty="0" smtClean="0">
                          <a:latin typeface="メイリオ" pitchFamily="50" charset="-128"/>
                          <a:ea typeface="メイリオ" pitchFamily="50" charset="-128"/>
                          <a:cs typeface="メイリオ" pitchFamily="50" charset="-128"/>
                        </a:rPr>
                        <a:t>名まで）</a:t>
                      </a:r>
                    </a:p>
                    <a:p>
                      <a:pPr>
                        <a:lnSpc>
                          <a:spcPct val="120000"/>
                        </a:lnSpc>
                      </a:pPr>
                      <a:r>
                        <a:rPr lang="ja-JP" altLang="en-US" sz="900" dirty="0" smtClean="0">
                          <a:latin typeface="メイリオ" pitchFamily="50" charset="-128"/>
                          <a:ea typeface="メイリオ" pitchFamily="50" charset="-128"/>
                          <a:cs typeface="メイリオ" pitchFamily="50" charset="-128"/>
                        </a:rPr>
                        <a:t>・募集管理（応募受付システム・応募問合せ受付）</a:t>
                      </a:r>
                    </a:p>
                    <a:p>
                      <a:pPr>
                        <a:lnSpc>
                          <a:spcPct val="120000"/>
                        </a:lnSpc>
                      </a:pPr>
                      <a:r>
                        <a:rPr lang="en-US" altLang="ja-JP" sz="800" dirty="0" smtClean="0">
                          <a:latin typeface="メイリオ" pitchFamily="50" charset="-128"/>
                          <a:ea typeface="メイリオ" pitchFamily="50" charset="-128"/>
                          <a:cs typeface="メイリオ" pitchFamily="50" charset="-128"/>
                        </a:rPr>
                        <a:t>※</a:t>
                      </a:r>
                      <a:r>
                        <a:rPr lang="ja-JP" altLang="en-US" sz="800" dirty="0" smtClean="0">
                          <a:latin typeface="メイリオ" pitchFamily="50" charset="-128"/>
                          <a:ea typeface="メイリオ" pitchFamily="50" charset="-128"/>
                          <a:cs typeface="メイリオ" pitchFamily="50" charset="-128"/>
                        </a:rPr>
                        <a:t>上記以外については、全てオプション費用をいただきます（次頁ご参照）</a:t>
                      </a:r>
                      <a:endPar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endParaRPr>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r h="384415">
                <a:tc>
                  <a:txBody>
                    <a:bodyPr/>
                    <a:lstStyle/>
                    <a:p>
                      <a:pPr algn="ctr" fontAlgn="ctr"/>
                      <a:r>
                        <a:rPr lang="ja-JP" altLang="en-US" sz="900" b="0" i="0" u="none" strike="noStrike" dirty="0" smtClean="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rPr>
                        <a:t>注意事項</a:t>
                      </a:r>
                      <a:endParaRPr lang="ja-JP" altLang="en-US" sz="900" b="0" i="0" u="none" strike="noStrike" dirty="0">
                        <a:solidFill>
                          <a:srgbClr val="000000"/>
                        </a:solidFill>
                        <a:effectLst/>
                        <a:latin typeface="メイリオ" panose="020B0604030504040204" pitchFamily="50" charset="-128"/>
                        <a:ea typeface="メイリオ" panose="020B0604030504040204" pitchFamily="50" charset="-128"/>
                        <a:cs typeface="メイリオ" panose="020B0604030504040204" pitchFamily="50" charset="-128"/>
                      </a:endParaRPr>
                    </a:p>
                  </a:txBody>
                  <a:tcPr marL="9525" marR="9525" marT="9525" marB="0"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noFill/>
                  </a:tcPr>
                </a:tc>
                <a:tc>
                  <a:txBody>
                    <a:bodyPr/>
                    <a:lstStyle/>
                    <a:p>
                      <a:pPr marL="0" marR="0" indent="0" algn="l" defTabSz="1000902" rtl="0" eaLnBrk="1" fontAlgn="auto" latinLnBrk="0" hangingPunct="1">
                        <a:lnSpc>
                          <a:spcPct val="120000"/>
                        </a:lnSpc>
                        <a:spcBef>
                          <a:spcPts val="0"/>
                        </a:spcBef>
                        <a:spcAft>
                          <a:spcPts val="0"/>
                        </a:spcAft>
                        <a:buClrTx/>
                        <a:buSzTx/>
                        <a:buFontTx/>
                        <a:buNone/>
                        <a:tabLst/>
                        <a:defRPr/>
                      </a:pPr>
                      <a:r>
                        <a:rPr lang="en-US" altLang="ja-JP" sz="9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900" dirty="0" smtClean="0"/>
                    </a:p>
                  </a:txBody>
                  <a:tcPr anchor="ctr">
                    <a:lnL w="6350" cap="flat" cmpd="sng" algn="ctr">
                      <a:solidFill>
                        <a:srgbClr val="404040"/>
                      </a:solidFill>
                      <a:prstDash val="solid"/>
                      <a:round/>
                      <a:headEnd type="none" w="med" len="med"/>
                      <a:tailEnd type="none" w="med" len="med"/>
                    </a:lnL>
                    <a:lnR w="6350" cap="flat" cmpd="sng" algn="ctr">
                      <a:solidFill>
                        <a:srgbClr val="404040"/>
                      </a:solidFill>
                      <a:prstDash val="solid"/>
                      <a:round/>
                      <a:headEnd type="none" w="med" len="med"/>
                      <a:tailEnd type="none" w="med" len="med"/>
                    </a:lnR>
                    <a:lnT w="6350" cap="flat" cmpd="sng" algn="ctr">
                      <a:solidFill>
                        <a:srgbClr val="404040"/>
                      </a:solidFill>
                      <a:prstDash val="solid"/>
                      <a:round/>
                      <a:headEnd type="none" w="med" len="med"/>
                      <a:tailEnd type="none" w="med" len="med"/>
                    </a:lnT>
                    <a:lnB w="6350" cap="flat" cmpd="sng" algn="ctr">
                      <a:solidFill>
                        <a:srgbClr val="404040"/>
                      </a:solidFill>
                      <a:prstDash val="solid"/>
                      <a:round/>
                      <a:headEnd type="none" w="med" len="med"/>
                      <a:tailEnd type="none" w="med" len="med"/>
                    </a:lnB>
                  </a:tcPr>
                </a:tc>
              </a:tr>
            </a:tbl>
          </a:graphicData>
        </a:graphic>
      </p:graphicFrame>
      <p:sp>
        <p:nvSpPr>
          <p:cNvPr id="27" name="Rectangle 62"/>
          <p:cNvSpPr>
            <a:spLocks noChangeArrowheads="1"/>
          </p:cNvSpPr>
          <p:nvPr/>
        </p:nvSpPr>
        <p:spPr bwMode="auto">
          <a:xfrm>
            <a:off x="364332" y="2160310"/>
            <a:ext cx="2159566" cy="307777"/>
          </a:xfrm>
          <a:prstGeom prst="rect">
            <a:avLst/>
          </a:prstGeom>
          <a:noFill/>
          <a:ln w="9525">
            <a:noFill/>
            <a:miter lim="800000"/>
            <a:headEnd/>
            <a:tailEnd/>
          </a:ln>
        </p:spPr>
        <p:txBody>
          <a:bodyPr wrap="none">
            <a:spAutoFit/>
          </a:bodyPr>
          <a:lstStyle/>
          <a:p>
            <a:r>
              <a:rPr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フレッシャーズイベント</a:t>
            </a:r>
            <a:endParaRPr lang="ja-JP" altLang="en-US" sz="1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946313" y="883990"/>
            <a:ext cx="8726853" cy="1077218"/>
          </a:xfrm>
          <a:prstGeom prst="rect">
            <a:avLst/>
          </a:prstGeom>
          <a:noFill/>
        </p:spPr>
        <p:txBody>
          <a:bodyPr wrap="square" rtlCol="0">
            <a:spAutoFit/>
          </a:bodyPr>
          <a:lstStyle/>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マネー講座やメイク</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セミナー</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など</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フレッシャーズに向けた個別イベントの実施が可能！</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12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セミナー開催をお考えの企業様に向けて</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、セミナー</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の企画立案から当日の運営</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まで一連</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業務</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トータル</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でご支援いたします。</a:t>
            </a:r>
          </a:p>
        </p:txBody>
      </p:sp>
      <p:pic>
        <p:nvPicPr>
          <p:cNvPr id="41" name="Picture 2"/>
          <p:cNvPicPr>
            <a:picLocks noChangeAspect="1" noChangeArrowheads="1"/>
          </p:cNvPicPr>
          <p:nvPr/>
        </p:nvPicPr>
        <p:blipFill rotWithShape="1">
          <a:blip r:embed="rId4"/>
          <a:srcRect l="1" r="660" b="57575"/>
          <a:stretch/>
        </p:blipFill>
        <p:spPr bwMode="auto">
          <a:xfrm>
            <a:off x="5540052" y="2786237"/>
            <a:ext cx="1474788" cy="2316598"/>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 Box 128"/>
          <p:cNvSpPr txBox="1">
            <a:spLocks noChangeArrowheads="1"/>
          </p:cNvSpPr>
          <p:nvPr/>
        </p:nvSpPr>
        <p:spPr bwMode="auto">
          <a:xfrm>
            <a:off x="5540052" y="2540174"/>
            <a:ext cx="149383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a:latin typeface="メイリオ" pitchFamily="50" charset="-128"/>
                <a:ea typeface="メイリオ" pitchFamily="50" charset="-128"/>
                <a:cs typeface="メイリオ" pitchFamily="50" charset="-128"/>
              </a:rPr>
              <a:t>▼イベント告知（</a:t>
            </a:r>
            <a:r>
              <a:rPr lang="en-US" altLang="ja-JP" sz="900">
                <a:latin typeface="メイリオ" pitchFamily="50" charset="-128"/>
                <a:ea typeface="メイリオ" pitchFamily="50" charset="-128"/>
                <a:cs typeface="メイリオ" pitchFamily="50" charset="-128"/>
              </a:rPr>
              <a:t>WEB</a:t>
            </a:r>
            <a:r>
              <a:rPr lang="ja-JP" altLang="en-US" sz="900">
                <a:latin typeface="メイリオ" pitchFamily="50" charset="-128"/>
                <a:ea typeface="メイリオ" pitchFamily="50" charset="-128"/>
                <a:cs typeface="メイリオ" pitchFamily="50" charset="-128"/>
              </a:rPr>
              <a:t>）</a:t>
            </a:r>
            <a:endParaRPr lang="en-US" altLang="ja-JP" sz="900">
              <a:latin typeface="メイリオ" pitchFamily="50" charset="-128"/>
              <a:ea typeface="メイリオ" pitchFamily="50" charset="-128"/>
              <a:cs typeface="メイリオ" pitchFamily="50" charset="-128"/>
            </a:endParaRPr>
          </a:p>
        </p:txBody>
      </p:sp>
      <p:sp>
        <p:nvSpPr>
          <p:cNvPr id="43" name="Text Box 128"/>
          <p:cNvSpPr txBox="1">
            <a:spLocks noChangeArrowheads="1"/>
          </p:cNvSpPr>
          <p:nvPr/>
        </p:nvSpPr>
        <p:spPr bwMode="auto">
          <a:xfrm>
            <a:off x="5503540" y="5574456"/>
            <a:ext cx="771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a:latin typeface="メイリオ" pitchFamily="50" charset="-128"/>
                <a:ea typeface="メイリオ" pitchFamily="50" charset="-128"/>
                <a:cs typeface="メイリオ" pitchFamily="50" charset="-128"/>
              </a:rPr>
              <a:t>▼イベント</a:t>
            </a:r>
            <a:endParaRPr lang="en-US" altLang="ja-JP" sz="900">
              <a:latin typeface="メイリオ" pitchFamily="50" charset="-128"/>
              <a:ea typeface="メイリオ" pitchFamily="50" charset="-128"/>
              <a:cs typeface="メイリオ" pitchFamily="50" charset="-128"/>
            </a:endParaRPr>
          </a:p>
        </p:txBody>
      </p:sp>
      <p:sp>
        <p:nvSpPr>
          <p:cNvPr id="44" name="二等辺三角形 43"/>
          <p:cNvSpPr/>
          <p:nvPr/>
        </p:nvSpPr>
        <p:spPr>
          <a:xfrm rot="10800000">
            <a:off x="5882952" y="5226794"/>
            <a:ext cx="781050" cy="169862"/>
          </a:xfrm>
          <a:prstGeom prst="triangl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83476" tIns="41738" rIns="83476" bIns="41738" anchor="ctr"/>
          <a:lstStyle/>
          <a:p>
            <a:pPr algn="ctr">
              <a:defRPr/>
            </a:pPr>
            <a:endParaRPr lang="ja-JP" altLang="en-US"/>
          </a:p>
        </p:txBody>
      </p:sp>
      <p:pic>
        <p:nvPicPr>
          <p:cNvPr id="45" name="図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40052" y="5796706"/>
            <a:ext cx="182086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
          <p:cNvPicPr>
            <a:picLocks noChangeAspect="1" noChangeArrowheads="1"/>
          </p:cNvPicPr>
          <p:nvPr/>
        </p:nvPicPr>
        <p:blipFill rotWithShape="1">
          <a:blip r:embed="rId6"/>
          <a:srcRect b="68622"/>
          <a:stretch/>
        </p:blipFill>
        <p:spPr bwMode="auto">
          <a:xfrm>
            <a:off x="7522840" y="2786236"/>
            <a:ext cx="2058987" cy="3776663"/>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7" name="二等辺三角形 46"/>
          <p:cNvSpPr/>
          <p:nvPr/>
        </p:nvSpPr>
        <p:spPr>
          <a:xfrm rot="10800000">
            <a:off x="8203877" y="6659736"/>
            <a:ext cx="781050" cy="169863"/>
          </a:xfrm>
          <a:prstGeom prst="triangle">
            <a:avLst/>
          </a:prstGeom>
          <a:solidFill>
            <a:srgbClr val="31653E"/>
          </a:solidFill>
          <a:ln>
            <a:noFill/>
          </a:ln>
        </p:spPr>
        <p:style>
          <a:lnRef idx="2">
            <a:schemeClr val="accent1">
              <a:shade val="50000"/>
            </a:schemeClr>
          </a:lnRef>
          <a:fillRef idx="1">
            <a:schemeClr val="accent1"/>
          </a:fillRef>
          <a:effectRef idx="0">
            <a:schemeClr val="accent1"/>
          </a:effectRef>
          <a:fontRef idx="minor">
            <a:schemeClr val="lt1"/>
          </a:fontRef>
        </p:style>
        <p:txBody>
          <a:bodyPr lIns="83476" tIns="41738" rIns="83476" bIns="41738" anchor="ctr"/>
          <a:lstStyle/>
          <a:p>
            <a:pPr algn="ctr">
              <a:defRPr/>
            </a:pPr>
            <a:endParaRPr lang="ja-JP" altLang="en-US"/>
          </a:p>
        </p:txBody>
      </p:sp>
      <p:sp>
        <p:nvSpPr>
          <p:cNvPr id="48" name="Text Box 128"/>
          <p:cNvSpPr txBox="1">
            <a:spLocks noChangeArrowheads="1"/>
          </p:cNvSpPr>
          <p:nvPr/>
        </p:nvSpPr>
        <p:spPr bwMode="auto">
          <a:xfrm>
            <a:off x="8154665" y="6915324"/>
            <a:ext cx="881062"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900">
                <a:latin typeface="メイリオ" pitchFamily="50" charset="-128"/>
                <a:ea typeface="メイリオ" pitchFamily="50" charset="-128"/>
                <a:cs typeface="メイリオ" pitchFamily="50" charset="-128"/>
              </a:rPr>
              <a:t>クライアントページへ</a:t>
            </a:r>
            <a:endParaRPr lang="en-US" altLang="ja-JP" sz="900">
              <a:latin typeface="メイリオ" pitchFamily="50" charset="-128"/>
              <a:ea typeface="メイリオ" pitchFamily="50" charset="-128"/>
              <a:cs typeface="メイリオ" pitchFamily="50" charset="-128"/>
            </a:endParaRPr>
          </a:p>
        </p:txBody>
      </p:sp>
      <p:sp>
        <p:nvSpPr>
          <p:cNvPr id="49" name="星 16 48"/>
          <p:cNvSpPr/>
          <p:nvPr/>
        </p:nvSpPr>
        <p:spPr>
          <a:xfrm>
            <a:off x="6516365" y="5444281"/>
            <a:ext cx="1041400" cy="839788"/>
          </a:xfrm>
          <a:prstGeom prst="star16">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83476" tIns="41738" rIns="83476" bIns="41738" anchor="ctr"/>
          <a:lstStyle/>
          <a:p>
            <a:pPr algn="ctr">
              <a:defRPr/>
            </a:pPr>
            <a:endParaRPr lang="ja-JP" altLang="en-US"/>
          </a:p>
        </p:txBody>
      </p:sp>
      <p:sp>
        <p:nvSpPr>
          <p:cNvPr id="50" name="Text Box 128"/>
          <p:cNvSpPr txBox="1">
            <a:spLocks noChangeArrowheads="1"/>
          </p:cNvSpPr>
          <p:nvPr/>
        </p:nvSpPr>
        <p:spPr bwMode="auto">
          <a:xfrm>
            <a:off x="6597327" y="5493494"/>
            <a:ext cx="881063"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700" b="1" dirty="0">
                <a:latin typeface="メイリオ" pitchFamily="50" charset="-128"/>
                <a:ea typeface="メイリオ" pitchFamily="50" charset="-128"/>
                <a:cs typeface="メイリオ" pitchFamily="50" charset="-128"/>
              </a:rPr>
              <a:t>意識の高い</a:t>
            </a:r>
            <a:endParaRPr lang="en-US" altLang="ja-JP" sz="7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700" b="1" dirty="0">
                <a:latin typeface="メイリオ" pitchFamily="50" charset="-128"/>
                <a:ea typeface="メイリオ" pitchFamily="50" charset="-128"/>
                <a:cs typeface="メイリオ" pitchFamily="50" charset="-128"/>
              </a:rPr>
              <a:t>新社会人が</a:t>
            </a:r>
            <a:endParaRPr lang="en-US" altLang="ja-JP" sz="7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en-US" altLang="ja-JP" sz="1600" b="1" dirty="0">
                <a:latin typeface="メイリオ" pitchFamily="50" charset="-128"/>
                <a:ea typeface="メイリオ" pitchFamily="50" charset="-128"/>
                <a:cs typeface="メイリオ" pitchFamily="50" charset="-128"/>
              </a:rPr>
              <a:t>100</a:t>
            </a:r>
            <a:r>
              <a:rPr lang="ja-JP" altLang="en-US" sz="700" b="1" dirty="0">
                <a:latin typeface="メイリオ" pitchFamily="50" charset="-128"/>
                <a:ea typeface="メイリオ" pitchFamily="50" charset="-128"/>
                <a:cs typeface="メイリオ" pitchFamily="50" charset="-128"/>
              </a:rPr>
              <a:t>名</a:t>
            </a:r>
            <a:endParaRPr lang="en-US" altLang="ja-JP" sz="700" b="1" dirty="0">
              <a:latin typeface="メイリオ" pitchFamily="50" charset="-128"/>
              <a:ea typeface="メイリオ" pitchFamily="50" charset="-128"/>
              <a:cs typeface="メイリオ" pitchFamily="50" charset="-128"/>
            </a:endParaRPr>
          </a:p>
          <a:p>
            <a:pPr algn="ctr" eaLnBrk="1" hangingPunct="1">
              <a:spcBef>
                <a:spcPct val="0"/>
              </a:spcBef>
              <a:buFontTx/>
              <a:buNone/>
            </a:pPr>
            <a:r>
              <a:rPr lang="ja-JP" altLang="en-US" sz="700" b="1" dirty="0">
                <a:latin typeface="メイリオ" pitchFamily="50" charset="-128"/>
                <a:ea typeface="メイリオ" pitchFamily="50" charset="-128"/>
                <a:cs typeface="メイリオ" pitchFamily="50" charset="-128"/>
              </a:rPr>
              <a:t>参加しました</a:t>
            </a:r>
            <a:r>
              <a:rPr lang="ja-JP" altLang="en-US" sz="900" b="1" dirty="0">
                <a:latin typeface="メイリオ" pitchFamily="50" charset="-128"/>
                <a:ea typeface="メイリオ" pitchFamily="50" charset="-128"/>
                <a:cs typeface="メイリオ" pitchFamily="50" charset="-128"/>
              </a:rPr>
              <a:t>！</a:t>
            </a:r>
            <a:endParaRPr lang="en-US" altLang="ja-JP" sz="900" b="1" dirty="0">
              <a:latin typeface="メイリオ" pitchFamily="50" charset="-128"/>
              <a:ea typeface="メイリオ" pitchFamily="50" charset="-128"/>
              <a:cs typeface="メイリオ" pitchFamily="50" charset="-128"/>
            </a:endParaRPr>
          </a:p>
        </p:txBody>
      </p:sp>
      <p:sp>
        <p:nvSpPr>
          <p:cNvPr id="51" name="Text Box 128"/>
          <p:cNvSpPr txBox="1">
            <a:spLocks noChangeArrowheads="1"/>
          </p:cNvSpPr>
          <p:nvPr/>
        </p:nvSpPr>
        <p:spPr bwMode="auto">
          <a:xfrm>
            <a:off x="7460927" y="2560811"/>
            <a:ext cx="1233488" cy="23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769" tIns="47885" rIns="95769" bIns="47885">
            <a:spAutoFit/>
          </a:bodyPr>
          <a:lstStyle>
            <a:lvl1pPr defTabSz="1001713"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defTabSz="1001713"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defTabSz="1001713"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defTabSz="1001713"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defTabSz="1001713"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a:latin typeface="メイリオ" pitchFamily="50" charset="-128"/>
                <a:ea typeface="メイリオ" pitchFamily="50" charset="-128"/>
                <a:cs typeface="メイリオ" pitchFamily="50" charset="-128"/>
              </a:rPr>
              <a:t>▼タイアップページ</a:t>
            </a:r>
            <a:endParaRPr lang="en-US" altLang="ja-JP" sz="900">
              <a:latin typeface="メイリオ" pitchFamily="50" charset="-128"/>
              <a:ea typeface="メイリオ" pitchFamily="50" charset="-128"/>
              <a:cs typeface="メイリオ" pitchFamily="50" charset="-128"/>
            </a:endParaRPr>
          </a:p>
        </p:txBody>
      </p:sp>
      <p:sp>
        <p:nvSpPr>
          <p:cNvPr id="2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37</a:t>
            </a:fld>
            <a:endParaRPr lang="ja-JP" altLang="en-US"/>
          </a:p>
        </p:txBody>
      </p:sp>
    </p:spTree>
    <p:extLst>
      <p:ext uri="{BB962C8B-B14F-4D97-AF65-F5344CB8AC3E}">
        <p14:creationId xmlns:p14="http://schemas.microsoft.com/office/powerpoint/2010/main" val="17881757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t>
            </a:r>
            <a:r>
              <a:rPr lang="ja-JP" altLang="en-US" dirty="0"/>
              <a:t>イベント</a:t>
            </a:r>
            <a:r>
              <a:rPr lang="en-US" altLang="ja-JP" dirty="0"/>
              <a:t>】</a:t>
            </a:r>
            <a:r>
              <a:rPr lang="ja-JP" altLang="en-US" dirty="0"/>
              <a:t>オプション一覧</a:t>
            </a:r>
            <a:endParaRPr kumimoji="1" lang="ja-JP" altLang="en-US" dirty="0"/>
          </a:p>
        </p:txBody>
      </p:sp>
      <p:graphicFrame>
        <p:nvGraphicFramePr>
          <p:cNvPr id="37893" name="オブジェクト 5"/>
          <p:cNvGraphicFramePr>
            <a:graphicFrameLocks noChangeAspect="1"/>
          </p:cNvGraphicFramePr>
          <p:nvPr>
            <p:extLst>
              <p:ext uri="{D42A27DB-BD31-4B8C-83A1-F6EECF244321}">
                <p14:modId xmlns:p14="http://schemas.microsoft.com/office/powerpoint/2010/main" val="771885235"/>
              </p:ext>
            </p:extLst>
          </p:nvPr>
        </p:nvGraphicFramePr>
        <p:xfrm>
          <a:off x="412552" y="1210119"/>
          <a:ext cx="9487191" cy="3829674"/>
        </p:xfrm>
        <a:graphic>
          <a:graphicData uri="http://schemas.openxmlformats.org/presentationml/2006/ole">
            <mc:AlternateContent xmlns:mc="http://schemas.openxmlformats.org/markup-compatibility/2006">
              <mc:Choice xmlns:v="urn:schemas-microsoft-com:vml" Requires="v">
                <p:oleObj spid="_x0000_s8725" name="ワークシート" r:id="rId4" imgW="9277446" imgH="3990870" progId="Excel.Sheet.12">
                  <p:embed/>
                </p:oleObj>
              </mc:Choice>
              <mc:Fallback>
                <p:oleObj name="ワークシート" r:id="rId4" imgW="9277446" imgH="3990870" progId="Excel.Sheet.12">
                  <p:embed/>
                  <p:pic>
                    <p:nvPicPr>
                      <p:cNvPr id="0" name=""/>
                      <p:cNvPicPr>
                        <a:picLocks noChangeAspect="1" noChangeArrowheads="1"/>
                      </p:cNvPicPr>
                      <p:nvPr/>
                    </p:nvPicPr>
                    <p:blipFill>
                      <a:blip r:embed="rId5"/>
                      <a:srcRect/>
                      <a:stretch>
                        <a:fillRect/>
                      </a:stretch>
                    </p:blipFill>
                    <p:spPr bwMode="auto">
                      <a:xfrm>
                        <a:off x="412552" y="1210119"/>
                        <a:ext cx="9487191" cy="3829674"/>
                      </a:xfrm>
                      <a:prstGeom prst="rect">
                        <a:avLst/>
                      </a:prstGeom>
                      <a:noFill/>
                      <a:ln>
                        <a:noFill/>
                      </a:ln>
                      <a:extLst/>
                    </p:spPr>
                  </p:pic>
                </p:oleObj>
              </mc:Fallback>
            </mc:AlternateContent>
          </a:graphicData>
        </a:graphic>
      </p:graphicFrame>
      <p:pic>
        <p:nvPicPr>
          <p:cNvPr id="37895" name="Picture 7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7" y="5527190"/>
            <a:ext cx="1010841" cy="138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6" name="Picture 7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7077" y="5527190"/>
            <a:ext cx="1003697" cy="138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7" name="正方形/長方形 4"/>
          <p:cNvSpPr>
            <a:spLocks noChangeArrowheads="1"/>
          </p:cNvSpPr>
          <p:nvPr/>
        </p:nvSpPr>
        <p:spPr bwMode="auto">
          <a:xfrm>
            <a:off x="6583660" y="5371316"/>
            <a:ext cx="3012876" cy="1669358"/>
          </a:xfrm>
          <a:prstGeom prst="rect">
            <a:avLst/>
          </a:prstGeom>
          <a:noFill/>
          <a:ln w="19050" algn="ctr">
            <a:solidFill>
              <a:srgbClr val="FF9900"/>
            </a:solidFill>
            <a:prstDash val="sysDot"/>
            <a:round/>
            <a:headEnd/>
            <a:tailEnd/>
          </a:ln>
          <a:extLst>
            <a:ext uri="{909E8E84-426E-40DD-AFC4-6F175D3DCCD1}">
              <a14:hiddenFill xmlns:a14="http://schemas.microsoft.com/office/drawing/2010/main">
                <a:solidFill>
                  <a:srgbClr val="FFFFFF"/>
                </a:solidFill>
              </a14:hiddenFill>
            </a:ext>
          </a:extLst>
        </p:spPr>
        <p:txBody>
          <a:bodyPr lIns="91431" tIns="45716" rIns="91431" bIns="45716"/>
          <a:lstStyle/>
          <a:p>
            <a:endParaRPr lang="ja-JP" altLang="en-US"/>
          </a:p>
        </p:txBody>
      </p:sp>
      <p:sp>
        <p:nvSpPr>
          <p:cNvPr id="37898" name="テキスト ボックス 3"/>
          <p:cNvSpPr txBox="1">
            <a:spLocks noChangeArrowheads="1"/>
          </p:cNvSpPr>
          <p:nvPr/>
        </p:nvSpPr>
        <p:spPr bwMode="auto">
          <a:xfrm>
            <a:off x="6767611" y="5265725"/>
            <a:ext cx="1827015" cy="246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ja-JP" altLang="en-US" sz="1000" dirty="0">
                <a:solidFill>
                  <a:srgbClr val="FF9900"/>
                </a:solidFill>
                <a:latin typeface="メイリオ" pitchFamily="50" charset="-128"/>
                <a:ea typeface="メイリオ" pitchFamily="50" charset="-128"/>
                <a:cs typeface="メイリオ" pitchFamily="50" charset="-128"/>
              </a:rPr>
              <a:t>★パネル例（</a:t>
            </a:r>
            <a:r>
              <a:rPr lang="en-US" altLang="ja-JP" sz="1000" dirty="0">
                <a:solidFill>
                  <a:srgbClr val="FF9900"/>
                </a:solidFill>
                <a:latin typeface="メイリオ" pitchFamily="50" charset="-128"/>
                <a:ea typeface="メイリオ" pitchFamily="50" charset="-128"/>
                <a:cs typeface="メイリオ" pitchFamily="50" charset="-128"/>
              </a:rPr>
              <a:t>A</a:t>
            </a:r>
            <a:r>
              <a:rPr lang="ja-JP" altLang="en-US" sz="1000" dirty="0">
                <a:solidFill>
                  <a:srgbClr val="FF9900"/>
                </a:solidFill>
                <a:latin typeface="メイリオ" pitchFamily="50" charset="-128"/>
                <a:ea typeface="メイリオ" pitchFamily="50" charset="-128"/>
                <a:cs typeface="メイリオ" pitchFamily="50" charset="-128"/>
              </a:rPr>
              <a:t>１サイズ）</a:t>
            </a:r>
          </a:p>
        </p:txBody>
      </p:sp>
      <p:sp>
        <p:nvSpPr>
          <p:cNvPr id="37890" name="テキスト ボックス 1"/>
          <p:cNvSpPr txBox="1">
            <a:spLocks noChangeArrowheads="1"/>
          </p:cNvSpPr>
          <p:nvPr/>
        </p:nvSpPr>
        <p:spPr bwMode="auto">
          <a:xfrm>
            <a:off x="341115" y="5039792"/>
            <a:ext cx="4416575" cy="26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r>
              <a:rPr lang="en-US" altLang="ja-JP" sz="1100" dirty="0">
                <a:solidFill>
                  <a:srgbClr val="C00000"/>
                </a:solidFill>
                <a:latin typeface="メイリオ" pitchFamily="50" charset="-128"/>
                <a:ea typeface="メイリオ" pitchFamily="50" charset="-128"/>
                <a:cs typeface="メイリオ" pitchFamily="50" charset="-128"/>
              </a:rPr>
              <a:t>※</a:t>
            </a:r>
            <a:r>
              <a:rPr lang="ja-JP" altLang="en-US" sz="1100" dirty="0">
                <a:solidFill>
                  <a:srgbClr val="C00000"/>
                </a:solidFill>
                <a:latin typeface="メイリオ" pitchFamily="50" charset="-128"/>
                <a:ea typeface="メイリオ" pitchFamily="50" charset="-128"/>
                <a:cs typeface="メイリオ" pitchFamily="50" charset="-128"/>
              </a:rPr>
              <a:t>上記以外の作業が発生する場合は、別途お見積もりとなります。</a:t>
            </a:r>
            <a:endParaRPr lang="en-US" altLang="ja-JP" sz="1100" dirty="0">
              <a:solidFill>
                <a:srgbClr val="C00000"/>
              </a:solidFill>
              <a:latin typeface="メイリオ" pitchFamily="50" charset="-128"/>
              <a:ea typeface="メイリオ" pitchFamily="50" charset="-128"/>
              <a:cs typeface="メイリオ" pitchFamily="50" charset="-128"/>
            </a:endParaRPr>
          </a:p>
        </p:txBody>
      </p:sp>
      <p:sp>
        <p:nvSpPr>
          <p:cNvPr id="12" name="Rectangle 4"/>
          <p:cNvSpPr>
            <a:spLocks noChangeArrowheads="1"/>
          </p:cNvSpPr>
          <p:nvPr/>
        </p:nvSpPr>
        <p:spPr bwMode="auto">
          <a:xfrm>
            <a:off x="526852" y="909880"/>
            <a:ext cx="2536236" cy="30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p>
            <a:r>
              <a:rPr lang="ja-JP" altLang="en-US" sz="1300" dirty="0">
                <a:latin typeface="メイリオ" pitchFamily="50" charset="-128"/>
                <a:ea typeface="メイリオ" pitchFamily="50" charset="-128"/>
                <a:cs typeface="メイリオ" pitchFamily="50" charset="-128"/>
              </a:rPr>
              <a:t>イベント　オプション項目一覧</a:t>
            </a:r>
          </a:p>
        </p:txBody>
      </p:sp>
      <p:sp>
        <p:nvSpPr>
          <p:cNvPr id="10"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38</a:t>
            </a:fld>
            <a:endParaRPr lang="ja-JP" altLang="en-US"/>
          </a:p>
        </p:txBody>
      </p:sp>
      <p:sp>
        <p:nvSpPr>
          <p:cNvPr id="3" name="正方形/長方形 2"/>
          <p:cNvSpPr/>
          <p:nvPr/>
        </p:nvSpPr>
        <p:spPr>
          <a:xfrm>
            <a:off x="353262" y="4797854"/>
            <a:ext cx="2630848" cy="261610"/>
          </a:xfrm>
          <a:prstGeom prst="rect">
            <a:avLst/>
          </a:prstGeom>
        </p:spPr>
        <p:txBody>
          <a:bodyPr wrap="none">
            <a:spAutoFit/>
          </a:bodyPr>
          <a:lstStyle/>
          <a:p>
            <a:pPr>
              <a:defRPr/>
            </a:pP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1100" dirty="0"/>
          </a:p>
        </p:txBody>
      </p:sp>
    </p:spTree>
    <p:extLst>
      <p:ext uri="{BB962C8B-B14F-4D97-AF65-F5344CB8AC3E}">
        <p14:creationId xmlns:p14="http://schemas.microsoft.com/office/powerpoint/2010/main" val="265893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61291" y="739974"/>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smtClean="0">
                <a:latin typeface="+mj-ea"/>
                <a:ea typeface="+mj-ea"/>
              </a:rPr>
              <a:t>フレッシャーズ マガジンメニュー</a:t>
            </a:r>
            <a:endParaRPr kumimoji="1" lang="ja-JP" altLang="en-US" sz="1100" b="1" dirty="0">
              <a:latin typeface="+mj-ea"/>
              <a:ea typeface="+mj-ea"/>
            </a:endParaRPr>
          </a:p>
        </p:txBody>
      </p:sp>
      <p:graphicFrame>
        <p:nvGraphicFramePr>
          <p:cNvPr id="204004" name="Object 228"/>
          <p:cNvGraphicFramePr>
            <a:graphicFrameLocks noChangeAspect="1"/>
          </p:cNvGraphicFramePr>
          <p:nvPr>
            <p:extLst>
              <p:ext uri="{D42A27DB-BD31-4B8C-83A1-F6EECF244321}">
                <p14:modId xmlns:p14="http://schemas.microsoft.com/office/powerpoint/2010/main" val="2384436809"/>
              </p:ext>
            </p:extLst>
          </p:nvPr>
        </p:nvGraphicFramePr>
        <p:xfrm>
          <a:off x="5413058" y="1063625"/>
          <a:ext cx="3302000" cy="711200"/>
        </p:xfrm>
        <a:graphic>
          <a:graphicData uri="http://schemas.openxmlformats.org/presentationml/2006/ole">
            <mc:AlternateContent xmlns:mc="http://schemas.openxmlformats.org/markup-compatibility/2006">
              <mc:Choice xmlns:v="urn:schemas-microsoft-com:vml" Requires="v">
                <p:oleObj spid="_x0000_s19068" name="ワークシート" r:id="rId5" imgW="4133844" imgH="847800" progId="Excel.Sheet.8">
                  <p:embed/>
                </p:oleObj>
              </mc:Choice>
              <mc:Fallback>
                <p:oleObj name="ワークシート" r:id="rId5" imgW="4133844" imgH="847800" progId="Excel.Sheet.8">
                  <p:embed/>
                  <p:pic>
                    <p:nvPicPr>
                      <p:cNvPr id="0" name=""/>
                      <p:cNvPicPr>
                        <a:picLocks noChangeAspect="1" noChangeArrowheads="1"/>
                      </p:cNvPicPr>
                      <p:nvPr/>
                    </p:nvPicPr>
                    <p:blipFill>
                      <a:blip r:embed="rId6"/>
                      <a:srcRect/>
                      <a:stretch>
                        <a:fillRect/>
                      </a:stretch>
                    </p:blipFill>
                    <p:spPr bwMode="auto">
                      <a:xfrm>
                        <a:off x="5413058" y="1063625"/>
                        <a:ext cx="3302000" cy="711200"/>
                      </a:xfrm>
                      <a:prstGeom prst="rect">
                        <a:avLst/>
                      </a:prstGeom>
                      <a:noFill/>
                      <a:extLst/>
                    </p:spPr>
                  </p:pic>
                </p:oleObj>
              </mc:Fallback>
            </mc:AlternateContent>
          </a:graphicData>
        </a:graphic>
      </p:graphicFrame>
      <p:sp>
        <p:nvSpPr>
          <p:cNvPr id="39" name="Text Box 1042"/>
          <p:cNvSpPr txBox="1">
            <a:spLocks noChangeArrowheads="1"/>
          </p:cNvSpPr>
          <p:nvPr/>
        </p:nvSpPr>
        <p:spPr bwMode="auto">
          <a:xfrm>
            <a:off x="102940" y="3836318"/>
            <a:ext cx="4012606" cy="411288"/>
          </a:xfrm>
          <a:prstGeom prst="rect">
            <a:avLst/>
          </a:prstGeom>
          <a:noFill/>
          <a:ln w="9525">
            <a:noFill/>
            <a:miter lim="800000"/>
            <a:headEnd/>
            <a:tailEnd/>
          </a:ln>
        </p:spPr>
        <p:txBody>
          <a:bodyPr wrap="none" lIns="98568" tIns="51255" rIns="98568" bIns="51255">
            <a:spAutoFit/>
          </a:bodyPr>
          <a:lstStyle/>
          <a:p>
            <a:r>
              <a:rPr lang="ja-JP" altLang="en-US" sz="1000" b="1" dirty="0">
                <a:latin typeface="メイリオ" pitchFamily="50" charset="-128"/>
                <a:ea typeface="メイリオ" pitchFamily="50" charset="-128"/>
                <a:cs typeface="メイリオ" pitchFamily="50" charset="-128"/>
              </a:rPr>
              <a:t>お申し込み締め切り</a:t>
            </a:r>
            <a:r>
              <a:rPr lang="ja-JP" altLang="en-US" sz="1000" b="1" dirty="0" smtClean="0">
                <a:latin typeface="メイリオ" pitchFamily="50" charset="-128"/>
                <a:ea typeface="メイリオ" pitchFamily="50" charset="-128"/>
                <a:cs typeface="メイリオ" pitchFamily="50" charset="-128"/>
              </a:rPr>
              <a:t>：</a:t>
            </a:r>
            <a:r>
              <a:rPr lang="ja-JP" altLang="en-US" sz="1000" b="1" dirty="0" smtClean="0">
                <a:solidFill>
                  <a:srgbClr val="FF9900"/>
                </a:solidFill>
                <a:latin typeface="メイリオ" pitchFamily="50" charset="-128"/>
                <a:ea typeface="メイリオ" pitchFamily="50" charset="-128"/>
                <a:cs typeface="メイリオ" pitchFamily="50" charset="-128"/>
              </a:rPr>
              <a:t>編集タイアップ </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smtClean="0">
                <a:solidFill>
                  <a:srgbClr val="FF9900"/>
                </a:solidFill>
                <a:latin typeface="メイリオ" pitchFamily="50" charset="-128"/>
                <a:ea typeface="メイリオ" pitchFamily="50" charset="-128"/>
                <a:cs typeface="メイリオ" pitchFamily="50" charset="-128"/>
              </a:rPr>
              <a:t>年</a:t>
            </a:r>
            <a:r>
              <a:rPr lang="en-US" altLang="ja-JP" sz="1000" b="1" dirty="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  </a:t>
            </a:r>
            <a:r>
              <a:rPr lang="en-US" altLang="ja-JP" sz="1000" b="1" dirty="0">
                <a:solidFill>
                  <a:srgbClr val="FF9900"/>
                </a:solidFill>
                <a:latin typeface="メイリオ" pitchFamily="50" charset="-128"/>
                <a:ea typeface="メイリオ" pitchFamily="50" charset="-128"/>
                <a:cs typeface="メイリオ" pitchFamily="50" charset="-128"/>
              </a:rPr>
              <a:t>2</a:t>
            </a:r>
            <a:r>
              <a:rPr lang="ja-JP" altLang="en-US" sz="1000" b="1" dirty="0" smtClean="0">
                <a:solidFill>
                  <a:srgbClr val="FF9900"/>
                </a:solidFill>
                <a:latin typeface="メイリオ" pitchFamily="50" charset="-128"/>
                <a:ea typeface="メイリオ" pitchFamily="50" charset="-128"/>
                <a:cs typeface="メイリオ" pitchFamily="50" charset="-128"/>
              </a:rPr>
              <a:t>日</a:t>
            </a:r>
            <a:r>
              <a:rPr lang="ja-JP" altLang="en-US" sz="1000" b="1" dirty="0">
                <a:solidFill>
                  <a:srgbClr val="FF9900"/>
                </a:solidFill>
                <a:latin typeface="メイリオ" pitchFamily="50" charset="-128"/>
                <a:ea typeface="メイリオ" pitchFamily="50" charset="-128"/>
                <a:cs typeface="メイリオ" pitchFamily="50" charset="-128"/>
              </a:rPr>
              <a:t>（金）</a:t>
            </a:r>
          </a:p>
          <a:p>
            <a:r>
              <a:rPr lang="ja-JP" altLang="en-US" sz="1000" b="1" dirty="0">
                <a:solidFill>
                  <a:srgbClr val="FF9900"/>
                </a:solidFill>
                <a:latin typeface="メイリオ" pitchFamily="50" charset="-128"/>
                <a:ea typeface="メイリオ" pitchFamily="50" charset="-128"/>
                <a:cs typeface="メイリオ" pitchFamily="50" charset="-128"/>
              </a:rPr>
              <a:t>　</a:t>
            </a:r>
            <a:r>
              <a:rPr lang="ja-JP" altLang="en-US" sz="1000" b="1" dirty="0" smtClean="0">
                <a:solidFill>
                  <a:srgbClr val="FF9900"/>
                </a:solidFill>
                <a:latin typeface="メイリオ" pitchFamily="50" charset="-128"/>
                <a:ea typeface="メイリオ" pitchFamily="50" charset="-128"/>
                <a:cs typeface="メイリオ" pitchFamily="50" charset="-128"/>
              </a:rPr>
              <a:t>　　　　　　　　</a:t>
            </a:r>
            <a:r>
              <a:rPr lang="ja-JP" altLang="en-US" sz="1000" b="1" dirty="0">
                <a:solidFill>
                  <a:srgbClr val="FF9900"/>
                </a:solidFill>
                <a:latin typeface="メイリオ" pitchFamily="50" charset="-128"/>
                <a:ea typeface="メイリオ" pitchFamily="50" charset="-128"/>
                <a:cs typeface="メイリオ" pitchFamily="50" charset="-128"/>
              </a:rPr>
              <a:t> </a:t>
            </a:r>
            <a:r>
              <a:rPr lang="ja-JP" altLang="en-US" sz="1000" b="1" dirty="0" smtClean="0">
                <a:solidFill>
                  <a:srgbClr val="FF9900"/>
                </a:solidFill>
                <a:latin typeface="メイリオ" pitchFamily="50" charset="-128"/>
                <a:ea typeface="メイリオ" pitchFamily="50" charset="-128"/>
                <a:cs typeface="メイリオ" pitchFamily="50" charset="-128"/>
              </a:rPr>
              <a:t>  純広告 　　　　</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a:solidFill>
                  <a:srgbClr val="FF9900"/>
                </a:solidFill>
                <a:latin typeface="メイリオ" pitchFamily="50" charset="-128"/>
                <a:ea typeface="メイリオ" pitchFamily="50" charset="-128"/>
                <a:cs typeface="メイリオ" pitchFamily="50" charset="-128"/>
              </a:rPr>
              <a:t>年</a:t>
            </a:r>
            <a:r>
              <a:rPr lang="en-US" altLang="ja-JP" sz="1000" b="1" dirty="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a:t>
            </a:r>
            <a:r>
              <a:rPr lang="en-US" altLang="ja-JP" sz="1000" b="1" dirty="0" smtClean="0">
                <a:solidFill>
                  <a:srgbClr val="FF9900"/>
                </a:solidFill>
                <a:latin typeface="メイリオ" pitchFamily="50" charset="-128"/>
                <a:ea typeface="メイリオ" pitchFamily="50" charset="-128"/>
                <a:cs typeface="メイリオ" pitchFamily="50" charset="-128"/>
              </a:rPr>
              <a:t>22</a:t>
            </a:r>
            <a:r>
              <a:rPr lang="ja-JP" altLang="en-US" sz="1000" b="1" dirty="0" smtClean="0">
                <a:solidFill>
                  <a:srgbClr val="FF9900"/>
                </a:solidFill>
                <a:latin typeface="メイリオ" pitchFamily="50" charset="-128"/>
                <a:ea typeface="メイリオ" pitchFamily="50" charset="-128"/>
                <a:cs typeface="メイリオ" pitchFamily="50" charset="-128"/>
              </a:rPr>
              <a:t>日（木）</a:t>
            </a:r>
            <a:endParaRPr lang="ja-JP" altLang="en-US" sz="1000" b="1" dirty="0">
              <a:solidFill>
                <a:srgbClr val="FF9900"/>
              </a:solidFill>
              <a:latin typeface="メイリオ" pitchFamily="50" charset="-128"/>
              <a:ea typeface="メイリオ" pitchFamily="50" charset="-128"/>
              <a:cs typeface="メイリオ" pitchFamily="50" charset="-128"/>
            </a:endParaRPr>
          </a:p>
        </p:txBody>
      </p:sp>
      <p:sp>
        <p:nvSpPr>
          <p:cNvPr id="40" name="Text Box 1042"/>
          <p:cNvSpPr txBox="1">
            <a:spLocks noChangeArrowheads="1"/>
          </p:cNvSpPr>
          <p:nvPr/>
        </p:nvSpPr>
        <p:spPr bwMode="auto">
          <a:xfrm>
            <a:off x="5337428" y="1783506"/>
            <a:ext cx="2770278" cy="257399"/>
          </a:xfrm>
          <a:prstGeom prst="rect">
            <a:avLst/>
          </a:prstGeom>
          <a:noFill/>
          <a:ln w="9525">
            <a:noFill/>
            <a:miter lim="800000"/>
            <a:headEnd/>
            <a:tailEnd/>
          </a:ln>
        </p:spPr>
        <p:txBody>
          <a:bodyPr wrap="none" lIns="98568" tIns="51255" rIns="98568" bIns="51255">
            <a:spAutoFit/>
          </a:bodyPr>
          <a:lstStyle>
            <a:defPPr>
              <a:defRPr lang="ja-JP"/>
            </a:defPPr>
            <a:lvl1pPr>
              <a:defRPr sz="1400" b="1">
                <a:solidFill>
                  <a:srgbClr val="FF7C80"/>
                </a:solidFill>
                <a:latin typeface="メイリオ" pitchFamily="50" charset="-128"/>
                <a:ea typeface="メイリオ" pitchFamily="50" charset="-128"/>
                <a:cs typeface="メイリオ" pitchFamily="50" charset="-128"/>
              </a:defRPr>
            </a:lvl1pPr>
          </a:lstStyle>
          <a:p>
            <a:r>
              <a:rPr lang="ja-JP" altLang="en-US" sz="1000" dirty="0" smtClean="0">
                <a:solidFill>
                  <a:schemeClr val="tx1"/>
                </a:solidFill>
              </a:rPr>
              <a:t>お申し込み締め切り：</a:t>
            </a:r>
            <a:r>
              <a:rPr lang="en-US" altLang="ja-JP" sz="1000" dirty="0" smtClean="0">
                <a:solidFill>
                  <a:srgbClr val="FF9900"/>
                </a:solidFill>
              </a:rPr>
              <a:t>2017</a:t>
            </a:r>
            <a:r>
              <a:rPr lang="ja-JP" altLang="en-US" sz="1000" dirty="0" smtClean="0">
                <a:solidFill>
                  <a:srgbClr val="FF9900"/>
                </a:solidFill>
              </a:rPr>
              <a:t>年</a:t>
            </a:r>
            <a:r>
              <a:rPr lang="en-US" altLang="ja-JP" sz="1000" dirty="0" smtClean="0">
                <a:solidFill>
                  <a:srgbClr val="FF9900"/>
                </a:solidFill>
              </a:rPr>
              <a:t>1</a:t>
            </a:r>
            <a:r>
              <a:rPr lang="ja-JP" altLang="en-US" sz="1000" dirty="0" smtClean="0">
                <a:solidFill>
                  <a:srgbClr val="FF9900"/>
                </a:solidFill>
              </a:rPr>
              <a:t>月</a:t>
            </a:r>
            <a:r>
              <a:rPr lang="en-US" altLang="ja-JP" sz="1000" dirty="0">
                <a:solidFill>
                  <a:srgbClr val="FF9900"/>
                </a:solidFill>
              </a:rPr>
              <a:t>6</a:t>
            </a:r>
            <a:r>
              <a:rPr lang="ja-JP" altLang="en-US" sz="1000" dirty="0" smtClean="0">
                <a:solidFill>
                  <a:srgbClr val="FF9900"/>
                </a:solidFill>
              </a:rPr>
              <a:t>日（金）</a:t>
            </a:r>
            <a:endParaRPr lang="en-US" altLang="ja-JP" sz="1000" dirty="0">
              <a:solidFill>
                <a:srgbClr val="FF9900"/>
              </a:solidFill>
            </a:endParaRPr>
          </a:p>
        </p:txBody>
      </p:sp>
      <p:sp>
        <p:nvSpPr>
          <p:cNvPr id="8" name="タイトル 7"/>
          <p:cNvSpPr>
            <a:spLocks noGrp="1"/>
          </p:cNvSpPr>
          <p:nvPr>
            <p:ph type="title"/>
          </p:nvPr>
        </p:nvSpPr>
        <p:spPr/>
        <p:txBody>
          <a:bodyPr>
            <a:normAutofit/>
          </a:bodyPr>
          <a:lstStyle/>
          <a:p>
            <a:r>
              <a:rPr lang="en-US" altLang="ja-JP" dirty="0" smtClean="0"/>
              <a:t>【</a:t>
            </a:r>
            <a:r>
              <a:rPr lang="ja-JP" altLang="en-US" dirty="0" smtClean="0"/>
              <a:t>各媒体</a:t>
            </a:r>
            <a:r>
              <a:rPr lang="ja-JP" altLang="en-US" dirty="0"/>
              <a:t>料金</a:t>
            </a:r>
            <a:r>
              <a:rPr lang="ja-JP" altLang="en-US" dirty="0" smtClean="0"/>
              <a:t>一覧</a:t>
            </a:r>
            <a:r>
              <a:rPr lang="en-US" altLang="ja-JP" smtClean="0"/>
              <a:t>】</a:t>
            </a:r>
            <a:endParaRPr kumimoji="1" lang="ja-JP" altLang="en-US" dirty="0"/>
          </a:p>
        </p:txBody>
      </p:sp>
      <p:sp>
        <p:nvSpPr>
          <p:cNvPr id="355" name="正方形/長方形 354"/>
          <p:cNvSpPr/>
          <p:nvPr/>
        </p:nvSpPr>
        <p:spPr>
          <a:xfrm>
            <a:off x="5412338" y="739974"/>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latin typeface="+mj-ea"/>
                <a:ea typeface="+mj-ea"/>
              </a:rPr>
              <a:t>マガジン</a:t>
            </a:r>
            <a:r>
              <a:rPr lang="ja-JP" altLang="en-US" sz="1100" b="1" dirty="0" smtClean="0">
                <a:latin typeface="+mj-ea"/>
                <a:ea typeface="+mj-ea"/>
              </a:rPr>
              <a:t>同梱メニュー</a:t>
            </a:r>
            <a:endParaRPr lang="ja-JP" altLang="en-US" sz="1100" b="1" dirty="0">
              <a:latin typeface="+mj-ea"/>
              <a:ea typeface="+mj-ea"/>
            </a:endParaRPr>
          </a:p>
        </p:txBody>
      </p:sp>
      <p:sp>
        <p:nvSpPr>
          <p:cNvPr id="360" name="テキスト ボックス 359"/>
          <p:cNvSpPr txBox="1"/>
          <p:nvPr/>
        </p:nvSpPr>
        <p:spPr>
          <a:xfrm>
            <a:off x="344175" y="7005250"/>
            <a:ext cx="1963999" cy="215444"/>
          </a:xfrm>
          <a:prstGeom prst="rect">
            <a:avLst/>
          </a:prstGeom>
          <a:noFill/>
        </p:spPr>
        <p:txBody>
          <a:bodyPr wrap="none" rtlCol="0">
            <a:spAutoFit/>
          </a:bodyPr>
          <a:lstStyle/>
          <a:p>
            <a:pPr>
              <a:defRPr/>
            </a:pPr>
            <a:r>
              <a:rPr lang="en-US" altLang="ja-JP" sz="8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 金額に消費税は含まれていません。</a:t>
            </a:r>
            <a:endParaRPr lang="ja-JP" altLang="en-US" sz="800" dirty="0"/>
          </a:p>
        </p:txBody>
      </p:sp>
      <p:sp>
        <p:nvSpPr>
          <p:cNvPr id="1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39</a:t>
            </a:fld>
            <a:endParaRPr lang="ja-JP" altLang="en-US"/>
          </a:p>
        </p:txBody>
      </p:sp>
      <p:sp>
        <p:nvSpPr>
          <p:cNvPr id="15" name="正方形/長方形 14"/>
          <p:cNvSpPr/>
          <p:nvPr/>
        </p:nvSpPr>
        <p:spPr>
          <a:xfrm>
            <a:off x="200159" y="4283171"/>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latin typeface="+mj-ea"/>
                <a:ea typeface="+mj-ea"/>
              </a:rPr>
              <a:t>フレッシャーズ </a:t>
            </a:r>
            <a:r>
              <a:rPr lang="en-US" altLang="ja-JP" sz="1050" b="1" dirty="0" smtClean="0">
                <a:latin typeface="+mj-ea"/>
                <a:ea typeface="+mj-ea"/>
              </a:rPr>
              <a:t>WEB</a:t>
            </a:r>
            <a:r>
              <a:rPr lang="ja-JP" altLang="en-US" sz="1050" b="1" dirty="0" smtClean="0">
                <a:latin typeface="+mj-ea"/>
                <a:ea typeface="+mj-ea"/>
              </a:rPr>
              <a:t>メニュー</a:t>
            </a:r>
            <a:endParaRPr lang="ja-JP" altLang="en-US" sz="1050" b="1" dirty="0">
              <a:latin typeface="+mj-ea"/>
              <a:ea typeface="+mj-ea"/>
            </a:endParaRPr>
          </a:p>
        </p:txBody>
      </p:sp>
      <p:sp>
        <p:nvSpPr>
          <p:cNvPr id="16" name="Text Box 1043"/>
          <p:cNvSpPr txBox="1">
            <a:spLocks noChangeArrowheads="1"/>
          </p:cNvSpPr>
          <p:nvPr/>
        </p:nvSpPr>
        <p:spPr bwMode="auto">
          <a:xfrm>
            <a:off x="136193" y="5977390"/>
            <a:ext cx="4575259" cy="1026841"/>
          </a:xfrm>
          <a:prstGeom prst="rect">
            <a:avLst/>
          </a:prstGeom>
          <a:noFill/>
          <a:ln w="9525">
            <a:noFill/>
            <a:miter lim="800000"/>
            <a:headEnd/>
            <a:tailEnd/>
          </a:ln>
        </p:spPr>
        <p:txBody>
          <a:bodyPr wrap="none" lIns="98568" tIns="51255" rIns="98568" bIns="51255">
            <a:spAutoFit/>
          </a:bodyPr>
          <a:lstStyle/>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クリエイティブタイアップお申し込み締め切り：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掲載日の</a:t>
            </a:r>
            <a:r>
              <a:rPr lang="en-US" altLang="ja-JP" sz="1000" b="1" dirty="0" smtClean="0">
                <a:solidFill>
                  <a:srgbClr val="FF9900"/>
                </a:solidFill>
                <a:latin typeface="メイリオ" pitchFamily="50" charset="-128"/>
                <a:ea typeface="メイリオ" pitchFamily="50" charset="-128"/>
                <a:cs typeface="メイリオ" pitchFamily="50" charset="-128"/>
              </a:rPr>
              <a:t>40</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編集タイアップお申し込み締め切り：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掲載日の</a:t>
            </a:r>
            <a:r>
              <a:rPr lang="en-US" altLang="ja-JP" sz="1000" b="1" dirty="0" smtClean="0">
                <a:solidFill>
                  <a:srgbClr val="FF9900"/>
                </a:solidFill>
                <a:latin typeface="メイリオ" pitchFamily="50" charset="-128"/>
                <a:ea typeface="メイリオ" pitchFamily="50" charset="-128"/>
                <a:cs typeface="メイリオ" pitchFamily="50" charset="-128"/>
              </a:rPr>
              <a:t>30</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a:latin typeface="メイリオ" pitchFamily="50" charset="-128"/>
                <a:ea typeface="メイリオ" pitchFamily="50" charset="-128"/>
                <a:cs typeface="メイリオ" pitchFamily="50" charset="-128"/>
              </a:rPr>
              <a:t>編集</a:t>
            </a:r>
            <a:r>
              <a:rPr lang="ja-JP" altLang="en-US" sz="1000" b="1" dirty="0" smtClean="0">
                <a:latin typeface="メイリオ" pitchFamily="50" charset="-128"/>
                <a:ea typeface="メイリオ" pitchFamily="50" charset="-128"/>
                <a:cs typeface="メイリオ" pitchFamily="50" charset="-128"/>
              </a:rPr>
              <a:t>タイアップ 素材支給型お申し込み締め切り：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掲載日の</a:t>
            </a:r>
            <a:r>
              <a:rPr lang="en-US" altLang="ja-JP" sz="1000" b="1" dirty="0">
                <a:solidFill>
                  <a:srgbClr val="FF9900"/>
                </a:solidFill>
                <a:latin typeface="メイリオ" pitchFamily="50" charset="-128"/>
                <a:ea typeface="メイリオ" pitchFamily="50" charset="-128"/>
                <a:cs typeface="メイリオ" pitchFamily="50" charset="-128"/>
              </a:rPr>
              <a:t>15</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転載お申し込み締め切り：</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smtClean="0">
                <a:solidFill>
                  <a:srgbClr val="FF9900"/>
                </a:solidFill>
                <a:latin typeface="メイリオ" pitchFamily="50" charset="-128"/>
                <a:ea typeface="メイリオ" pitchFamily="50" charset="-128"/>
                <a:cs typeface="メイリオ" pitchFamily="50" charset="-128"/>
              </a:rPr>
              <a:t>年</a:t>
            </a:r>
            <a:r>
              <a:rPr lang="en-US" altLang="ja-JP" sz="1000" b="1" dirty="0" smtClean="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a:t>
            </a:r>
            <a:r>
              <a:rPr lang="en-US" altLang="ja-JP" sz="1000" b="1" dirty="0">
                <a:solidFill>
                  <a:srgbClr val="FF9900"/>
                </a:solidFill>
                <a:latin typeface="メイリオ" pitchFamily="50" charset="-128"/>
                <a:ea typeface="メイリオ" pitchFamily="50" charset="-128"/>
                <a:cs typeface="メイリオ" pitchFamily="50" charset="-128"/>
              </a:rPr>
              <a:t>2</a:t>
            </a:r>
            <a:r>
              <a:rPr lang="ja-JP" altLang="en-US" sz="1000" b="1" dirty="0" smtClean="0">
                <a:solidFill>
                  <a:srgbClr val="FF9900"/>
                </a:solidFill>
                <a:latin typeface="メイリオ" pitchFamily="50" charset="-128"/>
                <a:ea typeface="メイリオ" pitchFamily="50" charset="-128"/>
                <a:cs typeface="メイリオ" pitchFamily="50" charset="-128"/>
              </a:rPr>
              <a:t>日（金）</a:t>
            </a:r>
            <a:endParaRPr lang="en-US" altLang="ja-JP" sz="1000" b="1" dirty="0" smtClean="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a:latin typeface="メイリオ" pitchFamily="50" charset="-128"/>
                <a:ea typeface="メイリオ" pitchFamily="50" charset="-128"/>
                <a:cs typeface="メイリオ" pitchFamily="50" charset="-128"/>
              </a:rPr>
              <a:t>クーポン</a:t>
            </a:r>
            <a:r>
              <a:rPr lang="ja-JP" altLang="en-US" sz="1000" b="1" dirty="0" smtClean="0">
                <a:latin typeface="メイリオ" pitchFamily="50" charset="-128"/>
                <a:ea typeface="メイリオ" pitchFamily="50" charset="-128"/>
                <a:cs typeface="メイリオ" pitchFamily="50" charset="-128"/>
              </a:rPr>
              <a:t>お申し込み</a:t>
            </a:r>
            <a:r>
              <a:rPr lang="ja-JP" altLang="en-US" sz="1000" b="1" dirty="0">
                <a:latin typeface="メイリオ" pitchFamily="50" charset="-128"/>
                <a:ea typeface="メイリオ" pitchFamily="50" charset="-128"/>
                <a:cs typeface="メイリオ" pitchFamily="50" charset="-128"/>
              </a:rPr>
              <a:t>締め切り</a:t>
            </a:r>
            <a:r>
              <a:rPr lang="ja-JP" altLang="en-US" sz="1000" b="1" dirty="0" smtClean="0">
                <a:latin typeface="メイリオ" pitchFamily="50" charset="-128"/>
                <a:ea typeface="メイリオ" pitchFamily="50" charset="-128"/>
                <a:cs typeface="メイリオ" pitchFamily="50" charset="-128"/>
              </a:rPr>
              <a:t>：</a:t>
            </a:r>
            <a:r>
              <a:rPr lang="en-US" altLang="ja-JP" sz="1000" b="1" dirty="0" smtClean="0">
                <a:solidFill>
                  <a:srgbClr val="FF9900"/>
                </a:solidFill>
                <a:latin typeface="メイリオ" pitchFamily="50" charset="-128"/>
                <a:ea typeface="メイリオ" pitchFamily="50" charset="-128"/>
                <a:cs typeface="メイリオ" pitchFamily="50" charset="-128"/>
              </a:rPr>
              <a:t>2016</a:t>
            </a:r>
            <a:r>
              <a:rPr lang="ja-JP" altLang="en-US" sz="1000" b="1" dirty="0" smtClean="0">
                <a:solidFill>
                  <a:srgbClr val="FF9900"/>
                </a:solidFill>
                <a:latin typeface="メイリオ" pitchFamily="50" charset="-128"/>
                <a:ea typeface="メイリオ" pitchFamily="50" charset="-128"/>
                <a:cs typeface="メイリオ" pitchFamily="50" charset="-128"/>
              </a:rPr>
              <a:t>年</a:t>
            </a:r>
            <a:r>
              <a:rPr lang="en-US" altLang="ja-JP" sz="1000" b="1" dirty="0" smtClean="0">
                <a:solidFill>
                  <a:srgbClr val="FF9900"/>
                </a:solidFill>
                <a:latin typeface="メイリオ" pitchFamily="50" charset="-128"/>
                <a:ea typeface="メイリオ" pitchFamily="50" charset="-128"/>
                <a:cs typeface="メイリオ" pitchFamily="50" charset="-128"/>
              </a:rPr>
              <a:t>12</a:t>
            </a:r>
            <a:r>
              <a:rPr lang="ja-JP" altLang="en-US" sz="1000" b="1" dirty="0" smtClean="0">
                <a:solidFill>
                  <a:srgbClr val="FF9900"/>
                </a:solidFill>
                <a:latin typeface="メイリオ" pitchFamily="50" charset="-128"/>
                <a:ea typeface="メイリオ" pitchFamily="50" charset="-128"/>
                <a:cs typeface="メイリオ" pitchFamily="50" charset="-128"/>
              </a:rPr>
              <a:t>月</a:t>
            </a:r>
            <a:r>
              <a:rPr lang="en-US" altLang="ja-JP" sz="1000" b="1" dirty="0" smtClean="0">
                <a:solidFill>
                  <a:srgbClr val="FF9900"/>
                </a:solidFill>
                <a:latin typeface="メイリオ" pitchFamily="50" charset="-128"/>
                <a:ea typeface="メイリオ" pitchFamily="50" charset="-128"/>
                <a:cs typeface="メイリオ" pitchFamily="50" charset="-128"/>
              </a:rPr>
              <a:t>22</a:t>
            </a:r>
            <a:r>
              <a:rPr lang="ja-JP" altLang="en-US" sz="1000" b="1" dirty="0" smtClean="0">
                <a:solidFill>
                  <a:srgbClr val="FF9900"/>
                </a:solidFill>
                <a:latin typeface="メイリオ" pitchFamily="50" charset="-128"/>
                <a:ea typeface="メイリオ" pitchFamily="50" charset="-128"/>
                <a:cs typeface="メイリオ" pitchFamily="50" charset="-128"/>
              </a:rPr>
              <a:t>日（木）</a:t>
            </a:r>
            <a:endParaRPr lang="en-US" altLang="ja-JP" sz="1000" b="1" dirty="0">
              <a:solidFill>
                <a:srgbClr val="FF9900"/>
              </a:solidFill>
              <a:latin typeface="メイリオ" pitchFamily="50" charset="-128"/>
              <a:ea typeface="メイリオ" pitchFamily="50" charset="-128"/>
              <a:cs typeface="メイリオ" pitchFamily="50" charset="-128"/>
            </a:endParaRPr>
          </a:p>
          <a:p>
            <a:r>
              <a:rPr lang="en-US" altLang="ja-JP" sz="1000" b="1" dirty="0" smtClean="0">
                <a:latin typeface="メイリオ" pitchFamily="50" charset="-128"/>
                <a:ea typeface="メイリオ" pitchFamily="50" charset="-128"/>
                <a:cs typeface="メイリオ" pitchFamily="50" charset="-128"/>
              </a:rPr>
              <a:t>WEB</a:t>
            </a:r>
            <a:r>
              <a:rPr lang="ja-JP" altLang="en-US" sz="1000" b="1" dirty="0" smtClean="0">
                <a:latin typeface="メイリオ" pitchFamily="50" charset="-128"/>
                <a:ea typeface="メイリオ" pitchFamily="50" charset="-128"/>
                <a:cs typeface="メイリオ" pitchFamily="50" charset="-128"/>
              </a:rPr>
              <a:t>アンケート企画お申し込み</a:t>
            </a:r>
            <a:r>
              <a:rPr lang="ja-JP" altLang="en-US" sz="1000" b="1" dirty="0">
                <a:latin typeface="メイリオ" pitchFamily="50" charset="-128"/>
                <a:ea typeface="メイリオ" pitchFamily="50" charset="-128"/>
                <a:cs typeface="メイリオ" pitchFamily="50" charset="-128"/>
              </a:rPr>
              <a:t>締め切り</a:t>
            </a:r>
            <a:r>
              <a:rPr lang="ja-JP" altLang="en-US" sz="1000" b="1" dirty="0" smtClean="0">
                <a:latin typeface="メイリオ" pitchFamily="50" charset="-128"/>
                <a:ea typeface="メイリオ" pitchFamily="50" charset="-128"/>
                <a:cs typeface="メイリオ" pitchFamily="50" charset="-128"/>
              </a:rPr>
              <a:t>：</a:t>
            </a:r>
            <a:r>
              <a:rPr lang="ja-JP" altLang="en-US" sz="1000" b="1" dirty="0">
                <a:solidFill>
                  <a:srgbClr val="FF9900"/>
                </a:solidFill>
                <a:latin typeface="メイリオ" pitchFamily="50" charset="-128"/>
                <a:ea typeface="メイリオ" pitchFamily="50" charset="-128"/>
                <a:cs typeface="メイリオ" pitchFamily="50" charset="-128"/>
              </a:rPr>
              <a:t>掲載日</a:t>
            </a:r>
            <a:r>
              <a:rPr lang="ja-JP" altLang="en-US" sz="1000" b="1" dirty="0" smtClean="0">
                <a:solidFill>
                  <a:srgbClr val="FF9900"/>
                </a:solidFill>
                <a:latin typeface="メイリオ" pitchFamily="50" charset="-128"/>
                <a:ea typeface="メイリオ" pitchFamily="50" charset="-128"/>
                <a:cs typeface="メイリオ" pitchFamily="50" charset="-128"/>
              </a:rPr>
              <a:t>の</a:t>
            </a:r>
            <a:r>
              <a:rPr lang="en-US" altLang="ja-JP" sz="1000" b="1" dirty="0" smtClean="0">
                <a:solidFill>
                  <a:srgbClr val="FF9900"/>
                </a:solidFill>
                <a:latin typeface="メイリオ" pitchFamily="50" charset="-128"/>
                <a:ea typeface="メイリオ" pitchFamily="50" charset="-128"/>
                <a:cs typeface="メイリオ" pitchFamily="50" charset="-128"/>
              </a:rPr>
              <a:t>30</a:t>
            </a:r>
            <a:r>
              <a:rPr lang="ja-JP" altLang="en-US" sz="1000" b="1" dirty="0" smtClean="0">
                <a:solidFill>
                  <a:srgbClr val="FF9900"/>
                </a:solidFill>
                <a:latin typeface="メイリオ" pitchFamily="50" charset="-128"/>
                <a:ea typeface="メイリオ" pitchFamily="50" charset="-128"/>
                <a:cs typeface="メイリオ" pitchFamily="50" charset="-128"/>
              </a:rPr>
              <a:t>営業</a:t>
            </a:r>
            <a:r>
              <a:rPr lang="ja-JP" altLang="en-US" sz="1000" b="1" dirty="0">
                <a:solidFill>
                  <a:srgbClr val="FF9900"/>
                </a:solidFill>
                <a:latin typeface="メイリオ" pitchFamily="50" charset="-128"/>
                <a:ea typeface="メイリオ" pitchFamily="50" charset="-128"/>
                <a:cs typeface="メイリオ" pitchFamily="50" charset="-128"/>
              </a:rPr>
              <a:t>日前</a:t>
            </a:r>
          </a:p>
        </p:txBody>
      </p:sp>
      <p:graphicFrame>
        <p:nvGraphicFramePr>
          <p:cNvPr id="17" name="オブジェクト 16"/>
          <p:cNvGraphicFramePr>
            <a:graphicFrameLocks noChangeAspect="1"/>
          </p:cNvGraphicFramePr>
          <p:nvPr>
            <p:extLst>
              <p:ext uri="{D42A27DB-BD31-4B8C-83A1-F6EECF244321}">
                <p14:modId xmlns:p14="http://schemas.microsoft.com/office/powerpoint/2010/main" val="3403447943"/>
              </p:ext>
            </p:extLst>
          </p:nvPr>
        </p:nvGraphicFramePr>
        <p:xfrm>
          <a:off x="200472" y="4633425"/>
          <a:ext cx="4549775" cy="1282700"/>
        </p:xfrm>
        <a:graphic>
          <a:graphicData uri="http://schemas.openxmlformats.org/presentationml/2006/ole">
            <mc:AlternateContent xmlns:mc="http://schemas.openxmlformats.org/markup-compatibility/2006">
              <mc:Choice xmlns:v="urn:schemas-microsoft-com:vml" Requires="v">
                <p:oleObj spid="_x0000_s19069" name="ワークシート" r:id="rId8" imgW="4295654" imgH="1209600" progId="Excel.Sheet.12">
                  <p:embed/>
                </p:oleObj>
              </mc:Choice>
              <mc:Fallback>
                <p:oleObj name="ワークシート" r:id="rId8" imgW="4295654" imgH="1209600" progId="Excel.Sheet.12">
                  <p:embed/>
                  <p:pic>
                    <p:nvPicPr>
                      <p:cNvPr id="0" name=""/>
                      <p:cNvPicPr/>
                      <p:nvPr/>
                    </p:nvPicPr>
                    <p:blipFill>
                      <a:blip r:embed="rId9"/>
                      <a:stretch>
                        <a:fillRect/>
                      </a:stretch>
                    </p:blipFill>
                    <p:spPr>
                      <a:xfrm>
                        <a:off x="200472" y="4633425"/>
                        <a:ext cx="4549775" cy="1282700"/>
                      </a:xfrm>
                      <a:prstGeom prst="rect">
                        <a:avLst/>
                      </a:prstGeom>
                    </p:spPr>
                  </p:pic>
                </p:oleObj>
              </mc:Fallback>
            </mc:AlternateContent>
          </a:graphicData>
        </a:graphic>
      </p:graphicFrame>
      <p:sp>
        <p:nvSpPr>
          <p:cNvPr id="18" name="テキスト ボックス 17"/>
          <p:cNvSpPr txBox="1"/>
          <p:nvPr/>
        </p:nvSpPr>
        <p:spPr>
          <a:xfrm>
            <a:off x="2725344" y="4283171"/>
            <a:ext cx="2562172" cy="338554"/>
          </a:xfrm>
          <a:prstGeom prst="rect">
            <a:avLst/>
          </a:prstGeom>
          <a:noFill/>
        </p:spPr>
        <p:txBody>
          <a:bodyPr wrap="square" rtlCol="0">
            <a:spAutoFit/>
          </a:bodyPr>
          <a:lstStyle/>
          <a:p>
            <a:r>
              <a:rPr lang="en-US" altLang="ja-JP" sz="800" dirty="0" smtClean="0">
                <a:solidFill>
                  <a:srgbClr val="000000"/>
                </a:solidFill>
                <a:latin typeface="メイリオ" pitchFamily="50" charset="-128"/>
                <a:ea typeface="メイリオ" pitchFamily="50" charset="-128"/>
                <a:cs typeface="メイリオ" pitchFamily="50" charset="-128"/>
              </a:rPr>
              <a:t>※</a:t>
            </a:r>
            <a:r>
              <a:rPr lang="ja-JP" altLang="en-US" sz="800" dirty="0" smtClean="0">
                <a:solidFill>
                  <a:srgbClr val="000000"/>
                </a:solidFill>
                <a:latin typeface="メイリオ" pitchFamily="50" charset="-128"/>
                <a:ea typeface="メイリオ" pitchFamily="50" charset="-128"/>
                <a:cs typeface="メイリオ" pitchFamily="50" charset="-128"/>
              </a:rPr>
              <a:t>期間延長メニューやオプションの金額は、</a:t>
            </a:r>
            <a:endParaRPr lang="en-US" altLang="ja-JP" sz="800" dirty="0" smtClean="0">
              <a:solidFill>
                <a:srgbClr val="000000"/>
              </a:solidFill>
              <a:latin typeface="メイリオ" pitchFamily="50" charset="-128"/>
              <a:ea typeface="メイリオ" pitchFamily="50" charset="-128"/>
              <a:cs typeface="メイリオ" pitchFamily="50" charset="-128"/>
            </a:endParaRPr>
          </a:p>
          <a:p>
            <a:r>
              <a:rPr lang="ja-JP" altLang="en-US" sz="800" dirty="0" smtClean="0">
                <a:solidFill>
                  <a:srgbClr val="000000"/>
                </a:solidFill>
                <a:latin typeface="メイリオ" pitchFamily="50" charset="-128"/>
                <a:ea typeface="メイリオ" pitchFamily="50" charset="-128"/>
                <a:cs typeface="メイリオ" pitchFamily="50" charset="-128"/>
              </a:rPr>
              <a:t>　各該当ページをご参照ください。</a:t>
            </a:r>
            <a:endParaRPr lang="ja-JP" altLang="en-US" sz="800" dirty="0">
              <a:solidFill>
                <a:srgbClr val="000000"/>
              </a:solidFill>
              <a:latin typeface="メイリオ" pitchFamily="50" charset="-128"/>
              <a:ea typeface="メイリオ" pitchFamily="50" charset="-128"/>
              <a:cs typeface="メイリオ" pitchFamily="50" charset="-128"/>
            </a:endParaRPr>
          </a:p>
        </p:txBody>
      </p:sp>
      <p:sp>
        <p:nvSpPr>
          <p:cNvPr id="19" name="Text Box 1043"/>
          <p:cNvSpPr txBox="1">
            <a:spLocks noChangeArrowheads="1"/>
          </p:cNvSpPr>
          <p:nvPr/>
        </p:nvSpPr>
        <p:spPr bwMode="auto">
          <a:xfrm>
            <a:off x="5392487" y="6933242"/>
            <a:ext cx="2722188" cy="257399"/>
          </a:xfrm>
          <a:prstGeom prst="rect">
            <a:avLst/>
          </a:prstGeom>
          <a:noFill/>
          <a:ln w="9525">
            <a:noFill/>
            <a:miter lim="800000"/>
            <a:headEnd/>
            <a:tailEnd/>
          </a:ln>
        </p:spPr>
        <p:txBody>
          <a:bodyPr wrap="none" lIns="98568" tIns="51255" rIns="98568" bIns="51255">
            <a:spAutoFit/>
          </a:bodyPr>
          <a:lstStyle/>
          <a:p>
            <a:r>
              <a:rPr lang="ja-JP" altLang="en-US" sz="1000" b="1" dirty="0" smtClean="0">
                <a:latin typeface="メイリオ" pitchFamily="50" charset="-128"/>
                <a:ea typeface="メイリオ" pitchFamily="50" charset="-128"/>
                <a:cs typeface="メイリオ" pitchFamily="50" charset="-128"/>
              </a:rPr>
              <a:t>入稿締め切り：</a:t>
            </a:r>
            <a:r>
              <a:rPr lang="ja-JP" altLang="en-US" sz="1000" b="1" dirty="0" smtClean="0">
                <a:solidFill>
                  <a:srgbClr val="FF9900"/>
                </a:solidFill>
                <a:latin typeface="メイリオ" pitchFamily="50" charset="-128"/>
                <a:ea typeface="メイリオ" pitchFamily="50" charset="-128"/>
                <a:cs typeface="メイリオ" pitchFamily="50" charset="-128"/>
              </a:rPr>
              <a:t>配信</a:t>
            </a:r>
            <a:r>
              <a:rPr lang="ja-JP" altLang="en-US" sz="1000" b="1" dirty="0">
                <a:solidFill>
                  <a:srgbClr val="FF9900"/>
                </a:solidFill>
                <a:latin typeface="メイリオ" pitchFamily="50" charset="-128"/>
                <a:ea typeface="メイリオ" pitchFamily="50" charset="-128"/>
                <a:cs typeface="メイリオ" pitchFamily="50" charset="-128"/>
              </a:rPr>
              <a:t>日・掲載日の</a:t>
            </a:r>
            <a:r>
              <a:rPr lang="en-US" altLang="ja-JP" sz="1000" b="1" dirty="0">
                <a:solidFill>
                  <a:srgbClr val="FF9900"/>
                </a:solidFill>
                <a:latin typeface="メイリオ" pitchFamily="50" charset="-128"/>
                <a:ea typeface="メイリオ" pitchFamily="50" charset="-128"/>
                <a:cs typeface="メイリオ" pitchFamily="50" charset="-128"/>
              </a:rPr>
              <a:t>7</a:t>
            </a:r>
            <a:r>
              <a:rPr lang="ja-JP" altLang="en-US" sz="1000" b="1" dirty="0">
                <a:solidFill>
                  <a:srgbClr val="FF9900"/>
                </a:solidFill>
                <a:latin typeface="メイリオ" pitchFamily="50" charset="-128"/>
                <a:ea typeface="メイリオ" pitchFamily="50" charset="-128"/>
                <a:cs typeface="メイリオ" pitchFamily="50" charset="-128"/>
              </a:rPr>
              <a:t>営業</a:t>
            </a:r>
            <a:r>
              <a:rPr lang="ja-JP" altLang="en-US" sz="1000" b="1" dirty="0" smtClean="0">
                <a:solidFill>
                  <a:srgbClr val="FF9900"/>
                </a:solidFill>
                <a:latin typeface="メイリオ" pitchFamily="50" charset="-128"/>
                <a:ea typeface="メイリオ" pitchFamily="50" charset="-128"/>
                <a:cs typeface="メイリオ" pitchFamily="50" charset="-128"/>
              </a:rPr>
              <a:t>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p:txBody>
      </p:sp>
      <p:sp>
        <p:nvSpPr>
          <p:cNvPr id="20" name="正方形/長方形 19"/>
          <p:cNvSpPr/>
          <p:nvPr/>
        </p:nvSpPr>
        <p:spPr>
          <a:xfrm>
            <a:off x="5413284" y="2036698"/>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latin typeface="+mj-ea"/>
                <a:ea typeface="+mj-ea"/>
              </a:rPr>
              <a:t>ディスプレイ広告</a:t>
            </a:r>
            <a:endParaRPr lang="ja-JP" altLang="en-US" sz="1050" b="1" dirty="0">
              <a:latin typeface="+mj-ea"/>
              <a:ea typeface="+mj-ea"/>
            </a:endParaRPr>
          </a:p>
        </p:txBody>
      </p:sp>
      <p:graphicFrame>
        <p:nvGraphicFramePr>
          <p:cNvPr id="21" name="オブジェクト 20"/>
          <p:cNvGraphicFramePr>
            <a:graphicFrameLocks noChangeAspect="1"/>
          </p:cNvGraphicFramePr>
          <p:nvPr>
            <p:extLst>
              <p:ext uri="{D42A27DB-BD31-4B8C-83A1-F6EECF244321}">
                <p14:modId xmlns:p14="http://schemas.microsoft.com/office/powerpoint/2010/main" val="115190113"/>
              </p:ext>
            </p:extLst>
          </p:nvPr>
        </p:nvGraphicFramePr>
        <p:xfrm>
          <a:off x="5410200" y="2362200"/>
          <a:ext cx="4767263" cy="2697163"/>
        </p:xfrm>
        <a:graphic>
          <a:graphicData uri="http://schemas.openxmlformats.org/presentationml/2006/ole">
            <mc:AlternateContent xmlns:mc="http://schemas.openxmlformats.org/markup-compatibility/2006">
              <mc:Choice xmlns:v="urn:schemas-microsoft-com:vml" Requires="v">
                <p:oleObj spid="_x0000_s19070" name="ワークシート" r:id="rId11" imgW="5981824" imgH="3267000" progId="Excel.Sheet.12">
                  <p:embed/>
                </p:oleObj>
              </mc:Choice>
              <mc:Fallback>
                <p:oleObj name="ワークシート" r:id="rId11" imgW="5981824" imgH="3267000" progId="Excel.Sheet.12">
                  <p:embed/>
                  <p:pic>
                    <p:nvPicPr>
                      <p:cNvPr id="0" name=""/>
                      <p:cNvPicPr>
                        <a:picLocks noChangeAspect="1" noChangeArrowheads="1"/>
                      </p:cNvPicPr>
                      <p:nvPr/>
                    </p:nvPicPr>
                    <p:blipFill>
                      <a:blip r:embed="rId12"/>
                      <a:srcRect/>
                      <a:stretch>
                        <a:fillRect/>
                      </a:stretch>
                    </p:blipFill>
                    <p:spPr bwMode="auto">
                      <a:xfrm>
                        <a:off x="5410200" y="2362200"/>
                        <a:ext cx="4767263" cy="2697163"/>
                      </a:xfrm>
                      <a:prstGeom prst="rect">
                        <a:avLst/>
                      </a:prstGeom>
                      <a:noFill/>
                      <a:ln>
                        <a:noFill/>
                      </a:ln>
                      <a:extLst/>
                    </p:spPr>
                  </p:pic>
                </p:oleObj>
              </mc:Fallback>
            </mc:AlternateContent>
          </a:graphicData>
        </a:graphic>
      </p:graphicFrame>
      <p:graphicFrame>
        <p:nvGraphicFramePr>
          <p:cNvPr id="22" name="オブジェクト 21"/>
          <p:cNvGraphicFramePr>
            <a:graphicFrameLocks noChangeAspect="1"/>
          </p:cNvGraphicFramePr>
          <p:nvPr>
            <p:extLst>
              <p:ext uri="{D42A27DB-BD31-4B8C-83A1-F6EECF244321}">
                <p14:modId xmlns:p14="http://schemas.microsoft.com/office/powerpoint/2010/main" val="2103215686"/>
              </p:ext>
            </p:extLst>
          </p:nvPr>
        </p:nvGraphicFramePr>
        <p:xfrm>
          <a:off x="5430074" y="5842529"/>
          <a:ext cx="4716462" cy="1049338"/>
        </p:xfrm>
        <a:graphic>
          <a:graphicData uri="http://schemas.openxmlformats.org/presentationml/2006/ole">
            <mc:AlternateContent xmlns:mc="http://schemas.openxmlformats.org/markup-compatibility/2006">
              <mc:Choice xmlns:v="urn:schemas-microsoft-com:vml" Requires="v">
                <p:oleObj spid="_x0000_s19071" name="ワークシート" r:id="rId14" imgW="5276777" imgH="1142910" progId="Excel.Sheet.12">
                  <p:embed/>
                </p:oleObj>
              </mc:Choice>
              <mc:Fallback>
                <p:oleObj name="ワークシート" r:id="rId14" imgW="5276777" imgH="1142910" progId="Excel.Sheet.12">
                  <p:embed/>
                  <p:pic>
                    <p:nvPicPr>
                      <p:cNvPr id="0" name=""/>
                      <p:cNvPicPr>
                        <a:picLocks noChangeAspect="1" noChangeArrowheads="1"/>
                      </p:cNvPicPr>
                      <p:nvPr/>
                    </p:nvPicPr>
                    <p:blipFill>
                      <a:blip r:embed="rId15"/>
                      <a:srcRect/>
                      <a:stretch>
                        <a:fillRect/>
                      </a:stretch>
                    </p:blipFill>
                    <p:spPr bwMode="auto">
                      <a:xfrm>
                        <a:off x="5430074" y="5842529"/>
                        <a:ext cx="4716462"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正方形/長方形 22"/>
          <p:cNvSpPr/>
          <p:nvPr/>
        </p:nvSpPr>
        <p:spPr>
          <a:xfrm>
            <a:off x="5413284" y="5523715"/>
            <a:ext cx="2340000" cy="28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smtClean="0">
                <a:latin typeface="+mj-ea"/>
                <a:ea typeface="+mj-ea"/>
              </a:rPr>
              <a:t>メールマガジン広告</a:t>
            </a:r>
            <a:endParaRPr lang="ja-JP" altLang="en-US" sz="1050" b="1" dirty="0">
              <a:latin typeface="+mj-ea"/>
              <a:ea typeface="+mj-ea"/>
            </a:endParaRPr>
          </a:p>
        </p:txBody>
      </p:sp>
      <p:sp>
        <p:nvSpPr>
          <p:cNvPr id="24" name="Text Box 1043"/>
          <p:cNvSpPr txBox="1">
            <a:spLocks noChangeArrowheads="1"/>
          </p:cNvSpPr>
          <p:nvPr/>
        </p:nvSpPr>
        <p:spPr bwMode="auto">
          <a:xfrm>
            <a:off x="5351847" y="5235682"/>
            <a:ext cx="2209227" cy="257399"/>
          </a:xfrm>
          <a:prstGeom prst="rect">
            <a:avLst/>
          </a:prstGeom>
          <a:noFill/>
          <a:ln w="9525">
            <a:noFill/>
            <a:miter lim="800000"/>
            <a:headEnd/>
            <a:tailEnd/>
          </a:ln>
        </p:spPr>
        <p:txBody>
          <a:bodyPr wrap="none" lIns="98568" tIns="51255" rIns="98568" bIns="51255">
            <a:spAutoFit/>
          </a:bodyPr>
          <a:lstStyle/>
          <a:p>
            <a:r>
              <a:rPr lang="ja-JP" altLang="en-US" sz="1000" b="1" dirty="0" smtClean="0">
                <a:latin typeface="メイリオ" pitchFamily="50" charset="-128"/>
                <a:ea typeface="メイリオ" pitchFamily="50" charset="-128"/>
                <a:cs typeface="メイリオ" pitchFamily="50" charset="-128"/>
              </a:rPr>
              <a:t>入稿締め切り：</a:t>
            </a:r>
            <a:r>
              <a:rPr lang="ja-JP" altLang="en-US" sz="1000" b="1" dirty="0" smtClean="0">
                <a:solidFill>
                  <a:srgbClr val="FF9900"/>
                </a:solidFill>
                <a:latin typeface="メイリオ" pitchFamily="50" charset="-128"/>
                <a:ea typeface="メイリオ" pitchFamily="50" charset="-128"/>
                <a:cs typeface="メイリオ" pitchFamily="50" charset="-128"/>
              </a:rPr>
              <a:t>掲載</a:t>
            </a:r>
            <a:r>
              <a:rPr lang="ja-JP" altLang="en-US" sz="1000" b="1" dirty="0">
                <a:solidFill>
                  <a:srgbClr val="FF9900"/>
                </a:solidFill>
                <a:latin typeface="メイリオ" pitchFamily="50" charset="-128"/>
                <a:ea typeface="メイリオ" pitchFamily="50" charset="-128"/>
                <a:cs typeface="メイリオ" pitchFamily="50" charset="-128"/>
              </a:rPr>
              <a:t>日</a:t>
            </a:r>
            <a:r>
              <a:rPr lang="ja-JP" altLang="en-US" sz="1000" b="1" dirty="0" smtClean="0">
                <a:solidFill>
                  <a:srgbClr val="FF9900"/>
                </a:solidFill>
                <a:latin typeface="メイリオ" pitchFamily="50" charset="-128"/>
                <a:ea typeface="メイリオ" pitchFamily="50" charset="-128"/>
                <a:cs typeface="メイリオ" pitchFamily="50" charset="-128"/>
              </a:rPr>
              <a:t>の</a:t>
            </a:r>
            <a:r>
              <a:rPr lang="en-US" altLang="ja-JP" sz="1000" b="1" dirty="0" smtClean="0">
                <a:solidFill>
                  <a:srgbClr val="FF9900"/>
                </a:solidFill>
                <a:latin typeface="メイリオ" pitchFamily="50" charset="-128"/>
                <a:ea typeface="メイリオ" pitchFamily="50" charset="-128"/>
                <a:cs typeface="メイリオ" pitchFamily="50" charset="-128"/>
              </a:rPr>
              <a:t>5</a:t>
            </a:r>
            <a:r>
              <a:rPr lang="ja-JP" altLang="en-US" sz="1000" b="1" dirty="0" smtClean="0">
                <a:solidFill>
                  <a:srgbClr val="FF9900"/>
                </a:solidFill>
                <a:latin typeface="メイリオ" pitchFamily="50" charset="-128"/>
                <a:ea typeface="メイリオ" pitchFamily="50" charset="-128"/>
                <a:cs typeface="メイリオ" pitchFamily="50" charset="-128"/>
              </a:rPr>
              <a:t>営業日前</a:t>
            </a:r>
            <a:endParaRPr lang="en-US" altLang="ja-JP" sz="1000" b="1" dirty="0" smtClean="0">
              <a:solidFill>
                <a:srgbClr val="FF9900"/>
              </a:solidFill>
              <a:latin typeface="メイリオ" pitchFamily="50" charset="-128"/>
              <a:ea typeface="メイリオ" pitchFamily="50" charset="-128"/>
              <a:cs typeface="メイリオ" pitchFamily="50" charset="-128"/>
            </a:endParaRPr>
          </a:p>
        </p:txBody>
      </p:sp>
      <p:sp>
        <p:nvSpPr>
          <p:cNvPr id="25" name="テキスト ボックス 24"/>
          <p:cNvSpPr txBox="1"/>
          <p:nvPr/>
        </p:nvSpPr>
        <p:spPr>
          <a:xfrm>
            <a:off x="2725344" y="739974"/>
            <a:ext cx="2274140" cy="338554"/>
          </a:xfrm>
          <a:prstGeom prst="rect">
            <a:avLst/>
          </a:prstGeom>
          <a:noFill/>
        </p:spPr>
        <p:txBody>
          <a:bodyPr wrap="square" rtlCol="0">
            <a:spAutoFit/>
          </a:bodyPr>
          <a:lstStyle/>
          <a:p>
            <a:r>
              <a:rPr lang="en-US" altLang="ja-JP" sz="800" dirty="0">
                <a:solidFill>
                  <a:srgbClr val="000000"/>
                </a:solidFill>
                <a:latin typeface="メイリオ" pitchFamily="50" charset="-128"/>
                <a:ea typeface="メイリオ" pitchFamily="50" charset="-128"/>
                <a:cs typeface="メイリオ" pitchFamily="50" charset="-128"/>
              </a:rPr>
              <a:t>※</a:t>
            </a:r>
            <a:r>
              <a:rPr lang="ja-JP" altLang="en-US" sz="800" dirty="0" smtClean="0">
                <a:solidFill>
                  <a:srgbClr val="000000"/>
                </a:solidFill>
                <a:latin typeface="メイリオ" pitchFamily="50" charset="-128"/>
                <a:ea typeface="メイリオ" pitchFamily="50" charset="-128"/>
                <a:cs typeface="メイリオ" pitchFamily="50" charset="-128"/>
              </a:rPr>
              <a:t>マガジンメニュー「交通</a:t>
            </a:r>
            <a:r>
              <a:rPr lang="ja-JP" altLang="en-US" sz="800" dirty="0">
                <a:solidFill>
                  <a:srgbClr val="000000"/>
                </a:solidFill>
                <a:latin typeface="メイリオ" pitchFamily="50" charset="-128"/>
                <a:ea typeface="メイリオ" pitchFamily="50" charset="-128"/>
                <a:cs typeface="メイリオ" pitchFamily="50" charset="-128"/>
              </a:rPr>
              <a:t>広告</a:t>
            </a:r>
            <a:r>
              <a:rPr lang="ja-JP" altLang="en-US" sz="800" dirty="0" smtClean="0">
                <a:solidFill>
                  <a:srgbClr val="000000"/>
                </a:solidFill>
                <a:latin typeface="メイリオ" pitchFamily="50" charset="-128"/>
                <a:ea typeface="メイリオ" pitchFamily="50" charset="-128"/>
                <a:cs typeface="メイリオ" pitchFamily="50" charset="-128"/>
              </a:rPr>
              <a:t>企画」の</a:t>
            </a:r>
            <a:endParaRPr lang="en-US" altLang="ja-JP" sz="800" dirty="0" smtClean="0">
              <a:solidFill>
                <a:srgbClr val="000000"/>
              </a:solidFill>
              <a:latin typeface="メイリオ" pitchFamily="50" charset="-128"/>
              <a:ea typeface="メイリオ" pitchFamily="50" charset="-128"/>
              <a:cs typeface="メイリオ" pitchFamily="50" charset="-128"/>
            </a:endParaRPr>
          </a:p>
          <a:p>
            <a:r>
              <a:rPr lang="ja-JP" altLang="en-US" sz="800" dirty="0" smtClean="0">
                <a:solidFill>
                  <a:srgbClr val="000000"/>
                </a:solidFill>
                <a:latin typeface="メイリオ" pitchFamily="50" charset="-128"/>
                <a:ea typeface="メイリオ" pitchFamily="50" charset="-128"/>
                <a:cs typeface="メイリオ" pitchFamily="50" charset="-128"/>
              </a:rPr>
              <a:t>詳細は、営業担当に</a:t>
            </a:r>
            <a:r>
              <a:rPr lang="ja-JP" altLang="en-US" sz="800" dirty="0">
                <a:solidFill>
                  <a:srgbClr val="000000"/>
                </a:solidFill>
                <a:latin typeface="メイリオ" pitchFamily="50" charset="-128"/>
                <a:ea typeface="メイリオ" pitchFamily="50" charset="-128"/>
                <a:cs typeface="メイリオ" pitchFamily="50" charset="-128"/>
              </a:rPr>
              <a:t>お問い合わせください。</a:t>
            </a:r>
          </a:p>
        </p:txBody>
      </p:sp>
      <p:graphicFrame>
        <p:nvGraphicFramePr>
          <p:cNvPr id="3" name="表 2"/>
          <p:cNvGraphicFramePr>
            <a:graphicFrameLocks noGrp="1"/>
          </p:cNvGraphicFramePr>
          <p:nvPr>
            <p:extLst>
              <p:ext uri="{D42A27DB-BD31-4B8C-83A1-F6EECF244321}">
                <p14:modId xmlns:p14="http://schemas.microsoft.com/office/powerpoint/2010/main" val="520678793"/>
              </p:ext>
            </p:extLst>
          </p:nvPr>
        </p:nvGraphicFramePr>
        <p:xfrm>
          <a:off x="180482" y="1082284"/>
          <a:ext cx="5107035" cy="2702733"/>
        </p:xfrm>
        <a:graphic>
          <a:graphicData uri="http://schemas.openxmlformats.org/drawingml/2006/table">
            <a:tbl>
              <a:tblPr/>
              <a:tblGrid>
                <a:gridCol w="995440"/>
                <a:gridCol w="943242"/>
                <a:gridCol w="1368152"/>
                <a:gridCol w="864096"/>
                <a:gridCol w="936105"/>
              </a:tblGrid>
              <a:tr h="449778">
                <a:tc>
                  <a:txBody>
                    <a:bodyPr/>
                    <a:lstStyle/>
                    <a:p>
                      <a:pPr algn="ctr" fontAlgn="t"/>
                      <a:r>
                        <a:rPr lang="ja-JP" altLang="en-US" sz="900" b="0" i="0" u="none" strike="noStrike" dirty="0">
                          <a:solidFill>
                            <a:srgbClr val="FFFFFF"/>
                          </a:solidFill>
                          <a:effectLst/>
                          <a:latin typeface="メイリオ"/>
                        </a:rPr>
                        <a:t>メニュー</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ページ数</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全国版　　　　　　　　　　　</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22</a:t>
                      </a:r>
                      <a:r>
                        <a:rPr lang="ja-JP" altLang="en-US" sz="900" b="0" i="0" u="none" strike="noStrike" dirty="0">
                          <a:solidFill>
                            <a:srgbClr val="FFFFFF"/>
                          </a:solidFill>
                          <a:effectLst/>
                          <a:latin typeface="メイリオ"/>
                        </a:rPr>
                        <a:t>万部　　　　　　　　　　　　</a:t>
                      </a:r>
                      <a:r>
                        <a:rPr lang="ja-JP" altLang="en-US" sz="800" b="0" i="0" u="none" strike="noStrike" dirty="0">
                          <a:solidFill>
                            <a:srgbClr val="FFFFFF"/>
                          </a:solidFill>
                          <a:effectLst/>
                          <a:latin typeface="メイリオ"/>
                        </a:rPr>
                        <a:t>　</a:t>
                      </a:r>
                      <a:r>
                        <a:rPr lang="en-US" altLang="ja-JP" sz="800" b="0" i="0" u="none" strike="noStrike" dirty="0">
                          <a:solidFill>
                            <a:srgbClr val="FFFFFF"/>
                          </a:solidFill>
                          <a:effectLst/>
                          <a:latin typeface="メイリオ"/>
                        </a:rPr>
                        <a:t>(</a:t>
                      </a:r>
                      <a:r>
                        <a:rPr lang="ja-JP" altLang="en-US" sz="800" b="0" i="0" u="none" strike="noStrike" dirty="0">
                          <a:solidFill>
                            <a:srgbClr val="FFFFFF"/>
                          </a:solidFill>
                          <a:effectLst/>
                          <a:latin typeface="メイリオ"/>
                        </a:rPr>
                        <a:t>東エリア版・西エリア版</a:t>
                      </a:r>
                      <a:r>
                        <a:rPr lang="en-US" altLang="ja-JP" sz="800" b="0" i="0" u="none" strike="noStrike" dirty="0">
                          <a:solidFill>
                            <a:srgbClr val="FFFFFF"/>
                          </a:solidFill>
                          <a:effectLst/>
                          <a:latin typeface="メイリオ"/>
                        </a:rPr>
                        <a:t>)</a:t>
                      </a:r>
                      <a:endParaRPr lang="ja-JP" altLang="en-US" sz="900" b="0" i="0" u="none" strike="noStrike" dirty="0">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a:solidFill>
                            <a:srgbClr val="FFFFFF"/>
                          </a:solidFill>
                          <a:effectLst/>
                          <a:latin typeface="メイリオ"/>
                        </a:rPr>
                        <a:t>東エリア版</a:t>
                      </a:r>
                      <a:br>
                        <a:rPr lang="ja-JP" altLang="en-US" sz="900" b="0" i="0" u="none" strike="noStrike">
                          <a:solidFill>
                            <a:srgbClr val="FFFFFF"/>
                          </a:solidFill>
                          <a:effectLst/>
                          <a:latin typeface="メイリオ"/>
                        </a:rPr>
                      </a:br>
                      <a:r>
                        <a:rPr lang="en-US" altLang="ja-JP" sz="900" b="0" i="0" u="none" strike="noStrike">
                          <a:solidFill>
                            <a:srgbClr val="FFFFFF"/>
                          </a:solidFill>
                          <a:effectLst/>
                          <a:latin typeface="メイリオ"/>
                        </a:rPr>
                        <a:t>14.7</a:t>
                      </a:r>
                      <a:r>
                        <a:rPr lang="ja-JP" altLang="en-US" sz="900" b="0" i="0" u="none" strike="noStrike">
                          <a:solidFill>
                            <a:srgbClr val="FFFFFF"/>
                          </a:solidFill>
                          <a:effectLst/>
                          <a:latin typeface="メイリオ"/>
                        </a:rPr>
                        <a:t>部　　　　　　　</a:t>
                      </a:r>
                      <a:r>
                        <a:rPr lang="en-US" altLang="ja-JP" sz="800" b="0" i="0" u="none" strike="noStrike">
                          <a:solidFill>
                            <a:srgbClr val="FFFFFF"/>
                          </a:solidFill>
                          <a:effectLst/>
                          <a:latin typeface="メイリオ"/>
                        </a:rPr>
                        <a:t>※</a:t>
                      </a:r>
                      <a:r>
                        <a:rPr lang="ja-JP" altLang="en-US" sz="800" b="0" i="0" u="none" strike="noStrike">
                          <a:solidFill>
                            <a:srgbClr val="FFFFFF"/>
                          </a:solidFill>
                          <a:effectLst/>
                          <a:latin typeface="メイリオ"/>
                        </a:rPr>
                        <a:t>卒業式配布含む</a:t>
                      </a:r>
                      <a:endParaRPr lang="ja-JP" altLang="en-US" sz="900" b="0" i="0" u="none" strike="noStrike">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西エリア版</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7.3</a:t>
                      </a:r>
                      <a:r>
                        <a:rPr lang="ja-JP" altLang="en-US" sz="900" b="0" i="0" u="none" strike="noStrike" dirty="0">
                          <a:solidFill>
                            <a:srgbClr val="FFFFFF"/>
                          </a:solidFill>
                          <a:effectLst/>
                          <a:latin typeface="メイリオ"/>
                        </a:rPr>
                        <a:t>万部</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133888">
                <a:tc>
                  <a:txBody>
                    <a:bodyPr/>
                    <a:lstStyle/>
                    <a:p>
                      <a:pPr algn="ctr" fontAlgn="ct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420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216</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2</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192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3</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176</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a:solidFill>
                            <a:srgbClr val="000000"/>
                          </a:solidFill>
                          <a:effectLst/>
                          <a:latin typeface="メイリオ"/>
                        </a:rPr>
                        <a:t>表</a:t>
                      </a:r>
                      <a:r>
                        <a:rPr lang="en-US" altLang="ja-JP" sz="800" b="0" i="0" u="none" strike="noStrike" dirty="0">
                          <a:solidFill>
                            <a:srgbClr val="000000"/>
                          </a:solidFill>
                          <a:effectLst/>
                          <a:latin typeface="メイリオ"/>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smtClean="0">
                          <a:solidFill>
                            <a:srgbClr val="000000"/>
                          </a:solidFill>
                          <a:effectLst/>
                          <a:latin typeface="メイリオ"/>
                        </a:rPr>
                        <a:t>目次対向</a:t>
                      </a:r>
                      <a:endParaRPr lang="ja-JP" altLang="en-US" sz="800" b="0" i="0" u="none" strike="noStrike" dirty="0">
                        <a:solidFill>
                          <a:srgbClr val="000000"/>
                        </a:solidFill>
                        <a:effectLst/>
                        <a:latin typeface="メイリオ"/>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132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純広告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84</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823">
                <a:tc>
                  <a:txBody>
                    <a:bodyPr/>
                    <a:lstStyle/>
                    <a:p>
                      <a:pPr algn="ctr" fontAlgn="ctr"/>
                      <a:r>
                        <a:rPr lang="ja-JP" altLang="en-US" sz="800" b="0" i="0" u="none" strike="noStrike">
                          <a:solidFill>
                            <a:srgbClr val="000000"/>
                          </a:solidFill>
                          <a:effectLst/>
                          <a:latin typeface="メイリオ"/>
                        </a:rPr>
                        <a:t>巻頭リコメンド枠</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編集タイアップ</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240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168</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制作費（ネット）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メイリオ"/>
                        </a:rPr>
                        <a:t>制作費</a:t>
                      </a:r>
                      <a:r>
                        <a:rPr lang="en-US" altLang="ja-JP" sz="800" b="0" i="0" u="none" strike="noStrike">
                          <a:solidFill>
                            <a:srgbClr val="000000"/>
                          </a:solidFill>
                          <a:effectLst/>
                          <a:latin typeface="メイリオ"/>
                        </a:rPr>
                        <a:t>1</a:t>
                      </a:r>
                      <a:r>
                        <a:rPr lang="en-US" sz="800" b="0" i="0" u="none" strike="noStrike">
                          <a:solidFill>
                            <a:srgbClr val="000000"/>
                          </a:solidFill>
                          <a:effectLst/>
                          <a:latin typeface="メイリオ"/>
                        </a:rPr>
                        <a:t>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dirty="0">
                          <a:solidFill>
                            <a:srgbClr val="000000"/>
                          </a:solidFill>
                          <a:effectLst/>
                          <a:latin typeface="メイリオ"/>
                        </a:rPr>
                        <a:t>合同資料請求ハガキ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メイリオ"/>
                        </a:rPr>
                        <a:t>1</a:t>
                      </a:r>
                      <a:r>
                        <a:rPr lang="ja-JP" altLang="en-US" sz="800" b="0" i="0" u="none" strike="noStrike">
                          <a:solidFill>
                            <a:srgbClr val="000000"/>
                          </a:solidFill>
                          <a:effectLst/>
                          <a:latin typeface="メイリオ"/>
                        </a:rPr>
                        <a:t>枠</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dirty="0">
                          <a:solidFill>
                            <a:srgbClr val="000000"/>
                          </a:solidFill>
                          <a:effectLst/>
                          <a:latin typeface="メイリオ"/>
                        </a:rPr>
                        <a:t>クーポン企画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dirty="0">
                          <a:solidFill>
                            <a:srgbClr val="000000"/>
                          </a:solidFill>
                          <a:effectLst/>
                          <a:latin typeface="メイリオ"/>
                        </a:rPr>
                        <a:t>誌面・</a:t>
                      </a:r>
                      <a:r>
                        <a:rPr lang="en-US" altLang="ja-JP" sz="800" b="0" i="0" u="none" strike="noStrike" dirty="0">
                          <a:solidFill>
                            <a:srgbClr val="000000"/>
                          </a:solidFill>
                          <a:effectLst/>
                          <a:latin typeface="メイリオ"/>
                        </a:rPr>
                        <a:t>PC</a:t>
                      </a:r>
                      <a:r>
                        <a:rPr lang="ja-JP" altLang="en-US" sz="800" b="0" i="0" u="none" strike="noStrike" dirty="0">
                          <a:solidFill>
                            <a:srgbClr val="000000"/>
                          </a:solidFill>
                          <a:effectLst/>
                          <a:latin typeface="メイリオ"/>
                        </a:rPr>
                        <a:t>・スマホ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1710318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 descr="C:\Users\s1150735\Desktop\新しいフォルダー (5)\icon_113260_25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4241" y="5659352"/>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s1150735\Desktop\新しいフォルダー (5)\icon_124710_25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735" y="565934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新社会人の人物像</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Rectangle 29"/>
          <p:cNvSpPr>
            <a:spLocks noChangeArrowheads="1"/>
          </p:cNvSpPr>
          <p:nvPr/>
        </p:nvSpPr>
        <p:spPr bwMode="auto">
          <a:xfrm>
            <a:off x="498983" y="885600"/>
            <a:ext cx="9289033" cy="839788"/>
          </a:xfrm>
          <a:prstGeom prst="rect">
            <a:avLst/>
          </a:prstGeom>
          <a:noFill/>
          <a:ln w="9525">
            <a:noFill/>
            <a:miter lim="800000"/>
            <a:headEnd/>
            <a:tailEnd/>
          </a:ln>
        </p:spPr>
        <p:txBody>
          <a:bodyPr wrap="square" lIns="100145" tIns="50073" rIns="100145" bIns="50073">
            <a:spAutoFit/>
          </a:bodyPr>
          <a:lstStyle/>
          <a:p>
            <a:r>
              <a:rPr lang="ja-JP" altLang="en-US" sz="1200" dirty="0" smtClean="0">
                <a:latin typeface="メイリオ" pitchFamily="50" charset="-128"/>
                <a:ea typeface="メイリオ" pitchFamily="50" charset="-128"/>
                <a:cs typeface="メイリオ" panose="020B0604030504040204" pitchFamily="50" charset="-128"/>
              </a:rPr>
              <a:t>人生</a:t>
            </a:r>
            <a:r>
              <a:rPr lang="ja-JP" altLang="en-US" sz="1200" dirty="0">
                <a:latin typeface="メイリオ" pitchFamily="50" charset="-128"/>
                <a:ea typeface="メイリオ" pitchFamily="50" charset="-128"/>
                <a:cs typeface="メイリオ" panose="020B0604030504040204" pitchFamily="50" charset="-128"/>
              </a:rPr>
              <a:t>の中で、ライフスタイルが大きく変化するタイミングの一つ</a:t>
            </a:r>
            <a:r>
              <a:rPr lang="ja-JP" altLang="en-US" sz="1200" dirty="0" smtClean="0">
                <a:latin typeface="メイリオ" pitchFamily="50" charset="-128"/>
                <a:ea typeface="メイリオ" pitchFamily="50" charset="-128"/>
                <a:cs typeface="メイリオ" panose="020B0604030504040204" pitchFamily="50" charset="-128"/>
              </a:rPr>
              <a:t>。</a:t>
            </a:r>
            <a:endParaRPr lang="en-US" altLang="ja-JP" sz="1200" dirty="0" smtClean="0">
              <a:latin typeface="メイリオ" pitchFamily="50" charset="-128"/>
              <a:ea typeface="メイリオ" pitchFamily="50" charset="-128"/>
              <a:cs typeface="メイリオ" panose="020B0604030504040204" pitchFamily="50" charset="-128"/>
            </a:endParaRPr>
          </a:p>
          <a:p>
            <a:r>
              <a:rPr lang="ja-JP" altLang="en-US" sz="1200" dirty="0" smtClean="0">
                <a:latin typeface="メイリオ" pitchFamily="50" charset="-128"/>
                <a:ea typeface="メイリオ" pitchFamily="50" charset="-128"/>
                <a:cs typeface="メイリオ" panose="020B0604030504040204" pitchFamily="50" charset="-128"/>
              </a:rPr>
              <a:t>学生</a:t>
            </a:r>
            <a:r>
              <a:rPr lang="ja-JP" altLang="en-US" sz="1200" dirty="0">
                <a:latin typeface="メイリオ" pitchFamily="50" charset="-128"/>
                <a:ea typeface="メイリオ" pitchFamily="50" charset="-128"/>
                <a:cs typeface="メイリオ" panose="020B0604030504040204" pitchFamily="50" charset="-128"/>
              </a:rPr>
              <a:t>から社会人になるこの時期、</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リスク回避のために情報収集意欲が格段に高まっています</a:t>
            </a:r>
            <a:r>
              <a:rPr lang="ja-JP" altLang="en-US" sz="1200" dirty="0" smtClean="0">
                <a:latin typeface="メイリオ" pitchFamily="50" charset="-128"/>
                <a:ea typeface="メイリオ" pitchFamily="50" charset="-128"/>
                <a:cs typeface="メイリオ" panose="020B0604030504040204" pitchFamily="50" charset="-128"/>
              </a:rPr>
              <a:t>。</a:t>
            </a:r>
            <a:endParaRPr lang="en-US" altLang="ja-JP" sz="1200" dirty="0" smtClean="0">
              <a:latin typeface="メイリオ" pitchFamily="50" charset="-128"/>
              <a:ea typeface="メイリオ" pitchFamily="50" charset="-128"/>
              <a:cs typeface="メイリオ" panose="020B0604030504040204" pitchFamily="50" charset="-128"/>
            </a:endParaRPr>
          </a:p>
          <a:p>
            <a:r>
              <a:rPr lang="ja-JP" altLang="en-US" sz="1200" dirty="0" smtClean="0">
                <a:latin typeface="メイリオ" pitchFamily="50" charset="-128"/>
                <a:ea typeface="メイリオ" pitchFamily="50" charset="-128"/>
                <a:cs typeface="メイリオ" panose="020B0604030504040204" pitchFamily="50" charset="-128"/>
              </a:rPr>
              <a:t>あらゆる</a:t>
            </a:r>
            <a:r>
              <a:rPr lang="ja-JP" altLang="en-US" sz="1200" dirty="0">
                <a:latin typeface="メイリオ" pitchFamily="50" charset="-128"/>
                <a:ea typeface="メイリオ" pitchFamily="50" charset="-128"/>
                <a:cs typeface="メイリオ" panose="020B0604030504040204" pitchFamily="50" charset="-128"/>
              </a:rPr>
              <a:t>商品について</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ブランドスイッチ</a:t>
            </a:r>
            <a:r>
              <a:rPr lang="ja-JP" altLang="en-US" sz="1200" dirty="0" smtClean="0">
                <a:latin typeface="メイリオ" pitchFamily="50" charset="-128"/>
                <a:ea typeface="メイリオ" pitchFamily="50" charset="-128"/>
                <a:cs typeface="メイリオ" panose="020B0604030504040204" pitchFamily="50" charset="-128"/>
              </a:rPr>
              <a:t>や</a:t>
            </a:r>
            <a:r>
              <a:rPr lang="ja-JP" altLang="en-US" sz="1200" b="1" dirty="0" smtClean="0">
                <a:solidFill>
                  <a:srgbClr val="C00000"/>
                </a:solidFill>
                <a:latin typeface="メイリオ" pitchFamily="50" charset="-128"/>
                <a:ea typeface="メイリオ" pitchFamily="50" charset="-128"/>
                <a:cs typeface="メイリオ" panose="020B0604030504040204" pitchFamily="50" charset="-128"/>
              </a:rPr>
              <a:t>今</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までになかった購買行動</a:t>
            </a:r>
            <a:r>
              <a:rPr lang="ja-JP" altLang="en-US" sz="1200" dirty="0">
                <a:latin typeface="メイリオ" pitchFamily="50" charset="-128"/>
                <a:ea typeface="メイリオ" pitchFamily="50" charset="-128"/>
                <a:cs typeface="メイリオ" panose="020B0604030504040204" pitchFamily="50" charset="-128"/>
              </a:rPr>
              <a:t>を喚起しやすく、消費が活発化します</a:t>
            </a:r>
            <a:r>
              <a:rPr lang="ja-JP" altLang="en-US" sz="1200" dirty="0" smtClean="0">
                <a:latin typeface="メイリオ" pitchFamily="50" charset="-128"/>
                <a:ea typeface="メイリオ" pitchFamily="50" charset="-128"/>
                <a:cs typeface="メイリオ" panose="020B0604030504040204" pitchFamily="50" charset="-128"/>
              </a:rPr>
              <a:t>。</a:t>
            </a:r>
            <a:endParaRPr lang="en-US" altLang="ja-JP" sz="1200" dirty="0" smtClean="0">
              <a:latin typeface="メイリオ" pitchFamily="50" charset="-128"/>
              <a:ea typeface="メイリオ" pitchFamily="50" charset="-128"/>
              <a:cs typeface="メイリオ" panose="020B0604030504040204" pitchFamily="50" charset="-128"/>
            </a:endParaRPr>
          </a:p>
          <a:p>
            <a:r>
              <a:rPr lang="ja-JP" altLang="en-US" sz="1200" b="1" dirty="0" smtClean="0">
                <a:solidFill>
                  <a:srgbClr val="C00000"/>
                </a:solidFill>
                <a:latin typeface="メイリオ" pitchFamily="50" charset="-128"/>
                <a:ea typeface="メイリオ" pitchFamily="50" charset="-128"/>
                <a:cs typeface="メイリオ" panose="020B0604030504040204" pitchFamily="50" charset="-128"/>
              </a:rPr>
              <a:t>「</a:t>
            </a:r>
            <a:r>
              <a:rPr lang="ja-JP" altLang="en-US" sz="1200" b="1" dirty="0">
                <a:solidFill>
                  <a:srgbClr val="C00000"/>
                </a:solidFill>
                <a:latin typeface="メイリオ" pitchFamily="50" charset="-128"/>
                <a:ea typeface="メイリオ" pitchFamily="50" charset="-128"/>
                <a:cs typeface="メイリオ" panose="020B0604030504040204" pitchFamily="50" charset="-128"/>
              </a:rPr>
              <a:t>どの時期に」「どのように思い、どのような行動を取るか」</a:t>
            </a:r>
            <a:r>
              <a:rPr lang="ja-JP" altLang="en-US" sz="1200" dirty="0" smtClean="0">
                <a:latin typeface="メイリオ" pitchFamily="50" charset="-128"/>
                <a:ea typeface="メイリオ" pitchFamily="50" charset="-128"/>
                <a:cs typeface="メイリオ" panose="020B0604030504040204" pitchFamily="50" charset="-128"/>
              </a:rPr>
              <a:t>が明確</a:t>
            </a:r>
            <a:r>
              <a:rPr lang="ja-JP" altLang="en-US" sz="1200" dirty="0">
                <a:latin typeface="メイリオ" pitchFamily="50" charset="-128"/>
                <a:ea typeface="メイリオ" pitchFamily="50" charset="-128"/>
                <a:cs typeface="メイリオ" panose="020B0604030504040204" pitchFamily="50" charset="-128"/>
              </a:rPr>
              <a:t>で訴求時期・ポイントが分かりやすい</a:t>
            </a:r>
            <a:r>
              <a:rPr lang="ja-JP" altLang="en-US" sz="1200" dirty="0" smtClean="0">
                <a:latin typeface="メイリオ" pitchFamily="50" charset="-128"/>
                <a:ea typeface="メイリオ" pitchFamily="50" charset="-128"/>
                <a:cs typeface="メイリオ" panose="020B0604030504040204" pitchFamily="50" charset="-128"/>
              </a:rPr>
              <a:t>ターゲットです。</a:t>
            </a:r>
            <a:endParaRPr lang="ja-JP" altLang="en-US" sz="1200" dirty="0">
              <a:latin typeface="メイリオ" pitchFamily="50" charset="-128"/>
              <a:ea typeface="メイリオ" pitchFamily="50" charset="-128"/>
              <a:cs typeface="メイリオ" panose="020B0604030504040204" pitchFamily="50" charset="-128"/>
            </a:endParaRPr>
          </a:p>
        </p:txBody>
      </p:sp>
      <p:grpSp>
        <p:nvGrpSpPr>
          <p:cNvPr id="7" name="グループ化 6"/>
          <p:cNvGrpSpPr/>
          <p:nvPr/>
        </p:nvGrpSpPr>
        <p:grpSpPr>
          <a:xfrm>
            <a:off x="390972" y="2104387"/>
            <a:ext cx="1409700" cy="651811"/>
            <a:chOff x="390972" y="1892102"/>
            <a:chExt cx="1409700" cy="651811"/>
          </a:xfrm>
        </p:grpSpPr>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72" y="1892102"/>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811128" y="2094896"/>
              <a:ext cx="569387" cy="246221"/>
            </a:xfrm>
            <a:prstGeom prst="rect">
              <a:avLst/>
            </a:prstGeom>
            <a:noFill/>
          </p:spPr>
          <p:txBody>
            <a:bodyPr wrap="none" rtlCol="0">
              <a:spAutoFit/>
            </a:bodyPr>
            <a:lstStyle/>
            <a:p>
              <a:r>
                <a:rPr kumimoji="1" lang="ja-JP" altLang="en-US" sz="1000" b="1" dirty="0" smtClean="0">
                  <a:solidFill>
                    <a:srgbClr val="FF9900"/>
                  </a:solidFill>
                </a:rPr>
                <a:t>暮らし</a:t>
              </a:r>
              <a:endParaRPr kumimoji="1" lang="ja-JP" altLang="en-US" sz="1000" b="1" dirty="0">
                <a:solidFill>
                  <a:srgbClr val="FF9900"/>
                </a:solidFill>
              </a:endParaRPr>
            </a:p>
          </p:txBody>
        </p:sp>
      </p:grpSp>
      <p:sp>
        <p:nvSpPr>
          <p:cNvPr id="5" name="テキスト ボックス 4"/>
          <p:cNvSpPr txBox="1"/>
          <p:nvPr/>
        </p:nvSpPr>
        <p:spPr>
          <a:xfrm>
            <a:off x="1962655" y="2044184"/>
            <a:ext cx="4288353" cy="677108"/>
          </a:xfrm>
          <a:prstGeom prst="rect">
            <a:avLst/>
          </a:prstGeom>
          <a:noFill/>
        </p:spPr>
        <p:txBody>
          <a:bodyPr wrap="none" rtlCol="0">
            <a:spAutoFit/>
          </a:bodyPr>
          <a:lstStyle/>
          <a:p>
            <a:r>
              <a:rPr lang="ja-JP" altLang="en-US" sz="1000" dirty="0" smtClean="0"/>
              <a:t>社会人</a:t>
            </a:r>
            <a:r>
              <a:rPr lang="ja-JP" altLang="en-US" sz="1000" dirty="0"/>
              <a:t>に</a:t>
            </a:r>
            <a:r>
              <a:rPr lang="ja-JP" altLang="en-US" sz="1000" dirty="0" smtClean="0"/>
              <a:t>なるタイミングで</a:t>
            </a:r>
            <a:r>
              <a:rPr lang="en-US" altLang="ja-JP" sz="1400" b="1" dirty="0" smtClean="0">
                <a:solidFill>
                  <a:srgbClr val="FF9900"/>
                </a:solidFill>
              </a:rPr>
              <a:t>40</a:t>
            </a:r>
            <a:r>
              <a:rPr lang="ja-JP" altLang="en-US" sz="1000" b="1" dirty="0" smtClean="0">
                <a:solidFill>
                  <a:srgbClr val="FF9900"/>
                </a:solidFill>
              </a:rPr>
              <a:t>％以上</a:t>
            </a:r>
            <a:r>
              <a:rPr lang="ja-JP" altLang="en-US" sz="1000" dirty="0" smtClean="0"/>
              <a:t>が一斉に引越し。</a:t>
            </a:r>
            <a:endParaRPr lang="en-US" altLang="ja-JP" sz="1000" dirty="0" smtClean="0"/>
          </a:p>
          <a:p>
            <a:r>
              <a:rPr kumimoji="1" lang="en-US" altLang="ja-JP" sz="1400" b="1" dirty="0" smtClean="0">
                <a:solidFill>
                  <a:srgbClr val="FF9900"/>
                </a:solidFill>
              </a:rPr>
              <a:t>70</a:t>
            </a:r>
            <a:r>
              <a:rPr kumimoji="1" lang="ja-JP" altLang="en-US" sz="1000" b="1" dirty="0" smtClean="0">
                <a:solidFill>
                  <a:srgbClr val="FF9900"/>
                </a:solidFill>
              </a:rPr>
              <a:t>％</a:t>
            </a:r>
            <a:r>
              <a:rPr lang="ja-JP" altLang="en-US" sz="1000" b="1" dirty="0" smtClean="0">
                <a:solidFill>
                  <a:srgbClr val="FF9900"/>
                </a:solidFill>
              </a:rPr>
              <a:t>以上</a:t>
            </a:r>
            <a:r>
              <a:rPr lang="ja-JP" altLang="en-US" sz="1000" dirty="0" smtClean="0"/>
              <a:t>が</a:t>
            </a:r>
            <a:r>
              <a:rPr kumimoji="1" lang="ja-JP" altLang="en-US" sz="1000" dirty="0" smtClean="0"/>
              <a:t>家具・家電を新しく購入。</a:t>
            </a:r>
            <a:endParaRPr kumimoji="1" lang="en-US" altLang="ja-JP" sz="1000" dirty="0" smtClean="0"/>
          </a:p>
          <a:p>
            <a:r>
              <a:rPr lang="ja-JP" altLang="en-US" sz="1000" dirty="0" smtClean="0"/>
              <a:t>インテリア・家電専門店だけでなくオンラインショップも上手に活用。</a:t>
            </a:r>
            <a:endParaRPr kumimoji="1" lang="ja-JP" altLang="en-US" sz="1000" dirty="0"/>
          </a:p>
        </p:txBody>
      </p:sp>
      <p:grpSp>
        <p:nvGrpSpPr>
          <p:cNvPr id="8" name="グループ化 7"/>
          <p:cNvGrpSpPr/>
          <p:nvPr/>
        </p:nvGrpSpPr>
        <p:grpSpPr>
          <a:xfrm>
            <a:off x="390972" y="2892736"/>
            <a:ext cx="1409700" cy="651811"/>
            <a:chOff x="462980" y="2649020"/>
            <a:chExt cx="1409700" cy="651811"/>
          </a:xfrm>
        </p:grpSpPr>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980" y="2649020"/>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テキスト ボックス 13"/>
            <p:cNvSpPr txBox="1"/>
            <p:nvPr/>
          </p:nvSpPr>
          <p:spPr>
            <a:xfrm>
              <a:off x="690776" y="2851814"/>
              <a:ext cx="954107" cy="246221"/>
            </a:xfrm>
            <a:prstGeom prst="rect">
              <a:avLst/>
            </a:prstGeom>
            <a:noFill/>
          </p:spPr>
          <p:txBody>
            <a:bodyPr wrap="none" rtlCol="0">
              <a:spAutoFit/>
            </a:bodyPr>
            <a:lstStyle/>
            <a:p>
              <a:r>
                <a:rPr lang="ja-JP" altLang="en-US" sz="1000" b="1" dirty="0">
                  <a:solidFill>
                    <a:srgbClr val="FF9900"/>
                  </a:solidFill>
                </a:rPr>
                <a:t>ファッション</a:t>
              </a:r>
              <a:endParaRPr kumimoji="1" lang="ja-JP" altLang="en-US" sz="1000" b="1" dirty="0">
                <a:solidFill>
                  <a:srgbClr val="FF9900"/>
                </a:solidFill>
              </a:endParaRPr>
            </a:p>
          </p:txBody>
        </p:sp>
      </p:grpSp>
      <p:sp>
        <p:nvSpPr>
          <p:cNvPr id="15" name="テキスト ボックス 14"/>
          <p:cNvSpPr txBox="1"/>
          <p:nvPr/>
        </p:nvSpPr>
        <p:spPr>
          <a:xfrm>
            <a:off x="1965886" y="2803142"/>
            <a:ext cx="4031873" cy="830997"/>
          </a:xfrm>
          <a:prstGeom prst="rect">
            <a:avLst/>
          </a:prstGeom>
          <a:noFill/>
        </p:spPr>
        <p:txBody>
          <a:bodyPr wrap="none" rtlCol="0">
            <a:spAutoFit/>
          </a:bodyPr>
          <a:lstStyle/>
          <a:p>
            <a:r>
              <a:rPr lang="en-US" altLang="ja-JP" sz="1400" b="1" dirty="0" smtClean="0">
                <a:solidFill>
                  <a:srgbClr val="FF9900"/>
                </a:solidFill>
              </a:rPr>
              <a:t>80</a:t>
            </a:r>
            <a:r>
              <a:rPr lang="ja-JP" altLang="en-US" sz="1000" b="1" dirty="0" smtClean="0">
                <a:solidFill>
                  <a:srgbClr val="FF9900"/>
                </a:solidFill>
              </a:rPr>
              <a:t>％以上</a:t>
            </a:r>
            <a:r>
              <a:rPr lang="ja-JP" altLang="en-US" sz="1000" dirty="0" smtClean="0"/>
              <a:t>が</a:t>
            </a:r>
            <a:r>
              <a:rPr lang="ja-JP" altLang="en-US" sz="1000" dirty="0"/>
              <a:t>スーツなどの通勤服を</a:t>
            </a:r>
            <a:r>
              <a:rPr lang="ja-JP" altLang="en-US" sz="1000" b="1" dirty="0" smtClean="0">
                <a:solidFill>
                  <a:srgbClr val="FF9900"/>
                </a:solidFill>
              </a:rPr>
              <a:t>入社前</a:t>
            </a:r>
            <a:r>
              <a:rPr lang="ja-JP" altLang="en-US" sz="1000" dirty="0" smtClean="0"/>
              <a:t>に購入。</a:t>
            </a:r>
            <a:endParaRPr lang="en-US" altLang="ja-JP" sz="1000" dirty="0" smtClean="0"/>
          </a:p>
          <a:p>
            <a:r>
              <a:rPr lang="ja-JP" altLang="en-US" sz="1000" b="1" dirty="0" smtClean="0">
                <a:solidFill>
                  <a:srgbClr val="FF9900"/>
                </a:solidFill>
              </a:rPr>
              <a:t>入社後</a:t>
            </a:r>
            <a:r>
              <a:rPr lang="en-US" altLang="ja-JP" sz="1400" b="1" dirty="0" smtClean="0">
                <a:solidFill>
                  <a:srgbClr val="FF9900"/>
                </a:solidFill>
              </a:rPr>
              <a:t>70</a:t>
            </a:r>
            <a:r>
              <a:rPr lang="ja-JP" altLang="en-US" sz="1000" b="1" dirty="0" smtClean="0">
                <a:solidFill>
                  <a:srgbClr val="FF9900"/>
                </a:solidFill>
              </a:rPr>
              <a:t>％以上</a:t>
            </a:r>
            <a:r>
              <a:rPr lang="ja-JP" altLang="en-US" sz="1000" dirty="0"/>
              <a:t>がスーツなどの通勤服</a:t>
            </a:r>
            <a:r>
              <a:rPr lang="ja-JP" altLang="en-US" sz="1000" dirty="0" smtClean="0"/>
              <a:t>を買い足している</a:t>
            </a:r>
            <a:r>
              <a:rPr kumimoji="1" lang="ja-JP" altLang="en-US" sz="1000" dirty="0" smtClean="0"/>
              <a:t>。</a:t>
            </a:r>
            <a:endParaRPr kumimoji="1" lang="en-US" altLang="ja-JP" sz="1000" dirty="0" smtClean="0"/>
          </a:p>
          <a:p>
            <a:r>
              <a:rPr lang="ja-JP" altLang="en-US" sz="1000" dirty="0" smtClean="0"/>
              <a:t>スーツ専門店</a:t>
            </a:r>
            <a:r>
              <a:rPr lang="ja-JP" altLang="en-US" sz="1000" dirty="0"/>
              <a:t>、</a:t>
            </a:r>
            <a:r>
              <a:rPr lang="ja-JP" altLang="en-US" sz="1000" dirty="0" smtClean="0"/>
              <a:t>百貨店、ショッピングセンター等で購入しており、</a:t>
            </a:r>
            <a:endParaRPr lang="en-US" altLang="ja-JP" sz="1000" dirty="0" smtClean="0"/>
          </a:p>
          <a:p>
            <a:r>
              <a:rPr kumimoji="1" lang="ja-JP" altLang="en-US" sz="1000" dirty="0" smtClean="0"/>
              <a:t>価格</a:t>
            </a:r>
            <a:r>
              <a:rPr lang="ja-JP" altLang="en-US" sz="1000" dirty="0"/>
              <a:t>、</a:t>
            </a:r>
            <a:r>
              <a:rPr kumimoji="1" lang="ja-JP" altLang="en-US" sz="1000" dirty="0" smtClean="0"/>
              <a:t>デザイン</a:t>
            </a:r>
            <a:r>
              <a:rPr lang="ja-JP" altLang="en-US" sz="1000" dirty="0"/>
              <a:t>、</a:t>
            </a:r>
            <a:r>
              <a:rPr kumimoji="1" lang="ja-JP" altLang="en-US" sz="1000" dirty="0" smtClean="0"/>
              <a:t>機能性を重視している。</a:t>
            </a:r>
            <a:endParaRPr kumimoji="1" lang="ja-JP" altLang="en-US" sz="1000" dirty="0"/>
          </a:p>
        </p:txBody>
      </p:sp>
      <p:grpSp>
        <p:nvGrpSpPr>
          <p:cNvPr id="11" name="グループ化 10"/>
          <p:cNvGrpSpPr/>
          <p:nvPr/>
        </p:nvGrpSpPr>
        <p:grpSpPr>
          <a:xfrm>
            <a:off x="390971" y="5344747"/>
            <a:ext cx="1409700" cy="651811"/>
            <a:chOff x="-2273324" y="5100596"/>
            <a:chExt cx="1409700" cy="651811"/>
          </a:xfrm>
        </p:grpSpPr>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24" y="5100596"/>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1917288" y="5303390"/>
              <a:ext cx="697627" cy="246221"/>
            </a:xfrm>
            <a:prstGeom prst="rect">
              <a:avLst/>
            </a:prstGeom>
            <a:noFill/>
          </p:spPr>
          <p:txBody>
            <a:bodyPr wrap="none" rtlCol="0">
              <a:spAutoFit/>
            </a:bodyPr>
            <a:lstStyle/>
            <a:p>
              <a:r>
                <a:rPr kumimoji="1" lang="ja-JP" altLang="en-US" sz="1000" b="1" dirty="0" smtClean="0">
                  <a:solidFill>
                    <a:srgbClr val="FF9900"/>
                  </a:solidFill>
                </a:rPr>
                <a:t>情報収集</a:t>
              </a:r>
              <a:endParaRPr kumimoji="1" lang="ja-JP" altLang="en-US" sz="1000" b="1" dirty="0">
                <a:solidFill>
                  <a:srgbClr val="FF9900"/>
                </a:solidFill>
              </a:endParaRPr>
            </a:p>
          </p:txBody>
        </p:sp>
      </p:grpSp>
      <p:sp>
        <p:nvSpPr>
          <p:cNvPr id="18" name="テキスト ボックス 17"/>
          <p:cNvSpPr txBox="1"/>
          <p:nvPr/>
        </p:nvSpPr>
        <p:spPr>
          <a:xfrm>
            <a:off x="1965886" y="5423776"/>
            <a:ext cx="4490332" cy="430887"/>
          </a:xfrm>
          <a:prstGeom prst="rect">
            <a:avLst/>
          </a:prstGeom>
          <a:noFill/>
        </p:spPr>
        <p:txBody>
          <a:bodyPr wrap="none" rtlCol="0">
            <a:spAutoFit/>
          </a:bodyPr>
          <a:lstStyle/>
          <a:p>
            <a:r>
              <a:rPr lang="ja-JP" altLang="en-US" sz="1200" b="1" dirty="0" smtClean="0">
                <a:solidFill>
                  <a:srgbClr val="FF9900"/>
                </a:solidFill>
              </a:rPr>
              <a:t>過半数</a:t>
            </a:r>
            <a:r>
              <a:rPr lang="ja-JP" altLang="en-US" sz="1000" dirty="0"/>
              <a:t>が新聞を</a:t>
            </a:r>
            <a:r>
              <a:rPr lang="ja-JP" altLang="en-US" sz="1000" dirty="0" smtClean="0"/>
              <a:t>購読。</a:t>
            </a:r>
            <a:r>
              <a:rPr lang="en-US" altLang="ja-JP" sz="1000" dirty="0" smtClean="0"/>
              <a:t>TV</a:t>
            </a:r>
            <a:r>
              <a:rPr lang="ja-JP" altLang="en-US" sz="1000" dirty="0" smtClean="0"/>
              <a:t>のニュースや</a:t>
            </a:r>
            <a:r>
              <a:rPr lang="en-US" altLang="ja-JP" sz="1000" dirty="0" smtClean="0"/>
              <a:t>WEB</a:t>
            </a:r>
            <a:r>
              <a:rPr lang="ja-JP" altLang="en-US" sz="1000" dirty="0" smtClean="0"/>
              <a:t>ニュースなどでも情報収集し、</a:t>
            </a:r>
            <a:endParaRPr lang="en-US" altLang="ja-JP" sz="1000" dirty="0" smtClean="0"/>
          </a:p>
          <a:p>
            <a:r>
              <a:rPr lang="ja-JP" altLang="en-US" sz="1000" dirty="0" smtClean="0"/>
              <a:t>新社会人の約</a:t>
            </a:r>
            <a:r>
              <a:rPr lang="en-US" altLang="ja-JP" sz="1000" dirty="0"/>
              <a:t>80</a:t>
            </a:r>
            <a:r>
              <a:rPr lang="ja-JP" altLang="en-US" sz="1000" dirty="0"/>
              <a:t>％が様々なツールを活用して情報感度を高めている。</a:t>
            </a:r>
            <a:endParaRPr kumimoji="1" lang="ja-JP" altLang="en-US" sz="1000" dirty="0"/>
          </a:p>
        </p:txBody>
      </p:sp>
      <p:grpSp>
        <p:nvGrpSpPr>
          <p:cNvPr id="12" name="グループ化 11"/>
          <p:cNvGrpSpPr/>
          <p:nvPr/>
        </p:nvGrpSpPr>
        <p:grpSpPr>
          <a:xfrm>
            <a:off x="390970" y="6208843"/>
            <a:ext cx="1409700" cy="651811"/>
            <a:chOff x="436340" y="6177412"/>
            <a:chExt cx="1409700" cy="651811"/>
          </a:xfrm>
        </p:grpSpPr>
        <p:pic>
          <p:nvPicPr>
            <p:cNvPr id="2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40" y="6177412"/>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557172" y="6373790"/>
              <a:ext cx="1176925" cy="230832"/>
            </a:xfrm>
            <a:prstGeom prst="rect">
              <a:avLst/>
            </a:prstGeom>
            <a:noFill/>
          </p:spPr>
          <p:txBody>
            <a:bodyPr wrap="none" rtlCol="0">
              <a:spAutoFit/>
            </a:bodyPr>
            <a:lstStyle/>
            <a:p>
              <a:r>
                <a:rPr kumimoji="1" lang="en-US" altLang="ja-JP" sz="900" b="1" dirty="0" smtClean="0">
                  <a:solidFill>
                    <a:srgbClr val="FF9900"/>
                  </a:solidFill>
                </a:rPr>
                <a:t>SNS</a:t>
              </a:r>
              <a:r>
                <a:rPr kumimoji="1" lang="ja-JP" altLang="en-US" sz="900" b="1" dirty="0" smtClean="0">
                  <a:solidFill>
                    <a:srgbClr val="FF9900"/>
                  </a:solidFill>
                </a:rPr>
                <a:t>・動画サービス</a:t>
              </a:r>
              <a:endParaRPr kumimoji="1" lang="en-US" altLang="ja-JP" sz="900" b="1" dirty="0" smtClean="0">
                <a:solidFill>
                  <a:srgbClr val="FF9900"/>
                </a:solidFill>
              </a:endParaRPr>
            </a:p>
          </p:txBody>
        </p:sp>
      </p:grpSp>
      <p:sp>
        <p:nvSpPr>
          <p:cNvPr id="24" name="テキスト ボックス 23"/>
          <p:cNvSpPr txBox="1"/>
          <p:nvPr/>
        </p:nvSpPr>
        <p:spPr>
          <a:xfrm>
            <a:off x="1965886" y="6226971"/>
            <a:ext cx="4379725" cy="769441"/>
          </a:xfrm>
          <a:prstGeom prst="rect">
            <a:avLst/>
          </a:prstGeom>
          <a:noFill/>
        </p:spPr>
        <p:txBody>
          <a:bodyPr wrap="none" rtlCol="0">
            <a:spAutoFit/>
          </a:bodyPr>
          <a:lstStyle/>
          <a:p>
            <a:r>
              <a:rPr lang="en-US" altLang="ja-JP" sz="1400" b="1" dirty="0" smtClean="0">
                <a:solidFill>
                  <a:srgbClr val="FF9900"/>
                </a:solidFill>
              </a:rPr>
              <a:t>90</a:t>
            </a:r>
            <a:r>
              <a:rPr lang="ja-JP" altLang="en-US" sz="1000" b="1" dirty="0" smtClean="0">
                <a:solidFill>
                  <a:srgbClr val="FF9900"/>
                </a:solidFill>
              </a:rPr>
              <a:t>％以上</a:t>
            </a:r>
            <a:r>
              <a:rPr lang="ja-JP" altLang="en-US" sz="1000" dirty="0" smtClean="0"/>
              <a:t>が</a:t>
            </a:r>
            <a:r>
              <a:rPr lang="en-US" altLang="ja-JP" sz="1000" dirty="0"/>
              <a:t>SNS</a:t>
            </a:r>
            <a:r>
              <a:rPr lang="ja-JP" altLang="en-US" sz="1000" dirty="0"/>
              <a:t>を利用</a:t>
            </a:r>
            <a:r>
              <a:rPr lang="ja-JP" altLang="en-US" sz="1000" dirty="0" smtClean="0"/>
              <a:t>して</a:t>
            </a:r>
            <a:r>
              <a:rPr lang="ja-JP" altLang="en-US" sz="1000" dirty="0"/>
              <a:t>おり</a:t>
            </a:r>
            <a:r>
              <a:rPr lang="ja-JP" altLang="en-US" sz="1000" dirty="0" smtClean="0"/>
              <a:t>、その</a:t>
            </a:r>
            <a:r>
              <a:rPr lang="ja-JP" altLang="en-US" sz="1000" dirty="0"/>
              <a:t>中の</a:t>
            </a:r>
            <a:r>
              <a:rPr lang="en-US" altLang="ja-JP" sz="1400" b="1" dirty="0" smtClean="0">
                <a:solidFill>
                  <a:srgbClr val="FF9900"/>
                </a:solidFill>
              </a:rPr>
              <a:t>75</a:t>
            </a:r>
            <a:r>
              <a:rPr lang="ja-JP" altLang="en-US" sz="1000" b="1" dirty="0" smtClean="0">
                <a:solidFill>
                  <a:srgbClr val="FF9900"/>
                </a:solidFill>
              </a:rPr>
              <a:t>％</a:t>
            </a:r>
            <a:r>
              <a:rPr lang="ja-JP" altLang="en-US" sz="1000" dirty="0"/>
              <a:t>が</a:t>
            </a:r>
            <a:r>
              <a:rPr lang="ja-JP" altLang="en-US" sz="1000" dirty="0" smtClean="0"/>
              <a:t>「更新</a:t>
            </a:r>
            <a:r>
              <a:rPr lang="ja-JP" altLang="en-US" sz="1000" dirty="0"/>
              <a:t>・閲覧</a:t>
            </a:r>
            <a:r>
              <a:rPr lang="ja-JP" altLang="en-US" sz="1000" dirty="0" smtClean="0"/>
              <a:t>」をする</a:t>
            </a:r>
            <a:endParaRPr lang="en-US" altLang="ja-JP" sz="1000" dirty="0" smtClean="0"/>
          </a:p>
          <a:p>
            <a:r>
              <a:rPr lang="ja-JP" altLang="en-US" sz="1000" dirty="0" smtClean="0"/>
              <a:t>と</a:t>
            </a:r>
            <a:r>
              <a:rPr lang="ja-JP" altLang="en-US" sz="1000" dirty="0"/>
              <a:t>いうアクティブユーザー</a:t>
            </a:r>
            <a:r>
              <a:rPr lang="ja-JP" altLang="en-US" sz="1000" dirty="0" smtClean="0"/>
              <a:t>。</a:t>
            </a:r>
            <a:endParaRPr lang="en-US" altLang="ja-JP" sz="1000" dirty="0" smtClean="0"/>
          </a:p>
          <a:p>
            <a:r>
              <a:rPr lang="en-US" altLang="ja-JP" sz="1000" dirty="0" smtClean="0"/>
              <a:t>SNS</a:t>
            </a:r>
            <a:r>
              <a:rPr lang="ja-JP" altLang="en-US" sz="1000" dirty="0" smtClean="0"/>
              <a:t>・動画サービスの利用</a:t>
            </a:r>
            <a:r>
              <a:rPr lang="en-US" altLang="ja-JP" sz="1000" dirty="0" smtClean="0"/>
              <a:t>TOP5</a:t>
            </a:r>
            <a:endParaRPr lang="ja-JP" altLang="en-US" sz="1000" dirty="0"/>
          </a:p>
          <a:p>
            <a:r>
              <a:rPr lang="en-US" altLang="ja-JP" sz="1000" dirty="0" smtClean="0"/>
              <a:t>1</a:t>
            </a:r>
            <a:r>
              <a:rPr lang="ja-JP" altLang="en-US" sz="1000" dirty="0" smtClean="0"/>
              <a:t>位</a:t>
            </a:r>
            <a:r>
              <a:rPr lang="en-US" altLang="ja-JP" sz="1000" dirty="0" smtClean="0"/>
              <a:t>LINE</a:t>
            </a:r>
            <a:r>
              <a:rPr lang="ja-JP" altLang="en-US" sz="1000" dirty="0" err="1" smtClean="0"/>
              <a:t>、</a:t>
            </a:r>
            <a:r>
              <a:rPr lang="en-US" altLang="ja-JP" sz="1000" dirty="0" smtClean="0"/>
              <a:t>2</a:t>
            </a:r>
            <a:r>
              <a:rPr lang="ja-JP" altLang="en-US" sz="1000" dirty="0" smtClean="0"/>
              <a:t>位</a:t>
            </a:r>
            <a:r>
              <a:rPr lang="en-US" altLang="ja-JP" sz="1000" dirty="0" err="1" smtClean="0"/>
              <a:t>Youtube</a:t>
            </a:r>
            <a:r>
              <a:rPr lang="ja-JP" altLang="en-US" sz="1000" dirty="0" err="1" smtClean="0"/>
              <a:t>、</a:t>
            </a:r>
            <a:r>
              <a:rPr lang="en-US" altLang="ja-JP" sz="1000" dirty="0" smtClean="0"/>
              <a:t>3</a:t>
            </a:r>
            <a:r>
              <a:rPr lang="ja-JP" altLang="en-US" sz="1000" dirty="0" smtClean="0"/>
              <a:t>位</a:t>
            </a:r>
            <a:r>
              <a:rPr lang="en-US" altLang="ja-JP" sz="1000" dirty="0" smtClean="0"/>
              <a:t>Twitter</a:t>
            </a:r>
            <a:r>
              <a:rPr lang="ja-JP" altLang="en-US" sz="1000" dirty="0" err="1" smtClean="0"/>
              <a:t>、</a:t>
            </a:r>
            <a:r>
              <a:rPr lang="en-US" altLang="ja-JP" sz="1000" dirty="0" smtClean="0"/>
              <a:t>4</a:t>
            </a:r>
            <a:r>
              <a:rPr lang="ja-JP" altLang="en-US" sz="1000" dirty="0" smtClean="0"/>
              <a:t>位</a:t>
            </a:r>
            <a:r>
              <a:rPr lang="en-US" altLang="ja-JP" sz="1000" dirty="0" smtClean="0"/>
              <a:t>Facebook</a:t>
            </a:r>
            <a:r>
              <a:rPr lang="ja-JP" altLang="en-US" sz="1000" dirty="0" err="1" smtClean="0"/>
              <a:t>、</a:t>
            </a:r>
            <a:r>
              <a:rPr lang="en-US" altLang="ja-JP" sz="1000" dirty="0" smtClean="0"/>
              <a:t>5</a:t>
            </a:r>
            <a:r>
              <a:rPr lang="ja-JP" altLang="en-US" sz="1000" dirty="0" smtClean="0"/>
              <a:t>位</a:t>
            </a:r>
            <a:r>
              <a:rPr lang="en-US" altLang="ja-JP" sz="1000" dirty="0" smtClean="0"/>
              <a:t>Instagram</a:t>
            </a:r>
            <a:endParaRPr lang="ja-JP" altLang="en-US" sz="1000" dirty="0"/>
          </a:p>
        </p:txBody>
      </p:sp>
      <p:grpSp>
        <p:nvGrpSpPr>
          <p:cNvPr id="9" name="グループ化 8"/>
          <p:cNvGrpSpPr/>
          <p:nvPr/>
        </p:nvGrpSpPr>
        <p:grpSpPr>
          <a:xfrm>
            <a:off x="390972" y="3734185"/>
            <a:ext cx="1409700" cy="651811"/>
            <a:chOff x="426968" y="3620294"/>
            <a:chExt cx="1409700" cy="651811"/>
          </a:xfrm>
        </p:grpSpPr>
        <p:pic>
          <p:nvPicPr>
            <p:cNvPr id="2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968" y="3620294"/>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テキスト ボックス 25"/>
            <p:cNvSpPr txBox="1"/>
            <p:nvPr/>
          </p:nvSpPr>
          <p:spPr>
            <a:xfrm>
              <a:off x="811128" y="3823088"/>
              <a:ext cx="569387" cy="246221"/>
            </a:xfrm>
            <a:prstGeom prst="rect">
              <a:avLst/>
            </a:prstGeom>
            <a:noFill/>
          </p:spPr>
          <p:txBody>
            <a:bodyPr wrap="none" rtlCol="0">
              <a:spAutoFit/>
            </a:bodyPr>
            <a:lstStyle/>
            <a:p>
              <a:r>
                <a:rPr kumimoji="1" lang="ja-JP" altLang="en-US" sz="1000" b="1" dirty="0" smtClean="0">
                  <a:solidFill>
                    <a:srgbClr val="FF9900"/>
                  </a:solidFill>
                </a:rPr>
                <a:t>メイク</a:t>
              </a:r>
              <a:endParaRPr kumimoji="1" lang="ja-JP" altLang="en-US" sz="1000" b="1" dirty="0">
                <a:solidFill>
                  <a:srgbClr val="FF9900"/>
                </a:solidFill>
              </a:endParaRPr>
            </a:p>
          </p:txBody>
        </p:sp>
      </p:grpSp>
      <p:sp>
        <p:nvSpPr>
          <p:cNvPr id="27" name="テキスト ボックス 26"/>
          <p:cNvSpPr txBox="1"/>
          <p:nvPr/>
        </p:nvSpPr>
        <p:spPr>
          <a:xfrm>
            <a:off x="1962656" y="3669979"/>
            <a:ext cx="4365298" cy="738664"/>
          </a:xfrm>
          <a:prstGeom prst="rect">
            <a:avLst/>
          </a:prstGeom>
          <a:noFill/>
        </p:spPr>
        <p:txBody>
          <a:bodyPr wrap="none" rtlCol="0">
            <a:spAutoFit/>
          </a:bodyPr>
          <a:lstStyle/>
          <a:p>
            <a:r>
              <a:rPr lang="ja-JP" altLang="en-US" sz="1200" b="1" dirty="0" smtClean="0">
                <a:solidFill>
                  <a:srgbClr val="FF9900"/>
                </a:solidFill>
              </a:rPr>
              <a:t>過半数</a:t>
            </a:r>
            <a:r>
              <a:rPr lang="ja-JP" altLang="en-US" sz="1000" dirty="0" smtClean="0"/>
              <a:t>が特定のスキンケア・メイク商品が決まっておらず、試行錯誤。</a:t>
            </a:r>
            <a:endParaRPr lang="en-US" altLang="ja-JP" sz="1000" dirty="0" smtClean="0"/>
          </a:p>
          <a:p>
            <a:r>
              <a:rPr lang="ja-JP" altLang="en-US" sz="1000" dirty="0" smtClean="0"/>
              <a:t>購入するきっかけは、</a:t>
            </a:r>
            <a:r>
              <a:rPr lang="en-US" altLang="ja-JP" sz="1000" dirty="0" smtClean="0"/>
              <a:t>1</a:t>
            </a:r>
            <a:r>
              <a:rPr lang="ja-JP" altLang="en-US" sz="1000" dirty="0" smtClean="0"/>
              <a:t>位「サンプルを利用してみて</a:t>
            </a:r>
            <a:r>
              <a:rPr lang="en-US" altLang="ja-JP" sz="1000" dirty="0"/>
              <a:t>(34%)</a:t>
            </a:r>
            <a:r>
              <a:rPr lang="ja-JP" altLang="en-US" sz="1000" dirty="0"/>
              <a:t> 」が</a:t>
            </a:r>
            <a:r>
              <a:rPr lang="ja-JP" altLang="en-US" sz="1000" dirty="0" smtClean="0"/>
              <a:t>最多、</a:t>
            </a:r>
            <a:endParaRPr lang="en-US" altLang="ja-JP" sz="1000" dirty="0" smtClean="0"/>
          </a:p>
          <a:p>
            <a:r>
              <a:rPr lang="ja-JP" altLang="en-US" sz="1000" dirty="0" smtClean="0"/>
              <a:t>次いで「インターネット等での口コミ</a:t>
            </a:r>
            <a:r>
              <a:rPr lang="en-US" altLang="ja-JP" sz="1000" dirty="0"/>
              <a:t>(23%) </a:t>
            </a:r>
            <a:r>
              <a:rPr lang="ja-JP" altLang="en-US" sz="1000" dirty="0" smtClean="0"/>
              <a:t>」、 </a:t>
            </a:r>
            <a:r>
              <a:rPr lang="ja-JP" altLang="en-US" sz="1000" dirty="0"/>
              <a:t>「友人・知人から</a:t>
            </a:r>
            <a:r>
              <a:rPr lang="ja-JP" altLang="en-US" sz="1000" dirty="0" smtClean="0"/>
              <a:t>の</a:t>
            </a:r>
            <a:endParaRPr lang="en-US" altLang="ja-JP" sz="1000" dirty="0" smtClean="0"/>
          </a:p>
          <a:p>
            <a:r>
              <a:rPr lang="ja-JP" altLang="en-US" sz="1000" dirty="0" smtClean="0"/>
              <a:t>薦め</a:t>
            </a:r>
            <a:r>
              <a:rPr lang="en-US" altLang="ja-JP" sz="1000" dirty="0"/>
              <a:t>(20%) </a:t>
            </a:r>
            <a:r>
              <a:rPr lang="ja-JP" altLang="en-US" sz="1000" dirty="0" smtClean="0"/>
              <a:t>」を重視している</a:t>
            </a:r>
            <a:r>
              <a:rPr kumimoji="1" lang="ja-JP" altLang="en-US" sz="1000" dirty="0" smtClean="0"/>
              <a:t>。</a:t>
            </a:r>
            <a:endParaRPr kumimoji="1" lang="ja-JP" altLang="en-US" sz="1000" dirty="0"/>
          </a:p>
        </p:txBody>
      </p:sp>
      <p:grpSp>
        <p:nvGrpSpPr>
          <p:cNvPr id="10" name="グループ化 9"/>
          <p:cNvGrpSpPr/>
          <p:nvPr/>
        </p:nvGrpSpPr>
        <p:grpSpPr>
          <a:xfrm>
            <a:off x="390972" y="4529157"/>
            <a:ext cx="1409700" cy="651811"/>
            <a:chOff x="390972" y="4412382"/>
            <a:chExt cx="1409700" cy="651811"/>
          </a:xfrm>
        </p:grpSpPr>
        <p:pic>
          <p:nvPicPr>
            <p:cNvPr id="2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72" y="4412382"/>
              <a:ext cx="1409700" cy="651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p:nvPr/>
          </p:nvSpPr>
          <p:spPr>
            <a:xfrm>
              <a:off x="554648" y="4615176"/>
              <a:ext cx="1082348" cy="246221"/>
            </a:xfrm>
            <a:prstGeom prst="rect">
              <a:avLst/>
            </a:prstGeom>
            <a:noFill/>
          </p:spPr>
          <p:txBody>
            <a:bodyPr wrap="none" rtlCol="0">
              <a:spAutoFit/>
            </a:bodyPr>
            <a:lstStyle/>
            <a:p>
              <a:r>
                <a:rPr lang="ja-JP" altLang="en-US" sz="1000" b="1" dirty="0" smtClean="0">
                  <a:solidFill>
                    <a:srgbClr val="FF9900"/>
                  </a:solidFill>
                </a:rPr>
                <a:t>クルマ・バイク</a:t>
              </a:r>
              <a:endParaRPr kumimoji="1" lang="ja-JP" altLang="en-US" sz="1000" b="1" dirty="0">
                <a:solidFill>
                  <a:srgbClr val="FF9900"/>
                </a:solidFill>
              </a:endParaRPr>
            </a:p>
          </p:txBody>
        </p:sp>
      </p:grpSp>
      <p:sp>
        <p:nvSpPr>
          <p:cNvPr id="30" name="テキスト ボックス 29"/>
          <p:cNvSpPr txBox="1"/>
          <p:nvPr/>
        </p:nvSpPr>
        <p:spPr>
          <a:xfrm>
            <a:off x="1965886" y="4562674"/>
            <a:ext cx="3390672" cy="584775"/>
          </a:xfrm>
          <a:prstGeom prst="rect">
            <a:avLst/>
          </a:prstGeom>
          <a:noFill/>
        </p:spPr>
        <p:txBody>
          <a:bodyPr wrap="none" rtlCol="0">
            <a:spAutoFit/>
          </a:bodyPr>
          <a:lstStyle/>
          <a:p>
            <a:r>
              <a:rPr lang="ja-JP" altLang="en-US" sz="1200" b="1" dirty="0" smtClean="0">
                <a:solidFill>
                  <a:srgbClr val="FF9900"/>
                </a:solidFill>
              </a:rPr>
              <a:t>半数</a:t>
            </a:r>
            <a:r>
              <a:rPr lang="ja-JP" altLang="en-US" sz="1000" b="1" dirty="0" smtClean="0">
                <a:solidFill>
                  <a:srgbClr val="FF9900"/>
                </a:solidFill>
              </a:rPr>
              <a:t>以上</a:t>
            </a:r>
            <a:r>
              <a:rPr lang="ja-JP" altLang="en-US" sz="1000" dirty="0" smtClean="0"/>
              <a:t>がクルマ</a:t>
            </a:r>
            <a:r>
              <a:rPr lang="ja-JP" altLang="en-US" sz="1000" dirty="0"/>
              <a:t>・バイク・</a:t>
            </a:r>
            <a:r>
              <a:rPr lang="ja-JP" altLang="en-US" sz="1000" dirty="0" smtClean="0"/>
              <a:t>自動車</a:t>
            </a:r>
            <a:r>
              <a:rPr lang="ja-JP" altLang="en-US" sz="1000" dirty="0"/>
              <a:t>の</a:t>
            </a:r>
            <a:r>
              <a:rPr lang="ja-JP" altLang="en-US" sz="1000" dirty="0" smtClean="0"/>
              <a:t>購入</a:t>
            </a:r>
            <a:r>
              <a:rPr lang="ja-JP" altLang="en-US" sz="1000" dirty="0"/>
              <a:t>を検討。</a:t>
            </a:r>
          </a:p>
          <a:p>
            <a:r>
              <a:rPr lang="ja-JP" altLang="en-US" sz="1000" dirty="0"/>
              <a:t>クルマは新車、バイクは中古の購入が多く</a:t>
            </a:r>
            <a:r>
              <a:rPr lang="ja-JP" altLang="en-US" sz="1000" dirty="0" smtClean="0"/>
              <a:t>、</a:t>
            </a:r>
            <a:endParaRPr lang="en-US" altLang="ja-JP" sz="1000" dirty="0" smtClean="0"/>
          </a:p>
          <a:p>
            <a:r>
              <a:rPr lang="ja-JP" altLang="en-US" sz="1000" dirty="0" smtClean="0"/>
              <a:t>半数</a:t>
            </a:r>
            <a:r>
              <a:rPr lang="ja-JP" altLang="en-US" sz="1000" dirty="0"/>
              <a:t>以上が親に頼らず、全て自己負担で購入している</a:t>
            </a:r>
            <a:r>
              <a:rPr lang="ja-JP" altLang="en-US" sz="1000" dirty="0" smtClean="0"/>
              <a:t>。</a:t>
            </a:r>
            <a:endParaRPr lang="ja-JP" altLang="en-US" sz="1000" dirty="0"/>
          </a:p>
        </p:txBody>
      </p:sp>
      <p:sp>
        <p:nvSpPr>
          <p:cNvPr id="36" name="正方形/長方形 35"/>
          <p:cNvSpPr/>
          <p:nvPr/>
        </p:nvSpPr>
        <p:spPr>
          <a:xfrm>
            <a:off x="6481315" y="4948473"/>
            <a:ext cx="2427090" cy="544029"/>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anchor="ctr"/>
          <a:lstStyle/>
          <a:p>
            <a:r>
              <a:rPr lang="ja-JP" altLang="en-US" sz="800" dirty="0">
                <a:solidFill>
                  <a:schemeClr val="tx1"/>
                </a:solidFill>
                <a:latin typeface="メイリオ" pitchFamily="50" charset="-128"/>
                <a:ea typeface="メイリオ" pitchFamily="50" charset="-128"/>
                <a:cs typeface="メイリオ" pitchFamily="50" charset="-128"/>
              </a:rPr>
              <a:t>出典元</a:t>
            </a:r>
            <a:endParaRPr lang="en-US" altLang="ja-JP" sz="800" dirty="0">
              <a:solidFill>
                <a:schemeClr val="tx1"/>
              </a:solidFill>
              <a:latin typeface="メイリオ" pitchFamily="50" charset="-128"/>
              <a:ea typeface="メイリオ" pitchFamily="50" charset="-128"/>
              <a:cs typeface="メイリオ" pitchFamily="50" charset="-128"/>
            </a:endParaRPr>
          </a:p>
          <a:p>
            <a:r>
              <a:rPr lang="ja-JP" altLang="en-US" sz="800" dirty="0">
                <a:solidFill>
                  <a:schemeClr val="tx1"/>
                </a:solidFill>
                <a:latin typeface="メイリオ" pitchFamily="50" charset="-128"/>
                <a:ea typeface="メイリオ" pitchFamily="50" charset="-128"/>
                <a:cs typeface="メイリオ" pitchFamily="50" charset="-128"/>
              </a:rPr>
              <a:t>●社会人</a:t>
            </a:r>
            <a:r>
              <a:rPr lang="en-US" altLang="ja-JP" sz="800" dirty="0">
                <a:solidFill>
                  <a:schemeClr val="tx1"/>
                </a:solidFill>
                <a:latin typeface="メイリオ" pitchFamily="50" charset="-128"/>
                <a:ea typeface="メイリオ" pitchFamily="50" charset="-128"/>
                <a:cs typeface="メイリオ" pitchFamily="50" charset="-128"/>
              </a:rPr>
              <a:t>1</a:t>
            </a:r>
            <a:r>
              <a:rPr lang="ja-JP" altLang="en-US" sz="800" dirty="0">
                <a:solidFill>
                  <a:schemeClr val="tx1"/>
                </a:solidFill>
                <a:latin typeface="メイリオ" pitchFamily="50" charset="-128"/>
                <a:ea typeface="メイリオ" pitchFamily="50" charset="-128"/>
                <a:cs typeface="メイリオ" pitchFamily="50" charset="-128"/>
              </a:rPr>
              <a:t>年目の実態調査</a:t>
            </a:r>
            <a:r>
              <a:rPr lang="en-US" altLang="ja-JP" sz="800" dirty="0">
                <a:solidFill>
                  <a:schemeClr val="tx1"/>
                </a:solidFill>
                <a:latin typeface="メイリオ" pitchFamily="50" charset="-128"/>
                <a:ea typeface="メイリオ" pitchFamily="50" charset="-128"/>
                <a:cs typeface="メイリオ" pitchFamily="50" charset="-128"/>
              </a:rPr>
              <a:t>2016</a:t>
            </a:r>
            <a:r>
              <a:rPr lang="ja-JP" altLang="en-US" sz="800" dirty="0">
                <a:solidFill>
                  <a:schemeClr val="tx1"/>
                </a:solidFill>
                <a:latin typeface="メイリオ" pitchFamily="50" charset="-128"/>
                <a:ea typeface="メイリオ" pitchFamily="50" charset="-128"/>
                <a:cs typeface="メイリオ" pitchFamily="50" charset="-128"/>
              </a:rPr>
              <a:t>　</a:t>
            </a:r>
            <a:r>
              <a:rPr lang="en-US" altLang="ja-JP" sz="800" dirty="0">
                <a:solidFill>
                  <a:schemeClr val="tx1"/>
                </a:solidFill>
                <a:latin typeface="メイリオ" pitchFamily="50" charset="-128"/>
                <a:ea typeface="メイリオ" pitchFamily="50" charset="-128"/>
                <a:cs typeface="メイリオ" pitchFamily="50" charset="-128"/>
              </a:rPr>
              <a:t>n=284</a:t>
            </a:r>
          </a:p>
          <a:p>
            <a:r>
              <a:rPr lang="ja-JP" altLang="en-US" sz="800" dirty="0">
                <a:solidFill>
                  <a:schemeClr val="tx1"/>
                </a:solidFill>
                <a:latin typeface="メイリオ" pitchFamily="50" charset="-128"/>
                <a:ea typeface="メイリオ" pitchFamily="50" charset="-128"/>
                <a:cs typeface="メイリオ" pitchFamily="50" charset="-128"/>
              </a:rPr>
              <a:t>　調査時期：</a:t>
            </a:r>
            <a:r>
              <a:rPr lang="en-US" altLang="ja-JP" sz="800" dirty="0">
                <a:solidFill>
                  <a:schemeClr val="tx1"/>
                </a:solidFill>
                <a:latin typeface="メイリオ" pitchFamily="50" charset="-128"/>
                <a:ea typeface="メイリオ" pitchFamily="50" charset="-128"/>
                <a:cs typeface="メイリオ" pitchFamily="50" charset="-128"/>
              </a:rPr>
              <a:t>2016</a:t>
            </a:r>
            <a:r>
              <a:rPr lang="ja-JP" altLang="en-US" sz="800" dirty="0">
                <a:solidFill>
                  <a:schemeClr val="tx1"/>
                </a:solidFill>
                <a:latin typeface="メイリオ" pitchFamily="50" charset="-128"/>
                <a:ea typeface="メイリオ" pitchFamily="50" charset="-128"/>
                <a:cs typeface="メイリオ" pitchFamily="50" charset="-128"/>
              </a:rPr>
              <a:t>年</a:t>
            </a:r>
            <a:r>
              <a:rPr lang="en-US" altLang="ja-JP" sz="800" dirty="0">
                <a:solidFill>
                  <a:schemeClr val="tx1"/>
                </a:solidFill>
                <a:latin typeface="メイリオ" pitchFamily="50" charset="-128"/>
                <a:ea typeface="メイリオ" pitchFamily="50" charset="-128"/>
                <a:cs typeface="メイリオ" pitchFamily="50" charset="-128"/>
              </a:rPr>
              <a:t>6</a:t>
            </a:r>
            <a:r>
              <a:rPr lang="ja-JP" altLang="en-US" sz="800" dirty="0">
                <a:solidFill>
                  <a:schemeClr val="tx1"/>
                </a:solidFill>
                <a:latin typeface="メイリオ" pitchFamily="50" charset="-128"/>
                <a:ea typeface="メイリオ" pitchFamily="50" charset="-128"/>
                <a:cs typeface="メイリオ" pitchFamily="50" charset="-128"/>
              </a:rPr>
              <a:t>月</a:t>
            </a:r>
            <a:r>
              <a:rPr lang="en-US" altLang="ja-JP" sz="800" dirty="0">
                <a:solidFill>
                  <a:schemeClr val="tx1"/>
                </a:solidFill>
                <a:latin typeface="メイリオ" pitchFamily="50" charset="-128"/>
                <a:ea typeface="メイリオ" pitchFamily="50" charset="-128"/>
                <a:cs typeface="メイリオ" pitchFamily="50" charset="-128"/>
              </a:rPr>
              <a:t>24</a:t>
            </a:r>
            <a:r>
              <a:rPr lang="ja-JP" altLang="en-US" sz="800" dirty="0">
                <a:solidFill>
                  <a:schemeClr val="tx1"/>
                </a:solidFill>
                <a:latin typeface="メイリオ" pitchFamily="50" charset="-128"/>
                <a:ea typeface="メイリオ" pitchFamily="50" charset="-128"/>
                <a:cs typeface="メイリオ" pitchFamily="50" charset="-128"/>
              </a:rPr>
              <a:t>日～</a:t>
            </a:r>
            <a:r>
              <a:rPr lang="en-US" altLang="ja-JP" sz="800" dirty="0">
                <a:solidFill>
                  <a:schemeClr val="tx1"/>
                </a:solidFill>
                <a:latin typeface="メイリオ" pitchFamily="50" charset="-128"/>
                <a:ea typeface="メイリオ" pitchFamily="50" charset="-128"/>
                <a:cs typeface="メイリオ" pitchFamily="50" charset="-128"/>
              </a:rPr>
              <a:t>2016</a:t>
            </a:r>
            <a:r>
              <a:rPr lang="ja-JP" altLang="en-US" sz="800" dirty="0">
                <a:solidFill>
                  <a:schemeClr val="tx1"/>
                </a:solidFill>
                <a:latin typeface="メイリオ" pitchFamily="50" charset="-128"/>
                <a:ea typeface="メイリオ" pitchFamily="50" charset="-128"/>
                <a:cs typeface="メイリオ" pitchFamily="50" charset="-128"/>
              </a:rPr>
              <a:t>年</a:t>
            </a:r>
            <a:r>
              <a:rPr lang="en-US" altLang="ja-JP" sz="800" dirty="0">
                <a:solidFill>
                  <a:schemeClr val="tx1"/>
                </a:solidFill>
                <a:latin typeface="メイリオ" pitchFamily="50" charset="-128"/>
                <a:ea typeface="メイリオ" pitchFamily="50" charset="-128"/>
                <a:cs typeface="メイリオ" pitchFamily="50" charset="-128"/>
              </a:rPr>
              <a:t>6</a:t>
            </a:r>
            <a:r>
              <a:rPr lang="ja-JP" altLang="en-US" sz="800" dirty="0">
                <a:solidFill>
                  <a:schemeClr val="tx1"/>
                </a:solidFill>
                <a:latin typeface="メイリオ" pitchFamily="50" charset="-128"/>
                <a:ea typeface="メイリオ" pitchFamily="50" charset="-128"/>
                <a:cs typeface="メイリオ" pitchFamily="50" charset="-128"/>
              </a:rPr>
              <a:t>月</a:t>
            </a:r>
            <a:r>
              <a:rPr lang="en-US" altLang="ja-JP" sz="800" dirty="0">
                <a:solidFill>
                  <a:schemeClr val="tx1"/>
                </a:solidFill>
                <a:latin typeface="メイリオ" pitchFamily="50" charset="-128"/>
                <a:ea typeface="メイリオ" pitchFamily="50" charset="-128"/>
                <a:cs typeface="メイリオ" pitchFamily="50" charset="-128"/>
              </a:rPr>
              <a:t>28</a:t>
            </a:r>
            <a:r>
              <a:rPr lang="ja-JP" altLang="en-US" sz="800" dirty="0">
                <a:solidFill>
                  <a:schemeClr val="tx1"/>
                </a:solidFill>
                <a:latin typeface="メイリオ" pitchFamily="50" charset="-128"/>
                <a:ea typeface="メイリオ" pitchFamily="50" charset="-128"/>
                <a:cs typeface="メイリオ" pitchFamily="50" charset="-128"/>
              </a:rPr>
              <a:t>日</a:t>
            </a:r>
            <a:endParaRPr lang="en-US" altLang="ja-JP" sz="800" dirty="0">
              <a:solidFill>
                <a:schemeClr val="tx1"/>
              </a:solidFill>
              <a:latin typeface="メイリオ" pitchFamily="50" charset="-128"/>
              <a:ea typeface="メイリオ" pitchFamily="50" charset="-128"/>
              <a:cs typeface="メイリオ" pitchFamily="50" charset="-128"/>
            </a:endParaRPr>
          </a:p>
          <a:p>
            <a:r>
              <a:rPr lang="ja-JP" altLang="en-US" sz="800" dirty="0">
                <a:solidFill>
                  <a:schemeClr val="tx1"/>
                </a:solidFill>
                <a:latin typeface="メイリオ" pitchFamily="50" charset="-128"/>
                <a:ea typeface="メイリオ" pitchFamily="50" charset="-128"/>
                <a:cs typeface="メイリオ" pitchFamily="50" charset="-128"/>
              </a:rPr>
              <a:t>　対象：社会人１年目の男女</a:t>
            </a:r>
            <a:endParaRPr lang="en-US" altLang="ja-JP" sz="800" dirty="0">
              <a:solidFill>
                <a:schemeClr val="tx1"/>
              </a:solidFill>
              <a:latin typeface="メイリオ" pitchFamily="50" charset="-128"/>
              <a:ea typeface="メイリオ" pitchFamily="50" charset="-128"/>
              <a:cs typeface="メイリオ" pitchFamily="50" charset="-128"/>
            </a:endParaRPr>
          </a:p>
        </p:txBody>
      </p:sp>
      <p:sp>
        <p:nvSpPr>
          <p:cNvPr id="38" name="正方形/長方形 37"/>
          <p:cNvSpPr/>
          <p:nvPr/>
        </p:nvSpPr>
        <p:spPr>
          <a:xfrm>
            <a:off x="6449169" y="2022959"/>
            <a:ext cx="3446859" cy="28321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anchor="ctr"/>
          <a:lstStyle/>
          <a:p>
            <a:endParaRPr lang="en-US" altLang="ja-JP" sz="1000" dirty="0" smtClean="0">
              <a:solidFill>
                <a:schemeClr val="tx1"/>
              </a:solidFill>
              <a:latin typeface="メイリオ" pitchFamily="50" charset="-128"/>
              <a:ea typeface="メイリオ" pitchFamily="50" charset="-128"/>
              <a:cs typeface="メイリオ" pitchFamily="50" charset="-128"/>
            </a:endParaRPr>
          </a:p>
          <a:p>
            <a:r>
              <a:rPr lang="en-US" altLang="ja-JP" sz="1000" dirty="0" smtClean="0">
                <a:solidFill>
                  <a:schemeClr val="tx1"/>
                </a:solidFill>
                <a:latin typeface="メイリオ" pitchFamily="50" charset="-128"/>
                <a:ea typeface="メイリオ" pitchFamily="50" charset="-128"/>
                <a:cs typeface="メイリオ" pitchFamily="50" charset="-128"/>
              </a:rPr>
              <a:t>●</a:t>
            </a:r>
            <a:r>
              <a:rPr lang="ja-JP" altLang="en-US" sz="1000" dirty="0">
                <a:solidFill>
                  <a:schemeClr val="tx1"/>
                </a:solidFill>
                <a:latin typeface="メイリオ" pitchFamily="50" charset="-128"/>
                <a:ea typeface="メイリオ" pitchFamily="50" charset="-128"/>
                <a:cs typeface="メイリオ" pitchFamily="50" charset="-128"/>
              </a:rPr>
              <a:t>社会人スーツ・オンタイムファッションの購入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●デジタルツールの買い替え・購入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●モバイルツールの買い替え・購入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●新聞・ビジネス誌の購読</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●身だしなみグッズの購入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●社会人メイクへのシフト（ブランドチェンジ）</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●銀行口座開設</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●生命保険・医療保険加入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●車購入（大都市以外）</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●クレジットカードの新規契約</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●引越し、家具・家電購入</a:t>
            </a:r>
          </a:p>
          <a:p>
            <a:pPr>
              <a:spcBef>
                <a:spcPts val="438"/>
              </a:spcBef>
            </a:pPr>
            <a:r>
              <a:rPr lang="ja-JP" altLang="en-US" sz="1000" dirty="0">
                <a:solidFill>
                  <a:schemeClr val="tx1"/>
                </a:solidFill>
                <a:latin typeface="メイリオ" pitchFamily="50" charset="-128"/>
                <a:ea typeface="メイリオ" pitchFamily="50" charset="-128"/>
                <a:cs typeface="メイリオ" pitchFamily="50" charset="-128"/>
              </a:rPr>
              <a:t>●時間短縮アイテムの購入　　　　　　　　　　など　　</a:t>
            </a:r>
          </a:p>
        </p:txBody>
      </p:sp>
      <p:sp>
        <p:nvSpPr>
          <p:cNvPr id="39" name="AutoShape 19"/>
          <p:cNvSpPr>
            <a:spLocks noChangeArrowheads="1"/>
          </p:cNvSpPr>
          <p:nvPr/>
        </p:nvSpPr>
        <p:spPr bwMode="auto">
          <a:xfrm>
            <a:off x="6449169" y="1877142"/>
            <a:ext cx="2087760" cy="293311"/>
          </a:xfrm>
          <a:prstGeom prst="roundRect">
            <a:avLst>
              <a:gd name="adj" fmla="val 16667"/>
            </a:avLst>
          </a:prstGeom>
          <a:solidFill>
            <a:srgbClr val="31653E"/>
          </a:solidFill>
          <a:ln>
            <a:noFill/>
          </a:ln>
          <a:extLst/>
        </p:spPr>
        <p:txBody>
          <a:bodyPr wrap="none" lIns="100154" tIns="50077" rIns="100154" bIns="50077" anchor="ctr"/>
          <a:lstStyle/>
          <a:p>
            <a:pPr algn="ctr"/>
            <a:r>
              <a:rPr lang="ja-JP" altLang="en-US" sz="1200" b="1">
                <a:solidFill>
                  <a:schemeClr val="bg1"/>
                </a:solidFill>
                <a:latin typeface="メイリオ" pitchFamily="50" charset="-128"/>
                <a:ea typeface="メイリオ" pitchFamily="50" charset="-128"/>
                <a:cs typeface="メイリオ" pitchFamily="50" charset="-128"/>
              </a:rPr>
              <a:t>フレッシャーズの行動</a:t>
            </a:r>
          </a:p>
        </p:txBody>
      </p:sp>
      <p:sp>
        <p:nvSpPr>
          <p:cNvPr id="6" name="Text Box 22"/>
          <p:cNvSpPr txBox="1">
            <a:spLocks noChangeArrowheads="1"/>
          </p:cNvSpPr>
          <p:nvPr/>
        </p:nvSpPr>
        <p:spPr bwMode="auto">
          <a:xfrm>
            <a:off x="7231732" y="6501775"/>
            <a:ext cx="2664296" cy="430887"/>
          </a:xfrm>
          <a:prstGeom prst="rect">
            <a:avLst/>
          </a:prstGeom>
          <a:solidFill>
            <a:srgbClr val="C00000"/>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spcBef>
                <a:spcPct val="50000"/>
              </a:spcBef>
            </a:pPr>
            <a:r>
              <a:rPr lang="ja-JP" altLang="en-US" sz="1100" b="1" dirty="0" smtClean="0">
                <a:solidFill>
                  <a:schemeClr val="bg1"/>
                </a:solidFill>
                <a:latin typeface="メイリオ" pitchFamily="50" charset="-128"/>
                <a:ea typeface="メイリオ" pitchFamily="50" charset="-128"/>
                <a:cs typeface="メイリオ" pitchFamily="50" charset="-128"/>
              </a:rPr>
              <a:t>学生から社会人への環境の変化によ</a:t>
            </a:r>
            <a:r>
              <a:rPr lang="ja-JP" altLang="en-US" sz="1100" b="1" dirty="0">
                <a:solidFill>
                  <a:schemeClr val="bg1"/>
                </a:solidFill>
                <a:latin typeface="メイリオ" pitchFamily="50" charset="-128"/>
                <a:ea typeface="メイリオ" pitchFamily="50" charset="-128"/>
                <a:cs typeface="メイリオ" pitchFamily="50" charset="-128"/>
              </a:rPr>
              <a:t>り</a:t>
            </a:r>
            <a:r>
              <a:rPr lang="ja-JP" altLang="en-US" sz="1100" b="1" dirty="0" smtClean="0">
                <a:solidFill>
                  <a:schemeClr val="bg1"/>
                </a:solidFill>
                <a:latin typeface="メイリオ" pitchFamily="50" charset="-128"/>
                <a:ea typeface="メイリオ" pitchFamily="50" charset="-128"/>
                <a:cs typeface="メイリオ" pitchFamily="50" charset="-128"/>
              </a:rPr>
              <a:t>消費活動が活発に！</a:t>
            </a:r>
            <a:endParaRPr lang="ja-JP" altLang="en-US" sz="1100" b="1" dirty="0">
              <a:solidFill>
                <a:schemeClr val="bg1"/>
              </a:solidFill>
              <a:latin typeface="メイリオ" pitchFamily="50" charset="-128"/>
              <a:ea typeface="メイリオ" pitchFamily="50" charset="-128"/>
              <a:cs typeface="メイリオ" pitchFamily="50" charset="-128"/>
            </a:endParaRPr>
          </a:p>
        </p:txBody>
      </p:sp>
      <p:sp>
        <p:nvSpPr>
          <p:cNvPr id="35"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4</a:t>
            </a:fld>
            <a:endParaRPr lang="ja-JP" altLang="en-US"/>
          </a:p>
        </p:txBody>
      </p:sp>
    </p:spTree>
    <p:extLst>
      <p:ext uri="{BB962C8B-B14F-4D97-AF65-F5344CB8AC3E}">
        <p14:creationId xmlns:p14="http://schemas.microsoft.com/office/powerpoint/2010/main" val="33046674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solidFill>
                  <a:srgbClr val="C00000"/>
                </a:solidFill>
              </a:rPr>
              <a:t>免責事項 </a:t>
            </a:r>
            <a:r>
              <a:rPr lang="en-US" altLang="ja-JP" dirty="0">
                <a:solidFill>
                  <a:srgbClr val="C00000"/>
                </a:solidFill>
              </a:rPr>
              <a:t>/ </a:t>
            </a:r>
            <a:r>
              <a:rPr lang="ja-JP" altLang="en-US" dirty="0">
                <a:solidFill>
                  <a:srgbClr val="C00000"/>
                </a:solidFill>
              </a:rPr>
              <a:t>注意事項について①</a:t>
            </a:r>
            <a:endParaRPr kumimoji="1" lang="ja-JP" altLang="en-US" dirty="0">
              <a:solidFill>
                <a:srgbClr val="C00000"/>
              </a:solidFill>
            </a:endParaRPr>
          </a:p>
        </p:txBody>
      </p:sp>
      <p:sp>
        <p:nvSpPr>
          <p:cNvPr id="3" name="Rectangle 7"/>
          <p:cNvSpPr>
            <a:spLocks noChangeArrowheads="1"/>
          </p:cNvSpPr>
          <p:nvPr/>
        </p:nvSpPr>
        <p:spPr bwMode="auto">
          <a:xfrm>
            <a:off x="291108" y="784471"/>
            <a:ext cx="10085049" cy="588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0142" tIns="60072" rIns="120142" bIns="60072">
            <a:spAutoFit/>
          </a:bodyPr>
          <a:lstStyle>
            <a:lvl1pPr algn="l" defTabSz="1096963" eaLnBrk="0" hangingPunct="0">
              <a:spcBef>
                <a:spcPct val="20000"/>
              </a:spcBef>
              <a:buChar char="•"/>
              <a:defRPr kumimoji="1" sz="900">
                <a:solidFill>
                  <a:schemeClr val="tx1"/>
                </a:solidFill>
                <a:latin typeface="Arial" charset="0"/>
                <a:ea typeface="ＭＳ Ｐゴシック" charset="-128"/>
              </a:defRPr>
            </a:lvl1pPr>
            <a:lvl2pPr marL="742950" indent="-285750" algn="l" defTabSz="1096963" eaLnBrk="0" hangingPunct="0">
              <a:spcBef>
                <a:spcPct val="20000"/>
              </a:spcBef>
              <a:buChar char="–"/>
              <a:defRPr kumimoji="1" sz="900">
                <a:solidFill>
                  <a:schemeClr val="tx1"/>
                </a:solidFill>
                <a:latin typeface="Arial" charset="0"/>
                <a:ea typeface="ＭＳ Ｐゴシック" charset="-128"/>
              </a:defRPr>
            </a:lvl2pPr>
            <a:lvl3pPr marL="1143000" indent="-228600" algn="l" defTabSz="1096963" eaLnBrk="0" hangingPunct="0">
              <a:spcBef>
                <a:spcPct val="20000"/>
              </a:spcBef>
              <a:buChar char="•"/>
              <a:defRPr kumimoji="1" sz="900">
                <a:solidFill>
                  <a:schemeClr val="tx1"/>
                </a:solidFill>
                <a:latin typeface="Arial" charset="0"/>
                <a:ea typeface="ＭＳ Ｐゴシック" charset="-128"/>
              </a:defRPr>
            </a:lvl3pPr>
            <a:lvl4pPr marL="1600200" indent="-228600" algn="l" defTabSz="1096963" eaLnBrk="0" hangingPunct="0">
              <a:spcBef>
                <a:spcPct val="20000"/>
              </a:spcBef>
              <a:buChar char="–"/>
              <a:defRPr kumimoji="1" sz="900">
                <a:solidFill>
                  <a:schemeClr val="tx1"/>
                </a:solidFill>
                <a:latin typeface="Arial" charset="0"/>
                <a:ea typeface="ＭＳ Ｐゴシック" charset="-128"/>
              </a:defRPr>
            </a:lvl4pPr>
            <a:lvl5pPr marL="2057400" indent="-228600" algn="l" defTabSz="1096963" eaLnBrk="0" hangingPunct="0">
              <a:spcBef>
                <a:spcPct val="20000"/>
              </a:spcBef>
              <a:buChar char="»"/>
              <a:defRPr kumimoji="1" sz="900">
                <a:solidFill>
                  <a:schemeClr val="tx1"/>
                </a:solidFill>
                <a:latin typeface="Arial" charset="0"/>
                <a:ea typeface="ＭＳ Ｐゴシック" charset="-128"/>
              </a:defRPr>
            </a:lvl5pPr>
            <a:lvl6pPr marL="25146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6pPr>
            <a:lvl7pPr marL="29718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7pPr>
            <a:lvl8pPr marL="34290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8pPr>
            <a:lvl9pPr marL="3886200" indent="-228600" defTabSz="1096963" eaLnBrk="0" fontAlgn="base" hangingPunct="0">
              <a:spcBef>
                <a:spcPct val="20000"/>
              </a:spcBef>
              <a:spcAft>
                <a:spcPct val="0"/>
              </a:spcAft>
              <a:buChar char="»"/>
              <a:defRPr kumimoji="1" sz="900">
                <a:solidFill>
                  <a:schemeClr val="tx1"/>
                </a:solidFill>
                <a:latin typeface="Arial" charset="0"/>
                <a:ea typeface="ＭＳ Ｐゴシック" charset="-128"/>
              </a:defRPr>
            </a:lvl9pPr>
          </a:lstStyle>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＜個人情報の提供・使用に関する規約＞</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利用目的</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・請求された資料の送付、商品・サービスの案内</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禁止事項</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・請求された資料以外の商品・サービスの案内</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・会員登録</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・メルマガ会員登録</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管理責任</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・漏洩、盗難などの防止のため、個人情報を安全管理するための施策を講じます。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・目的終了後、下記に定める期間内に廃棄・消去します。</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個人情報の利用期間</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・提供日より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ヶ月間</a:t>
            </a:r>
          </a:p>
          <a:p>
            <a:pPr eaLnBrk="1" hangingPunct="1">
              <a:lnSpc>
                <a:spcPct val="120000"/>
              </a:lnSpc>
              <a:spcBef>
                <a:spcPct val="0"/>
              </a:spcBef>
              <a:buFontTx/>
              <a:buNone/>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利用停止</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・弊社からの利用停止・削除要請に従います。</a:t>
            </a:r>
          </a:p>
          <a:p>
            <a:pPr eaLnBrk="1" hangingPunct="1">
              <a:lnSpc>
                <a:spcPct val="120000"/>
              </a:lnSpc>
              <a:spcBef>
                <a:spcPct val="0"/>
              </a:spcBef>
              <a:buFontTx/>
              <a:buNone/>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＜キャンセルポリシー＞</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・掲載お申し込みについての解約・取り消し・変更においては弊社の承諾を得ない限り認められません。</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・前項につき、掲載お申し込みの解約・取り消しを承諾した場合でも下記の通りキャンセル料が発生いたします。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またキャンセルについてはお申し込み者からの解約・取り消しの意思表示が弊社に到達した時点をもって区別します。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お申込みの解約・取り消しが土日祝日の場合は翌営業日の日時となります。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・イベントの場合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開始日の前日</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当日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15</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40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雑誌媒体の場合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発行日</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30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日前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60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同梱は封入作業開始後の抜き取りはいたしません。</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制作物（紙</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ノベルティ等）の場合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オリエン開始日以降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【DM</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の場合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納品締切日の前日</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当日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100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封入作業開始後の抜き取りはいたしません。</a:t>
            </a: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endParaRPr lang="en-US" altLang="ja-JP"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＜その他＞</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停電・通信回線の事故・天災等の不可抗力、通信事業者の不履行、インフラその他サーバー等のシステム不具合、緊急メンテナンスの発生など弊社の責に帰すべき事由以外の原因により広告掲載契約に基づく債務の全部または一部を履行できなかった場合、弊社はその責を問われないものとし、当該履行については、当該原因の影響とみなされる範囲まで義務を免除されるものとし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・広告掲載初日及び広告内容の変更日の午前</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0</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時から午前</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時までの間は広告掲載試験時間とし、当該試験時間内の不具合について、弊社は免責されるものとします。広告掲載および変更日は営業日とし、休日および祭日の対応はできかねます。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・リンク先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に接続できない場合には掲載を開始できかねます。また、掲載中にリンク先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URL</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に接続できない状態になった際には掲載を停止することがあります。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・あらかじめ掲載される内容はチェックさせていただきますが、本広告のご利用における事故・トラブルに関して、弊社では一切の責任を負いかねます。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・競合排除は致しません。</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一部の企画を除く。</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・掲載レポートは配信後、５営業日以降のご提出となります。速報値レポートが必要な場合は別途費用で対応いたします。</a:t>
            </a:r>
          </a:p>
          <a:p>
            <a:pPr eaLnBrk="1" hangingPunct="1">
              <a:lnSpc>
                <a:spcPct val="120000"/>
              </a:lnSpc>
              <a:spcBef>
                <a:spcPct val="0"/>
              </a:spcBef>
              <a:buFontTx/>
              <a:buNone/>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＜企画全般について＞</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・お申し込みいただいた内容を事例として紹介させていただく場合がございます。</a:t>
            </a:r>
          </a:p>
          <a:p>
            <a:pPr eaLnBrk="1" hangingPunct="1">
              <a:lnSpc>
                <a:spcPct val="120000"/>
              </a:lnSpc>
              <a:spcBef>
                <a:spcPct val="0"/>
              </a:spcBef>
              <a:buFontTx/>
              <a:buNone/>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・バナーやメール等の広告クリエイティブ内に「ナンバー</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」「世界初」「当社だけ」などの最大級・絶対的表現を使用する際は、表示の根拠となる出典もしくは調査機関名を当該クリエイティブ・ランディングページへ明記下さい。</a:t>
            </a:r>
          </a:p>
        </p:txBody>
      </p:sp>
      <p:sp>
        <p:nvSpPr>
          <p:cNvPr id="4"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40</a:t>
            </a:fld>
            <a:endParaRPr lang="ja-JP" altLang="en-US"/>
          </a:p>
        </p:txBody>
      </p:sp>
    </p:spTree>
    <p:extLst>
      <p:ext uri="{BB962C8B-B14F-4D97-AF65-F5344CB8AC3E}">
        <p14:creationId xmlns:p14="http://schemas.microsoft.com/office/powerpoint/2010/main" val="19394880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免責事項 </a:t>
            </a:r>
            <a:r>
              <a:rPr lang="en-US" altLang="ja-JP"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注意事項について②</a:t>
            </a:r>
            <a:endParaRPr kumimoji="1" lang="ja-JP" altLang="en-US" dirty="0">
              <a:solidFill>
                <a:srgbClr val="C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321469" y="778344"/>
            <a:ext cx="9965531" cy="4939380"/>
          </a:xfrm>
          <a:prstGeom prst="rect">
            <a:avLst/>
          </a:prstGeom>
        </p:spPr>
        <p:txBody>
          <a:bodyPr wrap="square" lIns="100154" tIns="50077" rIns="100154" bIns="50077">
            <a:spAutoFit/>
          </a:bodyPr>
          <a:lstStyle/>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WEB</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サイト掲載＞</a:t>
            </a: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制作進行について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・制作の進行は別途提示しているスケジュールに沿って進めさせていただきます。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・制作はウォーターフォール方式で進めさせていただきます。			</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（構成確定→原稿確定→ページ制作→テストアップ→掲載開始のステップで進め、基本的に作業工程単位の戻しは不可といたします。）	</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・原稿文章の修正は</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回程度を想定しております。修正が多く発生する場合は別途費用を頂戴する場合がございます。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・テストアップ後の修正は</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2</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回程度を想定しております。修正が多く発生する場合は別途費用を頂戴する場合がございます。</a:t>
            </a: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素材について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・構成確定後の大幅な内容の変更は、別途費用を頂戴する場合がございます。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・素材の購入及びイラスト作成、カメラマン・スタイリストの手配等は別途費用を頂戴いたします。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・貴社からの素材提供の遅延、及び貴社都合によって制作進行に滞りが生じた場合は、当初のスケジュールより変更させていただく場合がございます。</a:t>
            </a: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企画内容について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	</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imp</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保証型純広告以外に関しては、数値は平均値であり、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PV</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や</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CTR</a:t>
            </a:r>
            <a:r>
              <a:rPr lang="ja-JP" altLang="en-US" sz="800" dirty="0" err="1">
                <a:solidFill>
                  <a:schemeClr val="tx1">
                    <a:lumMod val="75000"/>
                    <a:lumOff val="25000"/>
                  </a:schemeClr>
                </a:solidFill>
                <a:latin typeface="メイリオ" pitchFamily="50" charset="-128"/>
                <a:ea typeface="メイリオ" pitchFamily="50" charset="-128"/>
                <a:cs typeface="メイリオ" pitchFamily="50" charset="-128"/>
              </a:rPr>
              <a:t>を保</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証するものではありません。</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・お見積書に記載されていない内容（ロケ</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モデル使用</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専門家アサイン</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イラスト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バナー制作等）については、別途費用が発生いたします。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・媒体資料に記載のある、</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1</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Ｐあたりの規定の情報量を超える場合は、別途費用が発生いたします。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・タイアップコンテンツ（テキスト</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画像</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アンケートデータ等）を二次利用される場合は、いかなる場合も別途費用が発生いたします。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・公開日以降の修正・追加・削除は別途費用が発生いたします。</a:t>
            </a: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a:lnSpc>
                <a:spcPct val="120000"/>
              </a:lnSpc>
            </a:pP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環境について</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									</a:t>
            </a:r>
          </a:p>
          <a:p>
            <a:pPr>
              <a:lnSpc>
                <a:spcPct val="120000"/>
              </a:lnSpc>
            </a:pPr>
            <a:r>
              <a:rPr lang="ja-JP" altLang="en-US" sz="800" dirty="0">
                <a:latin typeface="メイリオ" pitchFamily="50" charset="-128"/>
                <a:ea typeface="メイリオ" pitchFamily="50" charset="-128"/>
                <a:cs typeface="メイリオ" pitchFamily="50" charset="-128"/>
              </a:rPr>
              <a:t>ブラウザの仕様などのユーザー環境により想定通り表示されない場合がありますので、あらかじめご了承願います。</a:t>
            </a:r>
            <a:endParaRPr lang="en-US" altLang="ja-JP" sz="800" dirty="0">
              <a:latin typeface="メイリオ" pitchFamily="50" charset="-128"/>
              <a:ea typeface="メイリオ" pitchFamily="50" charset="-128"/>
              <a:cs typeface="メイリオ" pitchFamily="50" charset="-128"/>
            </a:endParaRPr>
          </a:p>
          <a:p>
            <a:pPr>
              <a:lnSpc>
                <a:spcPct val="120000"/>
              </a:lnSpc>
            </a:pPr>
            <a:r>
              <a:rPr lang="en-US" altLang="ja-JP" sz="800" dirty="0">
                <a:latin typeface="メイリオ" pitchFamily="50" charset="-128"/>
                <a:ea typeface="メイリオ" pitchFamily="50" charset="-128"/>
                <a:cs typeface="メイリオ" pitchFamily="50" charset="-128"/>
              </a:rPr>
              <a:t>Internet Explorer 11.0</a:t>
            </a:r>
            <a:r>
              <a:rPr lang="ja-JP" altLang="en-US" sz="800" dirty="0">
                <a:latin typeface="メイリオ" pitchFamily="50" charset="-128"/>
                <a:ea typeface="メイリオ" pitchFamily="50" charset="-128"/>
                <a:cs typeface="メイリオ" pitchFamily="50" charset="-128"/>
              </a:rPr>
              <a:t>以上、</a:t>
            </a:r>
            <a:r>
              <a:rPr lang="en-US" altLang="ja-JP" sz="800" dirty="0">
                <a:latin typeface="メイリオ" pitchFamily="50" charset="-128"/>
                <a:ea typeface="メイリオ" pitchFamily="50" charset="-128"/>
                <a:cs typeface="メイリオ" pitchFamily="50" charset="-128"/>
              </a:rPr>
              <a:t>Firefox</a:t>
            </a:r>
            <a:r>
              <a:rPr lang="ja-JP" altLang="en-US" sz="800" dirty="0">
                <a:latin typeface="メイリオ" pitchFamily="50" charset="-128"/>
                <a:ea typeface="メイリオ" pitchFamily="50" charset="-128"/>
                <a:cs typeface="メイリオ" pitchFamily="50" charset="-128"/>
              </a:rPr>
              <a:t>最新バージョン、</a:t>
            </a:r>
            <a:r>
              <a:rPr lang="en-US" altLang="ja-JP" sz="800" dirty="0">
                <a:latin typeface="メイリオ" pitchFamily="50" charset="-128"/>
                <a:ea typeface="メイリオ" pitchFamily="50" charset="-128"/>
                <a:cs typeface="メイリオ" pitchFamily="50" charset="-128"/>
              </a:rPr>
              <a:t>Google Chrome</a:t>
            </a:r>
            <a:r>
              <a:rPr lang="ja-JP" altLang="en-US" sz="800" dirty="0">
                <a:latin typeface="メイリオ" pitchFamily="50" charset="-128"/>
                <a:ea typeface="メイリオ" pitchFamily="50" charset="-128"/>
                <a:cs typeface="メイリオ" pitchFamily="50" charset="-128"/>
              </a:rPr>
              <a:t>最新バージョン、</a:t>
            </a:r>
            <a:r>
              <a:rPr lang="en-US" altLang="ja-JP" sz="800" dirty="0">
                <a:latin typeface="メイリオ" pitchFamily="50" charset="-128"/>
                <a:ea typeface="メイリオ" pitchFamily="50" charset="-128"/>
                <a:cs typeface="メイリオ" pitchFamily="50" charset="-128"/>
              </a:rPr>
              <a:t>iOS</a:t>
            </a:r>
            <a:r>
              <a:rPr lang="ja-JP" altLang="en-US" sz="800" dirty="0">
                <a:latin typeface="メイリオ" pitchFamily="50" charset="-128"/>
                <a:ea typeface="メイリオ" pitchFamily="50" charset="-128"/>
                <a:cs typeface="メイリオ" pitchFamily="50" charset="-128"/>
              </a:rPr>
              <a:t>：</a:t>
            </a:r>
            <a:r>
              <a:rPr lang="en-US" altLang="ja-JP" sz="800" dirty="0">
                <a:latin typeface="メイリオ" pitchFamily="50" charset="-128"/>
                <a:ea typeface="メイリオ" pitchFamily="50" charset="-128"/>
                <a:cs typeface="メイリオ" pitchFamily="50" charset="-128"/>
              </a:rPr>
              <a:t>Safari for iOS7</a:t>
            </a:r>
            <a:r>
              <a:rPr lang="ja-JP" altLang="en-US" sz="800" dirty="0">
                <a:latin typeface="メイリオ" pitchFamily="50" charset="-128"/>
                <a:ea typeface="メイリオ" pitchFamily="50" charset="-128"/>
                <a:cs typeface="メイリオ" pitchFamily="50" charset="-128"/>
              </a:rPr>
              <a:t>以上、</a:t>
            </a:r>
            <a:endParaRPr lang="en-US" altLang="ja-JP" sz="800" dirty="0">
              <a:latin typeface="メイリオ" pitchFamily="50" charset="-128"/>
              <a:ea typeface="メイリオ" pitchFamily="50" charset="-128"/>
              <a:cs typeface="メイリオ" pitchFamily="50" charset="-128"/>
            </a:endParaRPr>
          </a:p>
          <a:p>
            <a:pPr>
              <a:lnSpc>
                <a:spcPct val="120000"/>
              </a:lnSpc>
            </a:pPr>
            <a:r>
              <a:rPr lang="en-US" altLang="ja-JP" sz="800" dirty="0">
                <a:latin typeface="メイリオ" pitchFamily="50" charset="-128"/>
                <a:ea typeface="メイリオ" pitchFamily="50" charset="-128"/>
                <a:cs typeface="メイリオ" pitchFamily="50" charset="-128"/>
              </a:rPr>
              <a:t>Android</a:t>
            </a:r>
            <a:r>
              <a:rPr lang="ja-JP" altLang="en-US" sz="800" dirty="0">
                <a:latin typeface="メイリオ" pitchFamily="50" charset="-128"/>
                <a:ea typeface="メイリオ" pitchFamily="50" charset="-128"/>
                <a:cs typeface="メイリオ" pitchFamily="50" charset="-128"/>
              </a:rPr>
              <a:t>：標準ブラウザ </a:t>
            </a:r>
            <a:r>
              <a:rPr lang="en-US" altLang="ja-JP" sz="800" dirty="0">
                <a:latin typeface="メイリオ" pitchFamily="50" charset="-128"/>
                <a:ea typeface="メイリオ" pitchFamily="50" charset="-128"/>
                <a:cs typeface="メイリオ" pitchFamily="50" charset="-128"/>
              </a:rPr>
              <a:t>for Android 4.0</a:t>
            </a:r>
            <a:r>
              <a:rPr lang="ja-JP" altLang="en-US" sz="800" dirty="0">
                <a:latin typeface="メイリオ" pitchFamily="50" charset="-128"/>
                <a:ea typeface="メイリオ" pitchFamily="50" charset="-128"/>
                <a:cs typeface="メイリオ" pitchFamily="50" charset="-128"/>
              </a:rPr>
              <a:t>以上以外のブラウザをご利用の場合、一部、正しく動作しない可能性がございます。</a:t>
            </a: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＜イベント＞</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・当企画は、応募数・条件に合致する当選数を保証するものではございません。</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・ゲストスピーカー、マイナビルーム以外の会場、カメラマン、スタイリストの手配等は別途費用を頂戴いたします。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・貴社からのご要望により、開催日・会場・ゲスト等に変更が生じた場合は、キャンセルに伴う費用をご負担いただきます。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・告知画面及び応募フォーム公開日以降の修正・追加・削除は、別途費用が発生いたします。</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・イベント当日及び当日以降、参加者とクライアント様との直接のやり取り</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相談会等</a:t>
            </a:r>
            <a:r>
              <a:rPr lang="en-US" altLang="ja-JP" sz="800"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の中で発生したトラブルに関しては、</a:t>
            </a:r>
          </a:p>
          <a:p>
            <a:pPr>
              <a:lnSpc>
                <a:spcPct val="120000"/>
              </a:lnSpc>
            </a:pPr>
            <a:r>
              <a:rPr lang="ja-JP" altLang="en-US" sz="800" dirty="0">
                <a:solidFill>
                  <a:schemeClr val="tx1">
                    <a:lumMod val="75000"/>
                    <a:lumOff val="25000"/>
                  </a:schemeClr>
                </a:solidFill>
                <a:latin typeface="メイリオ" pitchFamily="50" charset="-128"/>
                <a:ea typeface="メイリオ" pitchFamily="50" charset="-128"/>
                <a:cs typeface="メイリオ" pitchFamily="50" charset="-128"/>
              </a:rPr>
              <a:t>　弊社は一切責任を負いません。</a:t>
            </a: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a:p>
            <a:pPr>
              <a:lnSpc>
                <a:spcPct val="120000"/>
              </a:lnSpc>
            </a:pPr>
            <a:endParaRPr lang="ja-JP" altLang="en-US" sz="800" dirty="0">
              <a:solidFill>
                <a:schemeClr val="tx1">
                  <a:lumMod val="75000"/>
                  <a:lumOff val="25000"/>
                </a:schemeClr>
              </a:solidFill>
              <a:latin typeface="メイリオ" pitchFamily="50" charset="-128"/>
              <a:ea typeface="メイリオ" pitchFamily="50" charset="-128"/>
              <a:cs typeface="メイリオ" pitchFamily="50" charset="-128"/>
            </a:endParaRPr>
          </a:p>
        </p:txBody>
      </p:sp>
      <p:sp>
        <p:nvSpPr>
          <p:cNvPr id="6"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41</a:t>
            </a:fld>
            <a:endParaRPr lang="ja-JP" altLang="en-US"/>
          </a:p>
        </p:txBody>
      </p:sp>
    </p:spTree>
    <p:extLst>
      <p:ext uri="{BB962C8B-B14F-4D97-AF65-F5344CB8AC3E}">
        <p14:creationId xmlns:p14="http://schemas.microsoft.com/office/powerpoint/2010/main" val="10353128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latin typeface="+mj-ea"/>
              </a:rPr>
              <a:t>媒体一覧</a:t>
            </a:r>
            <a:endParaRPr kumimoji="1" lang="ja-JP" altLang="en-US" dirty="0">
              <a:latin typeface="+mj-ea"/>
            </a:endParaRPr>
          </a:p>
        </p:txBody>
      </p:sp>
      <p:sp>
        <p:nvSpPr>
          <p:cNvPr id="3" name="Rectangle 29"/>
          <p:cNvSpPr>
            <a:spLocks noChangeArrowheads="1"/>
          </p:cNvSpPr>
          <p:nvPr/>
        </p:nvSpPr>
        <p:spPr bwMode="auto">
          <a:xfrm>
            <a:off x="498983" y="885600"/>
            <a:ext cx="9657397" cy="470456"/>
          </a:xfrm>
          <a:prstGeom prst="rect">
            <a:avLst/>
          </a:prstGeom>
          <a:noFill/>
          <a:ln w="9525">
            <a:noFill/>
            <a:miter lim="800000"/>
            <a:headEnd/>
            <a:tailEnd/>
          </a:ln>
        </p:spPr>
        <p:txBody>
          <a:bodyPr wrap="square" lIns="100145" tIns="50073" rIns="100145" bIns="50073">
            <a:spAutoFit/>
          </a:bodyPr>
          <a:lstStyle/>
          <a:p>
            <a:r>
              <a:rPr lang="ja-JP" altLang="en-US" sz="1200" b="1" dirty="0">
                <a:latin typeface="+mj-ea"/>
                <a:ea typeface="+mj-ea"/>
                <a:cs typeface="メイリオ" pitchFamily="50" charset="-128"/>
              </a:rPr>
              <a:t>学生生活最大の消費タイミングを迎える新社会人に対して、様々な接触ポイントを設けています。</a:t>
            </a:r>
            <a:endParaRPr lang="en-US" altLang="ja-JP" sz="1200" b="1" dirty="0">
              <a:latin typeface="+mj-ea"/>
              <a:ea typeface="+mj-ea"/>
              <a:cs typeface="メイリオ" pitchFamily="50" charset="-128"/>
            </a:endParaRPr>
          </a:p>
          <a:p>
            <a:r>
              <a:rPr lang="ja-JP" altLang="en-US" sz="1200" b="1" dirty="0">
                <a:latin typeface="+mj-ea"/>
                <a:ea typeface="+mj-ea"/>
                <a:cs typeface="メイリオ" pitchFamily="50" charset="-128"/>
              </a:rPr>
              <a:t>新社会人に確実にリーチし、読者の興味関心をより強く刺激</a:t>
            </a:r>
            <a:r>
              <a:rPr lang="ja-JP" altLang="en-US" sz="1200" b="1" dirty="0" smtClean="0">
                <a:latin typeface="+mj-ea"/>
                <a:ea typeface="+mj-ea"/>
                <a:cs typeface="メイリオ" pitchFamily="50" charset="-128"/>
              </a:rPr>
              <a:t>、情報</a:t>
            </a:r>
            <a:r>
              <a:rPr lang="ja-JP" altLang="en-US" sz="1200" b="1" dirty="0">
                <a:latin typeface="+mj-ea"/>
                <a:ea typeface="+mj-ea"/>
                <a:cs typeface="メイリオ" pitchFamily="50" charset="-128"/>
              </a:rPr>
              <a:t>感度の高いユーザーに考えるきっかけ・行動するきっかけ</a:t>
            </a:r>
            <a:r>
              <a:rPr lang="ja-JP" altLang="en-US" sz="1200" b="1" dirty="0" smtClean="0">
                <a:latin typeface="+mj-ea"/>
                <a:ea typeface="+mj-ea"/>
                <a:cs typeface="メイリオ" pitchFamily="50" charset="-128"/>
              </a:rPr>
              <a:t>を作ります</a:t>
            </a:r>
            <a:r>
              <a:rPr lang="ja-JP" altLang="en-US" sz="1200" b="1" dirty="0">
                <a:latin typeface="+mj-ea"/>
                <a:ea typeface="+mj-ea"/>
                <a:cs typeface="メイリオ" pitchFamily="50" charset="-128"/>
              </a:rPr>
              <a:t>。</a:t>
            </a:r>
          </a:p>
        </p:txBody>
      </p:sp>
      <p:grpSp>
        <p:nvGrpSpPr>
          <p:cNvPr id="4" name="グループ化 3"/>
          <p:cNvGrpSpPr/>
          <p:nvPr/>
        </p:nvGrpSpPr>
        <p:grpSpPr>
          <a:xfrm>
            <a:off x="5621197" y="1960981"/>
            <a:ext cx="1249578" cy="1249578"/>
            <a:chOff x="5575548" y="3044390"/>
            <a:chExt cx="1440000" cy="1440000"/>
          </a:xfrm>
        </p:grpSpPr>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8905" y="3403634"/>
              <a:ext cx="594882" cy="70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sers\s1150735\Desktop\画像\11776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5548" y="304439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3" descr="C:\Users\s1150735\Downloads\2016FM_COVER_nyu_syu0205_OL (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747" y="1936019"/>
            <a:ext cx="1064814" cy="14400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206846" y="1653934"/>
            <a:ext cx="800219" cy="720000"/>
            <a:chOff x="868910" y="2569676"/>
            <a:chExt cx="993143" cy="893584"/>
          </a:xfrm>
        </p:grpSpPr>
        <p:sp>
          <p:nvSpPr>
            <p:cNvPr id="9" name="円/楕円 8"/>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mj-ea"/>
                <a:ea typeface="+mj-ea"/>
                <a:cs typeface="メイリオ" panose="020B0604030504040204" pitchFamily="50" charset="-128"/>
              </a:endParaRPr>
            </a:p>
          </p:txBody>
        </p:sp>
        <p:sp>
          <p:nvSpPr>
            <p:cNvPr id="10" name="正方形/長方形 9"/>
            <p:cNvSpPr/>
            <p:nvPr/>
          </p:nvSpPr>
          <p:spPr>
            <a:xfrm>
              <a:off x="868910" y="2879985"/>
              <a:ext cx="993143" cy="343780"/>
            </a:xfrm>
            <a:prstGeom prst="rect">
              <a:avLst/>
            </a:prstGeom>
          </p:spPr>
          <p:txBody>
            <a:bodyPr wrap="none">
              <a:spAutoFit/>
            </a:bodyPr>
            <a:lstStyle/>
            <a:p>
              <a:pPr algn="ctr"/>
              <a:r>
                <a:rPr lang="ja-JP" altLang="en-US" sz="1200" b="1" dirty="0">
                  <a:solidFill>
                    <a:schemeClr val="bg1"/>
                  </a:solidFill>
                  <a:latin typeface="+mj-ea"/>
                  <a:ea typeface="+mj-ea"/>
                  <a:cs typeface="メイリオ" panose="020B0604030504040204" pitchFamily="50" charset="-128"/>
                </a:rPr>
                <a:t>マガジン</a:t>
              </a:r>
            </a:p>
          </p:txBody>
        </p:sp>
      </p:grpSp>
      <p:pic>
        <p:nvPicPr>
          <p:cNvPr id="12" name="Picture 2" descr="\\cpfs10\mynavi\スチューデント事業部\01営業部\営業推進課\!河合\作業\2018卒就活媒体資料\PC透過.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0695" y="1892102"/>
            <a:ext cx="1570293" cy="114930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p:cNvGrpSpPr/>
          <p:nvPr/>
        </p:nvGrpSpPr>
        <p:grpSpPr>
          <a:xfrm>
            <a:off x="5084325" y="2168641"/>
            <a:ext cx="397948" cy="786717"/>
            <a:chOff x="8320452" y="4165038"/>
            <a:chExt cx="770122" cy="1522482"/>
          </a:xfrm>
        </p:grpSpPr>
        <p:sp>
          <p:nvSpPr>
            <p:cNvPr id="16" name="正方形/長方形 15"/>
            <p:cNvSpPr/>
            <p:nvPr/>
          </p:nvSpPr>
          <p:spPr>
            <a:xfrm>
              <a:off x="8338252" y="4280779"/>
              <a:ext cx="693680" cy="1348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mj-ea"/>
                <a:ea typeface="+mj-ea"/>
                <a:cs typeface="メイリオ" panose="020B0604030504040204" pitchFamily="50" charset="-128"/>
              </a:endParaRPr>
            </a:p>
          </p:txBody>
        </p:sp>
        <p:pic>
          <p:nvPicPr>
            <p:cNvPr id="17" name="Picture 3" descr="\\cpfs10\mynavi\スチューデント事業部\01営業部\営業推進課\!河合\作業\2018卒就活媒体資料\スマホ透過.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20452" y="4165038"/>
              <a:ext cx="770122" cy="1522482"/>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51" r="5797" b="87272"/>
          <a:stretch/>
        </p:blipFill>
        <p:spPr bwMode="auto">
          <a:xfrm>
            <a:off x="3925502" y="2016545"/>
            <a:ext cx="905924" cy="52148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9591"/>
          <a:stretch/>
        </p:blipFill>
        <p:spPr bwMode="auto">
          <a:xfrm>
            <a:off x="5129856" y="2278429"/>
            <a:ext cx="306885" cy="558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グループ化 17"/>
          <p:cNvGrpSpPr/>
          <p:nvPr/>
        </p:nvGrpSpPr>
        <p:grpSpPr>
          <a:xfrm>
            <a:off x="7384122" y="2143016"/>
            <a:ext cx="1503794" cy="1144967"/>
            <a:chOff x="8312459" y="3257035"/>
            <a:chExt cx="2798473" cy="2130718"/>
          </a:xfrm>
        </p:grpSpPr>
        <p:grpSp>
          <p:nvGrpSpPr>
            <p:cNvPr id="19" name="グループ化 18"/>
            <p:cNvGrpSpPr/>
            <p:nvPr/>
          </p:nvGrpSpPr>
          <p:grpSpPr>
            <a:xfrm>
              <a:off x="8312459" y="3257035"/>
              <a:ext cx="2798473" cy="2130718"/>
              <a:chOff x="683568" y="1412776"/>
              <a:chExt cx="2952328" cy="2275548"/>
            </a:xfrm>
          </p:grpSpPr>
          <p:pic>
            <p:nvPicPr>
              <p:cNvPr id="21" name="図 20" descr="DM封筒2.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3568" y="1412776"/>
                <a:ext cx="2952328" cy="2275548"/>
              </a:xfrm>
              <a:prstGeom prst="rect">
                <a:avLst/>
              </a:prstGeom>
            </p:spPr>
          </p:pic>
          <p:sp>
            <p:nvSpPr>
              <p:cNvPr id="22" name="正方形/長方形 21"/>
              <p:cNvSpPr/>
              <p:nvPr/>
            </p:nvSpPr>
            <p:spPr>
              <a:xfrm>
                <a:off x="2314986" y="3460654"/>
                <a:ext cx="288212" cy="104726"/>
              </a:xfrm>
              <a:prstGeom prst="rect">
                <a:avLst/>
              </a:prstGeom>
              <a:solidFill>
                <a:sysClr val="window" lastClr="FFFF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050" b="0" i="0" u="none" strike="noStrike" kern="0" cap="none" spc="0" normalizeH="0" baseline="0" noProof="0">
                  <a:ln>
                    <a:noFill/>
                  </a:ln>
                  <a:solidFill>
                    <a:prstClr val="white"/>
                  </a:solidFill>
                  <a:effectLst/>
                  <a:uLnTx/>
                  <a:uFillTx/>
                  <a:latin typeface="+mj-ea"/>
                  <a:ea typeface="+mj-ea"/>
                  <a:cs typeface="メイリオ" panose="020B0604030504040204" pitchFamily="50" charset="-128"/>
                </a:endParaRPr>
              </a:p>
            </p:txBody>
          </p:sp>
        </p:grpSp>
        <p:pic>
          <p:nvPicPr>
            <p:cNvPr id="2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9620" y="4791870"/>
              <a:ext cx="272415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グループ化 22"/>
          <p:cNvGrpSpPr/>
          <p:nvPr/>
        </p:nvGrpSpPr>
        <p:grpSpPr>
          <a:xfrm>
            <a:off x="6995753" y="1653934"/>
            <a:ext cx="720000" cy="720000"/>
            <a:chOff x="3411182" y="2684190"/>
            <a:chExt cx="893584" cy="893584"/>
          </a:xfrm>
        </p:grpSpPr>
        <p:sp>
          <p:nvSpPr>
            <p:cNvPr id="24" name="円/楕円 23"/>
            <p:cNvSpPr/>
            <p:nvPr/>
          </p:nvSpPr>
          <p:spPr>
            <a:xfrm>
              <a:off x="3411182"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25" name="正方形/長方形 24"/>
            <p:cNvSpPr/>
            <p:nvPr/>
          </p:nvSpPr>
          <p:spPr>
            <a:xfrm>
              <a:off x="3581240" y="3004777"/>
              <a:ext cx="553471" cy="343780"/>
            </a:xfrm>
            <a:prstGeom prst="rect">
              <a:avLst/>
            </a:prstGeom>
          </p:spPr>
          <p:txBody>
            <a:bodyPr wrap="none">
              <a:spAutoFit/>
            </a:bodyPr>
            <a:lstStyle/>
            <a:p>
              <a:pPr algn="ctr"/>
              <a:r>
                <a:rPr lang="en-US" altLang="ja-JP" sz="1200" b="1" dirty="0" smtClean="0">
                  <a:solidFill>
                    <a:schemeClr val="bg1"/>
                  </a:solidFill>
                  <a:latin typeface="+mj-ea"/>
                  <a:ea typeface="+mj-ea"/>
                  <a:cs typeface="メイリオ" panose="020B0604030504040204" pitchFamily="50" charset="-128"/>
                </a:rPr>
                <a:t>DM</a:t>
              </a:r>
              <a:endParaRPr lang="ja-JP" altLang="en-US" sz="1200" b="1" dirty="0">
                <a:solidFill>
                  <a:schemeClr val="bg1"/>
                </a:solidFill>
                <a:latin typeface="+mj-ea"/>
                <a:ea typeface="+mj-ea"/>
                <a:cs typeface="メイリオ" panose="020B0604030504040204" pitchFamily="50" charset="-128"/>
              </a:endParaRPr>
            </a:p>
          </p:txBody>
        </p:sp>
      </p:grpSp>
      <p:grpSp>
        <p:nvGrpSpPr>
          <p:cNvPr id="26" name="グループ化 25"/>
          <p:cNvGrpSpPr/>
          <p:nvPr/>
        </p:nvGrpSpPr>
        <p:grpSpPr>
          <a:xfrm>
            <a:off x="3506159" y="1660522"/>
            <a:ext cx="720000" cy="720000"/>
            <a:chOff x="3352758" y="2684190"/>
            <a:chExt cx="893584" cy="893584"/>
          </a:xfrm>
        </p:grpSpPr>
        <p:sp>
          <p:nvSpPr>
            <p:cNvPr id="27" name="円/楕円 26"/>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28" name="正方形/長方形 27"/>
            <p:cNvSpPr/>
            <p:nvPr/>
          </p:nvSpPr>
          <p:spPr>
            <a:xfrm>
              <a:off x="3553651" y="2954157"/>
              <a:ext cx="491798" cy="343780"/>
            </a:xfrm>
            <a:prstGeom prst="rect">
              <a:avLst/>
            </a:prstGeom>
          </p:spPr>
          <p:txBody>
            <a:bodyPr wrap="none">
              <a:spAutoFit/>
            </a:bodyPr>
            <a:lstStyle/>
            <a:p>
              <a:pPr algn="ctr"/>
              <a:r>
                <a:rPr lang="en-US" altLang="ja-JP" sz="1200" b="1" dirty="0">
                  <a:solidFill>
                    <a:schemeClr val="bg1"/>
                  </a:solidFill>
                  <a:latin typeface="+mj-ea"/>
                  <a:ea typeface="+mj-ea"/>
                  <a:cs typeface="メイリオ" panose="020B0604030504040204" pitchFamily="50" charset="-128"/>
                </a:rPr>
                <a:t>PC</a:t>
              </a:r>
              <a:endParaRPr lang="ja-JP" altLang="en-US" sz="1200" b="1" dirty="0">
                <a:solidFill>
                  <a:schemeClr val="bg1"/>
                </a:solidFill>
                <a:latin typeface="+mj-ea"/>
                <a:ea typeface="+mj-ea"/>
                <a:cs typeface="メイリオ" panose="020B0604030504040204" pitchFamily="50" charset="-128"/>
              </a:endParaRPr>
            </a:p>
          </p:txBody>
        </p:sp>
      </p:grpSp>
      <p:pic>
        <p:nvPicPr>
          <p:cNvPr id="29"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53944" y="5307012"/>
            <a:ext cx="1358390" cy="831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3" descr="C:\Users\s1150735\Desktop\画像\128219.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43100" y="5348486"/>
            <a:ext cx="841090" cy="84109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9534" y="5244030"/>
            <a:ext cx="1280174" cy="9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グループ化 31"/>
          <p:cNvGrpSpPr/>
          <p:nvPr/>
        </p:nvGrpSpPr>
        <p:grpSpPr>
          <a:xfrm>
            <a:off x="5564707" y="1674068"/>
            <a:ext cx="800219" cy="720000"/>
            <a:chOff x="882108" y="2569676"/>
            <a:chExt cx="993143" cy="893584"/>
          </a:xfrm>
        </p:grpSpPr>
        <p:sp>
          <p:nvSpPr>
            <p:cNvPr id="33" name="円/楕円 32"/>
            <p:cNvSpPr/>
            <p:nvPr/>
          </p:nvSpPr>
          <p:spPr>
            <a:xfrm>
              <a:off x="918690" y="2569676"/>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solidFill>
                  <a:srgbClr val="31653E"/>
                </a:solidFill>
                <a:latin typeface="+mj-ea"/>
                <a:ea typeface="+mj-ea"/>
                <a:cs typeface="メイリオ" panose="020B0604030504040204" pitchFamily="50" charset="-128"/>
              </a:endParaRPr>
            </a:p>
          </p:txBody>
        </p:sp>
        <p:sp>
          <p:nvSpPr>
            <p:cNvPr id="34" name="正方形/長方形 33"/>
            <p:cNvSpPr/>
            <p:nvPr/>
          </p:nvSpPr>
          <p:spPr>
            <a:xfrm>
              <a:off x="882108" y="2724080"/>
              <a:ext cx="993143" cy="572967"/>
            </a:xfrm>
            <a:prstGeom prst="rect">
              <a:avLst/>
            </a:prstGeom>
          </p:spPr>
          <p:txBody>
            <a:bodyPr wrap="none">
              <a:spAutoFit/>
            </a:bodyPr>
            <a:lstStyle/>
            <a:p>
              <a:pPr algn="ctr"/>
              <a:r>
                <a:rPr lang="ja-JP" altLang="en-US" sz="1200" b="1" dirty="0" smtClean="0">
                  <a:solidFill>
                    <a:schemeClr val="bg1"/>
                  </a:solidFill>
                  <a:latin typeface="+mj-ea"/>
                  <a:ea typeface="+mj-ea"/>
                  <a:cs typeface="メイリオ" panose="020B0604030504040204" pitchFamily="50" charset="-128"/>
                </a:rPr>
                <a:t>メール</a:t>
              </a:r>
              <a:endParaRPr lang="en-US" altLang="ja-JP" sz="1200" b="1" dirty="0" smtClean="0">
                <a:solidFill>
                  <a:schemeClr val="bg1"/>
                </a:solidFill>
                <a:latin typeface="+mj-ea"/>
                <a:ea typeface="+mj-ea"/>
                <a:cs typeface="メイリオ" panose="020B0604030504040204" pitchFamily="50" charset="-128"/>
              </a:endParaRPr>
            </a:p>
            <a:p>
              <a:pPr algn="ctr"/>
              <a:r>
                <a:rPr lang="ja-JP" altLang="en-US" sz="1200" b="1" dirty="0">
                  <a:solidFill>
                    <a:schemeClr val="bg1"/>
                  </a:solidFill>
                  <a:latin typeface="+mj-ea"/>
                  <a:ea typeface="+mj-ea"/>
                  <a:cs typeface="メイリオ" panose="020B0604030504040204" pitchFamily="50" charset="-128"/>
                </a:rPr>
                <a:t>マガジン</a:t>
              </a:r>
            </a:p>
          </p:txBody>
        </p:sp>
      </p:grpSp>
      <p:grpSp>
        <p:nvGrpSpPr>
          <p:cNvPr id="35" name="グループ化 34"/>
          <p:cNvGrpSpPr/>
          <p:nvPr/>
        </p:nvGrpSpPr>
        <p:grpSpPr>
          <a:xfrm>
            <a:off x="5339465" y="4844430"/>
            <a:ext cx="800219" cy="720000"/>
            <a:chOff x="3361402" y="2684190"/>
            <a:chExt cx="993143" cy="893584"/>
          </a:xfrm>
        </p:grpSpPr>
        <p:sp>
          <p:nvSpPr>
            <p:cNvPr id="36" name="円/楕円 35"/>
            <p:cNvSpPr/>
            <p:nvPr/>
          </p:nvSpPr>
          <p:spPr>
            <a:xfrm>
              <a:off x="3411182"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37" name="正方形/長方形 36"/>
            <p:cNvSpPr/>
            <p:nvPr/>
          </p:nvSpPr>
          <p:spPr>
            <a:xfrm>
              <a:off x="3361402" y="3004777"/>
              <a:ext cx="993143" cy="343780"/>
            </a:xfrm>
            <a:prstGeom prst="rect">
              <a:avLst/>
            </a:prstGeom>
          </p:spPr>
          <p:txBody>
            <a:bodyPr wrap="none">
              <a:spAutoFit/>
            </a:bodyPr>
            <a:lstStyle/>
            <a:p>
              <a:pPr algn="ctr"/>
              <a:r>
                <a:rPr lang="ja-JP" altLang="en-US" sz="1200" b="1" dirty="0" smtClean="0">
                  <a:solidFill>
                    <a:schemeClr val="bg1"/>
                  </a:solidFill>
                  <a:latin typeface="+mj-ea"/>
                  <a:ea typeface="+mj-ea"/>
                  <a:cs typeface="メイリオ" panose="020B0604030504040204" pitchFamily="50" charset="-128"/>
                </a:rPr>
                <a:t>イベント</a:t>
              </a:r>
              <a:endParaRPr lang="ja-JP" altLang="en-US" sz="1200" b="1" dirty="0">
                <a:solidFill>
                  <a:schemeClr val="bg1"/>
                </a:solidFill>
                <a:latin typeface="+mj-ea"/>
                <a:ea typeface="+mj-ea"/>
                <a:cs typeface="メイリオ" panose="020B0604030504040204" pitchFamily="50" charset="-128"/>
              </a:endParaRPr>
            </a:p>
          </p:txBody>
        </p:sp>
      </p:grpSp>
      <p:grpSp>
        <p:nvGrpSpPr>
          <p:cNvPr id="38" name="グループ化 37"/>
          <p:cNvGrpSpPr/>
          <p:nvPr/>
        </p:nvGrpSpPr>
        <p:grpSpPr>
          <a:xfrm>
            <a:off x="1737697" y="4851018"/>
            <a:ext cx="800219" cy="720000"/>
            <a:chOff x="3302980" y="2684190"/>
            <a:chExt cx="993143" cy="893584"/>
          </a:xfrm>
        </p:grpSpPr>
        <p:sp>
          <p:nvSpPr>
            <p:cNvPr id="39" name="円/楕円 38"/>
            <p:cNvSpPr/>
            <p:nvPr/>
          </p:nvSpPr>
          <p:spPr>
            <a:xfrm>
              <a:off x="3352758" y="2684190"/>
              <a:ext cx="893584" cy="893584"/>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dirty="0">
                <a:latin typeface="+mj-ea"/>
                <a:ea typeface="+mj-ea"/>
                <a:cs typeface="メイリオ" panose="020B0604030504040204" pitchFamily="50" charset="-128"/>
              </a:endParaRPr>
            </a:p>
          </p:txBody>
        </p:sp>
        <p:sp>
          <p:nvSpPr>
            <p:cNvPr id="40" name="正方形/長方形 39"/>
            <p:cNvSpPr/>
            <p:nvPr/>
          </p:nvSpPr>
          <p:spPr>
            <a:xfrm>
              <a:off x="3302980" y="2961705"/>
              <a:ext cx="993143" cy="343780"/>
            </a:xfrm>
            <a:prstGeom prst="rect">
              <a:avLst/>
            </a:prstGeom>
          </p:spPr>
          <p:txBody>
            <a:bodyPr wrap="none">
              <a:spAutoFit/>
            </a:bodyPr>
            <a:lstStyle/>
            <a:p>
              <a:pPr algn="ctr"/>
              <a:r>
                <a:rPr lang="ja-JP" altLang="en-US" sz="1200" b="1" dirty="0" smtClean="0">
                  <a:solidFill>
                    <a:schemeClr val="bg1"/>
                  </a:solidFill>
                  <a:latin typeface="+mj-ea"/>
                  <a:ea typeface="+mj-ea"/>
                  <a:cs typeface="メイリオ" panose="020B0604030504040204" pitchFamily="50" charset="-128"/>
                </a:rPr>
                <a:t>交通</a:t>
              </a:r>
              <a:r>
                <a:rPr lang="ja-JP" altLang="en-US" sz="1200" b="1" dirty="0">
                  <a:solidFill>
                    <a:schemeClr val="bg1"/>
                  </a:solidFill>
                  <a:latin typeface="+mj-ea"/>
                  <a:ea typeface="+mj-ea"/>
                  <a:cs typeface="メイリオ" panose="020B0604030504040204" pitchFamily="50" charset="-128"/>
                </a:rPr>
                <a:t>広告</a:t>
              </a:r>
            </a:p>
          </p:txBody>
        </p:sp>
      </p:grpSp>
      <p:pic>
        <p:nvPicPr>
          <p:cNvPr id="41" name="Picture 4" descr="C:\Users\s1150735\Desktop\画像\11832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29222" y="5396296"/>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12334" y="5310147"/>
            <a:ext cx="1454238" cy="83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2" descr="C:\Users\s1150735\Desktop\画像\135368.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52187" y="537046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 Box 22"/>
          <p:cNvSpPr txBox="1">
            <a:spLocks noChangeArrowheads="1"/>
          </p:cNvSpPr>
          <p:nvPr/>
        </p:nvSpPr>
        <p:spPr bwMode="auto">
          <a:xfrm>
            <a:off x="1543100" y="2684190"/>
            <a:ext cx="1669331"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発行部数</a:t>
            </a:r>
            <a:r>
              <a:rPr lang="en-US" altLang="ja-JP" sz="2000" b="1" dirty="0" smtClean="0">
                <a:solidFill>
                  <a:srgbClr val="C00000"/>
                </a:solidFill>
                <a:latin typeface="+mj-ea"/>
                <a:ea typeface="+mj-ea"/>
                <a:cs typeface="メイリオ" pitchFamily="50" charset="-128"/>
              </a:rPr>
              <a:t>22</a:t>
            </a:r>
            <a:r>
              <a:rPr lang="ja-JP" altLang="en-US" sz="1200" b="1" dirty="0" smtClean="0">
                <a:solidFill>
                  <a:srgbClr val="C00000"/>
                </a:solidFill>
                <a:latin typeface="+mj-ea"/>
                <a:ea typeface="+mj-ea"/>
                <a:cs typeface="メイリオ" pitchFamily="50" charset="-128"/>
              </a:rPr>
              <a:t>万部</a:t>
            </a:r>
            <a:endParaRPr lang="ja-JP" altLang="en-US" sz="1200" b="1" dirty="0">
              <a:solidFill>
                <a:srgbClr val="C00000"/>
              </a:solidFill>
              <a:latin typeface="+mj-ea"/>
              <a:ea typeface="+mj-ea"/>
              <a:cs typeface="メイリオ" pitchFamily="50" charset="-128"/>
            </a:endParaRPr>
          </a:p>
        </p:txBody>
      </p:sp>
      <p:sp>
        <p:nvSpPr>
          <p:cNvPr id="50" name="Text Box 22"/>
          <p:cNvSpPr txBox="1">
            <a:spLocks noChangeArrowheads="1"/>
          </p:cNvSpPr>
          <p:nvPr/>
        </p:nvSpPr>
        <p:spPr bwMode="auto">
          <a:xfrm>
            <a:off x="1543100" y="2967778"/>
            <a:ext cx="1669331"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同梱数　</a:t>
            </a:r>
            <a:r>
              <a:rPr lang="en-US" altLang="ja-JP" sz="2000" b="1" dirty="0" smtClean="0">
                <a:solidFill>
                  <a:srgbClr val="C00000"/>
                </a:solidFill>
                <a:latin typeface="+mj-ea"/>
                <a:ea typeface="+mj-ea"/>
                <a:cs typeface="メイリオ" pitchFamily="50" charset="-128"/>
              </a:rPr>
              <a:t>22</a:t>
            </a:r>
            <a:r>
              <a:rPr lang="ja-JP" altLang="en-US" sz="1200" b="1" dirty="0" smtClean="0">
                <a:solidFill>
                  <a:srgbClr val="C00000"/>
                </a:solidFill>
                <a:latin typeface="+mj-ea"/>
                <a:ea typeface="+mj-ea"/>
                <a:cs typeface="メイリオ" pitchFamily="50" charset="-128"/>
              </a:rPr>
              <a:t>万個</a:t>
            </a:r>
            <a:endParaRPr lang="en-US" altLang="ja-JP" sz="1200" b="1" dirty="0" smtClean="0">
              <a:solidFill>
                <a:srgbClr val="C00000"/>
              </a:solidFill>
              <a:latin typeface="+mj-ea"/>
              <a:ea typeface="+mj-ea"/>
              <a:cs typeface="メイリオ" pitchFamily="50" charset="-128"/>
            </a:endParaRPr>
          </a:p>
        </p:txBody>
      </p:sp>
      <p:sp>
        <p:nvSpPr>
          <p:cNvPr id="51" name="正方形/長方形 50"/>
          <p:cNvSpPr/>
          <p:nvPr/>
        </p:nvSpPr>
        <p:spPr>
          <a:xfrm>
            <a:off x="174948" y="3476278"/>
            <a:ext cx="3240000" cy="13224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900" dirty="0">
                <a:solidFill>
                  <a:schemeClr val="tx1"/>
                </a:solidFill>
                <a:latin typeface="+mj-ea"/>
                <a:ea typeface="+mj-ea"/>
                <a:cs typeface="メイリオ" pitchFamily="50" charset="-128"/>
              </a:rPr>
              <a:t>発 行 日  ：</a:t>
            </a:r>
            <a:r>
              <a:rPr lang="en-US" altLang="ja-JP" sz="900" dirty="0" smtClean="0">
                <a:solidFill>
                  <a:schemeClr val="tx1"/>
                </a:solidFill>
                <a:latin typeface="+mj-ea"/>
                <a:ea typeface="+mj-ea"/>
                <a:cs typeface="メイリオ" pitchFamily="50" charset="-128"/>
              </a:rPr>
              <a:t>2017</a:t>
            </a:r>
            <a:r>
              <a:rPr lang="ja-JP" altLang="en-US" sz="900" dirty="0" smtClean="0">
                <a:solidFill>
                  <a:schemeClr val="tx1"/>
                </a:solidFill>
                <a:latin typeface="+mj-ea"/>
                <a:ea typeface="+mj-ea"/>
                <a:cs typeface="メイリオ" pitchFamily="50" charset="-128"/>
              </a:rPr>
              <a:t>年</a:t>
            </a:r>
            <a:r>
              <a:rPr lang="en-US" altLang="ja-JP" sz="900" dirty="0">
                <a:solidFill>
                  <a:schemeClr val="tx1"/>
                </a:solidFill>
                <a:latin typeface="+mj-ea"/>
                <a:ea typeface="+mj-ea"/>
                <a:cs typeface="メイリオ" pitchFamily="50" charset="-128"/>
              </a:rPr>
              <a:t>2</a:t>
            </a:r>
            <a:r>
              <a:rPr lang="ja-JP" altLang="en-US" sz="900" dirty="0">
                <a:solidFill>
                  <a:schemeClr val="tx1"/>
                </a:solidFill>
                <a:latin typeface="+mj-ea"/>
                <a:ea typeface="+mj-ea"/>
                <a:cs typeface="メイリオ" pitchFamily="50" charset="-128"/>
              </a:rPr>
              <a:t>月</a:t>
            </a:r>
            <a:r>
              <a:rPr lang="en-US" altLang="ja-JP" sz="900" dirty="0" smtClean="0">
                <a:solidFill>
                  <a:schemeClr val="tx1"/>
                </a:solidFill>
                <a:latin typeface="+mj-ea"/>
                <a:ea typeface="+mj-ea"/>
                <a:cs typeface="メイリオ" pitchFamily="50" charset="-128"/>
              </a:rPr>
              <a:t>28</a:t>
            </a:r>
            <a:r>
              <a:rPr lang="ja-JP" altLang="en-US" sz="900" dirty="0" smtClean="0">
                <a:solidFill>
                  <a:schemeClr val="tx1"/>
                </a:solidFill>
                <a:latin typeface="+mj-ea"/>
                <a:ea typeface="+mj-ea"/>
                <a:cs typeface="メイリオ" pitchFamily="50" charset="-128"/>
              </a:rPr>
              <a:t>日（火）</a:t>
            </a:r>
            <a:r>
              <a:rPr lang="ja-JP" altLang="en-US" sz="900" dirty="0">
                <a:solidFill>
                  <a:schemeClr val="tx1"/>
                </a:solidFill>
                <a:latin typeface="+mj-ea"/>
                <a:ea typeface="+mj-ea"/>
                <a:cs typeface="メイリオ" pitchFamily="50" charset="-128"/>
              </a:rPr>
              <a:t>予定（年</a:t>
            </a:r>
            <a:r>
              <a:rPr lang="en-US" altLang="ja-JP" sz="900" dirty="0">
                <a:solidFill>
                  <a:schemeClr val="tx1"/>
                </a:solidFill>
                <a:latin typeface="+mj-ea"/>
                <a:ea typeface="+mj-ea"/>
                <a:cs typeface="メイリオ" pitchFamily="50" charset="-128"/>
              </a:rPr>
              <a:t>1</a:t>
            </a:r>
            <a:r>
              <a:rPr lang="ja-JP" altLang="en-US" sz="900" dirty="0">
                <a:solidFill>
                  <a:schemeClr val="tx1"/>
                </a:solidFill>
                <a:latin typeface="+mj-ea"/>
                <a:ea typeface="+mj-ea"/>
                <a:cs typeface="メイリオ" pitchFamily="50" charset="-128"/>
              </a:rPr>
              <a:t>回）</a:t>
            </a:r>
          </a:p>
          <a:p>
            <a:pPr fontAlgn="ctr">
              <a:spcBef>
                <a:spcPts val="300"/>
              </a:spcBef>
            </a:pPr>
            <a:r>
              <a:rPr lang="ja-JP" altLang="en-US" sz="900" dirty="0">
                <a:solidFill>
                  <a:schemeClr val="tx1"/>
                </a:solidFill>
                <a:latin typeface="+mj-ea"/>
                <a:ea typeface="+mj-ea"/>
                <a:cs typeface="メイリオ" pitchFamily="50" charset="-128"/>
              </a:rPr>
              <a:t>体　　裁 ：</a:t>
            </a:r>
            <a:r>
              <a:rPr lang="en-US" altLang="ja-JP" sz="900" dirty="0" smtClean="0">
                <a:solidFill>
                  <a:schemeClr val="tx1"/>
                </a:solidFill>
                <a:latin typeface="+mj-ea"/>
                <a:ea typeface="+mj-ea"/>
                <a:cs typeface="メイリオ" pitchFamily="50" charset="-128"/>
              </a:rPr>
              <a:t>A4</a:t>
            </a:r>
            <a:r>
              <a:rPr lang="ja-JP" altLang="en-US" sz="900" dirty="0">
                <a:solidFill>
                  <a:schemeClr val="tx1"/>
                </a:solidFill>
                <a:latin typeface="+mj-ea"/>
                <a:ea typeface="+mj-ea"/>
                <a:cs typeface="メイリオ" pitchFamily="50" charset="-128"/>
              </a:rPr>
              <a:t>変型</a:t>
            </a:r>
            <a:r>
              <a:rPr lang="ja-JP" altLang="en-US" sz="900" dirty="0" smtClean="0">
                <a:solidFill>
                  <a:schemeClr val="tx1"/>
                </a:solidFill>
                <a:latin typeface="+mj-ea"/>
                <a:ea typeface="+mj-ea"/>
                <a:cs typeface="メイリオ" pitchFamily="50" charset="-128"/>
              </a:rPr>
              <a:t>、</a:t>
            </a:r>
            <a:r>
              <a:rPr lang="ja-JP" altLang="en-US" sz="900" dirty="0">
                <a:solidFill>
                  <a:schemeClr val="tx1"/>
                </a:solidFill>
                <a:latin typeface="+mj-ea"/>
                <a:ea typeface="+mj-ea"/>
                <a:cs typeface="メイリオ" pitchFamily="50" charset="-128"/>
              </a:rPr>
              <a:t>オールカラー</a:t>
            </a:r>
          </a:p>
          <a:p>
            <a:pPr fontAlgn="ctr">
              <a:spcBef>
                <a:spcPts val="300"/>
              </a:spcBef>
            </a:pPr>
            <a:r>
              <a:rPr lang="ja-JP" altLang="en-US" sz="900" dirty="0">
                <a:solidFill>
                  <a:schemeClr val="tx1"/>
                </a:solidFill>
                <a:latin typeface="+mj-ea"/>
                <a:ea typeface="+mj-ea"/>
                <a:cs typeface="メイリオ" pitchFamily="50" charset="-128"/>
              </a:rPr>
              <a:t>発行対象 ：来春入社予定の大学</a:t>
            </a:r>
            <a:r>
              <a:rPr lang="en-US" altLang="ja-JP" sz="900" dirty="0">
                <a:solidFill>
                  <a:schemeClr val="tx1"/>
                </a:solidFill>
                <a:latin typeface="+mj-ea"/>
                <a:ea typeface="+mj-ea"/>
                <a:cs typeface="メイリオ" pitchFamily="50" charset="-128"/>
              </a:rPr>
              <a:t>4</a:t>
            </a:r>
            <a:r>
              <a:rPr lang="ja-JP" altLang="en-US" sz="900" dirty="0">
                <a:solidFill>
                  <a:schemeClr val="tx1"/>
                </a:solidFill>
                <a:latin typeface="+mj-ea"/>
                <a:ea typeface="+mj-ea"/>
                <a:cs typeface="メイリオ" pitchFamily="50" charset="-128"/>
              </a:rPr>
              <a:t>年生</a:t>
            </a:r>
          </a:p>
          <a:p>
            <a:pPr fontAlgn="ctr">
              <a:spcBef>
                <a:spcPts val="300"/>
              </a:spcBef>
            </a:pPr>
            <a:r>
              <a:rPr kumimoji="0" lang="ja-JP" altLang="en-US" sz="900" dirty="0">
                <a:solidFill>
                  <a:schemeClr val="tx1"/>
                </a:solidFill>
                <a:latin typeface="+mj-ea"/>
                <a:ea typeface="+mj-ea"/>
                <a:cs typeface="メイリオ" pitchFamily="50" charset="-128"/>
              </a:rPr>
              <a:t>配本エリア</a:t>
            </a:r>
            <a:r>
              <a:rPr kumimoji="0" lang="ja-JP" altLang="en-US" sz="900" dirty="0" smtClean="0">
                <a:solidFill>
                  <a:schemeClr val="tx1"/>
                </a:solidFill>
                <a:latin typeface="+mj-ea"/>
                <a:ea typeface="+mj-ea"/>
                <a:cs typeface="メイリオ" pitchFamily="50" charset="-128"/>
              </a:rPr>
              <a:t>：東エリア版（１都</a:t>
            </a:r>
            <a:r>
              <a:rPr kumimoji="0" lang="en-US" altLang="ja-JP" sz="900" dirty="0">
                <a:solidFill>
                  <a:schemeClr val="tx1"/>
                </a:solidFill>
                <a:latin typeface="+mj-ea"/>
                <a:ea typeface="+mj-ea"/>
                <a:cs typeface="メイリオ" pitchFamily="50" charset="-128"/>
              </a:rPr>
              <a:t>6</a:t>
            </a:r>
            <a:r>
              <a:rPr kumimoji="0" lang="ja-JP" altLang="en-US" sz="900" dirty="0" smtClean="0">
                <a:solidFill>
                  <a:schemeClr val="tx1"/>
                </a:solidFill>
                <a:latin typeface="+mj-ea"/>
                <a:ea typeface="+mj-ea"/>
                <a:cs typeface="メイリオ" pitchFamily="50" charset="-128"/>
              </a:rPr>
              <a:t>県）</a:t>
            </a:r>
            <a:endParaRPr kumimoji="0" lang="en-US" altLang="ja-JP" sz="900" dirty="0" smtClean="0">
              <a:solidFill>
                <a:schemeClr val="tx1"/>
              </a:solidFill>
              <a:latin typeface="+mj-ea"/>
              <a:ea typeface="+mj-ea"/>
              <a:cs typeface="メイリオ" pitchFamily="50" charset="-128"/>
            </a:endParaRPr>
          </a:p>
          <a:p>
            <a:pPr fontAlgn="ctr">
              <a:spcBef>
                <a:spcPts val="300"/>
              </a:spcBef>
            </a:pPr>
            <a:r>
              <a:rPr kumimoji="0" lang="ja-JP" altLang="en-US" sz="900" dirty="0">
                <a:solidFill>
                  <a:schemeClr val="tx1"/>
                </a:solidFill>
                <a:latin typeface="+mj-ea"/>
                <a:ea typeface="+mj-ea"/>
                <a:cs typeface="メイリオ" pitchFamily="50" charset="-128"/>
              </a:rPr>
              <a:t>　</a:t>
            </a:r>
            <a:r>
              <a:rPr kumimoji="0" lang="ja-JP" altLang="en-US" sz="900" dirty="0" smtClean="0">
                <a:solidFill>
                  <a:schemeClr val="tx1"/>
                </a:solidFill>
                <a:latin typeface="+mj-ea"/>
                <a:ea typeface="+mj-ea"/>
                <a:cs typeface="メイリオ" pitchFamily="50" charset="-128"/>
              </a:rPr>
              <a:t>　　　　　西エリア版</a:t>
            </a:r>
            <a:r>
              <a:rPr kumimoji="0" lang="ja-JP" altLang="en-US" sz="900" dirty="0">
                <a:solidFill>
                  <a:schemeClr val="tx1"/>
                </a:solidFill>
                <a:latin typeface="+mj-ea"/>
                <a:ea typeface="+mj-ea"/>
                <a:cs typeface="メイリオ" pitchFamily="50" charset="-128"/>
              </a:rPr>
              <a:t>（</a:t>
            </a:r>
            <a:r>
              <a:rPr kumimoji="0" lang="en-US" altLang="ja-JP" sz="900" dirty="0">
                <a:solidFill>
                  <a:schemeClr val="tx1"/>
                </a:solidFill>
                <a:latin typeface="+mj-ea"/>
                <a:ea typeface="+mj-ea"/>
                <a:cs typeface="メイリオ" pitchFamily="50" charset="-128"/>
              </a:rPr>
              <a:t>2</a:t>
            </a:r>
            <a:r>
              <a:rPr kumimoji="0" lang="ja-JP" altLang="en-US" sz="900" dirty="0" smtClean="0">
                <a:solidFill>
                  <a:schemeClr val="tx1"/>
                </a:solidFill>
                <a:latin typeface="+mj-ea"/>
                <a:ea typeface="+mj-ea"/>
                <a:cs typeface="メイリオ" pitchFamily="50" charset="-128"/>
              </a:rPr>
              <a:t>府</a:t>
            </a:r>
            <a:r>
              <a:rPr kumimoji="0" lang="en-US" altLang="ja-JP" sz="900" dirty="0" smtClean="0">
                <a:solidFill>
                  <a:schemeClr val="tx1"/>
                </a:solidFill>
                <a:latin typeface="+mj-ea"/>
                <a:ea typeface="+mj-ea"/>
                <a:cs typeface="メイリオ" pitchFamily="50" charset="-128"/>
              </a:rPr>
              <a:t>4</a:t>
            </a:r>
            <a:r>
              <a:rPr kumimoji="0" lang="ja-JP" altLang="en-US" sz="900" dirty="0" smtClean="0">
                <a:solidFill>
                  <a:schemeClr val="tx1"/>
                </a:solidFill>
                <a:latin typeface="+mj-ea"/>
                <a:ea typeface="+mj-ea"/>
                <a:cs typeface="メイリオ" pitchFamily="50" charset="-128"/>
              </a:rPr>
              <a:t>県＋</a:t>
            </a:r>
            <a:r>
              <a:rPr kumimoji="0" lang="ja-JP" altLang="en-US" sz="900" dirty="0">
                <a:solidFill>
                  <a:schemeClr val="tx1"/>
                </a:solidFill>
                <a:latin typeface="+mj-ea"/>
                <a:ea typeface="+mj-ea"/>
                <a:cs typeface="メイリオ" pitchFamily="50" charset="-128"/>
              </a:rPr>
              <a:t>東海</a:t>
            </a:r>
            <a:r>
              <a:rPr kumimoji="0" lang="ja-JP" altLang="en-US" sz="900" dirty="0" smtClean="0">
                <a:solidFill>
                  <a:schemeClr val="tx1"/>
                </a:solidFill>
                <a:latin typeface="+mj-ea"/>
                <a:ea typeface="+mj-ea"/>
                <a:cs typeface="メイリオ" pitchFamily="50" charset="-128"/>
              </a:rPr>
              <a:t>）</a:t>
            </a:r>
            <a:endParaRPr kumimoji="0" lang="en-US" altLang="ja-JP" sz="900" dirty="0">
              <a:solidFill>
                <a:schemeClr val="tx1"/>
              </a:solidFill>
              <a:latin typeface="+mj-ea"/>
              <a:ea typeface="+mj-ea"/>
              <a:cs typeface="メイリオ" pitchFamily="50" charset="-128"/>
            </a:endParaRPr>
          </a:p>
          <a:p>
            <a:pPr fontAlgn="ctr">
              <a:spcBef>
                <a:spcPts val="300"/>
              </a:spcBef>
            </a:pPr>
            <a:r>
              <a:rPr kumimoji="0" lang="en-US" altLang="ja-JP" sz="800" dirty="0">
                <a:solidFill>
                  <a:schemeClr val="tx1"/>
                </a:solidFill>
                <a:latin typeface="+mj-ea"/>
                <a:ea typeface="+mj-ea"/>
                <a:cs typeface="メイリオ" pitchFamily="50" charset="-128"/>
              </a:rPr>
              <a:t>※</a:t>
            </a:r>
            <a:r>
              <a:rPr kumimoji="0" lang="ja-JP" altLang="en-US" sz="800" dirty="0">
                <a:solidFill>
                  <a:schemeClr val="tx1"/>
                </a:solidFill>
                <a:latin typeface="+mj-ea"/>
                <a:ea typeface="+mj-ea"/>
                <a:cs typeface="メイリオ" pitchFamily="50" charset="-128"/>
              </a:rPr>
              <a:t>会員登録状況によりエリア変更の場合も御座います。</a:t>
            </a:r>
          </a:p>
          <a:p>
            <a:pPr fontAlgn="ctr">
              <a:spcBef>
                <a:spcPts val="300"/>
              </a:spcBef>
            </a:pPr>
            <a:r>
              <a:rPr kumimoji="0" lang="ja-JP" altLang="en-US" sz="900" dirty="0">
                <a:solidFill>
                  <a:schemeClr val="tx1"/>
                </a:solidFill>
                <a:latin typeface="+mj-ea"/>
                <a:ea typeface="+mj-ea"/>
                <a:cs typeface="メイリオ" pitchFamily="50" charset="-128"/>
              </a:rPr>
              <a:t>発行部数 ：宅配</a:t>
            </a:r>
            <a:r>
              <a:rPr kumimoji="0" lang="en-US" altLang="ja-JP" sz="900" dirty="0">
                <a:solidFill>
                  <a:schemeClr val="tx1"/>
                </a:solidFill>
                <a:latin typeface="+mj-ea"/>
                <a:ea typeface="+mj-ea"/>
                <a:cs typeface="メイリオ" pitchFamily="50" charset="-128"/>
              </a:rPr>
              <a:t>19</a:t>
            </a:r>
            <a:r>
              <a:rPr kumimoji="0" lang="ja-JP" altLang="en-US" sz="900" dirty="0">
                <a:solidFill>
                  <a:schemeClr val="tx1"/>
                </a:solidFill>
                <a:latin typeface="+mj-ea"/>
                <a:ea typeface="+mj-ea"/>
                <a:cs typeface="メイリオ" pitchFamily="50" charset="-128"/>
              </a:rPr>
              <a:t>万部　卒業式配布</a:t>
            </a:r>
            <a:r>
              <a:rPr kumimoji="0" lang="en-US" altLang="ja-JP" sz="900" dirty="0">
                <a:solidFill>
                  <a:schemeClr val="tx1"/>
                </a:solidFill>
                <a:latin typeface="+mj-ea"/>
                <a:ea typeface="+mj-ea"/>
                <a:cs typeface="メイリオ" pitchFamily="50" charset="-128"/>
              </a:rPr>
              <a:t>3</a:t>
            </a:r>
            <a:r>
              <a:rPr kumimoji="0" lang="ja-JP" altLang="en-US" sz="900" dirty="0">
                <a:solidFill>
                  <a:schemeClr val="tx1"/>
                </a:solidFill>
                <a:latin typeface="+mj-ea"/>
                <a:ea typeface="+mj-ea"/>
                <a:cs typeface="メイリオ" pitchFamily="50" charset="-128"/>
              </a:rPr>
              <a:t>万部（</a:t>
            </a:r>
            <a:r>
              <a:rPr kumimoji="0" lang="en-US" altLang="ja-JP" sz="900" dirty="0">
                <a:solidFill>
                  <a:schemeClr val="tx1"/>
                </a:solidFill>
                <a:latin typeface="+mj-ea"/>
                <a:ea typeface="+mj-ea"/>
                <a:cs typeface="メイリオ" pitchFamily="50" charset="-128"/>
              </a:rPr>
              <a:t>1</a:t>
            </a:r>
            <a:r>
              <a:rPr kumimoji="0" lang="ja-JP" altLang="en-US" sz="900" dirty="0">
                <a:solidFill>
                  <a:schemeClr val="tx1"/>
                </a:solidFill>
                <a:latin typeface="+mj-ea"/>
                <a:ea typeface="+mj-ea"/>
                <a:cs typeface="メイリオ" pitchFamily="50" charset="-128"/>
              </a:rPr>
              <a:t>都</a:t>
            </a:r>
            <a:r>
              <a:rPr kumimoji="0" lang="en-US" altLang="ja-JP" sz="900" dirty="0">
                <a:solidFill>
                  <a:schemeClr val="tx1"/>
                </a:solidFill>
                <a:latin typeface="+mj-ea"/>
                <a:ea typeface="+mj-ea"/>
                <a:cs typeface="メイリオ" pitchFamily="50" charset="-128"/>
              </a:rPr>
              <a:t>3</a:t>
            </a:r>
            <a:r>
              <a:rPr kumimoji="0" lang="ja-JP" altLang="en-US" sz="900" dirty="0">
                <a:solidFill>
                  <a:schemeClr val="tx1"/>
                </a:solidFill>
                <a:latin typeface="+mj-ea"/>
                <a:ea typeface="+mj-ea"/>
                <a:cs typeface="メイリオ" pitchFamily="50" charset="-128"/>
              </a:rPr>
              <a:t>県のみ）</a:t>
            </a:r>
          </a:p>
        </p:txBody>
      </p:sp>
      <p:sp>
        <p:nvSpPr>
          <p:cNvPr id="52" name="正方形/長方形 51"/>
          <p:cNvSpPr/>
          <p:nvPr/>
        </p:nvSpPr>
        <p:spPr>
          <a:xfrm>
            <a:off x="3532004" y="3476278"/>
            <a:ext cx="3240000" cy="13224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smtClean="0">
                <a:solidFill>
                  <a:schemeClr val="tx1"/>
                </a:solidFill>
                <a:latin typeface="+mj-ea"/>
                <a:ea typeface="+mj-ea"/>
                <a:cs typeface="メイリオ" pitchFamily="50" charset="-128"/>
              </a:rPr>
              <a:t>マイナビ学生</a:t>
            </a:r>
            <a:r>
              <a:rPr lang="ja-JP" altLang="en-US" sz="900" dirty="0">
                <a:solidFill>
                  <a:schemeClr val="tx1"/>
                </a:solidFill>
                <a:latin typeface="+mj-ea"/>
                <a:ea typeface="+mj-ea"/>
                <a:cs typeface="メイリオ" pitchFamily="50" charset="-128"/>
              </a:rPr>
              <a:t>の</a:t>
            </a:r>
            <a:r>
              <a:rPr lang="ja-JP" altLang="en-US" sz="900" dirty="0" smtClean="0">
                <a:solidFill>
                  <a:schemeClr val="tx1"/>
                </a:solidFill>
                <a:latin typeface="+mj-ea"/>
                <a:ea typeface="+mj-ea"/>
                <a:cs typeface="メイリオ" pitchFamily="50" charset="-128"/>
              </a:rPr>
              <a:t>窓口</a:t>
            </a:r>
            <a:r>
              <a:rPr lang="en-US" altLang="ja-JP" sz="900" dirty="0">
                <a:solidFill>
                  <a:schemeClr val="tx1"/>
                </a:solidFill>
                <a:latin typeface="+mj-ea"/>
                <a:ea typeface="+mj-ea"/>
                <a:cs typeface="メイリオ" pitchFamily="50" charset="-128"/>
              </a:rPr>
              <a:t> </a:t>
            </a:r>
            <a:r>
              <a:rPr lang="ja-JP" altLang="en-US" sz="900" dirty="0" smtClean="0">
                <a:solidFill>
                  <a:schemeClr val="tx1"/>
                </a:solidFill>
                <a:latin typeface="+mj-ea"/>
                <a:ea typeface="+mj-ea"/>
                <a:cs typeface="メイリオ" pitchFamily="50" charset="-128"/>
              </a:rPr>
              <a:t>フレッシャーズ</a:t>
            </a:r>
            <a:r>
              <a:rPr lang="en-US" altLang="ja-JP" sz="900" dirty="0">
                <a:solidFill>
                  <a:schemeClr val="tx1"/>
                </a:solidFill>
                <a:latin typeface="+mj-ea"/>
                <a:ea typeface="+mj-ea"/>
                <a:cs typeface="メイリオ" pitchFamily="50" charset="-128"/>
              </a:rPr>
              <a:t>WEB</a:t>
            </a:r>
          </a:p>
          <a:p>
            <a:pPr>
              <a:spcBef>
                <a:spcPts val="300"/>
              </a:spcBef>
            </a:pPr>
            <a:r>
              <a:rPr lang="ja-JP" altLang="en-US" sz="900" dirty="0">
                <a:solidFill>
                  <a:schemeClr val="tx1"/>
                </a:solidFill>
                <a:latin typeface="+mj-ea"/>
                <a:ea typeface="+mj-ea"/>
                <a:cs typeface="メイリオ" pitchFamily="50" charset="-128"/>
              </a:rPr>
              <a:t>会員数　 ：</a:t>
            </a:r>
            <a:r>
              <a:rPr lang="ja-JP" altLang="en-US" sz="900" dirty="0" smtClean="0">
                <a:solidFill>
                  <a:schemeClr val="tx1"/>
                </a:solidFill>
                <a:latin typeface="+mj-ea"/>
                <a:ea typeface="+mj-ea"/>
                <a:cs typeface="メイリオ" pitchFamily="50" charset="-128"/>
              </a:rPr>
              <a:t>約</a:t>
            </a:r>
            <a:r>
              <a:rPr lang="en-US" altLang="ja-JP" sz="900" dirty="0">
                <a:solidFill>
                  <a:schemeClr val="tx1"/>
                </a:solidFill>
                <a:latin typeface="+mj-ea"/>
                <a:ea typeface="+mj-ea"/>
                <a:cs typeface="メイリオ" pitchFamily="50" charset="-128"/>
              </a:rPr>
              <a:t>3</a:t>
            </a:r>
            <a:r>
              <a:rPr lang="en-US" altLang="ja-JP" sz="900" dirty="0" smtClean="0">
                <a:solidFill>
                  <a:schemeClr val="tx1"/>
                </a:solidFill>
                <a:latin typeface="+mj-ea"/>
                <a:ea typeface="+mj-ea"/>
                <a:cs typeface="メイリオ" pitchFamily="50" charset="-128"/>
              </a:rPr>
              <a:t>1</a:t>
            </a:r>
            <a:r>
              <a:rPr lang="ja-JP" altLang="en-US" sz="900" dirty="0">
                <a:solidFill>
                  <a:schemeClr val="tx1"/>
                </a:solidFill>
                <a:latin typeface="+mj-ea"/>
                <a:ea typeface="+mj-ea"/>
                <a:cs typeface="メイリオ" pitchFamily="50" charset="-128"/>
              </a:rPr>
              <a:t>万人</a:t>
            </a:r>
          </a:p>
          <a:p>
            <a:pPr>
              <a:spcBef>
                <a:spcPts val="300"/>
              </a:spcBef>
            </a:pPr>
            <a:r>
              <a:rPr lang="ja-JP" altLang="en-US" sz="900" dirty="0">
                <a:solidFill>
                  <a:schemeClr val="tx1"/>
                </a:solidFill>
                <a:latin typeface="+mj-ea"/>
                <a:ea typeface="+mj-ea"/>
                <a:cs typeface="メイリオ" pitchFamily="50" charset="-128"/>
              </a:rPr>
              <a:t>配信対象 </a:t>
            </a:r>
            <a:r>
              <a:rPr lang="ja-JP" altLang="en-US" sz="900" dirty="0" smtClean="0">
                <a:solidFill>
                  <a:schemeClr val="tx1"/>
                </a:solidFill>
                <a:latin typeface="+mj-ea"/>
                <a:ea typeface="+mj-ea"/>
                <a:cs typeface="メイリオ" pitchFamily="50" charset="-128"/>
              </a:rPr>
              <a:t>：来春入社</a:t>
            </a:r>
            <a:r>
              <a:rPr lang="ja-JP" altLang="en-US" sz="900" dirty="0">
                <a:solidFill>
                  <a:schemeClr val="tx1"/>
                </a:solidFill>
                <a:latin typeface="+mj-ea"/>
                <a:ea typeface="+mj-ea"/>
                <a:cs typeface="メイリオ" pitchFamily="50" charset="-128"/>
              </a:rPr>
              <a:t>予定</a:t>
            </a:r>
            <a:r>
              <a:rPr lang="ja-JP" altLang="en-US" sz="900" dirty="0" smtClean="0">
                <a:solidFill>
                  <a:schemeClr val="tx1"/>
                </a:solidFill>
                <a:latin typeface="+mj-ea"/>
                <a:ea typeface="+mj-ea"/>
                <a:cs typeface="メイリオ" pitchFamily="50" charset="-128"/>
              </a:rPr>
              <a:t>の大学</a:t>
            </a:r>
            <a:r>
              <a:rPr lang="en-US" altLang="ja-JP" sz="900" dirty="0" smtClean="0">
                <a:solidFill>
                  <a:schemeClr val="tx1"/>
                </a:solidFill>
                <a:latin typeface="+mj-ea"/>
                <a:ea typeface="+mj-ea"/>
                <a:cs typeface="メイリオ" pitchFamily="50" charset="-128"/>
              </a:rPr>
              <a:t>4</a:t>
            </a:r>
            <a:r>
              <a:rPr lang="ja-JP" altLang="en-US" sz="900" dirty="0" smtClean="0">
                <a:solidFill>
                  <a:schemeClr val="tx1"/>
                </a:solidFill>
                <a:latin typeface="+mj-ea"/>
                <a:ea typeface="+mj-ea"/>
                <a:cs typeface="メイリオ" pitchFamily="50" charset="-128"/>
              </a:rPr>
              <a:t>年生</a:t>
            </a:r>
            <a:endParaRPr lang="en-US" altLang="ja-JP" sz="900" dirty="0">
              <a:solidFill>
                <a:schemeClr val="tx1"/>
              </a:solidFill>
              <a:latin typeface="+mj-ea"/>
              <a:ea typeface="+mj-ea"/>
              <a:cs typeface="メイリオ" pitchFamily="50" charset="-128"/>
            </a:endParaRPr>
          </a:p>
          <a:p>
            <a:r>
              <a:rPr lang="en-US" altLang="ja-JP" sz="800" dirty="0" smtClean="0">
                <a:solidFill>
                  <a:schemeClr val="tx1"/>
                </a:solidFill>
                <a:latin typeface="+mj-ea"/>
                <a:ea typeface="+mj-ea"/>
                <a:cs typeface="メイリオ" pitchFamily="50" charset="-128"/>
              </a:rPr>
              <a:t>※</a:t>
            </a:r>
            <a:r>
              <a:rPr lang="ja-JP" altLang="en-US" sz="800" dirty="0" smtClean="0">
                <a:solidFill>
                  <a:schemeClr val="tx1"/>
                </a:solidFill>
                <a:latin typeface="+mj-ea"/>
                <a:ea typeface="+mj-ea"/>
                <a:cs typeface="メイリオ" pitchFamily="50" charset="-128"/>
              </a:rPr>
              <a:t>会員向けアンケートなどに参加すると</a:t>
            </a:r>
            <a:r>
              <a:rPr lang="en-US" altLang="ja-JP" sz="800" dirty="0" smtClean="0">
                <a:solidFill>
                  <a:schemeClr val="tx1"/>
                </a:solidFill>
              </a:rPr>
              <a:t>T</a:t>
            </a:r>
            <a:r>
              <a:rPr lang="ja-JP" altLang="en-US" sz="800" dirty="0">
                <a:solidFill>
                  <a:schemeClr val="tx1"/>
                </a:solidFill>
              </a:rPr>
              <a:t>ポイントが</a:t>
            </a:r>
            <a:r>
              <a:rPr lang="ja-JP" altLang="en-US" sz="800" dirty="0" smtClean="0">
                <a:solidFill>
                  <a:schemeClr val="tx1"/>
                </a:solidFill>
              </a:rPr>
              <a:t>貯まります。</a:t>
            </a:r>
            <a:endParaRPr lang="en-US" altLang="ja-JP" sz="800" dirty="0" smtClean="0">
              <a:solidFill>
                <a:schemeClr val="tx1"/>
              </a:solidFill>
              <a:latin typeface="+mj-ea"/>
              <a:ea typeface="+mj-ea"/>
              <a:cs typeface="メイリオ" pitchFamily="50" charset="-128"/>
            </a:endParaRPr>
          </a:p>
          <a:p>
            <a:r>
              <a:rPr lang="en-US" altLang="ja-JP" sz="800" dirty="0" smtClean="0">
                <a:solidFill>
                  <a:schemeClr val="tx1"/>
                </a:solidFill>
                <a:latin typeface="+mj-ea"/>
                <a:ea typeface="+mj-ea"/>
                <a:cs typeface="メイリオ" pitchFamily="50" charset="-128"/>
              </a:rPr>
              <a:t>※</a:t>
            </a:r>
            <a:r>
              <a:rPr lang="ja-JP" altLang="en-US" sz="800" dirty="0">
                <a:solidFill>
                  <a:schemeClr val="tx1"/>
                </a:solidFill>
                <a:latin typeface="+mj-ea"/>
                <a:ea typeface="+mj-ea"/>
                <a:cs typeface="メイリオ" pitchFamily="50" charset="-128"/>
              </a:rPr>
              <a:t>媒体特性上、会員数・メルマガ配信数は時期により異なります</a:t>
            </a:r>
            <a:r>
              <a:rPr lang="ja-JP" altLang="en-US" sz="800" dirty="0" smtClean="0">
                <a:solidFill>
                  <a:schemeClr val="tx1"/>
                </a:solidFill>
                <a:latin typeface="+mj-ea"/>
                <a:ea typeface="+mj-ea"/>
                <a:cs typeface="メイリオ" pitchFamily="50" charset="-128"/>
              </a:rPr>
              <a:t>。</a:t>
            </a:r>
            <a:endParaRPr lang="en-US" altLang="ja-JP" sz="800" dirty="0" smtClean="0">
              <a:solidFill>
                <a:schemeClr val="tx1"/>
              </a:solidFill>
              <a:latin typeface="+mj-ea"/>
              <a:ea typeface="+mj-ea"/>
              <a:cs typeface="メイリオ" pitchFamily="50" charset="-128"/>
            </a:endParaRPr>
          </a:p>
          <a:p>
            <a:r>
              <a:rPr lang="ja-JP" altLang="en-US" sz="800" dirty="0" smtClean="0">
                <a:solidFill>
                  <a:schemeClr val="tx1"/>
                </a:solidFill>
                <a:latin typeface="+mj-ea"/>
                <a:ea typeface="+mj-ea"/>
                <a:cs typeface="メイリオ" pitchFamily="50" charset="-128"/>
              </a:rPr>
              <a:t>詳細</a:t>
            </a:r>
            <a:r>
              <a:rPr lang="ja-JP" altLang="en-US" sz="800" dirty="0">
                <a:solidFill>
                  <a:schemeClr val="tx1"/>
                </a:solidFill>
                <a:latin typeface="+mj-ea"/>
                <a:ea typeface="+mj-ea"/>
                <a:cs typeface="メイリオ" pitchFamily="50" charset="-128"/>
              </a:rPr>
              <a:t>は営業担当にお問い合わせ下さい。</a:t>
            </a:r>
          </a:p>
        </p:txBody>
      </p:sp>
      <p:sp>
        <p:nvSpPr>
          <p:cNvPr id="53" name="正方形/長方形 52"/>
          <p:cNvSpPr/>
          <p:nvPr/>
        </p:nvSpPr>
        <p:spPr>
          <a:xfrm>
            <a:off x="6916380" y="3476278"/>
            <a:ext cx="3240000" cy="13224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dirty="0">
                <a:solidFill>
                  <a:schemeClr val="tx1"/>
                </a:solidFill>
                <a:latin typeface="+mj-ea"/>
                <a:ea typeface="+mj-ea"/>
                <a:cs typeface="メイリオ" pitchFamily="50" charset="-128"/>
              </a:rPr>
              <a:t>全国のフレッシャーズ会員</a:t>
            </a:r>
            <a:r>
              <a:rPr lang="ja-JP" altLang="en-US" sz="900" dirty="0" smtClean="0">
                <a:solidFill>
                  <a:schemeClr val="tx1"/>
                </a:solidFill>
                <a:latin typeface="+mj-ea"/>
                <a:ea typeface="+mj-ea"/>
                <a:cs typeface="メイリオ" pitchFamily="50" charset="-128"/>
              </a:rPr>
              <a:t>に単独</a:t>
            </a:r>
            <a:r>
              <a:rPr lang="ja-JP" altLang="en-US" sz="900" dirty="0">
                <a:solidFill>
                  <a:schemeClr val="tx1"/>
                </a:solidFill>
                <a:latin typeface="+mj-ea"/>
                <a:ea typeface="+mj-ea"/>
                <a:cs typeface="メイリオ" pitchFamily="50" charset="-128"/>
              </a:rPr>
              <a:t>ＤＭを発送</a:t>
            </a:r>
            <a:r>
              <a:rPr lang="ja-JP" altLang="en-US" sz="900" dirty="0" smtClean="0">
                <a:solidFill>
                  <a:schemeClr val="tx1"/>
                </a:solidFill>
                <a:latin typeface="+mj-ea"/>
                <a:ea typeface="+mj-ea"/>
                <a:cs typeface="メイリオ" pitchFamily="50" charset="-128"/>
              </a:rPr>
              <a:t>可能。</a:t>
            </a:r>
            <a:endParaRPr lang="ja-JP" altLang="en-US" sz="900" dirty="0">
              <a:solidFill>
                <a:schemeClr val="tx1"/>
              </a:solidFill>
              <a:latin typeface="+mj-ea"/>
              <a:ea typeface="+mj-ea"/>
              <a:cs typeface="メイリオ" pitchFamily="50" charset="-128"/>
            </a:endParaRPr>
          </a:p>
          <a:p>
            <a:r>
              <a:rPr lang="ja-JP" altLang="en-US" sz="900" dirty="0" smtClean="0">
                <a:solidFill>
                  <a:schemeClr val="tx1"/>
                </a:solidFill>
                <a:latin typeface="+mj-ea"/>
                <a:ea typeface="+mj-ea"/>
                <a:cs typeface="メイリオ" pitchFamily="50" charset="-128"/>
              </a:rPr>
              <a:t>セグメント</a:t>
            </a:r>
            <a:r>
              <a:rPr lang="ja-JP" altLang="en-US" sz="900" dirty="0">
                <a:solidFill>
                  <a:schemeClr val="tx1"/>
                </a:solidFill>
                <a:latin typeface="+mj-ea"/>
                <a:ea typeface="+mj-ea"/>
                <a:cs typeface="メイリオ" pitchFamily="50" charset="-128"/>
              </a:rPr>
              <a:t>も</a:t>
            </a:r>
            <a:r>
              <a:rPr lang="ja-JP" altLang="en-US" sz="900" dirty="0" smtClean="0">
                <a:solidFill>
                  <a:schemeClr val="tx1"/>
                </a:solidFill>
                <a:latin typeface="+mj-ea"/>
                <a:ea typeface="+mj-ea"/>
                <a:cs typeface="メイリオ" pitchFamily="50" charset="-128"/>
              </a:rPr>
              <a:t>可能です。</a:t>
            </a:r>
            <a:endParaRPr lang="ja-JP" altLang="en-US" sz="900" dirty="0">
              <a:solidFill>
                <a:schemeClr val="tx1"/>
              </a:solidFill>
              <a:latin typeface="+mj-ea"/>
              <a:ea typeface="+mj-ea"/>
              <a:cs typeface="メイリオ" pitchFamily="50" charset="-128"/>
            </a:endParaRPr>
          </a:p>
        </p:txBody>
      </p:sp>
      <p:sp>
        <p:nvSpPr>
          <p:cNvPr id="54" name="Text Box 22"/>
          <p:cNvSpPr txBox="1">
            <a:spLocks noChangeArrowheads="1"/>
          </p:cNvSpPr>
          <p:nvPr/>
        </p:nvSpPr>
        <p:spPr bwMode="auto">
          <a:xfrm>
            <a:off x="3636166" y="3076168"/>
            <a:ext cx="1469425"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全国約</a:t>
            </a:r>
            <a:r>
              <a:rPr lang="en-US" altLang="ja-JP" sz="2000" b="1" dirty="0" smtClean="0">
                <a:solidFill>
                  <a:srgbClr val="C00000"/>
                </a:solidFill>
                <a:latin typeface="+mj-ea"/>
                <a:ea typeface="+mj-ea"/>
                <a:cs typeface="メイリオ" pitchFamily="50" charset="-128"/>
              </a:rPr>
              <a:t>31</a:t>
            </a:r>
            <a:r>
              <a:rPr lang="ja-JP" altLang="en-US" sz="1200" b="1" dirty="0" smtClean="0">
                <a:solidFill>
                  <a:srgbClr val="C00000"/>
                </a:solidFill>
                <a:latin typeface="+mj-ea"/>
                <a:ea typeface="+mj-ea"/>
                <a:cs typeface="メイリオ" pitchFamily="50" charset="-128"/>
              </a:rPr>
              <a:t>万会員</a:t>
            </a:r>
            <a:endParaRPr lang="ja-JP" altLang="en-US" sz="1200" b="1" dirty="0">
              <a:solidFill>
                <a:srgbClr val="C00000"/>
              </a:solidFill>
              <a:latin typeface="+mj-ea"/>
              <a:ea typeface="+mj-ea"/>
              <a:cs typeface="メイリオ" pitchFamily="50" charset="-128"/>
            </a:endParaRPr>
          </a:p>
        </p:txBody>
      </p:sp>
      <p:sp>
        <p:nvSpPr>
          <p:cNvPr id="55" name="Text Box 22"/>
          <p:cNvSpPr txBox="1">
            <a:spLocks noChangeArrowheads="1"/>
          </p:cNvSpPr>
          <p:nvPr/>
        </p:nvSpPr>
        <p:spPr bwMode="auto">
          <a:xfrm>
            <a:off x="5403422" y="3049736"/>
            <a:ext cx="1322217"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全国約</a:t>
            </a:r>
            <a:r>
              <a:rPr lang="en-US" altLang="ja-JP" sz="2000" b="1" dirty="0" smtClean="0">
                <a:solidFill>
                  <a:srgbClr val="C00000"/>
                </a:solidFill>
                <a:latin typeface="+mj-ea"/>
                <a:ea typeface="+mj-ea"/>
                <a:cs typeface="メイリオ" pitchFamily="50" charset="-128"/>
              </a:rPr>
              <a:t>31</a:t>
            </a:r>
            <a:r>
              <a:rPr lang="ja-JP" altLang="en-US" sz="1200" b="1" dirty="0" smtClean="0">
                <a:solidFill>
                  <a:srgbClr val="C00000"/>
                </a:solidFill>
                <a:latin typeface="+mj-ea"/>
                <a:ea typeface="+mj-ea"/>
                <a:cs typeface="メイリオ" pitchFamily="50" charset="-128"/>
              </a:rPr>
              <a:t>万通</a:t>
            </a:r>
            <a:endParaRPr lang="ja-JP" altLang="en-US" sz="1200" b="1" dirty="0">
              <a:solidFill>
                <a:srgbClr val="C00000"/>
              </a:solidFill>
              <a:latin typeface="+mj-ea"/>
              <a:ea typeface="+mj-ea"/>
              <a:cs typeface="メイリオ" pitchFamily="50" charset="-128"/>
            </a:endParaRPr>
          </a:p>
        </p:txBody>
      </p:sp>
      <p:sp>
        <p:nvSpPr>
          <p:cNvPr id="56" name="正方形/長方形 55"/>
          <p:cNvSpPr/>
          <p:nvPr/>
        </p:nvSpPr>
        <p:spPr>
          <a:xfrm>
            <a:off x="1849554" y="6420905"/>
            <a:ext cx="3240000" cy="7882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900" dirty="0">
                <a:solidFill>
                  <a:schemeClr val="tx1"/>
                </a:solidFill>
                <a:latin typeface="+mj-ea"/>
                <a:ea typeface="+mj-ea"/>
                <a:cs typeface="メイリオ" pitchFamily="50" charset="-128"/>
              </a:rPr>
              <a:t>実施期間 </a:t>
            </a:r>
            <a:r>
              <a:rPr lang="ja-JP" altLang="en-US" sz="900" dirty="0" smtClean="0">
                <a:solidFill>
                  <a:schemeClr val="tx1"/>
                </a:solidFill>
                <a:latin typeface="+mj-ea"/>
                <a:ea typeface="+mj-ea"/>
                <a:cs typeface="メイリオ" pitchFamily="50" charset="-128"/>
              </a:rPr>
              <a:t>：３月下旬</a:t>
            </a:r>
            <a:r>
              <a:rPr lang="ja-JP" altLang="en-US" sz="900" dirty="0">
                <a:solidFill>
                  <a:schemeClr val="tx1"/>
                </a:solidFill>
                <a:latin typeface="+mj-ea"/>
                <a:ea typeface="+mj-ea"/>
                <a:cs typeface="メイリオ" pitchFamily="50" charset="-128"/>
              </a:rPr>
              <a:t>　</a:t>
            </a:r>
            <a:r>
              <a:rPr lang="ja-JP" altLang="en-US" sz="900" dirty="0" smtClean="0">
                <a:solidFill>
                  <a:schemeClr val="tx1"/>
                </a:solidFill>
                <a:latin typeface="+mj-ea"/>
                <a:ea typeface="+mj-ea"/>
                <a:cs typeface="メイリオ" pitchFamily="50" charset="-128"/>
              </a:rPr>
              <a:t>もしくは４月上旬</a:t>
            </a:r>
            <a:endParaRPr lang="ja-JP" altLang="en-US" sz="900" dirty="0">
              <a:solidFill>
                <a:schemeClr val="tx1"/>
              </a:solidFill>
              <a:latin typeface="+mj-ea"/>
              <a:ea typeface="+mj-ea"/>
              <a:cs typeface="メイリオ" pitchFamily="50" charset="-128"/>
            </a:endParaRPr>
          </a:p>
          <a:p>
            <a:pPr fontAlgn="ctr">
              <a:spcBef>
                <a:spcPts val="300"/>
              </a:spcBef>
            </a:pPr>
            <a:r>
              <a:rPr lang="ja-JP" altLang="en-US" sz="900" dirty="0">
                <a:solidFill>
                  <a:schemeClr val="tx1"/>
                </a:solidFill>
                <a:latin typeface="+mj-ea"/>
                <a:ea typeface="+mj-ea"/>
                <a:cs typeface="メイリオ" pitchFamily="50" charset="-128"/>
              </a:rPr>
              <a:t>掲載社数 </a:t>
            </a:r>
            <a:r>
              <a:rPr lang="ja-JP" altLang="en-US" sz="900" dirty="0" smtClean="0">
                <a:solidFill>
                  <a:schemeClr val="tx1"/>
                </a:solidFill>
                <a:latin typeface="+mj-ea"/>
                <a:ea typeface="+mj-ea"/>
                <a:cs typeface="メイリオ" pitchFamily="50" charset="-128"/>
              </a:rPr>
              <a:t>：</a:t>
            </a:r>
            <a:r>
              <a:rPr lang="en-US" altLang="ja-JP" sz="900" dirty="0" smtClean="0">
                <a:solidFill>
                  <a:schemeClr val="tx1"/>
                </a:solidFill>
                <a:latin typeface="+mj-ea"/>
                <a:ea typeface="+mj-ea"/>
                <a:cs typeface="メイリオ" pitchFamily="50" charset="-128"/>
              </a:rPr>
              <a:t>3</a:t>
            </a:r>
            <a:r>
              <a:rPr lang="ja-JP" altLang="en-US" sz="900" dirty="0" smtClean="0">
                <a:solidFill>
                  <a:schemeClr val="tx1"/>
                </a:solidFill>
                <a:latin typeface="+mj-ea"/>
                <a:ea typeface="+mj-ea"/>
                <a:cs typeface="メイリオ" pitchFamily="50" charset="-128"/>
              </a:rPr>
              <a:t>社</a:t>
            </a:r>
            <a:endParaRPr lang="ja-JP" altLang="en-US" sz="900" dirty="0">
              <a:solidFill>
                <a:schemeClr val="tx1"/>
              </a:solidFill>
              <a:latin typeface="+mj-ea"/>
              <a:ea typeface="+mj-ea"/>
              <a:cs typeface="メイリオ" pitchFamily="50" charset="-128"/>
            </a:endParaRPr>
          </a:p>
          <a:p>
            <a:pPr>
              <a:spcBef>
                <a:spcPts val="300"/>
              </a:spcBef>
            </a:pPr>
            <a:r>
              <a:rPr lang="ja-JP" altLang="en-US" sz="900" dirty="0" smtClean="0">
                <a:solidFill>
                  <a:schemeClr val="tx1"/>
                </a:solidFill>
                <a:latin typeface="+mj-ea"/>
                <a:ea typeface="+mj-ea"/>
                <a:cs typeface="メイリオ" pitchFamily="50" charset="-128"/>
              </a:rPr>
              <a:t>実施箇所 ：</a:t>
            </a:r>
            <a:r>
              <a:rPr lang="en-US" altLang="ja-JP" sz="900" dirty="0" smtClean="0">
                <a:solidFill>
                  <a:schemeClr val="tx1"/>
                </a:solidFill>
                <a:latin typeface="+mj-ea"/>
                <a:ea typeface="+mj-ea"/>
                <a:cs typeface="メイリオ" pitchFamily="50" charset="-128"/>
              </a:rPr>
              <a:t>JR</a:t>
            </a:r>
            <a:r>
              <a:rPr lang="ja-JP" altLang="en-US" sz="900" dirty="0" smtClean="0">
                <a:solidFill>
                  <a:schemeClr val="tx1"/>
                </a:solidFill>
                <a:latin typeface="+mj-ea"/>
                <a:ea typeface="+mj-ea"/>
                <a:cs typeface="メイリオ" pitchFamily="50" charset="-128"/>
              </a:rPr>
              <a:t>山手線・</a:t>
            </a:r>
            <a:r>
              <a:rPr lang="en-US" altLang="ja-JP" sz="900" dirty="0" smtClean="0">
                <a:solidFill>
                  <a:schemeClr val="tx1"/>
                </a:solidFill>
                <a:latin typeface="+mj-ea"/>
                <a:ea typeface="+mj-ea"/>
                <a:cs typeface="メイリオ" pitchFamily="50" charset="-128"/>
              </a:rPr>
              <a:t>JR</a:t>
            </a:r>
            <a:r>
              <a:rPr lang="ja-JP" altLang="en-US" sz="900" dirty="0" smtClean="0">
                <a:solidFill>
                  <a:schemeClr val="tx1"/>
                </a:solidFill>
                <a:latin typeface="+mj-ea"/>
                <a:ea typeface="+mj-ea"/>
                <a:cs typeface="メイリオ" pitchFamily="50" charset="-128"/>
              </a:rPr>
              <a:t>中央快速線</a:t>
            </a:r>
            <a:endParaRPr lang="en-US" altLang="zh-TW" sz="900" dirty="0" smtClean="0">
              <a:solidFill>
                <a:schemeClr val="tx1"/>
              </a:solidFill>
              <a:latin typeface="+mj-ea"/>
              <a:ea typeface="+mj-ea"/>
              <a:cs typeface="メイリオ" pitchFamily="50" charset="-128"/>
            </a:endParaRPr>
          </a:p>
          <a:p>
            <a:pPr>
              <a:spcBef>
                <a:spcPts val="300"/>
              </a:spcBef>
            </a:pPr>
            <a:r>
              <a:rPr lang="ja-JP" altLang="en-US" sz="900" dirty="0">
                <a:solidFill>
                  <a:schemeClr val="tx1"/>
                </a:solidFill>
                <a:latin typeface="+mj-ea"/>
                <a:ea typeface="+mj-ea"/>
                <a:cs typeface="メイリオ" pitchFamily="50" charset="-128"/>
              </a:rPr>
              <a:t> 　　　　　</a:t>
            </a:r>
            <a:r>
              <a:rPr lang="en-US" altLang="ja-JP" sz="900" dirty="0" smtClean="0">
                <a:solidFill>
                  <a:schemeClr val="tx1"/>
                </a:solidFill>
                <a:latin typeface="+mj-ea"/>
                <a:ea typeface="+mj-ea"/>
                <a:cs typeface="メイリオ" pitchFamily="50" charset="-128"/>
              </a:rPr>
              <a:t>JR</a:t>
            </a:r>
            <a:r>
              <a:rPr lang="ja-JP" altLang="en-US" sz="900" dirty="0" smtClean="0">
                <a:solidFill>
                  <a:schemeClr val="tx1"/>
                </a:solidFill>
                <a:latin typeface="+mj-ea"/>
                <a:ea typeface="+mj-ea"/>
                <a:cs typeface="メイリオ" pitchFamily="50" charset="-128"/>
              </a:rPr>
              <a:t>中央総武線各駅停車</a:t>
            </a:r>
            <a:endParaRPr lang="en-US" altLang="zh-TW" sz="900" dirty="0">
              <a:solidFill>
                <a:schemeClr val="tx1"/>
              </a:solidFill>
              <a:latin typeface="+mj-ea"/>
              <a:ea typeface="+mj-ea"/>
              <a:cs typeface="メイリオ" pitchFamily="50" charset="-128"/>
            </a:endParaRPr>
          </a:p>
        </p:txBody>
      </p:sp>
      <p:sp>
        <p:nvSpPr>
          <p:cNvPr id="57" name="正方形/長方形 56"/>
          <p:cNvSpPr/>
          <p:nvPr/>
        </p:nvSpPr>
        <p:spPr>
          <a:xfrm>
            <a:off x="5364260" y="6420905"/>
            <a:ext cx="3240000" cy="7882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ctr"/>
            <a:r>
              <a:rPr lang="ja-JP" altLang="en-US" sz="900" dirty="0">
                <a:solidFill>
                  <a:schemeClr val="tx1"/>
                </a:solidFill>
                <a:latin typeface="+mj-ea"/>
                <a:ea typeface="+mj-ea"/>
                <a:cs typeface="メイリオ" pitchFamily="50" charset="-128"/>
              </a:rPr>
              <a:t>フレッシャーズ</a:t>
            </a:r>
            <a:r>
              <a:rPr lang="ja-JP" altLang="en-US" sz="900" dirty="0" smtClean="0">
                <a:solidFill>
                  <a:schemeClr val="tx1"/>
                </a:solidFill>
                <a:latin typeface="+mj-ea"/>
                <a:ea typeface="+mj-ea"/>
                <a:cs typeface="メイリオ" pitchFamily="50" charset="-128"/>
              </a:rPr>
              <a:t>読者を対象に、</a:t>
            </a:r>
            <a:r>
              <a:rPr lang="ja-JP" altLang="en-US" sz="900" dirty="0">
                <a:solidFill>
                  <a:schemeClr val="tx1"/>
                </a:solidFill>
                <a:latin typeface="+mj-ea"/>
                <a:ea typeface="+mj-ea"/>
                <a:cs typeface="メイリオ" pitchFamily="50" charset="-128"/>
              </a:rPr>
              <a:t>セミナーやイベントを開催</a:t>
            </a:r>
          </a:p>
          <a:p>
            <a:pPr fontAlgn="ctr"/>
            <a:r>
              <a:rPr lang="ja-JP" altLang="en-US" sz="900" dirty="0">
                <a:solidFill>
                  <a:schemeClr val="tx1"/>
                </a:solidFill>
                <a:latin typeface="+mj-ea"/>
                <a:ea typeface="+mj-ea"/>
                <a:cs typeface="メイリオ" pitchFamily="50" charset="-128"/>
              </a:rPr>
              <a:t>貴社のサービスや商品をダイレクトに訴求可能</a:t>
            </a:r>
          </a:p>
        </p:txBody>
      </p:sp>
      <p:sp>
        <p:nvSpPr>
          <p:cNvPr id="58"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latin typeface="+mj-ea"/>
                <a:ea typeface="+mj-ea"/>
              </a:rPr>
              <a:pPr/>
              <a:t>5</a:t>
            </a:fld>
            <a:endParaRPr lang="ja-JP" altLang="en-US">
              <a:latin typeface="+mj-ea"/>
              <a:ea typeface="+mj-ea"/>
            </a:endParaRPr>
          </a:p>
        </p:txBody>
      </p:sp>
      <p:sp>
        <p:nvSpPr>
          <p:cNvPr id="59" name="テキスト ボックス 58"/>
          <p:cNvSpPr txBox="1"/>
          <p:nvPr/>
        </p:nvSpPr>
        <p:spPr>
          <a:xfrm>
            <a:off x="2422732" y="3260254"/>
            <a:ext cx="1107996" cy="215444"/>
          </a:xfrm>
          <a:prstGeom prst="rect">
            <a:avLst/>
          </a:prstGeom>
          <a:noFill/>
        </p:spPr>
        <p:txBody>
          <a:bodyPr wrap="none" rtlCol="0">
            <a:spAutoFit/>
          </a:bodyPr>
          <a:lstStyle/>
          <a:p>
            <a:r>
              <a:rPr lang="en-US" altLang="ja-JP" sz="800" dirty="0" smtClean="0">
                <a:solidFill>
                  <a:schemeClr val="tx1">
                    <a:lumMod val="50000"/>
                    <a:lumOff val="50000"/>
                  </a:schemeClr>
                </a:solidFill>
                <a:latin typeface="+mj-ea"/>
                <a:ea typeface="+mj-ea"/>
              </a:rPr>
              <a:t>※</a:t>
            </a:r>
            <a:r>
              <a:rPr lang="ja-JP" altLang="en-US" sz="800" dirty="0" smtClean="0">
                <a:solidFill>
                  <a:schemeClr val="tx1">
                    <a:lumMod val="50000"/>
                    <a:lumOff val="50000"/>
                  </a:schemeClr>
                </a:solidFill>
                <a:latin typeface="+mj-ea"/>
                <a:ea typeface="+mj-ea"/>
              </a:rPr>
              <a:t>卒業式配布を含む</a:t>
            </a:r>
            <a:endParaRPr kumimoji="1" lang="ja-JP" altLang="en-US" sz="800" dirty="0">
              <a:solidFill>
                <a:schemeClr val="tx1">
                  <a:lumMod val="50000"/>
                  <a:lumOff val="50000"/>
                </a:schemeClr>
              </a:solidFill>
              <a:latin typeface="+mj-ea"/>
              <a:ea typeface="+mj-ea"/>
            </a:endParaRPr>
          </a:p>
        </p:txBody>
      </p:sp>
      <p:sp>
        <p:nvSpPr>
          <p:cNvPr id="60" name="Text Box 22"/>
          <p:cNvSpPr txBox="1">
            <a:spLocks noChangeArrowheads="1"/>
          </p:cNvSpPr>
          <p:nvPr/>
        </p:nvSpPr>
        <p:spPr bwMode="auto">
          <a:xfrm>
            <a:off x="8824522" y="2999604"/>
            <a:ext cx="1322217" cy="400110"/>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sz="1200" b="1" dirty="0" smtClean="0">
                <a:solidFill>
                  <a:srgbClr val="C00000"/>
                </a:solidFill>
                <a:latin typeface="+mj-ea"/>
                <a:ea typeface="+mj-ea"/>
                <a:cs typeface="メイリオ" pitchFamily="50" charset="-128"/>
              </a:rPr>
              <a:t>全国約</a:t>
            </a:r>
            <a:r>
              <a:rPr lang="en-US" altLang="ja-JP" sz="2000" b="1" dirty="0" smtClean="0">
                <a:solidFill>
                  <a:srgbClr val="C00000"/>
                </a:solidFill>
                <a:latin typeface="+mj-ea"/>
                <a:ea typeface="+mj-ea"/>
                <a:cs typeface="メイリオ" pitchFamily="50" charset="-128"/>
              </a:rPr>
              <a:t>31</a:t>
            </a:r>
            <a:r>
              <a:rPr lang="ja-JP" altLang="en-US" sz="1200" b="1" dirty="0" smtClean="0">
                <a:solidFill>
                  <a:srgbClr val="C00000"/>
                </a:solidFill>
                <a:latin typeface="+mj-ea"/>
                <a:ea typeface="+mj-ea"/>
                <a:cs typeface="メイリオ" pitchFamily="50" charset="-128"/>
              </a:rPr>
              <a:t>万通</a:t>
            </a:r>
            <a:endParaRPr lang="ja-JP" altLang="en-US" sz="1200" b="1" dirty="0">
              <a:solidFill>
                <a:srgbClr val="C00000"/>
              </a:solidFill>
              <a:latin typeface="+mj-ea"/>
              <a:ea typeface="+mj-ea"/>
              <a:cs typeface="メイリオ" pitchFamily="50" charset="-128"/>
            </a:endParaRPr>
          </a:p>
        </p:txBody>
      </p:sp>
      <p:pic>
        <p:nvPicPr>
          <p:cNvPr id="19458"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40942" y="5233029"/>
            <a:ext cx="123261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1" name="グループ化 60"/>
          <p:cNvGrpSpPr/>
          <p:nvPr/>
        </p:nvGrpSpPr>
        <p:grpSpPr>
          <a:xfrm>
            <a:off x="4917753" y="1945674"/>
            <a:ext cx="429506" cy="430800"/>
            <a:chOff x="3436762" y="4014296"/>
            <a:chExt cx="496720" cy="496720"/>
          </a:xfrm>
          <a:solidFill>
            <a:srgbClr val="FFCC66"/>
          </a:solidFill>
        </p:grpSpPr>
        <p:sp>
          <p:nvSpPr>
            <p:cNvPr id="62" name="円/楕円 61"/>
            <p:cNvSpPr/>
            <p:nvPr/>
          </p:nvSpPr>
          <p:spPr>
            <a:xfrm>
              <a:off x="3436762" y="4014296"/>
              <a:ext cx="496720" cy="496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rgbClr val="6699FF"/>
                </a:solidFill>
              </a:endParaRPr>
            </a:p>
          </p:txBody>
        </p:sp>
        <p:sp>
          <p:nvSpPr>
            <p:cNvPr id="63" name="正方形/長方形 62"/>
            <p:cNvSpPr/>
            <p:nvPr/>
          </p:nvSpPr>
          <p:spPr>
            <a:xfrm>
              <a:off x="3456910" y="4124157"/>
              <a:ext cx="456421" cy="319385"/>
            </a:xfrm>
            <a:prstGeom prst="rect">
              <a:avLst/>
            </a:prstGeom>
            <a:grpFill/>
            <a:ln>
              <a:noFill/>
            </a:ln>
          </p:spPr>
          <p:txBody>
            <a:bodyPr wrap="none">
              <a:spAutoFit/>
            </a:bodyPr>
            <a:lstStyle/>
            <a:p>
              <a:pPr algn="ctr"/>
              <a:r>
                <a:rPr lang="en-US" altLang="ja-JP" sz="1200" b="1" dirty="0" smtClean="0">
                  <a:solidFill>
                    <a:schemeClr val="bg1"/>
                  </a:solidFill>
                  <a:latin typeface="+mj-ea"/>
                  <a:ea typeface="+mj-ea"/>
                </a:rPr>
                <a:t>SP</a:t>
              </a:r>
              <a:endParaRPr lang="ja-JP" altLang="en-US" sz="1200" b="1" dirty="0">
                <a:solidFill>
                  <a:schemeClr val="bg1"/>
                </a:solidFill>
                <a:latin typeface="+mj-ea"/>
                <a:ea typeface="+mj-ea"/>
              </a:endParaRPr>
            </a:p>
          </p:txBody>
        </p:sp>
      </p:grpSp>
      <p:sp>
        <p:nvSpPr>
          <p:cNvPr id="64" name="Rectangle 29"/>
          <p:cNvSpPr>
            <a:spLocks noChangeArrowheads="1"/>
          </p:cNvSpPr>
          <p:nvPr/>
        </p:nvSpPr>
        <p:spPr bwMode="auto">
          <a:xfrm>
            <a:off x="5070961" y="1678641"/>
            <a:ext cx="695923" cy="239623"/>
          </a:xfrm>
          <a:prstGeom prst="rect">
            <a:avLst/>
          </a:prstGeom>
          <a:noFill/>
          <a:ln w="9525">
            <a:noFill/>
            <a:miter lim="800000"/>
            <a:headEnd/>
            <a:tailEnd/>
          </a:ln>
        </p:spPr>
        <p:txBody>
          <a:bodyPr wrap="square" lIns="100145" tIns="50073" rIns="100145" bIns="50073">
            <a:spAutoFit/>
          </a:bodyPr>
          <a:lstStyle/>
          <a:p>
            <a:r>
              <a:rPr lang="ja-JP" altLang="en-US" sz="900" b="1" dirty="0" smtClean="0">
                <a:latin typeface="+mj-ea"/>
                <a:ea typeface="+mj-ea"/>
                <a:cs typeface="メイリオ" pitchFamily="50" charset="-128"/>
              </a:rPr>
              <a:t>と提携</a:t>
            </a:r>
            <a:endParaRPr lang="ja-JP" altLang="en-US" sz="900" b="1" dirty="0">
              <a:latin typeface="+mj-ea"/>
              <a:ea typeface="+mj-ea"/>
              <a:cs typeface="メイリオ" pitchFamily="50" charset="-128"/>
            </a:endParaRPr>
          </a:p>
        </p:txBody>
      </p:sp>
      <p:pic>
        <p:nvPicPr>
          <p:cNvPr id="44"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175143" y="1598678"/>
            <a:ext cx="987494" cy="347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807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2307" y="88638"/>
            <a:ext cx="10081120" cy="7056000"/>
          </a:xfrm>
          <a:prstGeom prst="rect">
            <a:avLst/>
          </a:prstGeom>
          <a:solidFill>
            <a:schemeClr val="bg1"/>
          </a:solidFill>
          <a:ln>
            <a:solidFill>
              <a:srgbClr val="316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3200" u="sng" dirty="0" smtClean="0">
              <a:solidFill>
                <a:schemeClr val="tx1"/>
              </a:solidFill>
            </a:endParaRPr>
          </a:p>
          <a:p>
            <a:pPr algn="ctr"/>
            <a:r>
              <a:rPr lang="en-US" altLang="ja-JP" sz="3200" u="sng" dirty="0" smtClean="0">
                <a:solidFill>
                  <a:srgbClr val="31653E"/>
                </a:solidFill>
              </a:rPr>
              <a:t>FRESHERS MAGAZINE</a:t>
            </a:r>
          </a:p>
          <a:p>
            <a:pPr algn="ctr"/>
            <a:endParaRPr lang="en-US" altLang="ja-JP" sz="800" u="sng" dirty="0">
              <a:solidFill>
                <a:srgbClr val="31653E"/>
              </a:solidFill>
            </a:endParaRPr>
          </a:p>
          <a:p>
            <a:pPr algn="ctr"/>
            <a:r>
              <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マガジン・同梱・</a:t>
            </a:r>
            <a:r>
              <a:rPr lang="en-US" altLang="ja-JP"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WEB</a:t>
            </a:r>
            <a:r>
              <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転載・クーポン企画・交通広告</a:t>
            </a:r>
            <a:r>
              <a:rPr lang="ja-JP" altLang="en-US" sz="800" b="1" dirty="0" smtClean="0">
                <a:solidFill>
                  <a:srgbClr val="31653E"/>
                </a:solidFill>
                <a:latin typeface="メイリオ" panose="020B0604030504040204" pitchFamily="50" charset="-128"/>
                <a:ea typeface="メイリオ" panose="020B0604030504040204" pitchFamily="50" charset="-128"/>
                <a:cs typeface="メイリオ" panose="020B0604030504040204" pitchFamily="50" charset="-128"/>
              </a:rPr>
              <a:t>企画</a:t>
            </a:r>
            <a:endParaRPr lang="ja-JP" altLang="en-US" sz="800" b="1" dirty="0">
              <a:solidFill>
                <a:srgbClr val="31653E"/>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3200" u="sng" dirty="0" smtClean="0">
                <a:solidFill>
                  <a:srgbClr val="31653E"/>
                </a:solidFill>
              </a:rPr>
              <a:t> </a:t>
            </a:r>
          </a:p>
        </p:txBody>
      </p:sp>
    </p:spTree>
    <p:extLst>
      <p:ext uri="{BB962C8B-B14F-4D97-AF65-F5344CB8AC3E}">
        <p14:creationId xmlns:p14="http://schemas.microsoft.com/office/powerpoint/2010/main" val="30337487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802297" y="713862"/>
            <a:ext cx="8726853" cy="707886"/>
          </a:xfrm>
          <a:prstGeom prst="rect">
            <a:avLst/>
          </a:prstGeom>
          <a:noFill/>
        </p:spPr>
        <p:txBody>
          <a:bodyPr wrap="square" rtlCol="0">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入社・新生活準備</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のバイブル！</a:t>
            </a:r>
            <a:endPar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FRESHERS </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MAGAZINE</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b="1" dirty="0" smtClean="0">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5" name="Picture 3" descr="C:\Users\s1150735\Downloads\2016FM_COVER_nyu_syu0205_OL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5228" y="1368567"/>
            <a:ext cx="1614722" cy="2183664"/>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28" name="Text Box 1042"/>
          <p:cNvSpPr txBox="1">
            <a:spLocks noChangeArrowheads="1"/>
          </p:cNvSpPr>
          <p:nvPr/>
        </p:nvSpPr>
        <p:spPr bwMode="auto">
          <a:xfrm>
            <a:off x="2365933" y="6791134"/>
            <a:ext cx="5599579" cy="534398"/>
          </a:xfrm>
          <a:prstGeom prst="rect">
            <a:avLst/>
          </a:prstGeom>
          <a:noFill/>
          <a:ln w="9525">
            <a:noFill/>
            <a:miter lim="800000"/>
            <a:headEnd/>
            <a:tailEnd/>
          </a:ln>
        </p:spPr>
        <p:txBody>
          <a:bodyPr wrap="none" lIns="98568" tIns="51255" rIns="98568" bIns="51255">
            <a:spAutoFit/>
          </a:bodyPr>
          <a:lstStyle/>
          <a:p>
            <a:r>
              <a:rPr lang="ja-JP" altLang="en-US" sz="1400" b="1" dirty="0">
                <a:latin typeface="メイリオ" pitchFamily="50" charset="-128"/>
                <a:ea typeface="メイリオ" pitchFamily="50" charset="-128"/>
                <a:cs typeface="メイリオ" pitchFamily="50" charset="-128"/>
              </a:rPr>
              <a:t>お申し込み</a:t>
            </a:r>
            <a:r>
              <a:rPr lang="ja-JP" altLang="en-US" sz="1400" b="1" dirty="0" smtClean="0">
                <a:latin typeface="メイリオ" pitchFamily="50" charset="-128"/>
                <a:ea typeface="メイリオ" pitchFamily="50" charset="-128"/>
                <a:cs typeface="メイリオ" pitchFamily="50" charset="-128"/>
              </a:rPr>
              <a:t>締め切り：</a:t>
            </a:r>
            <a:r>
              <a:rPr lang="zh-TW" altLang="en-US" sz="1400" b="1" dirty="0" smtClean="0">
                <a:latin typeface="メイリオ" pitchFamily="50" charset="-128"/>
                <a:ea typeface="メイリオ" pitchFamily="50" charset="-128"/>
                <a:cs typeface="メイリオ" pitchFamily="50" charset="-128"/>
              </a:rPr>
              <a:t> </a:t>
            </a:r>
            <a:r>
              <a:rPr lang="ja-JP" altLang="en-US" sz="1400" b="1" dirty="0" smtClean="0">
                <a:solidFill>
                  <a:srgbClr val="FF9900"/>
                </a:solidFill>
                <a:latin typeface="メイリオ" pitchFamily="50" charset="-128"/>
                <a:ea typeface="メイリオ" pitchFamily="50" charset="-128"/>
                <a:cs typeface="メイリオ" pitchFamily="50" charset="-128"/>
              </a:rPr>
              <a:t>編集タイアップ　</a:t>
            </a:r>
            <a:r>
              <a:rPr lang="en-US" altLang="ja-JP" sz="1400" b="1" dirty="0" smtClean="0">
                <a:solidFill>
                  <a:srgbClr val="FF9900"/>
                </a:solidFill>
                <a:latin typeface="メイリオ" pitchFamily="50" charset="-128"/>
                <a:ea typeface="メイリオ" pitchFamily="50" charset="-128"/>
                <a:cs typeface="メイリオ" pitchFamily="50" charset="-128"/>
              </a:rPr>
              <a:t>2016</a:t>
            </a:r>
            <a:r>
              <a:rPr lang="ja-JP" altLang="en-US" sz="1400" b="1" dirty="0" smtClean="0">
                <a:solidFill>
                  <a:srgbClr val="FF9900"/>
                </a:solidFill>
                <a:latin typeface="メイリオ" pitchFamily="50" charset="-128"/>
                <a:ea typeface="メイリオ" pitchFamily="50" charset="-128"/>
                <a:cs typeface="メイリオ" pitchFamily="50" charset="-128"/>
              </a:rPr>
              <a:t>年</a:t>
            </a:r>
            <a:r>
              <a:rPr lang="en-US" altLang="ja-JP" sz="1400" b="1" dirty="0">
                <a:solidFill>
                  <a:srgbClr val="FF9900"/>
                </a:solidFill>
                <a:latin typeface="メイリオ" pitchFamily="50" charset="-128"/>
                <a:ea typeface="メイリオ" pitchFamily="50" charset="-128"/>
                <a:cs typeface="メイリオ" pitchFamily="50" charset="-128"/>
              </a:rPr>
              <a:t>12</a:t>
            </a:r>
            <a:r>
              <a:rPr lang="ja-JP" altLang="en-US" sz="1400" b="1" dirty="0" smtClean="0">
                <a:solidFill>
                  <a:srgbClr val="FF9900"/>
                </a:solidFill>
                <a:latin typeface="メイリオ" pitchFamily="50" charset="-128"/>
                <a:ea typeface="メイリオ" pitchFamily="50" charset="-128"/>
                <a:cs typeface="メイリオ" pitchFamily="50" charset="-128"/>
              </a:rPr>
              <a:t>月  </a:t>
            </a:r>
            <a:r>
              <a:rPr lang="en-US" altLang="ja-JP" sz="1400" b="1" dirty="0" smtClean="0">
                <a:solidFill>
                  <a:srgbClr val="FF9900"/>
                </a:solidFill>
                <a:latin typeface="メイリオ" pitchFamily="50" charset="-128"/>
                <a:ea typeface="メイリオ" pitchFamily="50" charset="-128"/>
                <a:cs typeface="メイリオ" pitchFamily="50" charset="-128"/>
              </a:rPr>
              <a:t>2</a:t>
            </a:r>
            <a:r>
              <a:rPr lang="ja-JP" altLang="en-US" sz="1400" b="1" dirty="0">
                <a:solidFill>
                  <a:srgbClr val="FF9900"/>
                </a:solidFill>
                <a:latin typeface="メイリオ" pitchFamily="50" charset="-128"/>
                <a:ea typeface="メイリオ" pitchFamily="50" charset="-128"/>
                <a:cs typeface="メイリオ" pitchFamily="50" charset="-128"/>
              </a:rPr>
              <a:t>日（金）</a:t>
            </a:r>
          </a:p>
          <a:p>
            <a:r>
              <a:rPr lang="ja-JP" altLang="en-US" sz="1400" b="1" dirty="0" smtClean="0">
                <a:solidFill>
                  <a:srgbClr val="FF9900"/>
                </a:solidFill>
                <a:latin typeface="メイリオ" pitchFamily="50" charset="-128"/>
                <a:ea typeface="メイリオ" pitchFamily="50" charset="-128"/>
                <a:cs typeface="メイリオ" pitchFamily="50" charset="-128"/>
              </a:rPr>
              <a:t>　　　　　　　　　　 </a:t>
            </a:r>
            <a:r>
              <a:rPr lang="zh-TW" altLang="en-US" sz="1400" b="1" dirty="0" smtClean="0">
                <a:solidFill>
                  <a:srgbClr val="FF9900"/>
                </a:solidFill>
                <a:latin typeface="メイリオ" pitchFamily="50" charset="-128"/>
                <a:ea typeface="メイリオ" pitchFamily="50" charset="-128"/>
                <a:cs typeface="メイリオ" pitchFamily="50" charset="-128"/>
              </a:rPr>
              <a:t>純広告</a:t>
            </a:r>
            <a:r>
              <a:rPr lang="ja-JP" altLang="en-US" sz="1400" b="1" dirty="0" smtClean="0">
                <a:solidFill>
                  <a:srgbClr val="FF9900"/>
                </a:solidFill>
                <a:latin typeface="メイリオ" pitchFamily="50" charset="-128"/>
                <a:ea typeface="メイリオ" pitchFamily="50" charset="-128"/>
                <a:cs typeface="メイリオ" pitchFamily="50" charset="-128"/>
              </a:rPr>
              <a:t>　　　　　</a:t>
            </a:r>
            <a:r>
              <a:rPr lang="en-US" altLang="zh-TW" sz="1400" b="1" dirty="0" smtClean="0">
                <a:solidFill>
                  <a:srgbClr val="FF9900"/>
                </a:solidFill>
                <a:latin typeface="メイリオ" pitchFamily="50" charset="-128"/>
                <a:ea typeface="メイリオ" pitchFamily="50" charset="-128"/>
                <a:cs typeface="メイリオ" pitchFamily="50" charset="-128"/>
              </a:rPr>
              <a:t>2016</a:t>
            </a:r>
            <a:r>
              <a:rPr lang="zh-TW" altLang="en-US" sz="1400" b="1" dirty="0">
                <a:solidFill>
                  <a:srgbClr val="FF9900"/>
                </a:solidFill>
                <a:latin typeface="メイリオ" pitchFamily="50" charset="-128"/>
                <a:ea typeface="メイリオ" pitchFamily="50" charset="-128"/>
                <a:cs typeface="メイリオ" pitchFamily="50" charset="-128"/>
              </a:rPr>
              <a:t>年</a:t>
            </a:r>
            <a:r>
              <a:rPr lang="en-US" altLang="zh-TW" sz="1400" b="1" dirty="0">
                <a:solidFill>
                  <a:srgbClr val="FF9900"/>
                </a:solidFill>
                <a:latin typeface="メイリオ" pitchFamily="50" charset="-128"/>
                <a:ea typeface="メイリオ" pitchFamily="50" charset="-128"/>
                <a:cs typeface="メイリオ" pitchFamily="50" charset="-128"/>
              </a:rPr>
              <a:t>12</a:t>
            </a:r>
            <a:r>
              <a:rPr lang="zh-TW" altLang="en-US" sz="1400" b="1" dirty="0">
                <a:solidFill>
                  <a:srgbClr val="FF9900"/>
                </a:solidFill>
                <a:latin typeface="メイリオ" pitchFamily="50" charset="-128"/>
                <a:ea typeface="メイリオ" pitchFamily="50" charset="-128"/>
                <a:cs typeface="メイリオ" pitchFamily="50" charset="-128"/>
              </a:rPr>
              <a:t>月</a:t>
            </a:r>
            <a:r>
              <a:rPr lang="en-US" altLang="zh-TW" sz="1400" b="1" dirty="0">
                <a:solidFill>
                  <a:srgbClr val="FF9900"/>
                </a:solidFill>
                <a:latin typeface="メイリオ" pitchFamily="50" charset="-128"/>
                <a:ea typeface="メイリオ" pitchFamily="50" charset="-128"/>
                <a:cs typeface="メイリオ" pitchFamily="50" charset="-128"/>
              </a:rPr>
              <a:t>22</a:t>
            </a:r>
            <a:r>
              <a:rPr lang="zh-TW" altLang="en-US" sz="1400" b="1" dirty="0">
                <a:solidFill>
                  <a:srgbClr val="FF9900"/>
                </a:solidFill>
                <a:latin typeface="メイリオ" pitchFamily="50" charset="-128"/>
                <a:ea typeface="メイリオ" pitchFamily="50" charset="-128"/>
                <a:cs typeface="メイリオ" pitchFamily="50" charset="-128"/>
              </a:rPr>
              <a:t>日（木</a:t>
            </a:r>
            <a:r>
              <a:rPr lang="zh-TW" altLang="en-US" sz="1400" b="1" dirty="0" smtClean="0">
                <a:solidFill>
                  <a:srgbClr val="FF9900"/>
                </a:solidFill>
                <a:latin typeface="メイリオ" pitchFamily="50" charset="-128"/>
                <a:ea typeface="メイリオ" pitchFamily="50" charset="-128"/>
                <a:cs typeface="メイリオ" pitchFamily="50" charset="-128"/>
              </a:rPr>
              <a:t>）</a:t>
            </a:r>
            <a:endParaRPr lang="en-US" altLang="ja-JP" sz="1400" b="1" dirty="0" smtClean="0">
              <a:solidFill>
                <a:srgbClr val="FF9900"/>
              </a:solidFill>
              <a:latin typeface="メイリオ" pitchFamily="50" charset="-128"/>
              <a:ea typeface="メイリオ" pitchFamily="50" charset="-128"/>
              <a:cs typeface="メイリオ" pitchFamily="50" charset="-128"/>
            </a:endParaRPr>
          </a:p>
        </p:txBody>
      </p:sp>
      <p:sp>
        <p:nvSpPr>
          <p:cNvPr id="3" name="タイトル 2"/>
          <p:cNvSpPr>
            <a:spLocks noGrp="1"/>
          </p:cNvSpPr>
          <p:nvPr>
            <p:ph type="title"/>
          </p:nvPr>
        </p:nvSpPr>
        <p:spPr/>
        <p:txBody>
          <a:bodyPr>
            <a:normAutofit/>
          </a:bodyPr>
          <a:lstStyle/>
          <a:p>
            <a:r>
              <a:rPr lang="en-US" altLang="ja-JP"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マガジン</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媒体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概要</a:t>
            </a:r>
          </a:p>
        </p:txBody>
      </p:sp>
      <p:sp>
        <p:nvSpPr>
          <p:cNvPr id="2" name="テキスト ボックス 1"/>
          <p:cNvSpPr txBox="1"/>
          <p:nvPr/>
        </p:nvSpPr>
        <p:spPr>
          <a:xfrm>
            <a:off x="4465611" y="1320276"/>
            <a:ext cx="3937296" cy="2292935"/>
          </a:xfrm>
          <a:prstGeom prst="rect">
            <a:avLst/>
          </a:prstGeom>
          <a:noFill/>
        </p:spPr>
        <p:txBody>
          <a:bodyPr wrap="none" rtlCol="0">
            <a:spAutoFit/>
          </a:bodyPr>
          <a:lstStyle/>
          <a:p>
            <a:r>
              <a:rPr lang="ja-JP" altLang="en-US" sz="1200" b="1" dirty="0" smtClean="0">
                <a:latin typeface="メイリオ" pitchFamily="50" charset="-128"/>
                <a:ea typeface="メイリオ" pitchFamily="50" charset="-128"/>
                <a:cs typeface="メイリオ" pitchFamily="50" charset="-128"/>
              </a:rPr>
              <a:t>発行</a:t>
            </a:r>
            <a:r>
              <a:rPr lang="ja-JP" altLang="en-US" sz="1200" b="1" dirty="0">
                <a:latin typeface="メイリオ" pitchFamily="50" charset="-128"/>
                <a:ea typeface="メイリオ" pitchFamily="50" charset="-128"/>
                <a:cs typeface="メイリオ" pitchFamily="50" charset="-128"/>
              </a:rPr>
              <a:t>日：</a:t>
            </a:r>
            <a:r>
              <a:rPr lang="en-US" altLang="ja-JP" sz="1200" b="1" dirty="0" smtClean="0">
                <a:latin typeface="メイリオ" pitchFamily="50" charset="-128"/>
                <a:ea typeface="メイリオ" pitchFamily="50" charset="-128"/>
                <a:cs typeface="メイリオ" pitchFamily="50" charset="-128"/>
              </a:rPr>
              <a:t>2017</a:t>
            </a:r>
            <a:r>
              <a:rPr lang="ja-JP" altLang="en-US" sz="1200" b="1" dirty="0" smtClean="0">
                <a:latin typeface="メイリオ" pitchFamily="50" charset="-128"/>
                <a:ea typeface="メイリオ" pitchFamily="50" charset="-128"/>
                <a:cs typeface="メイリオ" pitchFamily="50" charset="-128"/>
              </a:rPr>
              <a:t>年</a:t>
            </a:r>
            <a:r>
              <a:rPr lang="en-US" altLang="ja-JP" sz="1200" b="1" dirty="0">
                <a:latin typeface="メイリオ" pitchFamily="50" charset="-128"/>
                <a:ea typeface="メイリオ" pitchFamily="50" charset="-128"/>
                <a:cs typeface="メイリオ" pitchFamily="50" charset="-128"/>
              </a:rPr>
              <a:t>2</a:t>
            </a:r>
            <a:r>
              <a:rPr lang="ja-JP" altLang="en-US" sz="1200" b="1" dirty="0" smtClean="0">
                <a:latin typeface="メイリオ" pitchFamily="50" charset="-128"/>
                <a:ea typeface="メイリオ" pitchFamily="50" charset="-128"/>
                <a:cs typeface="メイリオ" pitchFamily="50" charset="-128"/>
              </a:rPr>
              <a:t>月</a:t>
            </a:r>
            <a:r>
              <a:rPr lang="en-US" altLang="ja-JP" sz="1200" b="1" dirty="0" smtClean="0">
                <a:latin typeface="メイリオ" pitchFamily="50" charset="-128"/>
                <a:ea typeface="メイリオ" pitchFamily="50" charset="-128"/>
                <a:cs typeface="メイリオ" pitchFamily="50" charset="-128"/>
              </a:rPr>
              <a:t>28</a:t>
            </a:r>
            <a:r>
              <a:rPr lang="ja-JP" altLang="en-US" sz="1200" b="1" dirty="0" smtClean="0">
                <a:latin typeface="メイリオ" pitchFamily="50" charset="-128"/>
                <a:ea typeface="メイリオ" pitchFamily="50" charset="-128"/>
                <a:cs typeface="メイリオ" pitchFamily="50" charset="-128"/>
              </a:rPr>
              <a:t>日（火）</a:t>
            </a:r>
            <a:endParaRPr lang="en-US" altLang="ja-JP" sz="1200" b="1" dirty="0" smtClean="0">
              <a:latin typeface="メイリオ" pitchFamily="50" charset="-128"/>
              <a:ea typeface="メイリオ" pitchFamily="50" charset="-128"/>
              <a:cs typeface="メイリオ" pitchFamily="50" charset="-128"/>
            </a:endParaRPr>
          </a:p>
          <a:p>
            <a:r>
              <a:rPr lang="ja-JP" altLang="en-US" sz="1200" b="1" dirty="0" smtClean="0">
                <a:latin typeface="メイリオ" pitchFamily="50" charset="-128"/>
                <a:ea typeface="メイリオ" pitchFamily="50" charset="-128"/>
                <a:cs typeface="メイリオ" pitchFamily="50" charset="-128"/>
              </a:rPr>
              <a:t>体　</a:t>
            </a:r>
            <a:r>
              <a:rPr lang="ja-JP" altLang="en-US" sz="1200" b="1" dirty="0">
                <a:latin typeface="メイリオ" pitchFamily="50" charset="-128"/>
                <a:ea typeface="メイリオ" pitchFamily="50" charset="-128"/>
                <a:cs typeface="メイリオ" pitchFamily="50" charset="-128"/>
              </a:rPr>
              <a:t>裁： </a:t>
            </a:r>
            <a:r>
              <a:rPr lang="en-US" altLang="ja-JP" sz="1200" b="1" dirty="0" smtClean="0">
                <a:latin typeface="メイリオ" pitchFamily="50" charset="-128"/>
                <a:ea typeface="メイリオ" pitchFamily="50" charset="-128"/>
                <a:cs typeface="メイリオ" pitchFamily="50" charset="-128"/>
              </a:rPr>
              <a:t>A4</a:t>
            </a:r>
            <a:r>
              <a:rPr lang="ja-JP" altLang="en-US" sz="1200" b="1" dirty="0">
                <a:latin typeface="メイリオ" pitchFamily="50" charset="-128"/>
                <a:ea typeface="メイリオ" pitchFamily="50" charset="-128"/>
                <a:cs typeface="メイリオ" pitchFamily="50" charset="-128"/>
              </a:rPr>
              <a:t>変型</a:t>
            </a:r>
            <a:r>
              <a:rPr lang="ja-JP" altLang="en-US" sz="1200" b="1" dirty="0" smtClean="0">
                <a:latin typeface="メイリオ" pitchFamily="50" charset="-128"/>
                <a:ea typeface="メイリオ" pitchFamily="50" charset="-128"/>
                <a:cs typeface="メイリオ" pitchFamily="50" charset="-128"/>
              </a:rPr>
              <a:t>・オールカラー</a:t>
            </a:r>
            <a:endParaRPr lang="en-US" altLang="ja-JP" sz="1200" b="1" dirty="0" smtClean="0">
              <a:latin typeface="メイリオ" pitchFamily="50" charset="-128"/>
              <a:ea typeface="メイリオ" pitchFamily="50" charset="-128"/>
              <a:cs typeface="メイリオ" pitchFamily="50" charset="-128"/>
            </a:endParaRPr>
          </a:p>
          <a:p>
            <a:r>
              <a:rPr lang="ja-JP" altLang="en-US" sz="1200" b="1" dirty="0" smtClean="0">
                <a:latin typeface="メイリオ" pitchFamily="50" charset="-128"/>
                <a:ea typeface="メイリオ" pitchFamily="50" charset="-128"/>
                <a:cs typeface="メイリオ" pitchFamily="50" charset="-128"/>
              </a:rPr>
              <a:t>発行</a:t>
            </a:r>
            <a:r>
              <a:rPr lang="ja-JP" altLang="en-US" sz="1200" b="1" dirty="0">
                <a:latin typeface="メイリオ" pitchFamily="50" charset="-128"/>
                <a:ea typeface="メイリオ" pitchFamily="50" charset="-128"/>
                <a:cs typeface="メイリオ" pitchFamily="50" charset="-128"/>
              </a:rPr>
              <a:t>対象：来春入社予定の大学</a:t>
            </a:r>
            <a:r>
              <a:rPr lang="en-US" altLang="ja-JP" sz="1200" b="1" dirty="0">
                <a:latin typeface="メイリオ" pitchFamily="50" charset="-128"/>
                <a:ea typeface="メイリオ" pitchFamily="50" charset="-128"/>
                <a:cs typeface="メイリオ" pitchFamily="50" charset="-128"/>
              </a:rPr>
              <a:t>4</a:t>
            </a:r>
            <a:r>
              <a:rPr lang="ja-JP" altLang="en-US" sz="1200" b="1" dirty="0" smtClean="0">
                <a:latin typeface="メイリオ" pitchFamily="50" charset="-128"/>
                <a:ea typeface="メイリオ" pitchFamily="50" charset="-128"/>
                <a:cs typeface="メイリオ" pitchFamily="50" charset="-128"/>
              </a:rPr>
              <a:t>年生</a:t>
            </a:r>
            <a:endParaRPr lang="en-US" altLang="ja-JP" sz="1200" b="1" dirty="0" smtClean="0">
              <a:latin typeface="メイリオ" pitchFamily="50" charset="-128"/>
              <a:ea typeface="メイリオ" pitchFamily="50" charset="-128"/>
              <a:cs typeface="メイリオ" pitchFamily="50" charset="-128"/>
            </a:endParaRPr>
          </a:p>
          <a:p>
            <a:r>
              <a:rPr lang="ja-JP" altLang="en-US" sz="1200" b="1" dirty="0" smtClean="0">
                <a:latin typeface="メイリオ" pitchFamily="50" charset="-128"/>
                <a:ea typeface="メイリオ" pitchFamily="50" charset="-128"/>
                <a:cs typeface="メイリオ" pitchFamily="50" charset="-128"/>
              </a:rPr>
              <a:t>発行部数：</a:t>
            </a:r>
            <a:r>
              <a:rPr lang="en-US" altLang="ja-JP" sz="1200" b="1" dirty="0" smtClean="0">
                <a:solidFill>
                  <a:srgbClr val="FF9900"/>
                </a:solidFill>
                <a:latin typeface="メイリオ" pitchFamily="50" charset="-128"/>
                <a:ea typeface="メイリオ" pitchFamily="50" charset="-128"/>
                <a:cs typeface="メイリオ" pitchFamily="50" charset="-128"/>
              </a:rPr>
              <a:t>22</a:t>
            </a:r>
            <a:r>
              <a:rPr lang="ja-JP" altLang="en-US" sz="1200" b="1" dirty="0" smtClean="0">
                <a:solidFill>
                  <a:srgbClr val="FF9900"/>
                </a:solidFill>
                <a:latin typeface="メイリオ" pitchFamily="50" charset="-128"/>
                <a:ea typeface="メイリオ" pitchFamily="50" charset="-128"/>
                <a:cs typeface="メイリオ" pitchFamily="50" charset="-128"/>
              </a:rPr>
              <a:t>万部</a:t>
            </a:r>
            <a:r>
              <a:rPr lang="ja-JP" altLang="en-US" sz="1200" b="1" dirty="0" smtClean="0">
                <a:latin typeface="メイリオ" pitchFamily="50" charset="-128"/>
                <a:ea typeface="メイリオ" pitchFamily="50" charset="-128"/>
                <a:cs typeface="メイリオ" pitchFamily="50" charset="-128"/>
              </a:rPr>
              <a:t>（宅配</a:t>
            </a:r>
            <a:r>
              <a:rPr lang="en-US" altLang="ja-JP" sz="1200" b="1" dirty="0" smtClean="0">
                <a:latin typeface="メイリオ" pitchFamily="50" charset="-128"/>
                <a:ea typeface="メイリオ" pitchFamily="50" charset="-128"/>
                <a:cs typeface="メイリオ" pitchFamily="50" charset="-128"/>
              </a:rPr>
              <a:t>19</a:t>
            </a:r>
            <a:r>
              <a:rPr lang="ja-JP" altLang="en-US" sz="1200" b="1" dirty="0" smtClean="0">
                <a:latin typeface="メイリオ" pitchFamily="50" charset="-128"/>
                <a:ea typeface="メイリオ" pitchFamily="50" charset="-128"/>
                <a:cs typeface="メイリオ" pitchFamily="50" charset="-128"/>
              </a:rPr>
              <a:t>万部・卒業式配布</a:t>
            </a:r>
            <a:r>
              <a:rPr lang="en-US" altLang="ja-JP" sz="1200" b="1" dirty="0" smtClean="0">
                <a:latin typeface="メイリオ" pitchFamily="50" charset="-128"/>
                <a:ea typeface="メイリオ" pitchFamily="50" charset="-128"/>
                <a:cs typeface="メイリオ" pitchFamily="50" charset="-128"/>
              </a:rPr>
              <a:t>3</a:t>
            </a:r>
            <a:r>
              <a:rPr lang="ja-JP" altLang="en-US" sz="1200" b="1" dirty="0" smtClean="0">
                <a:latin typeface="メイリオ" pitchFamily="50" charset="-128"/>
                <a:ea typeface="メイリオ" pitchFamily="50" charset="-128"/>
                <a:cs typeface="メイリオ" pitchFamily="50" charset="-128"/>
              </a:rPr>
              <a:t>万部）</a:t>
            </a:r>
            <a:endParaRPr lang="en-US" altLang="ja-JP" sz="1200" b="1" dirty="0" smtClean="0">
              <a:latin typeface="メイリオ" pitchFamily="50" charset="-128"/>
              <a:ea typeface="メイリオ" pitchFamily="50" charset="-128"/>
              <a:cs typeface="メイリオ" pitchFamily="50" charset="-128"/>
            </a:endParaRPr>
          </a:p>
          <a:p>
            <a:endParaRPr lang="en-US" altLang="ja-JP" sz="1200" b="1" dirty="0" smtClean="0">
              <a:solidFill>
                <a:srgbClr val="FF9900"/>
              </a:solidFill>
              <a:latin typeface="メイリオ" pitchFamily="50" charset="-128"/>
              <a:ea typeface="メイリオ" pitchFamily="50" charset="-128"/>
              <a:cs typeface="メイリオ" pitchFamily="50" charset="-128"/>
            </a:endParaRPr>
          </a:p>
          <a:p>
            <a:r>
              <a:rPr lang="ja-JP" altLang="en-US" sz="1100" b="1" dirty="0" smtClean="0">
                <a:latin typeface="メイリオ" pitchFamily="50" charset="-128"/>
                <a:ea typeface="メイリオ" pitchFamily="50" charset="-128"/>
                <a:cs typeface="メイリオ" pitchFamily="50" charset="-128"/>
              </a:rPr>
              <a:t>■東エリア版　部数　</a:t>
            </a:r>
            <a:r>
              <a:rPr lang="en-US" altLang="ja-JP" sz="1100" b="1" dirty="0" smtClean="0">
                <a:latin typeface="メイリオ" pitchFamily="50" charset="-128"/>
                <a:ea typeface="メイリオ" pitchFamily="50" charset="-128"/>
                <a:cs typeface="メイリオ" pitchFamily="50" charset="-128"/>
              </a:rPr>
              <a:t>14.7</a:t>
            </a:r>
            <a:r>
              <a:rPr lang="ja-JP" altLang="en-US" sz="1100" b="1" dirty="0" smtClean="0">
                <a:latin typeface="メイリオ" pitchFamily="50" charset="-128"/>
                <a:ea typeface="メイリオ" pitchFamily="50" charset="-128"/>
                <a:cs typeface="メイリオ" pitchFamily="50" charset="-128"/>
              </a:rPr>
              <a:t>万部</a:t>
            </a:r>
            <a:endParaRPr lang="en-US" altLang="ja-JP" sz="1100" b="1" dirty="0" smtClean="0">
              <a:latin typeface="メイリオ" pitchFamily="50" charset="-128"/>
              <a:ea typeface="メイリオ" pitchFamily="50" charset="-128"/>
              <a:cs typeface="メイリオ" pitchFamily="50" charset="-128"/>
            </a:endParaRPr>
          </a:p>
          <a:p>
            <a:r>
              <a:rPr lang="ja-JP" altLang="en-US" sz="1100" b="1" dirty="0">
                <a:latin typeface="メイリオ" pitchFamily="50" charset="-128"/>
                <a:ea typeface="メイリオ" pitchFamily="50" charset="-128"/>
                <a:cs typeface="メイリオ" pitchFamily="50" charset="-128"/>
              </a:rPr>
              <a:t>　</a:t>
            </a:r>
            <a:r>
              <a:rPr lang="ja-JP" altLang="en-US" sz="1100" b="1" dirty="0" smtClean="0">
                <a:latin typeface="メイリオ" pitchFamily="50" charset="-128"/>
                <a:ea typeface="メイリオ" pitchFamily="50" charset="-128"/>
                <a:cs typeface="メイリオ" pitchFamily="50" charset="-128"/>
              </a:rPr>
              <a:t>　　　　　</a:t>
            </a:r>
            <a:r>
              <a:rPr lang="ja-JP" altLang="en-US" sz="1100" b="1" dirty="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宅配</a:t>
            </a:r>
            <a:r>
              <a:rPr lang="ja-JP" altLang="en-US" sz="1100" dirty="0">
                <a:latin typeface="メイリオ" pitchFamily="50" charset="-128"/>
                <a:ea typeface="メイリオ" pitchFamily="50" charset="-128"/>
                <a:cs typeface="メイリオ" pitchFamily="50" charset="-128"/>
              </a:rPr>
              <a:t>エリア</a:t>
            </a:r>
            <a:r>
              <a:rPr lang="ja-JP" altLang="en-US" sz="1100" dirty="0" smtClean="0">
                <a:latin typeface="メイリオ" pitchFamily="50" charset="-128"/>
                <a:ea typeface="メイリオ" pitchFamily="50" charset="-128"/>
                <a:cs typeface="メイリオ" pitchFamily="50" charset="-128"/>
              </a:rPr>
              <a:t>：</a:t>
            </a:r>
            <a:r>
              <a:rPr lang="en-US" altLang="ja-JP" sz="1100" dirty="0" smtClean="0">
                <a:latin typeface="メイリオ" pitchFamily="50" charset="-128"/>
                <a:ea typeface="メイリオ" pitchFamily="50" charset="-128"/>
                <a:cs typeface="メイリオ" pitchFamily="50" charset="-128"/>
              </a:rPr>
              <a:t>1</a:t>
            </a:r>
            <a:r>
              <a:rPr lang="ja-JP" altLang="en-US" sz="1100" dirty="0" smtClean="0">
                <a:latin typeface="メイリオ" pitchFamily="50" charset="-128"/>
                <a:ea typeface="メイリオ" pitchFamily="50" charset="-128"/>
                <a:cs typeface="メイリオ" pitchFamily="50" charset="-128"/>
              </a:rPr>
              <a:t>都</a:t>
            </a:r>
            <a:r>
              <a:rPr lang="en-US" altLang="ja-JP" sz="1100" dirty="0" smtClean="0">
                <a:latin typeface="メイリオ" pitchFamily="50" charset="-128"/>
                <a:ea typeface="メイリオ" pitchFamily="50" charset="-128"/>
                <a:cs typeface="メイリオ" pitchFamily="50" charset="-128"/>
              </a:rPr>
              <a:t>6</a:t>
            </a:r>
            <a:r>
              <a:rPr lang="ja-JP" altLang="en-US" sz="1100" dirty="0" smtClean="0">
                <a:latin typeface="メイリオ" pitchFamily="50" charset="-128"/>
                <a:ea typeface="メイリオ" pitchFamily="50" charset="-128"/>
                <a:cs typeface="メイリオ" pitchFamily="50" charset="-128"/>
              </a:rPr>
              <a:t>県</a:t>
            </a:r>
            <a:endParaRPr lang="en-US" altLang="ja-JP" sz="1100" dirty="0" smtClean="0">
              <a:latin typeface="メイリオ" pitchFamily="50" charset="-128"/>
              <a:ea typeface="メイリオ" pitchFamily="50" charset="-128"/>
              <a:cs typeface="メイリオ" pitchFamily="50" charset="-128"/>
            </a:endParaRPr>
          </a:p>
          <a:p>
            <a:r>
              <a:rPr lang="ja-JP" altLang="en-US" sz="1100" dirty="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　　　　　</a:t>
            </a:r>
            <a:r>
              <a:rPr lang="ja-JP" altLang="en-US" sz="1100" dirty="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卒業式配布エリア：</a:t>
            </a:r>
            <a:r>
              <a:rPr lang="en-US" altLang="ja-JP" sz="1100" dirty="0" smtClean="0">
                <a:latin typeface="メイリオ" pitchFamily="50" charset="-128"/>
                <a:ea typeface="メイリオ" pitchFamily="50" charset="-128"/>
                <a:cs typeface="メイリオ" pitchFamily="50" charset="-128"/>
              </a:rPr>
              <a:t>1</a:t>
            </a:r>
            <a:r>
              <a:rPr lang="ja-JP" altLang="en-US" sz="1100" dirty="0" smtClean="0">
                <a:latin typeface="メイリオ" pitchFamily="50" charset="-128"/>
                <a:ea typeface="メイリオ" pitchFamily="50" charset="-128"/>
                <a:cs typeface="メイリオ" pitchFamily="50" charset="-128"/>
              </a:rPr>
              <a:t>都</a:t>
            </a:r>
            <a:r>
              <a:rPr lang="en-US" altLang="ja-JP" sz="1100" dirty="0" smtClean="0">
                <a:latin typeface="メイリオ" pitchFamily="50" charset="-128"/>
                <a:ea typeface="メイリオ" pitchFamily="50" charset="-128"/>
                <a:cs typeface="メイリオ" pitchFamily="50" charset="-128"/>
              </a:rPr>
              <a:t>3</a:t>
            </a:r>
            <a:r>
              <a:rPr lang="ja-JP" altLang="en-US" sz="1100" dirty="0" smtClean="0">
                <a:latin typeface="メイリオ" pitchFamily="50" charset="-128"/>
                <a:ea typeface="メイリオ" pitchFamily="50" charset="-128"/>
                <a:cs typeface="メイリオ" pitchFamily="50" charset="-128"/>
              </a:rPr>
              <a:t>県</a:t>
            </a:r>
            <a:endParaRPr lang="en-US" altLang="ja-JP" sz="1100" dirty="0">
              <a:latin typeface="メイリオ" pitchFamily="50" charset="-128"/>
              <a:ea typeface="メイリオ" pitchFamily="50" charset="-128"/>
              <a:cs typeface="メイリオ" pitchFamily="50" charset="-128"/>
            </a:endParaRPr>
          </a:p>
          <a:p>
            <a:endParaRPr lang="ja-JP" altLang="en-US" sz="300" dirty="0">
              <a:solidFill>
                <a:srgbClr val="FF0000"/>
              </a:solidFill>
              <a:latin typeface="メイリオ" pitchFamily="50" charset="-128"/>
              <a:ea typeface="メイリオ" pitchFamily="50" charset="-128"/>
              <a:cs typeface="メイリオ" pitchFamily="50" charset="-128"/>
            </a:endParaRPr>
          </a:p>
          <a:p>
            <a:r>
              <a:rPr lang="ja-JP" altLang="en-US" sz="1100" b="1" dirty="0" smtClean="0">
                <a:latin typeface="メイリオ" pitchFamily="50" charset="-128"/>
                <a:ea typeface="メイリオ" pitchFamily="50" charset="-128"/>
                <a:cs typeface="メイリオ" pitchFamily="50" charset="-128"/>
              </a:rPr>
              <a:t>■</a:t>
            </a:r>
            <a:r>
              <a:rPr lang="ja-JP" altLang="en-US" sz="1100" b="1" dirty="0">
                <a:latin typeface="メイリオ" pitchFamily="50" charset="-128"/>
                <a:ea typeface="メイリオ" pitchFamily="50" charset="-128"/>
                <a:cs typeface="メイリオ" pitchFamily="50" charset="-128"/>
              </a:rPr>
              <a:t>西エリア版　</a:t>
            </a:r>
            <a:r>
              <a:rPr lang="ja-JP" altLang="en-US" sz="1100" b="1" dirty="0" smtClean="0">
                <a:latin typeface="メイリオ" pitchFamily="50" charset="-128"/>
                <a:ea typeface="メイリオ" pitchFamily="50" charset="-128"/>
                <a:cs typeface="メイリオ" pitchFamily="50" charset="-128"/>
              </a:rPr>
              <a:t>部数  　</a:t>
            </a:r>
            <a:r>
              <a:rPr lang="en-US" altLang="ja-JP" sz="1100" b="1" dirty="0" smtClean="0">
                <a:latin typeface="メイリオ" pitchFamily="50" charset="-128"/>
                <a:ea typeface="メイリオ" pitchFamily="50" charset="-128"/>
                <a:cs typeface="メイリオ" pitchFamily="50" charset="-128"/>
              </a:rPr>
              <a:t>7.3</a:t>
            </a:r>
            <a:r>
              <a:rPr lang="ja-JP" altLang="en-US" sz="1100" b="1" dirty="0" smtClean="0">
                <a:latin typeface="メイリオ" pitchFamily="50" charset="-128"/>
                <a:ea typeface="メイリオ" pitchFamily="50" charset="-128"/>
                <a:cs typeface="メイリオ" pitchFamily="50" charset="-128"/>
              </a:rPr>
              <a:t>万部</a:t>
            </a:r>
            <a:endParaRPr lang="en-US" altLang="ja-JP" sz="1100" b="1" dirty="0" smtClean="0">
              <a:latin typeface="メイリオ" pitchFamily="50" charset="-128"/>
              <a:ea typeface="メイリオ" pitchFamily="50" charset="-128"/>
              <a:cs typeface="メイリオ" pitchFamily="50" charset="-128"/>
            </a:endParaRPr>
          </a:p>
          <a:p>
            <a:r>
              <a:rPr lang="ja-JP" altLang="en-US" sz="1100" b="1" dirty="0">
                <a:latin typeface="メイリオ" pitchFamily="50" charset="-128"/>
                <a:ea typeface="メイリオ" pitchFamily="50" charset="-128"/>
                <a:cs typeface="メイリオ" pitchFamily="50" charset="-128"/>
              </a:rPr>
              <a:t>　</a:t>
            </a:r>
            <a:r>
              <a:rPr lang="ja-JP" altLang="en-US" sz="1100" b="1" dirty="0" smtClean="0">
                <a:latin typeface="メイリオ" pitchFamily="50" charset="-128"/>
                <a:ea typeface="メイリオ" pitchFamily="50" charset="-128"/>
                <a:cs typeface="メイリオ" pitchFamily="50" charset="-128"/>
              </a:rPr>
              <a:t>　　　　　　</a:t>
            </a:r>
            <a:r>
              <a:rPr lang="ja-JP" altLang="en-US" sz="1100" dirty="0" smtClean="0">
                <a:latin typeface="メイリオ" pitchFamily="50" charset="-128"/>
                <a:ea typeface="メイリオ" pitchFamily="50" charset="-128"/>
                <a:cs typeface="メイリオ" pitchFamily="50" charset="-128"/>
              </a:rPr>
              <a:t>宅配エリア</a:t>
            </a:r>
            <a:r>
              <a:rPr lang="ja-JP" altLang="en-US" sz="1100" dirty="0">
                <a:latin typeface="メイリオ" pitchFamily="50" charset="-128"/>
                <a:ea typeface="メイリオ" pitchFamily="50" charset="-128"/>
                <a:cs typeface="メイリオ" pitchFamily="50" charset="-128"/>
              </a:rPr>
              <a:t>：</a:t>
            </a:r>
            <a:r>
              <a:rPr lang="en-US" altLang="ja-JP" sz="1100" dirty="0">
                <a:latin typeface="メイリオ" pitchFamily="50" charset="-128"/>
                <a:ea typeface="メイリオ" pitchFamily="50" charset="-128"/>
                <a:cs typeface="メイリオ" pitchFamily="50" charset="-128"/>
              </a:rPr>
              <a:t>2</a:t>
            </a:r>
            <a:r>
              <a:rPr lang="ja-JP" altLang="en-US" sz="1100" dirty="0" smtClean="0">
                <a:latin typeface="メイリオ" pitchFamily="50" charset="-128"/>
                <a:ea typeface="メイリオ" pitchFamily="50" charset="-128"/>
                <a:cs typeface="メイリオ" pitchFamily="50" charset="-128"/>
              </a:rPr>
              <a:t>府</a:t>
            </a:r>
            <a:r>
              <a:rPr lang="en-US" altLang="ja-JP" sz="1100" dirty="0">
                <a:latin typeface="メイリオ" pitchFamily="50" charset="-128"/>
                <a:ea typeface="メイリオ" pitchFamily="50" charset="-128"/>
                <a:cs typeface="メイリオ" pitchFamily="50" charset="-128"/>
              </a:rPr>
              <a:t>4</a:t>
            </a:r>
            <a:r>
              <a:rPr lang="ja-JP" altLang="en-US" sz="1100" dirty="0" smtClean="0">
                <a:latin typeface="メイリオ" pitchFamily="50" charset="-128"/>
                <a:ea typeface="メイリオ" pitchFamily="50" charset="-128"/>
                <a:cs typeface="メイリオ" pitchFamily="50" charset="-128"/>
              </a:rPr>
              <a:t>県</a:t>
            </a:r>
            <a:r>
              <a:rPr lang="en-US" altLang="ja-JP" sz="1100" dirty="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東海</a:t>
            </a:r>
            <a:r>
              <a:rPr lang="ja-JP" altLang="en-US" sz="1100" dirty="0" smtClean="0">
                <a:latin typeface="メイリオ" pitchFamily="50" charset="-128"/>
                <a:ea typeface="メイリオ" pitchFamily="50" charset="-128"/>
                <a:cs typeface="メイリオ" pitchFamily="50" charset="-128"/>
              </a:rPr>
              <a:t>エリア</a:t>
            </a:r>
            <a:endParaRPr lang="en-US" altLang="ja-JP" sz="1100" dirty="0" smtClean="0">
              <a:latin typeface="メイリオ" pitchFamily="50" charset="-128"/>
              <a:ea typeface="メイリオ" pitchFamily="50" charset="-128"/>
              <a:cs typeface="メイリオ" pitchFamily="50" charset="-128"/>
            </a:endParaRPr>
          </a:p>
          <a:p>
            <a:endParaRPr lang="en-US" altLang="ja-JP" sz="1100" dirty="0">
              <a:latin typeface="メイリオ" pitchFamily="50" charset="-128"/>
              <a:ea typeface="メイリオ" pitchFamily="50" charset="-128"/>
              <a:cs typeface="メイリオ" pitchFamily="50" charset="-128"/>
            </a:endParaRPr>
          </a:p>
          <a:p>
            <a:endParaRPr lang="en-US" altLang="ja-JP" sz="300" dirty="0" smtClean="0">
              <a:latin typeface="メイリオ" pitchFamily="50" charset="-128"/>
              <a:ea typeface="メイリオ" pitchFamily="50" charset="-128"/>
              <a:cs typeface="メイリオ" pitchFamily="50" charset="-128"/>
            </a:endParaRPr>
          </a:p>
          <a:p>
            <a:r>
              <a:rPr lang="en-US" altLang="ja-JP" sz="1100" dirty="0" smtClean="0">
                <a:latin typeface="メイリオ" pitchFamily="50" charset="-128"/>
                <a:ea typeface="メイリオ" pitchFamily="50" charset="-128"/>
                <a:cs typeface="メイリオ" pitchFamily="50" charset="-128"/>
              </a:rPr>
              <a:t>※</a:t>
            </a:r>
            <a:r>
              <a:rPr lang="ja-JP" altLang="en-US" sz="1100" dirty="0">
                <a:latin typeface="メイリオ" pitchFamily="50" charset="-128"/>
                <a:ea typeface="メイリオ" pitchFamily="50" charset="-128"/>
                <a:cs typeface="メイリオ" pitchFamily="50" charset="-128"/>
              </a:rPr>
              <a:t>会員登録状況によりエリア変更の場合もございます</a:t>
            </a:r>
            <a:r>
              <a:rPr lang="ja-JP" altLang="en-US" sz="1100" dirty="0" smtClean="0">
                <a:latin typeface="メイリオ" pitchFamily="50" charset="-128"/>
                <a:ea typeface="メイリオ" pitchFamily="50" charset="-128"/>
                <a:cs typeface="メイリオ" pitchFamily="50" charset="-128"/>
              </a:rPr>
              <a:t>。</a:t>
            </a:r>
            <a:endParaRPr lang="en-US" altLang="ja-JP" sz="1100" dirty="0">
              <a:latin typeface="メイリオ" pitchFamily="50" charset="-128"/>
              <a:ea typeface="メイリオ" pitchFamily="50" charset="-128"/>
              <a:cs typeface="メイリオ" pitchFamily="50" charset="-128"/>
            </a:endParaRPr>
          </a:p>
        </p:txBody>
      </p:sp>
      <p:sp>
        <p:nvSpPr>
          <p:cNvPr id="45" name="Text Box 58"/>
          <p:cNvSpPr txBox="1">
            <a:spLocks noChangeArrowheads="1"/>
          </p:cNvSpPr>
          <p:nvPr/>
        </p:nvSpPr>
        <p:spPr bwMode="auto">
          <a:xfrm>
            <a:off x="4280986" y="6282316"/>
            <a:ext cx="3703223" cy="516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r">
              <a:spcBef>
                <a:spcPts val="300"/>
              </a:spcBef>
            </a:pPr>
            <a:r>
              <a:rPr lang="en-US" altLang="ja-JP" sz="9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金額</a:t>
            </a:r>
            <a:r>
              <a:rPr lang="ja-JP" altLang="en-US" sz="900" dirty="0" smtClean="0">
                <a:latin typeface="メイリオ" panose="020B0604030504040204" pitchFamily="50" charset="-128"/>
                <a:ea typeface="メイリオ" panose="020B0604030504040204" pitchFamily="50" charset="-128"/>
                <a:cs typeface="メイリオ" panose="020B0604030504040204" pitchFamily="50" charset="-128"/>
              </a:rPr>
              <a:t>に消費税</a:t>
            </a:r>
            <a:r>
              <a:rPr lang="ja-JP" altLang="en-US" sz="900" dirty="0">
                <a:latin typeface="メイリオ" panose="020B0604030504040204" pitchFamily="50" charset="-128"/>
                <a:ea typeface="メイリオ" panose="020B0604030504040204" pitchFamily="50" charset="-128"/>
                <a:cs typeface="メイリオ" panose="020B0604030504040204" pitchFamily="50" charset="-128"/>
              </a:rPr>
              <a:t>は含まれていません。</a:t>
            </a:r>
          </a:p>
          <a:p>
            <a:pPr algn="r" eaLnBrk="1" hangingPunct="1"/>
            <a:r>
              <a:rPr lang="en-US" altLang="ja-JP" sz="900" dirty="0" smtClean="0">
                <a:latin typeface="メイリオ" pitchFamily="50" charset="-128"/>
                <a:ea typeface="メイリオ" pitchFamily="50" charset="-128"/>
                <a:cs typeface="メイリオ" pitchFamily="50" charset="-128"/>
              </a:rPr>
              <a:t>※ </a:t>
            </a:r>
            <a:r>
              <a:rPr lang="ja-JP" altLang="en-US" sz="900" dirty="0">
                <a:latin typeface="メイリオ" pitchFamily="50" charset="-128"/>
                <a:ea typeface="メイリオ" pitchFamily="50" charset="-128"/>
                <a:cs typeface="メイリオ" pitchFamily="50" charset="-128"/>
              </a:rPr>
              <a:t>編集タイアップは２</a:t>
            </a:r>
            <a:r>
              <a:rPr lang="en-US" altLang="ja-JP" sz="900" dirty="0">
                <a:latin typeface="メイリオ" pitchFamily="50" charset="-128"/>
                <a:ea typeface="メイリオ" pitchFamily="50" charset="-128"/>
                <a:cs typeface="メイリオ" pitchFamily="50" charset="-128"/>
              </a:rPr>
              <a:t>P</a:t>
            </a:r>
            <a:r>
              <a:rPr lang="ja-JP" altLang="en-US" sz="900" dirty="0">
                <a:latin typeface="メイリオ" pitchFamily="50" charset="-128"/>
                <a:ea typeface="メイリオ" pitchFamily="50" charset="-128"/>
                <a:cs typeface="メイリオ" pitchFamily="50" charset="-128"/>
              </a:rPr>
              <a:t>～となります</a:t>
            </a:r>
            <a:r>
              <a:rPr lang="ja-JP" altLang="en-US" sz="900" dirty="0" smtClean="0">
                <a:latin typeface="メイリオ" pitchFamily="50" charset="-128"/>
                <a:ea typeface="メイリオ" pitchFamily="50" charset="-128"/>
                <a:cs typeface="メイリオ" pitchFamily="50" charset="-128"/>
              </a:rPr>
              <a:t>。</a:t>
            </a:r>
            <a:endParaRPr lang="ja-JP" altLang="en-US" sz="900" dirty="0">
              <a:latin typeface="メイリオ" pitchFamily="50" charset="-128"/>
              <a:ea typeface="メイリオ" pitchFamily="50" charset="-128"/>
              <a:cs typeface="メイリオ" pitchFamily="50" charset="-128"/>
            </a:endParaRPr>
          </a:p>
          <a:p>
            <a:pPr algn="r" eaLnBrk="1" hangingPunct="1"/>
            <a:r>
              <a:rPr lang="en-US" altLang="ja-JP" sz="900" dirty="0">
                <a:latin typeface="メイリオ" pitchFamily="50" charset="-128"/>
                <a:ea typeface="メイリオ" pitchFamily="50" charset="-128"/>
                <a:cs typeface="メイリオ" pitchFamily="50" charset="-128"/>
              </a:rPr>
              <a:t>※ </a:t>
            </a:r>
            <a:r>
              <a:rPr lang="ja-JP" altLang="en-US" sz="900" dirty="0">
                <a:latin typeface="メイリオ" pitchFamily="50" charset="-128"/>
                <a:ea typeface="メイリオ" pitchFamily="50" charset="-128"/>
                <a:cs typeface="メイリオ" pitchFamily="50" charset="-128"/>
              </a:rPr>
              <a:t>その他メニュー詳細については、別途ページをご確認ください</a:t>
            </a:r>
            <a:r>
              <a:rPr lang="ja-JP" altLang="en-US" sz="900" dirty="0" smtClean="0">
                <a:latin typeface="メイリオ" pitchFamily="50" charset="-128"/>
                <a:ea typeface="メイリオ" pitchFamily="50" charset="-128"/>
                <a:cs typeface="メイリオ" pitchFamily="50" charset="-128"/>
              </a:rPr>
              <a:t>。</a:t>
            </a:r>
            <a:endParaRPr lang="en-US" altLang="ja-JP" sz="900" dirty="0">
              <a:latin typeface="メイリオ" pitchFamily="50" charset="-128"/>
              <a:ea typeface="メイリオ" pitchFamily="50" charset="-128"/>
              <a:cs typeface="メイリオ" pitchFamily="50" charset="-128"/>
            </a:endParaRPr>
          </a:p>
        </p:txBody>
      </p:sp>
      <p:sp>
        <p:nvSpPr>
          <p:cNvPr id="10"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7</a:t>
            </a:fld>
            <a:endParaRPr lang="ja-JP" altLang="en-US"/>
          </a:p>
        </p:txBody>
      </p:sp>
      <p:graphicFrame>
        <p:nvGraphicFramePr>
          <p:cNvPr id="11" name="表 10"/>
          <p:cNvGraphicFramePr>
            <a:graphicFrameLocks noGrp="1"/>
          </p:cNvGraphicFramePr>
          <p:nvPr>
            <p:extLst>
              <p:ext uri="{D42A27DB-BD31-4B8C-83A1-F6EECF244321}">
                <p14:modId xmlns:p14="http://schemas.microsoft.com/office/powerpoint/2010/main" val="688715186"/>
              </p:ext>
            </p:extLst>
          </p:nvPr>
        </p:nvGraphicFramePr>
        <p:xfrm>
          <a:off x="2695228" y="3598287"/>
          <a:ext cx="5107035" cy="2702733"/>
        </p:xfrm>
        <a:graphic>
          <a:graphicData uri="http://schemas.openxmlformats.org/drawingml/2006/table">
            <a:tbl>
              <a:tblPr/>
              <a:tblGrid>
                <a:gridCol w="995440"/>
                <a:gridCol w="943242"/>
                <a:gridCol w="1368152"/>
                <a:gridCol w="864096"/>
                <a:gridCol w="936105"/>
              </a:tblGrid>
              <a:tr h="449778">
                <a:tc>
                  <a:txBody>
                    <a:bodyPr/>
                    <a:lstStyle/>
                    <a:p>
                      <a:pPr algn="ctr" fontAlgn="t"/>
                      <a:r>
                        <a:rPr lang="ja-JP" altLang="en-US" sz="900" b="0" i="0" u="none" strike="noStrike" dirty="0">
                          <a:solidFill>
                            <a:srgbClr val="FFFFFF"/>
                          </a:solidFill>
                          <a:effectLst/>
                          <a:latin typeface="メイリオ"/>
                        </a:rPr>
                        <a:t>メニュー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ページ数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全国版　　　　　　　　　　　</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22</a:t>
                      </a:r>
                      <a:r>
                        <a:rPr lang="ja-JP" altLang="en-US" sz="900" b="0" i="0" u="none" strike="noStrike" dirty="0">
                          <a:solidFill>
                            <a:srgbClr val="FFFFFF"/>
                          </a:solidFill>
                          <a:effectLst/>
                          <a:latin typeface="メイリオ"/>
                        </a:rPr>
                        <a:t>万部　　　　　　　　　　　　</a:t>
                      </a:r>
                      <a:r>
                        <a:rPr lang="ja-JP" altLang="en-US" sz="800" b="0" i="0" u="none" strike="noStrike" dirty="0">
                          <a:solidFill>
                            <a:srgbClr val="FFFFFF"/>
                          </a:solidFill>
                          <a:effectLst/>
                          <a:latin typeface="メイリオ"/>
                        </a:rPr>
                        <a:t>　</a:t>
                      </a:r>
                      <a:r>
                        <a:rPr lang="en-US" altLang="ja-JP" sz="800" b="0" i="0" u="none" strike="noStrike" dirty="0">
                          <a:solidFill>
                            <a:srgbClr val="FFFFFF"/>
                          </a:solidFill>
                          <a:effectLst/>
                          <a:latin typeface="メイリオ"/>
                        </a:rPr>
                        <a:t>(</a:t>
                      </a:r>
                      <a:r>
                        <a:rPr lang="ja-JP" altLang="en-US" sz="800" b="0" i="0" u="none" strike="noStrike" dirty="0">
                          <a:solidFill>
                            <a:srgbClr val="FFFFFF"/>
                          </a:solidFill>
                          <a:effectLst/>
                          <a:latin typeface="メイリオ"/>
                        </a:rPr>
                        <a:t>東エリア版・西エリア版</a:t>
                      </a:r>
                      <a:r>
                        <a:rPr lang="en-US" altLang="ja-JP" sz="800" b="0" i="0" u="none" strike="noStrike" dirty="0">
                          <a:solidFill>
                            <a:srgbClr val="FFFFFF"/>
                          </a:solidFill>
                          <a:effectLst/>
                          <a:latin typeface="メイリオ"/>
                        </a:rPr>
                        <a:t>)</a:t>
                      </a:r>
                      <a:endParaRPr lang="ja-JP" altLang="en-US" sz="900" b="0" i="0" u="none" strike="noStrike" dirty="0">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a:solidFill>
                            <a:srgbClr val="FFFFFF"/>
                          </a:solidFill>
                          <a:effectLst/>
                          <a:latin typeface="メイリオ"/>
                        </a:rPr>
                        <a:t>東エリア版</a:t>
                      </a:r>
                      <a:br>
                        <a:rPr lang="ja-JP" altLang="en-US" sz="900" b="0" i="0" u="none" strike="noStrike">
                          <a:solidFill>
                            <a:srgbClr val="FFFFFF"/>
                          </a:solidFill>
                          <a:effectLst/>
                          <a:latin typeface="メイリオ"/>
                        </a:rPr>
                      </a:br>
                      <a:r>
                        <a:rPr lang="en-US" altLang="ja-JP" sz="900" b="0" i="0" u="none" strike="noStrike">
                          <a:solidFill>
                            <a:srgbClr val="FFFFFF"/>
                          </a:solidFill>
                          <a:effectLst/>
                          <a:latin typeface="メイリオ"/>
                        </a:rPr>
                        <a:t>14.7</a:t>
                      </a:r>
                      <a:r>
                        <a:rPr lang="ja-JP" altLang="en-US" sz="900" b="0" i="0" u="none" strike="noStrike">
                          <a:solidFill>
                            <a:srgbClr val="FFFFFF"/>
                          </a:solidFill>
                          <a:effectLst/>
                          <a:latin typeface="メイリオ"/>
                        </a:rPr>
                        <a:t>部　　　　　　　</a:t>
                      </a:r>
                      <a:r>
                        <a:rPr lang="en-US" altLang="ja-JP" sz="800" b="0" i="0" u="none" strike="noStrike">
                          <a:solidFill>
                            <a:srgbClr val="FFFFFF"/>
                          </a:solidFill>
                          <a:effectLst/>
                          <a:latin typeface="メイリオ"/>
                        </a:rPr>
                        <a:t>※</a:t>
                      </a:r>
                      <a:r>
                        <a:rPr lang="ja-JP" altLang="en-US" sz="800" b="0" i="0" u="none" strike="noStrike">
                          <a:solidFill>
                            <a:srgbClr val="FFFFFF"/>
                          </a:solidFill>
                          <a:effectLst/>
                          <a:latin typeface="メイリオ"/>
                        </a:rPr>
                        <a:t>卒業式配布含む</a:t>
                      </a:r>
                      <a:endParaRPr lang="ja-JP" altLang="en-US" sz="900" b="0" i="0" u="none" strike="noStrike">
                        <a:solidFill>
                          <a:srgbClr val="FFFFFF"/>
                        </a:solidFill>
                        <a:effectLst/>
                        <a:latin typeface="メイリオ"/>
                      </a:endParaRP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a:txBody>
                    <a:bodyPr/>
                    <a:lstStyle/>
                    <a:p>
                      <a:pPr algn="ctr" fontAlgn="t"/>
                      <a:r>
                        <a:rPr lang="ja-JP" altLang="en-US" sz="900" b="0" i="0" u="none" strike="noStrike" dirty="0">
                          <a:solidFill>
                            <a:srgbClr val="FFFFFF"/>
                          </a:solidFill>
                          <a:effectLst/>
                          <a:latin typeface="メイリオ"/>
                        </a:rPr>
                        <a:t>西エリア版</a:t>
                      </a:r>
                      <a:br>
                        <a:rPr lang="ja-JP" altLang="en-US" sz="900" b="0" i="0" u="none" strike="noStrike" dirty="0">
                          <a:solidFill>
                            <a:srgbClr val="FFFFFF"/>
                          </a:solidFill>
                          <a:effectLst/>
                          <a:latin typeface="メイリオ"/>
                        </a:rPr>
                      </a:br>
                      <a:r>
                        <a:rPr lang="en-US" altLang="ja-JP" sz="900" b="0" i="0" u="none" strike="noStrike" dirty="0">
                          <a:solidFill>
                            <a:srgbClr val="FFFFFF"/>
                          </a:solidFill>
                          <a:effectLst/>
                          <a:latin typeface="メイリオ"/>
                        </a:rPr>
                        <a:t>7.3</a:t>
                      </a:r>
                      <a:r>
                        <a:rPr lang="ja-JP" altLang="en-US" sz="900" b="0" i="0" u="none" strike="noStrike" dirty="0">
                          <a:solidFill>
                            <a:srgbClr val="FFFFFF"/>
                          </a:solidFill>
                          <a:effectLst/>
                          <a:latin typeface="メイリオ"/>
                        </a:rPr>
                        <a:t>万部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r>
              <a:tr h="133888">
                <a:tc>
                  <a:txBody>
                    <a:bodyPr/>
                    <a:lstStyle/>
                    <a:p>
                      <a:pPr algn="ctr" fontAlgn="ctr"/>
                      <a:r>
                        <a:rPr lang="ja-JP" altLang="en-US" sz="800" b="0" i="0" u="none" strike="noStrike" dirty="0">
                          <a:solidFill>
                            <a:srgbClr val="000000"/>
                          </a:solidFill>
                          <a:effectLst/>
                          <a:latin typeface="メイリオ"/>
                        </a:rPr>
                        <a:t>表</a:t>
                      </a:r>
                      <a:r>
                        <a:rPr lang="en-US" altLang="ja-JP" sz="800" b="0" i="0" u="none" strike="noStrike" dirty="0">
                          <a:solidFill>
                            <a:srgbClr val="000000"/>
                          </a:solidFill>
                          <a:effectLst/>
                          <a:latin typeface="メイリオ"/>
                        </a:rPr>
                        <a:t>2 </a:t>
                      </a:r>
                      <a:r>
                        <a:rPr lang="ja-JP" altLang="en-US" sz="800" b="0" i="0" u="none" strike="noStrike" dirty="0">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420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216</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2</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192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第</a:t>
                      </a:r>
                      <a:r>
                        <a:rPr lang="en-US" altLang="ja-JP" sz="800" b="0" i="0" u="none" strike="noStrike">
                          <a:solidFill>
                            <a:srgbClr val="000000"/>
                          </a:solidFill>
                          <a:effectLst/>
                          <a:latin typeface="メイリオ"/>
                        </a:rPr>
                        <a:t>3</a:t>
                      </a: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2 </a:t>
                      </a:r>
                      <a:r>
                        <a:rPr lang="ja-JP" altLang="en-US" sz="800" b="0" i="0" u="none" strike="noStrike">
                          <a:solidFill>
                            <a:srgbClr val="000000"/>
                          </a:solidFill>
                          <a:effectLst/>
                          <a:latin typeface="メイリオ"/>
                        </a:rPr>
                        <a:t>見開き</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176</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表</a:t>
                      </a:r>
                      <a:r>
                        <a:rPr lang="en-US" altLang="ja-JP" sz="800" b="0" i="0" u="none" strike="noStrike">
                          <a:solidFill>
                            <a:srgbClr val="000000"/>
                          </a:solidFill>
                          <a:effectLst/>
                          <a:latin typeface="メイリオ"/>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a:solidFill>
                            <a:srgbClr val="000000"/>
                          </a:solidFill>
                          <a:effectLst/>
                          <a:latin typeface="メイリオ"/>
                        </a:rPr>
                        <a:t>表</a:t>
                      </a:r>
                      <a:r>
                        <a:rPr lang="en-US" altLang="ja-JP" sz="800" b="0" i="0" u="none" strike="noStrike" dirty="0">
                          <a:solidFill>
                            <a:srgbClr val="000000"/>
                          </a:solidFill>
                          <a:effectLst/>
                          <a:latin typeface="メイリオ"/>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dirty="0" smtClean="0">
                          <a:solidFill>
                            <a:srgbClr val="000000"/>
                          </a:solidFill>
                          <a:effectLst/>
                          <a:latin typeface="メイリオ"/>
                        </a:rPr>
                        <a:t>目次対向</a:t>
                      </a:r>
                      <a:endParaRPr lang="ja-JP" altLang="en-US" sz="800" b="0" i="0" u="none" strike="noStrike" dirty="0">
                        <a:solidFill>
                          <a:srgbClr val="000000"/>
                        </a:solidFill>
                        <a:effectLst/>
                        <a:latin typeface="メイリオ"/>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150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132</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純広告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240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168</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180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84</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4823">
                <a:tc>
                  <a:txBody>
                    <a:bodyPr/>
                    <a:lstStyle/>
                    <a:p>
                      <a:pPr algn="ctr" fontAlgn="ctr"/>
                      <a:r>
                        <a:rPr lang="ja-JP" altLang="en-US" sz="800" b="0" i="0" u="none" strike="noStrike">
                          <a:solidFill>
                            <a:srgbClr val="000000"/>
                          </a:solidFill>
                          <a:effectLst/>
                          <a:latin typeface="メイリオ"/>
                        </a:rPr>
                        <a:t>巻頭リコメンド枠</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rowSpan="2">
                  <a:txBody>
                    <a:bodyPr/>
                    <a:lstStyle/>
                    <a:p>
                      <a:pPr algn="ctr" fontAlgn="ctr"/>
                      <a:r>
                        <a:rPr lang="ja-JP" altLang="en-US" sz="800" b="0" i="0" u="none" strike="noStrike">
                          <a:solidFill>
                            <a:srgbClr val="000000"/>
                          </a:solidFill>
                          <a:effectLst/>
                          <a:latin typeface="メイリオ"/>
                        </a:rPr>
                        <a:t>編集タイアップ</a:t>
                      </a:r>
                      <a:br>
                        <a:rPr lang="ja-JP" altLang="en-US" sz="800" b="0" i="0" u="none" strike="noStrike">
                          <a:solidFill>
                            <a:srgbClr val="000000"/>
                          </a:solidFill>
                          <a:effectLst/>
                          <a:latin typeface="メイリオ"/>
                        </a:rPr>
                      </a:br>
                      <a:r>
                        <a:rPr lang="ja-JP" altLang="en-US" sz="800" b="0" i="0" u="none" strike="noStrike">
                          <a:solidFill>
                            <a:srgbClr val="000000"/>
                          </a:solidFill>
                          <a:effectLst/>
                          <a:latin typeface="メイリオ"/>
                        </a:rPr>
                        <a:t>（制作費別途）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メイリオ"/>
                        </a:rPr>
                        <a:t>1P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vMerge="1">
                  <a:txBody>
                    <a:bodyPr/>
                    <a:lstStyle/>
                    <a:p>
                      <a:endParaRPr kumimoji="1" lang="ja-JP" altLang="en-US"/>
                    </a:p>
                  </a:txBody>
                  <a:tcPr/>
                </a:tc>
                <a:tc>
                  <a:txBody>
                    <a:bodyPr/>
                    <a:lstStyle/>
                    <a:p>
                      <a:pPr algn="ctr" fontAlgn="ctr"/>
                      <a:r>
                        <a:rPr lang="en-US" sz="800" b="0" i="0" u="none" strike="noStrike">
                          <a:solidFill>
                            <a:srgbClr val="000000"/>
                          </a:solidFill>
                          <a:effectLst/>
                          <a:latin typeface="メイリオ"/>
                        </a:rPr>
                        <a:t>2P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360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240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168</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33888">
                <a:tc>
                  <a:txBody>
                    <a:bodyPr/>
                    <a:lstStyle/>
                    <a:p>
                      <a:pPr algn="ctr" fontAlgn="ctr"/>
                      <a:r>
                        <a:rPr lang="ja-JP" altLang="en-US" sz="800" b="0" i="0" u="none" strike="noStrike">
                          <a:solidFill>
                            <a:srgbClr val="000000"/>
                          </a:solidFill>
                          <a:effectLst/>
                          <a:latin typeface="メイリオ"/>
                        </a:rPr>
                        <a:t>制作費（ネット）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メイリオ"/>
                        </a:rPr>
                        <a:t>制作費</a:t>
                      </a:r>
                      <a:r>
                        <a:rPr lang="en-US" altLang="ja-JP" sz="800" b="0" i="0" u="none" strike="noStrike">
                          <a:solidFill>
                            <a:srgbClr val="000000"/>
                          </a:solidFill>
                          <a:effectLst/>
                          <a:latin typeface="メイリオ"/>
                        </a:rPr>
                        <a:t>1</a:t>
                      </a:r>
                      <a:r>
                        <a:rPr lang="en-US" sz="800" b="0" i="0" u="none" strike="noStrike">
                          <a:solidFill>
                            <a:srgbClr val="000000"/>
                          </a:solidFill>
                          <a:effectLst/>
                          <a:latin typeface="メイリオ"/>
                        </a:rPr>
                        <a:t>P</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20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20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dirty="0">
                          <a:solidFill>
                            <a:srgbClr val="000000"/>
                          </a:solidFill>
                          <a:effectLst/>
                          <a:latin typeface="メイリオ"/>
                        </a:rPr>
                        <a:t>合同資料請求ハガキ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800" b="0" i="0" u="none" strike="noStrike">
                          <a:solidFill>
                            <a:srgbClr val="000000"/>
                          </a:solidFill>
                          <a:effectLst/>
                          <a:latin typeface="メイリオ"/>
                        </a:rPr>
                        <a:t>1</a:t>
                      </a:r>
                      <a:r>
                        <a:rPr lang="ja-JP" altLang="en-US" sz="800" b="0" i="0" u="none" strike="noStrike">
                          <a:solidFill>
                            <a:srgbClr val="000000"/>
                          </a:solidFill>
                          <a:effectLst/>
                          <a:latin typeface="メイリオ"/>
                        </a:rPr>
                        <a:t>枠</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メイリオ"/>
                        </a:rPr>
                        <a:t>10</a:t>
                      </a:r>
                      <a:r>
                        <a:rPr lang="ja-JP" altLang="en-US" sz="800" b="0" i="0" u="none" strike="noStrike">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10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682">
                <a:tc>
                  <a:txBody>
                    <a:bodyPr/>
                    <a:lstStyle/>
                    <a:p>
                      <a:pPr algn="ctr" fontAlgn="ctr"/>
                      <a:r>
                        <a:rPr lang="ja-JP" altLang="en-US" sz="800" b="0" i="0" u="none" strike="noStrike">
                          <a:solidFill>
                            <a:srgbClr val="000000"/>
                          </a:solidFill>
                          <a:effectLst/>
                          <a:latin typeface="メイリオ"/>
                        </a:rPr>
                        <a:t>クーポン企画</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800" b="0" i="0" u="none" strike="noStrike">
                          <a:solidFill>
                            <a:srgbClr val="000000"/>
                          </a:solidFill>
                          <a:effectLst/>
                          <a:latin typeface="メイリオ"/>
                        </a:rPr>
                        <a:t>誌面・</a:t>
                      </a:r>
                      <a:r>
                        <a:rPr lang="en-US" altLang="ja-JP" sz="800" b="0" i="0" u="none" strike="noStrike">
                          <a:solidFill>
                            <a:srgbClr val="000000"/>
                          </a:solidFill>
                          <a:effectLst/>
                          <a:latin typeface="メイリオ"/>
                        </a:rPr>
                        <a:t>PC</a:t>
                      </a:r>
                      <a:r>
                        <a:rPr lang="ja-JP" altLang="en-US" sz="800" b="0" i="0" u="none" strike="noStrike">
                          <a:solidFill>
                            <a:srgbClr val="000000"/>
                          </a:solidFill>
                          <a:effectLst/>
                          <a:latin typeface="メイリオ"/>
                        </a:rPr>
                        <a:t>・スマホ</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メイリオ"/>
                        </a:rPr>
                        <a:t>30</a:t>
                      </a:r>
                      <a:r>
                        <a:rPr lang="ja-JP" altLang="en-US" sz="800" b="0" i="0" u="none" strike="noStrike" dirty="0">
                          <a:solidFill>
                            <a:srgbClr val="000000"/>
                          </a:solidFill>
                          <a:effectLst/>
                          <a:latin typeface="メイリオ"/>
                        </a:rPr>
                        <a:t>万円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19149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32185" y="774341"/>
            <a:ext cx="9611916" cy="6158321"/>
          </a:xfrm>
          <a:prstGeom prst="roundRect">
            <a:avLst>
              <a:gd name="adj" fmla="val 4428"/>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54" tIns="50077" rIns="100154" bIns="50077" rtlCol="0" anchor="ctr"/>
          <a:lstStyle/>
          <a:p>
            <a:pPr algn="ctr"/>
            <a:endParaRPr kumimoji="1" lang="ja-JP" altLang="en-US"/>
          </a:p>
        </p:txBody>
      </p:sp>
      <p:sp>
        <p:nvSpPr>
          <p:cNvPr id="3" name="タイトル 2"/>
          <p:cNvSpPr>
            <a:spLocks noGrp="1"/>
          </p:cNvSpPr>
          <p:nvPr>
            <p:ph type="title"/>
          </p:nvPr>
        </p:nvSpPr>
        <p:spPr/>
        <p:txBody>
          <a:bodyPr/>
          <a:lstStyle/>
          <a:p>
            <a:r>
              <a:rPr lang="en-US" altLang="ja-JP" dirty="0"/>
              <a:t>【</a:t>
            </a:r>
            <a:r>
              <a:rPr lang="ja-JP" altLang="en-US" dirty="0"/>
              <a:t>マガジン</a:t>
            </a:r>
            <a:r>
              <a:rPr lang="en-US" altLang="ja-JP" dirty="0" smtClean="0"/>
              <a:t>】</a:t>
            </a:r>
            <a:r>
              <a:rPr lang="ja-JP" altLang="en-US" dirty="0" smtClean="0"/>
              <a:t>特集</a:t>
            </a:r>
            <a:r>
              <a:rPr lang="ja-JP" altLang="en-US" dirty="0"/>
              <a:t>内容</a:t>
            </a:r>
            <a:endParaRPr kumimoji="1" lang="ja-JP" altLang="en-US" dirty="0"/>
          </a:p>
        </p:txBody>
      </p:sp>
      <p:sp>
        <p:nvSpPr>
          <p:cNvPr id="14340" name="正方形/長方形 3"/>
          <p:cNvSpPr>
            <a:spLocks noChangeArrowheads="1"/>
          </p:cNvSpPr>
          <p:nvPr/>
        </p:nvSpPr>
        <p:spPr bwMode="auto">
          <a:xfrm>
            <a:off x="489347" y="954290"/>
            <a:ext cx="9297591" cy="636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154" tIns="50077" rIns="100154" bIns="50077">
            <a:spAutoFit/>
          </a:bodyPr>
          <a:lstStyle/>
          <a:p>
            <a:r>
              <a:rPr lang="ja-JP" altLang="en-US" sz="1600" b="1" dirty="0" smtClean="0">
                <a:latin typeface="メイリオ" pitchFamily="50" charset="-128"/>
                <a:ea typeface="メイリオ" pitchFamily="50" charset="-128"/>
                <a:cs typeface="メイリオ" pitchFamily="50" charset="-128"/>
              </a:rPr>
              <a:t>　　　　　　　　アナタ</a:t>
            </a:r>
            <a:r>
              <a:rPr lang="ja-JP" altLang="en-US" sz="1600" b="1" dirty="0">
                <a:latin typeface="メイリオ" pitchFamily="50" charset="-128"/>
                <a:ea typeface="メイリオ" pitchFamily="50" charset="-128"/>
                <a:cs typeface="メイリオ" pitchFamily="50" charset="-128"/>
              </a:rPr>
              <a:t>は大丈夫</a:t>
            </a:r>
            <a:r>
              <a:rPr lang="en-US" altLang="ja-JP" sz="1600" b="1" dirty="0">
                <a:latin typeface="メイリオ" pitchFamily="50" charset="-128"/>
                <a:ea typeface="メイリオ" pitchFamily="50" charset="-128"/>
                <a:cs typeface="メイリオ" pitchFamily="50" charset="-128"/>
              </a:rPr>
              <a:t>!? </a:t>
            </a:r>
            <a:r>
              <a:rPr lang="ja-JP" altLang="en-US" sz="1600" b="1" dirty="0">
                <a:latin typeface="メイリオ" pitchFamily="50" charset="-128"/>
                <a:ea typeface="メイリオ" pitchFamily="50" charset="-128"/>
                <a:cs typeface="メイリオ" pitchFamily="50" charset="-128"/>
              </a:rPr>
              <a:t>社会人のコミュニケーション常識（</a:t>
            </a:r>
            <a:r>
              <a:rPr lang="en-US" altLang="ja-JP" sz="1600" b="1" dirty="0">
                <a:latin typeface="メイリオ" pitchFamily="50" charset="-128"/>
                <a:ea typeface="メイリオ" pitchFamily="50" charset="-128"/>
                <a:cs typeface="メイリオ" pitchFamily="50" charset="-128"/>
              </a:rPr>
              <a:t>10P</a:t>
            </a:r>
            <a:r>
              <a:rPr lang="ja-JP" altLang="en-US" sz="1600" b="1" dirty="0">
                <a:latin typeface="メイリオ" pitchFamily="50" charset="-128"/>
                <a:ea typeface="メイリオ" pitchFamily="50" charset="-128"/>
                <a:cs typeface="メイリオ" pitchFamily="50" charset="-128"/>
              </a:rPr>
              <a:t>）</a:t>
            </a:r>
            <a:endParaRPr lang="ja-JP" altLang="ja-JP" sz="1600" dirty="0">
              <a:latin typeface="メイリオ" pitchFamily="50" charset="-128"/>
              <a:ea typeface="メイリオ" pitchFamily="50" charset="-128"/>
              <a:cs typeface="メイリオ" pitchFamily="50" charset="-128"/>
            </a:endParaRPr>
          </a:p>
          <a:p>
            <a:endParaRPr lang="en-US" altLang="ja-JP" sz="1200" dirty="0" smtClean="0">
              <a:latin typeface="メイリオ" pitchFamily="50" charset="-128"/>
              <a:ea typeface="メイリオ" pitchFamily="50" charset="-128"/>
              <a:cs typeface="メイリオ" pitchFamily="50" charset="-128"/>
            </a:endParaRPr>
          </a:p>
          <a:p>
            <a:r>
              <a:rPr lang="en-US" altLang="ja-JP" sz="1200" dirty="0" smtClean="0">
                <a:latin typeface="メイリオ" pitchFamily="50" charset="-128"/>
                <a:ea typeface="メイリオ" pitchFamily="50" charset="-128"/>
                <a:cs typeface="メイリオ" pitchFamily="50" charset="-128"/>
              </a:rPr>
              <a:t>LINE</a:t>
            </a:r>
            <a:r>
              <a:rPr lang="ja-JP" altLang="en-US" sz="1200" dirty="0" smtClean="0">
                <a:latin typeface="メイリオ" pitchFamily="50" charset="-128"/>
                <a:ea typeface="メイリオ" pitchFamily="50" charset="-128"/>
                <a:cs typeface="メイリオ" pitchFamily="50" charset="-128"/>
              </a:rPr>
              <a:t>など</a:t>
            </a:r>
            <a:r>
              <a:rPr lang="en-US" altLang="ja-JP" sz="1200" dirty="0" smtClean="0">
                <a:latin typeface="メイリオ" pitchFamily="50" charset="-128"/>
                <a:ea typeface="メイリオ" pitchFamily="50" charset="-128"/>
                <a:cs typeface="メイリオ" pitchFamily="50" charset="-128"/>
              </a:rPr>
              <a:t>SNS</a:t>
            </a:r>
            <a:r>
              <a:rPr lang="ja-JP" altLang="en-US" sz="1200" dirty="0" err="1">
                <a:latin typeface="メイリオ" pitchFamily="50" charset="-128"/>
                <a:ea typeface="メイリオ" pitchFamily="50" charset="-128"/>
                <a:cs typeface="メイリオ" pitchFamily="50" charset="-128"/>
              </a:rPr>
              <a:t>で</a:t>
            </a:r>
            <a:r>
              <a:rPr lang="ja-JP" altLang="en-US" sz="1200" dirty="0" err="1" smtClean="0">
                <a:latin typeface="メイリオ" pitchFamily="50" charset="-128"/>
                <a:ea typeface="メイリオ" pitchFamily="50" charset="-128"/>
                <a:cs typeface="メイリオ" pitchFamily="50" charset="-128"/>
              </a:rPr>
              <a:t>の</a:t>
            </a:r>
            <a:r>
              <a:rPr lang="ja-JP" altLang="en-US" sz="1200" dirty="0">
                <a:latin typeface="メイリオ" pitchFamily="50" charset="-128"/>
                <a:ea typeface="メイリオ" pitchFamily="50" charset="-128"/>
                <a:cs typeface="メイリオ" pitchFamily="50" charset="-128"/>
              </a:rPr>
              <a:t>友達とのコミュニケーションは得意だけれど、対面や電話でのあらたまったコミュニケーションはちょっと苦手なフレッシャーズ世代。上司や先輩、取引先とのコミュニケーションに失敗してトラブルを招くという話はよく聞きます。</a:t>
            </a:r>
            <a:r>
              <a:rPr lang="ja-JP" altLang="en-US" sz="1200" dirty="0" smtClean="0">
                <a:latin typeface="メイリオ" pitchFamily="50" charset="-128"/>
                <a:ea typeface="メイリオ" pitchFamily="50" charset="-128"/>
                <a:cs typeface="メイリオ" pitchFamily="50" charset="-128"/>
              </a:rPr>
              <a:t>そんな事態に陥らないように、</a:t>
            </a:r>
            <a:r>
              <a:rPr lang="ja-JP" altLang="en-US" sz="1200" dirty="0">
                <a:latin typeface="メイリオ" pitchFamily="50" charset="-128"/>
                <a:ea typeface="メイリオ" pitchFamily="50" charset="-128"/>
                <a:cs typeface="メイリオ" pitchFamily="50" charset="-128"/>
              </a:rPr>
              <a:t>コミュニケーションの達人や先輩たちの話を聞いて、社会人としてのコミュニケーション術を学びましょう</a:t>
            </a:r>
            <a:r>
              <a:rPr lang="ja-JP" altLang="en-US" sz="1200" dirty="0" smtClean="0">
                <a:latin typeface="メイリオ" pitchFamily="50" charset="-128"/>
                <a:ea typeface="メイリオ" pitchFamily="50" charset="-128"/>
                <a:cs typeface="メイリオ" pitchFamily="50" charset="-128"/>
              </a:rPr>
              <a:t>。</a:t>
            </a:r>
            <a:endParaRPr lang="en-US" altLang="ja-JP" sz="1200" dirty="0" smtClean="0">
              <a:latin typeface="メイリオ" pitchFamily="50" charset="-128"/>
              <a:ea typeface="メイリオ" pitchFamily="50" charset="-128"/>
              <a:cs typeface="メイリオ" pitchFamily="50" charset="-128"/>
            </a:endParaRPr>
          </a:p>
          <a:p>
            <a:endParaRPr lang="en-US" altLang="ja-JP" sz="1200" b="1" dirty="0" smtClean="0">
              <a:solidFill>
                <a:srgbClr val="FF6600"/>
              </a:solidFill>
              <a:latin typeface="メイリオ" pitchFamily="50" charset="-128"/>
              <a:ea typeface="メイリオ" pitchFamily="50" charset="-128"/>
              <a:cs typeface="メイリオ" pitchFamily="50" charset="-128"/>
            </a:endParaRPr>
          </a:p>
          <a:p>
            <a:endParaRPr lang="en-US" altLang="ja-JP" sz="1200" b="1" dirty="0">
              <a:solidFill>
                <a:srgbClr val="FF6600"/>
              </a:solidFill>
              <a:latin typeface="メイリオ" pitchFamily="50" charset="-128"/>
              <a:ea typeface="メイリオ" pitchFamily="50" charset="-128"/>
              <a:cs typeface="メイリオ" pitchFamily="50" charset="-128"/>
            </a:endParaRPr>
          </a:p>
          <a:p>
            <a:r>
              <a:rPr lang="ja-JP" altLang="en-US" sz="1600" b="1" dirty="0" smtClean="0">
                <a:latin typeface="メイリオ" pitchFamily="50" charset="-128"/>
                <a:ea typeface="メイリオ" pitchFamily="50" charset="-128"/>
                <a:cs typeface="メイリオ" pitchFamily="50" charset="-128"/>
              </a:rPr>
              <a:t>　　　　　　　　先輩</a:t>
            </a:r>
            <a:r>
              <a:rPr lang="en-US" altLang="ja-JP" sz="1600" b="1" dirty="0">
                <a:latin typeface="メイリオ" pitchFamily="50" charset="-128"/>
                <a:ea typeface="メイリオ" pitchFamily="50" charset="-128"/>
                <a:cs typeface="メイリオ" pitchFamily="50" charset="-128"/>
              </a:rPr>
              <a:t>500</a:t>
            </a:r>
            <a:r>
              <a:rPr lang="ja-JP" altLang="en-US" sz="1600" b="1" dirty="0">
                <a:latin typeface="メイリオ" pitchFamily="50" charset="-128"/>
                <a:ea typeface="メイリオ" pitchFamily="50" charset="-128"/>
                <a:cs typeface="メイリオ" pitchFamily="50" charset="-128"/>
              </a:rPr>
              <a:t>人に聞いた、新社会人ライフの理想と現実（</a:t>
            </a:r>
            <a:r>
              <a:rPr lang="en-US" altLang="ja-JP" sz="1600" b="1" dirty="0">
                <a:latin typeface="メイリオ" pitchFamily="50" charset="-128"/>
                <a:ea typeface="メイリオ" pitchFamily="50" charset="-128"/>
                <a:cs typeface="メイリオ" pitchFamily="50" charset="-128"/>
              </a:rPr>
              <a:t>7P</a:t>
            </a:r>
            <a:r>
              <a:rPr lang="ja-JP" altLang="en-US" sz="1600" b="1" dirty="0">
                <a:latin typeface="メイリオ" pitchFamily="50" charset="-128"/>
                <a:ea typeface="メイリオ" pitchFamily="50" charset="-128"/>
                <a:cs typeface="メイリオ" pitchFamily="50" charset="-128"/>
              </a:rPr>
              <a:t>）</a:t>
            </a:r>
            <a:endParaRPr lang="ja-JP" altLang="ja-JP" sz="1600" b="1" dirty="0">
              <a:latin typeface="メイリオ" pitchFamily="50" charset="-128"/>
              <a:ea typeface="メイリオ" pitchFamily="50" charset="-128"/>
              <a:cs typeface="メイリオ" pitchFamily="50" charset="-128"/>
            </a:endParaRPr>
          </a:p>
          <a:p>
            <a:endParaRPr lang="en-US" altLang="ja-JP" sz="1200" b="1" dirty="0">
              <a:solidFill>
                <a:srgbClr val="FF6600"/>
              </a:solidFill>
              <a:latin typeface="メイリオ" pitchFamily="50" charset="-128"/>
              <a:ea typeface="メイリオ" pitchFamily="50" charset="-128"/>
              <a:cs typeface="メイリオ" pitchFamily="50" charset="-128"/>
            </a:endParaRPr>
          </a:p>
          <a:p>
            <a:r>
              <a:rPr lang="ja-JP" altLang="en-US" sz="1200" dirty="0">
                <a:latin typeface="メイリオ" pitchFamily="50" charset="-128"/>
                <a:ea typeface="メイリオ" pitchFamily="50" charset="-128"/>
                <a:cs typeface="メイリオ" pitchFamily="50" charset="-128"/>
              </a:rPr>
              <a:t>仕事に、オフタイムの過ごし方に、将来にと、希望や不安を感じるのが新社会人デビューの時期。社会人生活を楽しむために、先輩たちの新社会人ライフがどんなものだったのか、アンケートや体験談で予習しておきましょう。「会社生活」「オフタイム</a:t>
            </a:r>
            <a:r>
              <a:rPr lang="en-US" altLang="ja-JP" sz="1200" dirty="0">
                <a:latin typeface="メイリオ" pitchFamily="50" charset="-128"/>
                <a:ea typeface="メイリオ" pitchFamily="50" charset="-128"/>
                <a:cs typeface="メイリオ" pitchFamily="50" charset="-128"/>
              </a:rPr>
              <a:t>/</a:t>
            </a:r>
            <a:r>
              <a:rPr lang="ja-JP" altLang="en-US" sz="1200" dirty="0">
                <a:latin typeface="メイリオ" pitchFamily="50" charset="-128"/>
                <a:ea typeface="メイリオ" pitchFamily="50" charset="-128"/>
                <a:cs typeface="メイリオ" pitchFamily="50" charset="-128"/>
              </a:rPr>
              <a:t>休日」「恋愛」「お金」「健康」など、さまざまな切り口で社会人ライフの実態を明らかにしていきます。</a:t>
            </a:r>
            <a:endParaRPr lang="en-US" altLang="ja-JP" sz="1200" dirty="0" smtClean="0">
              <a:latin typeface="メイリオ" pitchFamily="50" charset="-128"/>
              <a:ea typeface="メイリオ" pitchFamily="50" charset="-128"/>
              <a:cs typeface="メイリオ" pitchFamily="50" charset="-128"/>
            </a:endParaRPr>
          </a:p>
          <a:p>
            <a:endParaRPr lang="en-US" altLang="ja-JP" sz="1200" b="1" dirty="0">
              <a:solidFill>
                <a:srgbClr val="FF6600"/>
              </a:solidFill>
              <a:latin typeface="メイリオ" pitchFamily="50" charset="-128"/>
              <a:ea typeface="メイリオ" pitchFamily="50" charset="-128"/>
              <a:cs typeface="メイリオ" pitchFamily="50" charset="-128"/>
            </a:endParaRPr>
          </a:p>
          <a:p>
            <a:r>
              <a:rPr lang="ja-JP" altLang="en-US" sz="1200" b="1" dirty="0" smtClean="0">
                <a:solidFill>
                  <a:srgbClr val="FF9900"/>
                </a:solidFill>
                <a:latin typeface="メイリオ" pitchFamily="50" charset="-128"/>
                <a:ea typeface="メイリオ" pitchFamily="50" charset="-128"/>
                <a:cs typeface="メイリオ" pitchFamily="50" charset="-128"/>
              </a:rPr>
              <a:t>●個別</a:t>
            </a:r>
            <a:r>
              <a:rPr lang="ja-JP" altLang="en-US" sz="1200" b="1" dirty="0">
                <a:solidFill>
                  <a:srgbClr val="FF9900"/>
                </a:solidFill>
                <a:latin typeface="メイリオ" pitchFamily="50" charset="-128"/>
                <a:ea typeface="メイリオ" pitchFamily="50" charset="-128"/>
                <a:cs typeface="メイリオ" pitchFamily="50" charset="-128"/>
              </a:rPr>
              <a:t>特集</a:t>
            </a:r>
            <a:endParaRPr lang="en-US" altLang="ja-JP" sz="1200" b="1" dirty="0">
              <a:solidFill>
                <a:srgbClr val="FF9900"/>
              </a:solidFill>
              <a:latin typeface="メイリオ" pitchFamily="50" charset="-128"/>
              <a:ea typeface="メイリオ" pitchFamily="50" charset="-128"/>
              <a:cs typeface="メイリオ"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ファッション</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4P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フレッシャーズのビジネスファッションで考えるべきは、相手に不快感を与えないのと同時に、信頼感やフレッシュさを感じさせること。先輩のアイテム選びや着こなしを参考に、仕事人の装いの基本をレクチャーします。</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身だしなみ</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2P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どんなにいいスーツを着ていても、手入れがなっていなかったりメイクやヘアスタイルがビジネスにそぐわないものだったら新社会人の身だしなみとしては失格。男女別に、新社会人の身だしなみチェックポイントを解説します。</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新生活</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4P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社会人デビューと同時に引越しをすることになる人は多いはず。先輩社会人のお部屋のこだわりポイントを参考に、自分にとって快適な部屋作りを考えてみましょう。新生活にオススメのアイテムや、その購入術もご案内。</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ライフ</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&amp;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マネー</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5P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自分で働いて得るお金は大事に使いたいもの。社会人になるなら知っておきたい、お金の常識を紹介していきます。将来に備えて必要となる、投資や保険についても学びましょう。</a:t>
            </a:r>
          </a:p>
          <a:p>
            <a:endParaRPr lang="ja-JP" altLang="en-US" sz="1100" b="1" dirty="0">
              <a:solidFill>
                <a:srgbClr val="FF6600"/>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【Woman】</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5P</a:t>
            </a:r>
            <a:r>
              <a:rPr lang="ja-JP" altLang="en-US" sz="1100" b="1" dirty="0">
                <a:solidFill>
                  <a:srgbClr val="FF9900"/>
                </a:solidFill>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働く」という点では男子も女子もありませんが、働くことを含めた社会人ライフを考えると、女子ならではのこだわりたいポイントや注意するべき落とし穴があります。先輩たちに話を聞いて、働く女子ライフを満喫しましょう</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100"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800" dirty="0" smtClean="0">
                <a:latin typeface="メイリオ" pitchFamily="50" charset="-128"/>
                <a:ea typeface="メイリオ" pitchFamily="50" charset="-128"/>
                <a:cs typeface="メイリオ" pitchFamily="50" charset="-128"/>
              </a:rPr>
              <a:t>※</a:t>
            </a:r>
            <a:r>
              <a:rPr lang="ja-JP" altLang="en-US" sz="800" dirty="0">
                <a:latin typeface="メイリオ" pitchFamily="50" charset="-128"/>
                <a:ea typeface="メイリオ" pitchFamily="50" charset="-128"/>
                <a:cs typeface="メイリオ" pitchFamily="50" charset="-128"/>
              </a:rPr>
              <a:t>上記</a:t>
            </a:r>
            <a:r>
              <a:rPr lang="ja-JP" altLang="en-US" sz="800" dirty="0" smtClean="0">
                <a:latin typeface="メイリオ" pitchFamily="50" charset="-128"/>
                <a:ea typeface="メイリオ" pitchFamily="50" charset="-128"/>
                <a:cs typeface="メイリオ" pitchFamily="50" charset="-128"/>
              </a:rPr>
              <a:t>内容</a:t>
            </a:r>
            <a:r>
              <a:rPr lang="ja-JP" altLang="en-US" sz="800" dirty="0">
                <a:latin typeface="メイリオ" pitchFamily="50" charset="-128"/>
                <a:ea typeface="メイリオ" pitchFamily="50" charset="-128"/>
                <a:cs typeface="メイリオ" pitchFamily="50" charset="-128"/>
              </a:rPr>
              <a:t>はすべて仮です。変更となる可能性がございます</a:t>
            </a:r>
            <a:r>
              <a:rPr lang="ja-JP" altLang="en-US" sz="800" dirty="0" smtClean="0">
                <a:latin typeface="メイリオ" pitchFamily="50" charset="-128"/>
                <a:ea typeface="メイリオ" pitchFamily="50" charset="-128"/>
                <a:cs typeface="メイリオ" pitchFamily="50" charset="-128"/>
              </a:rPr>
              <a:t>。</a:t>
            </a:r>
            <a:endParaRPr lang="en-US" altLang="ja-JP" sz="800" dirty="0">
              <a:latin typeface="メイリオ" pitchFamily="50" charset="-128"/>
              <a:ea typeface="メイリオ" pitchFamily="50" charset="-128"/>
              <a:cs typeface="メイリオ" pitchFamily="50" charset="-128"/>
            </a:endParaRPr>
          </a:p>
        </p:txBody>
      </p:sp>
      <p:sp>
        <p:nvSpPr>
          <p:cNvPr id="14341" name="Rectangle 39"/>
          <p:cNvSpPr>
            <a:spLocks noChangeArrowheads="1"/>
          </p:cNvSpPr>
          <p:nvPr/>
        </p:nvSpPr>
        <p:spPr bwMode="auto">
          <a:xfrm>
            <a:off x="597714" y="917135"/>
            <a:ext cx="1401960" cy="398903"/>
          </a:xfrm>
          <a:prstGeom prst="rect">
            <a:avLst/>
          </a:prstGeom>
          <a:solidFill>
            <a:srgbClr val="FF9900"/>
          </a:solidFill>
          <a:ln>
            <a:noFill/>
          </a:ln>
          <a:extLst/>
        </p:spPr>
        <p:txBody>
          <a:bodyPr wrap="none" lIns="100154" tIns="50077" rIns="100154" bIns="50077" anchor="ctr"/>
          <a:lstStyle/>
          <a:p>
            <a:pPr algn="ctr"/>
            <a:r>
              <a:rPr lang="ja-JP" altLang="en-US" sz="1400" b="1" dirty="0">
                <a:solidFill>
                  <a:schemeClr val="bg1"/>
                </a:solidFill>
                <a:latin typeface="メイリオ" pitchFamily="50" charset="-128"/>
                <a:ea typeface="メイリオ" pitchFamily="50" charset="-128"/>
                <a:cs typeface="メイリオ" pitchFamily="50" charset="-128"/>
              </a:rPr>
              <a:t>第 </a:t>
            </a:r>
            <a:r>
              <a:rPr lang="en-US" altLang="ja-JP" sz="1400" b="1" dirty="0">
                <a:solidFill>
                  <a:schemeClr val="bg1"/>
                </a:solidFill>
                <a:latin typeface="メイリオ" pitchFamily="50" charset="-128"/>
                <a:ea typeface="メイリオ" pitchFamily="50" charset="-128"/>
                <a:cs typeface="メイリオ" pitchFamily="50" charset="-128"/>
              </a:rPr>
              <a:t>1 </a:t>
            </a:r>
            <a:r>
              <a:rPr lang="ja-JP" altLang="en-US" sz="1400" b="1" dirty="0">
                <a:solidFill>
                  <a:schemeClr val="bg1"/>
                </a:solidFill>
                <a:latin typeface="メイリオ" pitchFamily="50" charset="-128"/>
                <a:ea typeface="メイリオ" pitchFamily="50" charset="-128"/>
                <a:cs typeface="メイリオ" pitchFamily="50" charset="-128"/>
              </a:rPr>
              <a:t>特 集</a:t>
            </a:r>
          </a:p>
        </p:txBody>
      </p:sp>
      <p:sp>
        <p:nvSpPr>
          <p:cNvPr id="14345" name="Rectangle 39"/>
          <p:cNvSpPr>
            <a:spLocks noChangeArrowheads="1"/>
          </p:cNvSpPr>
          <p:nvPr/>
        </p:nvSpPr>
        <p:spPr bwMode="auto">
          <a:xfrm>
            <a:off x="603071" y="2252142"/>
            <a:ext cx="1401962" cy="398903"/>
          </a:xfrm>
          <a:prstGeom prst="rect">
            <a:avLst/>
          </a:prstGeom>
          <a:solidFill>
            <a:srgbClr val="FF9900"/>
          </a:solidFill>
          <a:ln>
            <a:noFill/>
          </a:ln>
          <a:extLst/>
        </p:spPr>
        <p:txBody>
          <a:bodyPr wrap="none" lIns="100154" tIns="50077" rIns="100154" bIns="50077" anchor="ctr"/>
          <a:lstStyle/>
          <a:p>
            <a:pPr algn="ctr"/>
            <a:r>
              <a:rPr lang="ja-JP" altLang="en-US" sz="1400" b="1" dirty="0">
                <a:solidFill>
                  <a:schemeClr val="bg1"/>
                </a:solidFill>
                <a:latin typeface="メイリオ" pitchFamily="50" charset="-128"/>
                <a:ea typeface="メイリオ" pitchFamily="50" charset="-128"/>
                <a:cs typeface="メイリオ" pitchFamily="50" charset="-128"/>
              </a:rPr>
              <a:t>第 </a:t>
            </a:r>
            <a:r>
              <a:rPr lang="en-US" altLang="ja-JP" sz="1400" b="1" dirty="0">
                <a:solidFill>
                  <a:schemeClr val="bg1"/>
                </a:solidFill>
                <a:latin typeface="メイリオ" pitchFamily="50" charset="-128"/>
                <a:ea typeface="メイリオ" pitchFamily="50" charset="-128"/>
                <a:cs typeface="メイリオ" pitchFamily="50" charset="-128"/>
              </a:rPr>
              <a:t>2 </a:t>
            </a:r>
            <a:r>
              <a:rPr lang="ja-JP" altLang="en-US" sz="1400" b="1" dirty="0">
                <a:solidFill>
                  <a:schemeClr val="bg1"/>
                </a:solidFill>
                <a:latin typeface="メイリオ" pitchFamily="50" charset="-128"/>
                <a:ea typeface="メイリオ" pitchFamily="50" charset="-128"/>
                <a:cs typeface="メイリオ" pitchFamily="50" charset="-128"/>
              </a:rPr>
              <a:t>特 集</a:t>
            </a:r>
          </a:p>
        </p:txBody>
      </p:sp>
      <p:sp>
        <p:nvSpPr>
          <p:cNvPr id="7"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8</a:t>
            </a:fld>
            <a:endParaRPr lang="ja-JP" altLang="en-US"/>
          </a:p>
        </p:txBody>
      </p:sp>
    </p:spTree>
    <p:extLst>
      <p:ext uri="{BB962C8B-B14F-4D97-AF65-F5344CB8AC3E}">
        <p14:creationId xmlns:p14="http://schemas.microsoft.com/office/powerpoint/2010/main" val="1370579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4" name="Picture 30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0733" y="5446856"/>
            <a:ext cx="1065168" cy="1063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descr="C:\Users\s1150735\Downloads\2016FM_COVER_nyu_syu0205_OL (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8598" y="1750518"/>
            <a:ext cx="1617444" cy="2187348"/>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105" name="下矢印 104"/>
          <p:cNvSpPr/>
          <p:nvPr/>
        </p:nvSpPr>
        <p:spPr>
          <a:xfrm rot="5400000">
            <a:off x="3868909" y="2261878"/>
            <a:ext cx="383369" cy="1332052"/>
          </a:xfrm>
          <a:prstGeom prst="downArrow">
            <a:avLst/>
          </a:prstGeom>
          <a:solidFill>
            <a:schemeClr val="bg1">
              <a:lumMod val="8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a:t>【</a:t>
            </a:r>
            <a:r>
              <a:rPr lang="ja-JP" altLang="en-US" dirty="0"/>
              <a:t>マガジン</a:t>
            </a:r>
            <a:r>
              <a:rPr lang="en-US" altLang="ja-JP" dirty="0" smtClean="0"/>
              <a:t>】</a:t>
            </a:r>
            <a:r>
              <a:rPr kumimoji="1" lang="ja-JP" altLang="en-US" dirty="0" smtClean="0"/>
              <a:t>同梱企画</a:t>
            </a:r>
            <a:endParaRPr kumimoji="1" lang="ja-JP" altLang="en-US" dirty="0"/>
          </a:p>
        </p:txBody>
      </p:sp>
      <p:graphicFrame>
        <p:nvGraphicFramePr>
          <p:cNvPr id="5" name="オブジェクト 4"/>
          <p:cNvGraphicFramePr>
            <a:graphicFrameLocks noChangeAspect="1"/>
          </p:cNvGraphicFramePr>
          <p:nvPr>
            <p:extLst>
              <p:ext uri="{D42A27DB-BD31-4B8C-83A1-F6EECF244321}">
                <p14:modId xmlns:p14="http://schemas.microsoft.com/office/powerpoint/2010/main" val="1734095057"/>
              </p:ext>
            </p:extLst>
          </p:nvPr>
        </p:nvGraphicFramePr>
        <p:xfrm>
          <a:off x="500132" y="4605330"/>
          <a:ext cx="4024174" cy="995752"/>
        </p:xfrm>
        <a:graphic>
          <a:graphicData uri="http://schemas.openxmlformats.org/presentationml/2006/ole">
            <mc:AlternateContent xmlns:mc="http://schemas.openxmlformats.org/markup-compatibility/2006">
              <mc:Choice xmlns:v="urn:schemas-microsoft-com:vml" Requires="v">
                <p:oleObj spid="_x0000_s12720" name="ワークシート" r:id="rId7" imgW="3571968" imgH="885870" progId="Excel.Sheet.8">
                  <p:embed/>
                </p:oleObj>
              </mc:Choice>
              <mc:Fallback>
                <p:oleObj name="ワークシート" r:id="rId7" imgW="3571968" imgH="885870" progId="Excel.Sheet.8">
                  <p:embed/>
                  <p:pic>
                    <p:nvPicPr>
                      <p:cNvPr id="0" name=""/>
                      <p:cNvPicPr>
                        <a:picLocks noChangeAspect="1" noChangeArrowheads="1"/>
                      </p:cNvPicPr>
                      <p:nvPr/>
                    </p:nvPicPr>
                    <p:blipFill>
                      <a:blip r:embed="rId8"/>
                      <a:srcRect/>
                      <a:stretch>
                        <a:fillRect/>
                      </a:stretch>
                    </p:blipFill>
                    <p:spPr bwMode="auto">
                      <a:xfrm>
                        <a:off x="500132" y="4605330"/>
                        <a:ext cx="4024174" cy="995752"/>
                      </a:xfrm>
                      <a:prstGeom prst="rect">
                        <a:avLst/>
                      </a:prstGeom>
                      <a:noFill/>
                      <a:ln>
                        <a:noFill/>
                      </a:ln>
                    </p:spPr>
                  </p:pic>
                </p:oleObj>
              </mc:Fallback>
            </mc:AlternateContent>
          </a:graphicData>
        </a:graphic>
      </p:graphicFrame>
      <p:sp>
        <p:nvSpPr>
          <p:cNvPr id="6" name="Text Box 14"/>
          <p:cNvSpPr txBox="1">
            <a:spLocks noChangeArrowheads="1"/>
          </p:cNvSpPr>
          <p:nvPr/>
        </p:nvSpPr>
        <p:spPr bwMode="auto">
          <a:xfrm>
            <a:off x="4612588" y="4561479"/>
            <a:ext cx="5139424" cy="1919393"/>
          </a:xfrm>
          <a:prstGeom prst="rect">
            <a:avLst/>
          </a:prstGeom>
          <a:noFill/>
          <a:ln w="9525">
            <a:noFill/>
            <a:miter lim="800000"/>
            <a:headEnd/>
            <a:tailEnd/>
          </a:ln>
        </p:spPr>
        <p:txBody>
          <a:bodyPr wrap="square" lIns="98568" tIns="51255" rIns="98568" bIns="51255">
            <a:spAutoFit/>
          </a:bodyPr>
          <a:lstStyle/>
          <a:p>
            <a:pPr>
              <a:defRPr/>
            </a:pPr>
            <a:r>
              <a:rPr lang="en-US" altLang="ja-JP" sz="1400" b="1" dirty="0" smtClean="0">
                <a:latin typeface="メイリオ" pitchFamily="50" charset="-128"/>
                <a:ea typeface="メイリオ" pitchFamily="50" charset="-128"/>
              </a:rPr>
              <a:t>【</a:t>
            </a:r>
            <a:r>
              <a:rPr lang="ja-JP" altLang="en-US" sz="1400" b="1" dirty="0" smtClean="0">
                <a:latin typeface="メイリオ" pitchFamily="50" charset="-128"/>
                <a:ea typeface="メイリオ" pitchFamily="50" charset="-128"/>
              </a:rPr>
              <a:t>宅配の同梱</a:t>
            </a:r>
            <a:r>
              <a:rPr lang="ja-JP" altLang="en-US" sz="1400" b="1" dirty="0">
                <a:latin typeface="メイリオ" pitchFamily="50" charset="-128"/>
                <a:ea typeface="メイリオ" pitchFamily="50" charset="-128"/>
              </a:rPr>
              <a:t>について</a:t>
            </a:r>
            <a:r>
              <a:rPr lang="en-US" altLang="ja-JP" sz="1400" b="1" dirty="0">
                <a:latin typeface="メイリオ" pitchFamily="50" charset="-128"/>
                <a:ea typeface="メイリオ" pitchFamily="50" charset="-128"/>
              </a:rPr>
              <a:t>】</a:t>
            </a:r>
          </a:p>
          <a:p>
            <a:pPr>
              <a:defRPr/>
            </a:pPr>
            <a:r>
              <a:rPr lang="ja-JP" altLang="en-US" sz="1000" dirty="0">
                <a:latin typeface="メイリオ" pitchFamily="50" charset="-128"/>
                <a:ea typeface="メイリオ" pitchFamily="50" charset="-128"/>
              </a:rPr>
              <a:t>・投げ分けは、東西エリア</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性別までとなります。</a:t>
            </a:r>
          </a:p>
          <a:p>
            <a:pPr>
              <a:defRPr/>
            </a:pPr>
            <a:r>
              <a:rPr lang="ja-JP" altLang="en-US" sz="1000" dirty="0">
                <a:latin typeface="メイリオ" pitchFamily="50" charset="-128"/>
                <a:ea typeface="メイリオ" pitchFamily="50" charset="-128"/>
              </a:rPr>
              <a:t>・ジャバラ</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Ｚ折り加工物はサンプル扱いとなります。</a:t>
            </a:r>
          </a:p>
          <a:p>
            <a:pPr>
              <a:defRPr/>
            </a:pPr>
            <a:r>
              <a:rPr lang="ja-JP" altLang="en-US" sz="1000" dirty="0">
                <a:latin typeface="メイリオ" pitchFamily="50" charset="-128"/>
                <a:ea typeface="メイリオ" pitchFamily="50" charset="-128"/>
              </a:rPr>
              <a:t>・内容</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形状の事前審査があります。印刷</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制作前にご確認ください。</a:t>
            </a:r>
          </a:p>
          <a:p>
            <a:pPr>
              <a:defRPr/>
            </a:pPr>
            <a:r>
              <a:rPr lang="ja-JP" altLang="en-US" sz="1000" dirty="0">
                <a:latin typeface="メイリオ" pitchFamily="50" charset="-128"/>
                <a:ea typeface="メイリオ" pitchFamily="50" charset="-128"/>
              </a:rPr>
              <a:t>・サンプルについては、形状により発送数</a:t>
            </a: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お見積りが変わります</a:t>
            </a:r>
            <a:r>
              <a:rPr lang="ja-JP" altLang="en-US" sz="1000" dirty="0" smtClean="0">
                <a:latin typeface="メイリオ" pitchFamily="50" charset="-128"/>
                <a:ea typeface="メイリオ" pitchFamily="50" charset="-128"/>
              </a:rPr>
              <a:t>。</a:t>
            </a:r>
            <a:endParaRPr lang="en-US" altLang="ja-JP" sz="1000" dirty="0" smtClean="0">
              <a:latin typeface="メイリオ" pitchFamily="50" charset="-128"/>
              <a:ea typeface="メイリオ" pitchFamily="50" charset="-128"/>
            </a:endParaRPr>
          </a:p>
          <a:p>
            <a:pPr>
              <a:defRPr/>
            </a:pPr>
            <a:r>
              <a:rPr lang="ja-JP" altLang="en-US" sz="1000" dirty="0" smtClean="0">
                <a:latin typeface="メイリオ" pitchFamily="50" charset="-128"/>
                <a:ea typeface="メイリオ" pitchFamily="50" charset="-128"/>
              </a:rPr>
              <a:t>・スプレー缶などの可燃性商材は不可</a:t>
            </a:r>
            <a:r>
              <a:rPr lang="ja-JP" altLang="en-US" sz="1000" dirty="0">
                <a:latin typeface="メイリオ" pitchFamily="50" charset="-128"/>
                <a:ea typeface="メイリオ" pitchFamily="50" charset="-128"/>
              </a:rPr>
              <a:t>となります</a:t>
            </a:r>
            <a:r>
              <a:rPr lang="ja-JP" altLang="en-US" sz="1000" dirty="0" smtClean="0">
                <a:latin typeface="メイリオ" pitchFamily="50" charset="-128"/>
                <a:ea typeface="メイリオ" pitchFamily="50" charset="-128"/>
              </a:rPr>
              <a:t>。</a:t>
            </a:r>
            <a:endParaRPr lang="ja-JP" altLang="en-US" sz="1000" dirty="0">
              <a:latin typeface="メイリオ" pitchFamily="50" charset="-128"/>
              <a:ea typeface="メイリオ" pitchFamily="50" charset="-128"/>
            </a:endParaRPr>
          </a:p>
          <a:p>
            <a:pPr>
              <a:defRPr/>
            </a:pPr>
            <a:endParaRPr lang="ja-JP" altLang="en-US" sz="1000" dirty="0">
              <a:latin typeface="メイリオ" pitchFamily="50" charset="-128"/>
              <a:ea typeface="メイリオ" pitchFamily="50" charset="-128"/>
            </a:endParaRPr>
          </a:p>
          <a:p>
            <a:pPr>
              <a:defRPr/>
            </a:pPr>
            <a:r>
              <a:rPr lang="en-US" altLang="ja-JP" sz="1400" b="1" dirty="0">
                <a:latin typeface="メイリオ" pitchFamily="50" charset="-128"/>
                <a:ea typeface="メイリオ" pitchFamily="50" charset="-128"/>
              </a:rPr>
              <a:t>【</a:t>
            </a:r>
            <a:r>
              <a:rPr lang="ja-JP" altLang="en-US" sz="1400" b="1" dirty="0">
                <a:latin typeface="メイリオ" pitchFamily="50" charset="-128"/>
                <a:ea typeface="メイリオ" pitchFamily="50" charset="-128"/>
              </a:rPr>
              <a:t>卒業式配布同梱について</a:t>
            </a:r>
            <a:r>
              <a:rPr lang="en-US" altLang="ja-JP" sz="1400" b="1" dirty="0" smtClean="0">
                <a:latin typeface="メイリオ" pitchFamily="50" charset="-128"/>
                <a:ea typeface="メイリオ" pitchFamily="50" charset="-128"/>
              </a:rPr>
              <a:t>】</a:t>
            </a:r>
          </a:p>
          <a:p>
            <a:pPr>
              <a:defRPr/>
            </a:pPr>
            <a:r>
              <a:rPr lang="ja-JP" altLang="en-US" sz="1000" dirty="0" smtClean="0">
                <a:latin typeface="メイリオ" pitchFamily="50" charset="-128"/>
                <a:ea typeface="メイリオ" pitchFamily="50" charset="-128"/>
              </a:rPr>
              <a:t>・</a:t>
            </a:r>
            <a:r>
              <a:rPr lang="ja-JP" altLang="en-US" sz="1000" dirty="0">
                <a:latin typeface="メイリオ" pitchFamily="50" charset="-128"/>
                <a:ea typeface="メイリオ" pitchFamily="50" charset="-128"/>
              </a:rPr>
              <a:t>配布エリアは</a:t>
            </a:r>
            <a:r>
              <a:rPr lang="en-US" altLang="ja-JP" sz="1000" dirty="0">
                <a:latin typeface="メイリオ" pitchFamily="50" charset="-128"/>
                <a:ea typeface="メイリオ" pitchFamily="50" charset="-128"/>
              </a:rPr>
              <a:t>1</a:t>
            </a:r>
            <a:r>
              <a:rPr lang="ja-JP" altLang="en-US" sz="1000" dirty="0">
                <a:latin typeface="メイリオ" pitchFamily="50" charset="-128"/>
                <a:ea typeface="メイリオ" pitchFamily="50" charset="-128"/>
              </a:rPr>
              <a:t>都</a:t>
            </a:r>
            <a:r>
              <a:rPr lang="en-US" altLang="ja-JP" sz="1000" dirty="0">
                <a:latin typeface="メイリオ" pitchFamily="50" charset="-128"/>
                <a:ea typeface="メイリオ" pitchFamily="50" charset="-128"/>
              </a:rPr>
              <a:t>3</a:t>
            </a:r>
            <a:r>
              <a:rPr lang="ja-JP" altLang="en-US" sz="1000" dirty="0">
                <a:latin typeface="メイリオ" pitchFamily="50" charset="-128"/>
                <a:ea typeface="メイリオ" pitchFamily="50" charset="-128"/>
              </a:rPr>
              <a:t>県となります</a:t>
            </a:r>
            <a:r>
              <a:rPr lang="ja-JP" altLang="en-US" sz="1000" dirty="0" smtClean="0">
                <a:latin typeface="メイリオ" pitchFamily="50" charset="-128"/>
                <a:ea typeface="メイリオ" pitchFamily="50" charset="-128"/>
              </a:rPr>
              <a:t>。</a:t>
            </a:r>
            <a:endParaRPr lang="en-US" altLang="ja-JP" sz="1000" dirty="0" smtClean="0">
              <a:latin typeface="メイリオ" pitchFamily="50" charset="-128"/>
              <a:ea typeface="メイリオ" pitchFamily="50" charset="-128"/>
            </a:endParaRPr>
          </a:p>
          <a:p>
            <a:pPr>
              <a:defRPr/>
            </a:pPr>
            <a:r>
              <a:rPr lang="ja-JP" altLang="en-US" sz="1000" dirty="0">
                <a:latin typeface="メイリオ" pitchFamily="50" charset="-128"/>
                <a:ea typeface="メイリオ" pitchFamily="50" charset="-128"/>
              </a:rPr>
              <a:t>・</a:t>
            </a:r>
            <a:r>
              <a:rPr lang="ja-JP" altLang="en-US" sz="1000" b="1" dirty="0">
                <a:solidFill>
                  <a:schemeClr val="accent6"/>
                </a:solidFill>
                <a:latin typeface="メイリオ" pitchFamily="50" charset="-128"/>
                <a:ea typeface="メイリオ" pitchFamily="50" charset="-128"/>
              </a:rPr>
              <a:t>サンプル同梱は</a:t>
            </a:r>
            <a:r>
              <a:rPr lang="en-US" altLang="ja-JP" sz="1000" b="1" dirty="0">
                <a:solidFill>
                  <a:schemeClr val="accent6"/>
                </a:solidFill>
                <a:latin typeface="メイリオ" pitchFamily="50" charset="-128"/>
                <a:ea typeface="メイリオ" pitchFamily="50" charset="-128"/>
                <a:cs typeface="メイリオ" pitchFamily="50" charset="-128"/>
              </a:rPr>
              <a:t>2</a:t>
            </a:r>
            <a:r>
              <a:rPr lang="ja-JP" altLang="en-US" sz="1000" b="1" dirty="0" smtClean="0">
                <a:solidFill>
                  <a:schemeClr val="accent6"/>
                </a:solidFill>
                <a:latin typeface="メイリオ" pitchFamily="50" charset="-128"/>
                <a:ea typeface="メイリオ" pitchFamily="50" charset="-128"/>
                <a:cs typeface="メイリオ" pitchFamily="50" charset="-128"/>
              </a:rPr>
              <a:t>社限定</a:t>
            </a:r>
            <a:r>
              <a:rPr lang="en-US" altLang="ja-JP" sz="1000" b="1" dirty="0" smtClean="0">
                <a:solidFill>
                  <a:schemeClr val="accent6"/>
                </a:solidFill>
                <a:latin typeface="メイリオ" pitchFamily="50" charset="-128"/>
                <a:ea typeface="メイリオ" pitchFamily="50" charset="-128"/>
              </a:rPr>
              <a:t>(</a:t>
            </a:r>
            <a:r>
              <a:rPr lang="ja-JP" altLang="en-US" sz="1000" b="1" dirty="0" smtClean="0">
                <a:solidFill>
                  <a:schemeClr val="accent6"/>
                </a:solidFill>
                <a:latin typeface="メイリオ" pitchFamily="50" charset="-128"/>
                <a:ea typeface="メイリオ" pitchFamily="50" charset="-128"/>
              </a:rPr>
              <a:t>最大</a:t>
            </a:r>
            <a:r>
              <a:rPr lang="en-US" altLang="ja-JP" sz="1000" b="1" dirty="0" smtClean="0">
                <a:solidFill>
                  <a:schemeClr val="accent6"/>
                </a:solidFill>
                <a:latin typeface="メイリオ" pitchFamily="50" charset="-128"/>
                <a:ea typeface="メイリオ" pitchFamily="50" charset="-128"/>
              </a:rPr>
              <a:t>500ml</a:t>
            </a:r>
            <a:r>
              <a:rPr lang="ja-JP" altLang="en-US" sz="1000" b="1" dirty="0" smtClean="0">
                <a:solidFill>
                  <a:schemeClr val="accent6"/>
                </a:solidFill>
                <a:latin typeface="メイリオ" pitchFamily="50" charset="-128"/>
                <a:ea typeface="メイリオ" pitchFamily="50" charset="-128"/>
              </a:rPr>
              <a:t>ペットボトル想定</a:t>
            </a:r>
            <a:r>
              <a:rPr lang="en-US" altLang="ja-JP" sz="1000" b="1" dirty="0" smtClean="0">
                <a:solidFill>
                  <a:schemeClr val="accent6"/>
                </a:solidFill>
                <a:latin typeface="メイリオ" pitchFamily="50" charset="-128"/>
                <a:ea typeface="メイリオ" pitchFamily="50" charset="-128"/>
              </a:rPr>
              <a:t>)</a:t>
            </a:r>
            <a:r>
              <a:rPr lang="ja-JP" altLang="en-US" sz="1000" dirty="0" smtClean="0">
                <a:latin typeface="メイリオ" pitchFamily="50" charset="-128"/>
                <a:ea typeface="メイリオ" pitchFamily="50" charset="-128"/>
              </a:rPr>
              <a:t>です。</a:t>
            </a:r>
            <a:endParaRPr lang="ja-JP" altLang="en-US" sz="1000" dirty="0">
              <a:latin typeface="メイリオ" pitchFamily="50" charset="-128"/>
              <a:ea typeface="メイリオ" pitchFamily="50" charset="-128"/>
            </a:endParaRPr>
          </a:p>
          <a:p>
            <a:pPr>
              <a:defRPr/>
            </a:pPr>
            <a:r>
              <a:rPr lang="ja-JP" altLang="en-US" sz="1000" dirty="0">
                <a:latin typeface="メイリオ" pitchFamily="50" charset="-128"/>
                <a:ea typeface="メイリオ" pitchFamily="50" charset="-128"/>
              </a:rPr>
              <a:t>・投げ分け対応は実施いたしません</a:t>
            </a:r>
            <a:r>
              <a:rPr lang="ja-JP" altLang="en-US" sz="1000" dirty="0" smtClean="0">
                <a:latin typeface="メイリオ" pitchFamily="50" charset="-128"/>
                <a:ea typeface="メイリオ" pitchFamily="50" charset="-128"/>
              </a:rPr>
              <a:t>。</a:t>
            </a:r>
            <a:endParaRPr lang="en-US" altLang="ja-JP" sz="1000" dirty="0" smtClean="0">
              <a:latin typeface="メイリオ" pitchFamily="50" charset="-128"/>
              <a:ea typeface="メイリオ" pitchFamily="50" charset="-128"/>
            </a:endParaRPr>
          </a:p>
        </p:txBody>
      </p:sp>
      <p:sp>
        <p:nvSpPr>
          <p:cNvPr id="9" name="Text Box 1042"/>
          <p:cNvSpPr txBox="1">
            <a:spLocks noChangeArrowheads="1"/>
          </p:cNvSpPr>
          <p:nvPr/>
        </p:nvSpPr>
        <p:spPr bwMode="auto">
          <a:xfrm>
            <a:off x="4938241" y="6766724"/>
            <a:ext cx="3921234" cy="318955"/>
          </a:xfrm>
          <a:prstGeom prst="rect">
            <a:avLst/>
          </a:prstGeom>
          <a:noFill/>
          <a:ln w="9525">
            <a:noFill/>
            <a:miter lim="800000"/>
            <a:headEnd/>
            <a:tailEnd/>
          </a:ln>
        </p:spPr>
        <p:txBody>
          <a:bodyPr wrap="none" lIns="98568" tIns="51255" rIns="98568" bIns="51255">
            <a:spAutoFit/>
          </a:bodyPr>
          <a:lstStyle>
            <a:defPPr>
              <a:defRPr lang="ja-JP"/>
            </a:defPPr>
            <a:lvl1pPr>
              <a:defRPr sz="1600" b="1">
                <a:solidFill>
                  <a:srgbClr val="FF7C80"/>
                </a:solidFill>
                <a:latin typeface="メイリオ" pitchFamily="50" charset="-128"/>
                <a:ea typeface="メイリオ" pitchFamily="50" charset="-128"/>
                <a:cs typeface="メイリオ" pitchFamily="50" charset="-128"/>
              </a:defRPr>
            </a:lvl1pPr>
          </a:lstStyle>
          <a:p>
            <a:r>
              <a:rPr lang="ja-JP" altLang="en-US" sz="1400" dirty="0" smtClean="0">
                <a:solidFill>
                  <a:schemeClr val="tx1"/>
                </a:solidFill>
              </a:rPr>
              <a:t>お申し込み締め切り</a:t>
            </a:r>
            <a:r>
              <a:rPr lang="ja-JP" altLang="en-US" sz="1400" dirty="0">
                <a:solidFill>
                  <a:schemeClr val="tx1"/>
                </a:solidFill>
              </a:rPr>
              <a:t>：</a:t>
            </a:r>
            <a:r>
              <a:rPr lang="zh-TW" altLang="en-US" sz="1400" dirty="0">
                <a:solidFill>
                  <a:schemeClr val="tx1"/>
                </a:solidFill>
              </a:rPr>
              <a:t> </a:t>
            </a:r>
            <a:r>
              <a:rPr lang="en-US" altLang="ja-JP" sz="1400" dirty="0" smtClean="0">
                <a:solidFill>
                  <a:srgbClr val="FF9900"/>
                </a:solidFill>
              </a:rPr>
              <a:t>2017</a:t>
            </a:r>
            <a:r>
              <a:rPr lang="ja-JP" altLang="en-US" sz="1400" dirty="0" smtClean="0">
                <a:solidFill>
                  <a:srgbClr val="FF9900"/>
                </a:solidFill>
              </a:rPr>
              <a:t>年</a:t>
            </a:r>
            <a:r>
              <a:rPr lang="en-US" altLang="ja-JP" sz="1400" dirty="0">
                <a:solidFill>
                  <a:srgbClr val="FF9900"/>
                </a:solidFill>
              </a:rPr>
              <a:t>1</a:t>
            </a:r>
            <a:r>
              <a:rPr lang="ja-JP" altLang="en-US" sz="1400" dirty="0" smtClean="0">
                <a:solidFill>
                  <a:srgbClr val="FF9900"/>
                </a:solidFill>
              </a:rPr>
              <a:t>月</a:t>
            </a:r>
            <a:r>
              <a:rPr lang="en-US" altLang="ja-JP" sz="1400" dirty="0" smtClean="0">
                <a:solidFill>
                  <a:srgbClr val="FF9900"/>
                </a:solidFill>
              </a:rPr>
              <a:t>6</a:t>
            </a:r>
            <a:r>
              <a:rPr lang="ja-JP" altLang="en-US" sz="1400" dirty="0" smtClean="0">
                <a:solidFill>
                  <a:srgbClr val="FF9900"/>
                </a:solidFill>
              </a:rPr>
              <a:t>日（金）</a:t>
            </a:r>
            <a:endParaRPr lang="en-US" altLang="ja-JP" sz="1400" dirty="0">
              <a:solidFill>
                <a:srgbClr val="FF9900"/>
              </a:solidFill>
            </a:endParaRPr>
          </a:p>
        </p:txBody>
      </p:sp>
      <p:grpSp>
        <p:nvGrpSpPr>
          <p:cNvPr id="38" name="グループ化 37"/>
          <p:cNvGrpSpPr/>
          <p:nvPr/>
        </p:nvGrpSpPr>
        <p:grpSpPr>
          <a:xfrm>
            <a:off x="3818833" y="2706727"/>
            <a:ext cx="558134" cy="465725"/>
            <a:chOff x="773819" y="2371209"/>
            <a:chExt cx="364704" cy="304321"/>
          </a:xfrm>
        </p:grpSpPr>
        <p:sp>
          <p:nvSpPr>
            <p:cNvPr id="37" name="Oval 23"/>
            <p:cNvSpPr>
              <a:spLocks noChangeArrowheads="1"/>
            </p:cNvSpPr>
            <p:nvPr/>
          </p:nvSpPr>
          <p:spPr bwMode="auto">
            <a:xfrm>
              <a:off x="803032" y="2371209"/>
              <a:ext cx="306281" cy="304321"/>
            </a:xfrm>
            <a:prstGeom prst="ellipse">
              <a:avLst/>
            </a:prstGeom>
            <a:solidFill>
              <a:srgbClr val="FFCC66"/>
            </a:solidFill>
            <a:ln w="9525">
              <a:noFill/>
              <a:round/>
              <a:headEnd/>
              <a:tailEnd/>
            </a:ln>
          </p:spPr>
          <p:txBody>
            <a:bodyPr wrap="none" lIns="100145" tIns="50073" rIns="100145" bIns="50073" anchor="ctr"/>
            <a:lstStyle/>
            <a:p>
              <a:pPr algn="ctr" defTabSz="1001713"/>
              <a:endParaRPr lang="en-US" altLang="ja-JP" b="1" dirty="0" smtClean="0">
                <a:solidFill>
                  <a:schemeClr val="bg1"/>
                </a:solidFill>
                <a:latin typeface="メイリオ" pitchFamily="50" charset="-128"/>
                <a:ea typeface="メイリオ" pitchFamily="50" charset="-128"/>
                <a:cs typeface="メイリオ" pitchFamily="50" charset="-128"/>
              </a:endParaRPr>
            </a:p>
            <a:p>
              <a:pPr algn="ctr" defTabSz="1001713"/>
              <a:endParaRPr lang="ja-JP" altLang="en-US" sz="1100" dirty="0">
                <a:solidFill>
                  <a:schemeClr val="bg1"/>
                </a:solidFill>
                <a:latin typeface="メイリオ" pitchFamily="50" charset="-128"/>
                <a:ea typeface="メイリオ" pitchFamily="50" charset="-128"/>
                <a:cs typeface="メイリオ" pitchFamily="50" charset="-128"/>
              </a:endParaRPr>
            </a:p>
          </p:txBody>
        </p:sp>
        <p:sp>
          <p:nvSpPr>
            <p:cNvPr id="14" name="Text Box 22"/>
            <p:cNvSpPr txBox="1">
              <a:spLocks noChangeArrowheads="1"/>
            </p:cNvSpPr>
            <p:nvPr/>
          </p:nvSpPr>
          <p:spPr bwMode="auto">
            <a:xfrm>
              <a:off x="773819" y="2428315"/>
              <a:ext cx="364704" cy="208416"/>
            </a:xfrm>
            <a:prstGeom prst="rect">
              <a:avLst/>
            </a:prstGeom>
            <a:noFill/>
            <a:ln w="9525">
              <a:noFill/>
              <a:miter lim="800000"/>
              <a:headEnd/>
              <a:tailEnd/>
            </a:ln>
          </p:spPr>
          <p:txBody>
            <a:bodyPr wrap="none" lIns="98568" tIns="51255" rIns="98568" bIns="51255">
              <a:spAutoFit/>
            </a:bodyPr>
            <a:lstStyle/>
            <a:p>
              <a:pPr algn="ctr"/>
              <a:r>
                <a:rPr lang="ja-JP" altLang="en-US" sz="1400" b="1"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同梱</a:t>
              </a:r>
            </a:p>
          </p:txBody>
        </p:sp>
      </p:grpSp>
      <p:sp>
        <p:nvSpPr>
          <p:cNvPr id="106" name="Text Box 41"/>
          <p:cNvSpPr txBox="1">
            <a:spLocks noChangeArrowheads="1"/>
          </p:cNvSpPr>
          <p:nvPr/>
        </p:nvSpPr>
        <p:spPr bwMode="auto">
          <a:xfrm>
            <a:off x="4830939" y="2803775"/>
            <a:ext cx="176790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リーフレット</a:t>
            </a:r>
          </a:p>
          <a:p>
            <a:pPr algn="ctr" eaLnBrk="1" hangingPunct="1"/>
            <a:r>
              <a:rPr lang="ja-JP" altLang="en-US" b="1" dirty="0">
                <a:solidFill>
                  <a:srgbClr val="FF9900"/>
                </a:solidFill>
                <a:latin typeface="メイリオ" pitchFamily="50" charset="-128"/>
                <a:ea typeface="メイリオ" pitchFamily="50" charset="-128"/>
                <a:cs typeface="メイリオ" pitchFamily="50" charset="-128"/>
              </a:rPr>
              <a:t>定価＠２０</a:t>
            </a:r>
          </a:p>
          <a:p>
            <a:pPr algn="ctr" eaLnBrk="1" hangingPunct="1"/>
            <a:r>
              <a:rPr lang="ja-JP" altLang="en-US" sz="800" b="1" dirty="0">
                <a:latin typeface="メイリオ" pitchFamily="50" charset="-128"/>
                <a:ea typeface="メイリオ" pitchFamily="50" charset="-128"/>
                <a:cs typeface="メイリオ" pitchFamily="50" charset="-128"/>
              </a:rPr>
              <a:t>（キャンペーン告知、申込書等）</a:t>
            </a:r>
          </a:p>
          <a:p>
            <a:pPr algn="ctr" eaLnBrk="1" hangingPunct="1"/>
            <a:r>
              <a:rPr lang="ja-JP" altLang="en-US" sz="800" b="1" dirty="0">
                <a:latin typeface="メイリオ" pitchFamily="50" charset="-128"/>
                <a:ea typeface="メイリオ" pitchFamily="50" charset="-128"/>
                <a:cs typeface="メイリオ" pitchFamily="50" charset="-128"/>
              </a:rPr>
              <a:t>仕上がりＡ４</a:t>
            </a:r>
            <a:r>
              <a:rPr lang="ja-JP" altLang="en-US" sz="800" b="1" dirty="0" smtClean="0">
                <a:latin typeface="メイリオ" pitchFamily="50" charset="-128"/>
                <a:ea typeface="メイリオ" pitchFamily="50" charset="-128"/>
                <a:cs typeface="メイリオ" pitchFamily="50" charset="-128"/>
              </a:rPr>
              <a:t>以内</a:t>
            </a:r>
            <a:r>
              <a:rPr lang="en-US" altLang="ja-JP" sz="800" b="1" dirty="0" smtClean="0">
                <a:latin typeface="メイリオ" pitchFamily="50" charset="-128"/>
                <a:ea typeface="メイリオ" pitchFamily="50" charset="-128"/>
                <a:cs typeface="メイリオ" pitchFamily="50" charset="-128"/>
              </a:rPr>
              <a:t>/</a:t>
            </a:r>
          </a:p>
          <a:p>
            <a:pPr algn="ctr" eaLnBrk="1" hangingPunct="1"/>
            <a:r>
              <a:rPr lang="ja-JP" altLang="en-US" sz="800" b="1" dirty="0" smtClean="0">
                <a:latin typeface="メイリオ" pitchFamily="50" charset="-128"/>
                <a:ea typeface="メイリオ" pitchFamily="50" charset="-128"/>
                <a:cs typeface="メイリオ" pitchFamily="50" charset="-128"/>
              </a:rPr>
              <a:t>最小ハガキサイズまで</a:t>
            </a:r>
            <a:endParaRPr lang="ja-JP" altLang="en-US" sz="800" b="1" dirty="0">
              <a:latin typeface="メイリオ" pitchFamily="50" charset="-128"/>
              <a:ea typeface="メイリオ" pitchFamily="50" charset="-128"/>
              <a:cs typeface="メイリオ" pitchFamily="50" charset="-128"/>
            </a:endParaRPr>
          </a:p>
        </p:txBody>
      </p:sp>
      <p:sp>
        <p:nvSpPr>
          <p:cNvPr id="107" name="Text Box 42"/>
          <p:cNvSpPr txBox="1">
            <a:spLocks noChangeArrowheads="1"/>
          </p:cNvSpPr>
          <p:nvPr/>
        </p:nvSpPr>
        <p:spPr bwMode="auto">
          <a:xfrm>
            <a:off x="6418186" y="2803775"/>
            <a:ext cx="148569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ブックレット</a:t>
            </a:r>
          </a:p>
          <a:p>
            <a:pPr algn="ctr" eaLnBrk="1" hangingPunct="1"/>
            <a:r>
              <a:rPr lang="ja-JP" altLang="en-US" b="1" dirty="0">
                <a:solidFill>
                  <a:srgbClr val="FF9900"/>
                </a:solidFill>
                <a:latin typeface="メイリオ" pitchFamily="50" charset="-128"/>
                <a:ea typeface="メイリオ" pitchFamily="50" charset="-128"/>
                <a:cs typeface="メイリオ" pitchFamily="50" charset="-128"/>
              </a:rPr>
              <a:t>定価＠</a:t>
            </a:r>
            <a:r>
              <a:rPr lang="ja-JP" altLang="en-US" b="1" dirty="0" smtClean="0">
                <a:solidFill>
                  <a:srgbClr val="FF9900"/>
                </a:solidFill>
                <a:latin typeface="メイリオ" pitchFamily="50" charset="-128"/>
                <a:ea typeface="メイリオ" pitchFamily="50" charset="-128"/>
                <a:cs typeface="メイリオ" pitchFamily="50" charset="-128"/>
              </a:rPr>
              <a:t>３０</a:t>
            </a:r>
            <a:endParaRPr lang="ja-JP" altLang="en-US" b="1" dirty="0">
              <a:solidFill>
                <a:srgbClr val="FF9900"/>
              </a:solidFill>
              <a:latin typeface="メイリオ" pitchFamily="50" charset="-128"/>
              <a:ea typeface="メイリオ" pitchFamily="50" charset="-128"/>
              <a:cs typeface="メイリオ" pitchFamily="50" charset="-128"/>
            </a:endParaRPr>
          </a:p>
          <a:p>
            <a:pPr algn="ctr" eaLnBrk="1" hangingPunct="1"/>
            <a:r>
              <a:rPr lang="ja-JP" altLang="en-US" sz="900" b="1" dirty="0">
                <a:latin typeface="メイリオ" pitchFamily="50" charset="-128"/>
                <a:ea typeface="メイリオ" pitchFamily="50" charset="-128"/>
                <a:cs typeface="メイリオ" pitchFamily="50" charset="-128"/>
              </a:rPr>
              <a:t>（資料、カタログ等）</a:t>
            </a:r>
          </a:p>
          <a:p>
            <a:pPr algn="ctr" eaLnBrk="1" hangingPunct="1"/>
            <a:r>
              <a:rPr lang="ja-JP" altLang="en-US" sz="800" b="1" dirty="0">
                <a:latin typeface="メイリオ" pitchFamily="50" charset="-128"/>
                <a:ea typeface="メイリオ" pitchFamily="50" charset="-128"/>
                <a:cs typeface="メイリオ" pitchFamily="50" charset="-128"/>
              </a:rPr>
              <a:t>仕上がりＡ４以内 </a:t>
            </a:r>
            <a:r>
              <a:rPr lang="en-US" altLang="ja-JP" sz="800" b="1" dirty="0">
                <a:latin typeface="メイリオ" pitchFamily="50" charset="-128"/>
                <a:ea typeface="メイリオ" pitchFamily="50" charset="-128"/>
                <a:cs typeface="メイリオ" pitchFamily="50" charset="-128"/>
              </a:rPr>
              <a:t>8</a:t>
            </a:r>
            <a:r>
              <a:rPr lang="ja-JP" altLang="en-US" sz="800" b="1" dirty="0">
                <a:latin typeface="メイリオ" pitchFamily="50" charset="-128"/>
                <a:ea typeface="メイリオ" pitchFamily="50" charset="-128"/>
                <a:cs typeface="メイリオ" pitchFamily="50" charset="-128"/>
              </a:rPr>
              <a:t>Ｐ</a:t>
            </a:r>
            <a:r>
              <a:rPr lang="ja-JP" altLang="en-US" sz="800" b="1" dirty="0" smtClean="0">
                <a:latin typeface="メイリオ" pitchFamily="50" charset="-128"/>
                <a:ea typeface="メイリオ" pitchFamily="50" charset="-128"/>
                <a:cs typeface="メイリオ" pitchFamily="50" charset="-128"/>
              </a:rPr>
              <a:t>以上</a:t>
            </a:r>
            <a:endParaRPr lang="en-US" altLang="ja-JP" sz="800" b="1" dirty="0" smtClean="0">
              <a:latin typeface="メイリオ" pitchFamily="50" charset="-128"/>
              <a:ea typeface="メイリオ" pitchFamily="50" charset="-128"/>
              <a:cs typeface="メイリオ" pitchFamily="50" charset="-128"/>
            </a:endParaRPr>
          </a:p>
          <a:p>
            <a:pPr algn="ctr" eaLnBrk="1" hangingPunct="1"/>
            <a:r>
              <a:rPr lang="ja-JP" altLang="en-US" sz="800" b="1" dirty="0" smtClean="0">
                <a:latin typeface="メイリオ" pitchFamily="50" charset="-128"/>
                <a:ea typeface="メイリオ" pitchFamily="50" charset="-128"/>
                <a:cs typeface="メイリオ" pitchFamily="50" charset="-128"/>
              </a:rPr>
              <a:t>最小ハガキサイズまで</a:t>
            </a:r>
            <a:endParaRPr lang="en-US" altLang="ja-JP" sz="800" b="1" dirty="0" smtClean="0">
              <a:latin typeface="メイリオ" pitchFamily="50" charset="-128"/>
              <a:ea typeface="メイリオ" pitchFamily="50" charset="-128"/>
              <a:cs typeface="メイリオ" pitchFamily="50" charset="-128"/>
            </a:endParaRPr>
          </a:p>
        </p:txBody>
      </p:sp>
      <p:grpSp>
        <p:nvGrpSpPr>
          <p:cNvPr id="108" name="Group 44"/>
          <p:cNvGrpSpPr>
            <a:grpSpLocks/>
          </p:cNvGrpSpPr>
          <p:nvPr/>
        </p:nvGrpSpPr>
        <p:grpSpPr bwMode="auto">
          <a:xfrm>
            <a:off x="5422124" y="1871936"/>
            <a:ext cx="585537" cy="793844"/>
            <a:chOff x="3165" y="1231"/>
            <a:chExt cx="432" cy="432"/>
          </a:xfrm>
        </p:grpSpPr>
        <p:sp>
          <p:nvSpPr>
            <p:cNvPr id="109" name="Rectangle 45"/>
            <p:cNvSpPr>
              <a:spLocks noChangeArrowheads="1"/>
            </p:cNvSpPr>
            <p:nvPr/>
          </p:nvSpPr>
          <p:spPr bwMode="auto">
            <a:xfrm>
              <a:off x="3165" y="1231"/>
              <a:ext cx="432" cy="432"/>
            </a:xfrm>
            <a:prstGeom prst="rect">
              <a:avLst/>
            </a:prstGeom>
            <a:solidFill>
              <a:schemeClr val="bg1"/>
            </a:solidFill>
            <a:ln w="9525">
              <a:solidFill>
                <a:srgbClr val="00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0" name="Line 46"/>
            <p:cNvSpPr>
              <a:spLocks noChangeShapeType="1"/>
            </p:cNvSpPr>
            <p:nvPr/>
          </p:nvSpPr>
          <p:spPr bwMode="auto">
            <a:xfrm>
              <a:off x="3237" y="1327"/>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1" name="Line 47"/>
            <p:cNvSpPr>
              <a:spLocks noChangeShapeType="1"/>
            </p:cNvSpPr>
            <p:nvPr/>
          </p:nvSpPr>
          <p:spPr bwMode="auto">
            <a:xfrm>
              <a:off x="3237" y="137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2" name="Line 48"/>
            <p:cNvSpPr>
              <a:spLocks noChangeShapeType="1"/>
            </p:cNvSpPr>
            <p:nvPr/>
          </p:nvSpPr>
          <p:spPr bwMode="auto">
            <a:xfrm>
              <a:off x="3237" y="1409"/>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3" name="Line 49"/>
            <p:cNvSpPr>
              <a:spLocks noChangeShapeType="1"/>
            </p:cNvSpPr>
            <p:nvPr/>
          </p:nvSpPr>
          <p:spPr bwMode="auto">
            <a:xfrm>
              <a:off x="3237" y="1448"/>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4" name="Line 50"/>
            <p:cNvSpPr>
              <a:spLocks noChangeShapeType="1"/>
            </p:cNvSpPr>
            <p:nvPr/>
          </p:nvSpPr>
          <p:spPr bwMode="auto">
            <a:xfrm>
              <a:off x="3237" y="1491"/>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5" name="Line 51"/>
            <p:cNvSpPr>
              <a:spLocks noChangeShapeType="1"/>
            </p:cNvSpPr>
            <p:nvPr/>
          </p:nvSpPr>
          <p:spPr bwMode="auto">
            <a:xfrm>
              <a:off x="3237" y="153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6" name="Line 52"/>
            <p:cNvSpPr>
              <a:spLocks noChangeShapeType="1"/>
            </p:cNvSpPr>
            <p:nvPr/>
          </p:nvSpPr>
          <p:spPr bwMode="auto">
            <a:xfrm>
              <a:off x="3237" y="157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7" name="Line 53"/>
            <p:cNvSpPr>
              <a:spLocks noChangeShapeType="1"/>
            </p:cNvSpPr>
            <p:nvPr/>
          </p:nvSpPr>
          <p:spPr bwMode="auto">
            <a:xfrm>
              <a:off x="3237" y="1609"/>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 name="Line 54"/>
            <p:cNvSpPr>
              <a:spLocks noChangeShapeType="1"/>
            </p:cNvSpPr>
            <p:nvPr/>
          </p:nvSpPr>
          <p:spPr bwMode="auto">
            <a:xfrm>
              <a:off x="3237" y="1280"/>
              <a:ext cx="288" cy="0"/>
            </a:xfrm>
            <a:prstGeom prst="line">
              <a:avLst/>
            </a:prstGeom>
            <a:noFill/>
            <a:ln w="9525">
              <a:solidFill>
                <a:srgbClr val="00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grpSp>
        <p:nvGrpSpPr>
          <p:cNvPr id="119" name="Group 83"/>
          <p:cNvGrpSpPr>
            <a:grpSpLocks/>
          </p:cNvGrpSpPr>
          <p:nvPr/>
        </p:nvGrpSpPr>
        <p:grpSpPr bwMode="auto">
          <a:xfrm>
            <a:off x="6711211" y="1867671"/>
            <a:ext cx="835653" cy="890856"/>
            <a:chOff x="3770" y="1495"/>
            <a:chExt cx="439" cy="468"/>
          </a:xfrm>
        </p:grpSpPr>
        <p:sp>
          <p:nvSpPr>
            <p:cNvPr id="120" name="Rectangle 73"/>
            <p:cNvSpPr>
              <a:spLocks noChangeArrowheads="1"/>
            </p:cNvSpPr>
            <p:nvPr/>
          </p:nvSpPr>
          <p:spPr bwMode="auto">
            <a:xfrm>
              <a:off x="3770" y="1634"/>
              <a:ext cx="438" cy="31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1" name="Arc 57"/>
            <p:cNvSpPr>
              <a:spLocks/>
            </p:cNvSpPr>
            <p:nvPr/>
          </p:nvSpPr>
          <p:spPr bwMode="auto">
            <a:xfrm>
              <a:off x="3811" y="1495"/>
              <a:ext cx="177"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 name="Arc 58"/>
            <p:cNvSpPr>
              <a:spLocks/>
            </p:cNvSpPr>
            <p:nvPr/>
          </p:nvSpPr>
          <p:spPr bwMode="auto">
            <a:xfrm flipH="1">
              <a:off x="3989" y="1495"/>
              <a:ext cx="176"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3" name="Line 59"/>
            <p:cNvSpPr>
              <a:spLocks noChangeShapeType="1"/>
            </p:cNvSpPr>
            <p:nvPr/>
          </p:nvSpPr>
          <p:spPr bwMode="auto">
            <a:xfrm>
              <a:off x="3811" y="1495"/>
              <a:ext cx="0" cy="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4" name="Line 60"/>
            <p:cNvSpPr>
              <a:spLocks noChangeShapeType="1"/>
            </p:cNvSpPr>
            <p:nvPr/>
          </p:nvSpPr>
          <p:spPr bwMode="auto">
            <a:xfrm>
              <a:off x="4165" y="1495"/>
              <a:ext cx="0" cy="1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5" name="Arc 61"/>
            <p:cNvSpPr>
              <a:spLocks/>
            </p:cNvSpPr>
            <p:nvPr/>
          </p:nvSpPr>
          <p:spPr bwMode="auto">
            <a:xfrm>
              <a:off x="3782" y="1508"/>
              <a:ext cx="206"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6" name="Arc 62"/>
            <p:cNvSpPr>
              <a:spLocks/>
            </p:cNvSpPr>
            <p:nvPr/>
          </p:nvSpPr>
          <p:spPr bwMode="auto">
            <a:xfrm flipH="1">
              <a:off x="3989" y="1508"/>
              <a:ext cx="205" cy="10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7" name="Line 63"/>
            <p:cNvSpPr>
              <a:spLocks noChangeShapeType="1"/>
            </p:cNvSpPr>
            <p:nvPr/>
          </p:nvSpPr>
          <p:spPr bwMode="auto">
            <a:xfrm>
              <a:off x="3782" y="1508"/>
              <a:ext cx="0"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Line 64"/>
            <p:cNvSpPr>
              <a:spLocks noChangeShapeType="1"/>
            </p:cNvSpPr>
            <p:nvPr/>
          </p:nvSpPr>
          <p:spPr bwMode="auto">
            <a:xfrm>
              <a:off x="4194" y="1508"/>
              <a:ext cx="0" cy="2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 name="Line 65"/>
            <p:cNvSpPr>
              <a:spLocks noChangeShapeType="1"/>
            </p:cNvSpPr>
            <p:nvPr/>
          </p:nvSpPr>
          <p:spPr bwMode="auto">
            <a:xfrm>
              <a:off x="3988" y="1612"/>
              <a:ext cx="0" cy="34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0" name="Arc 66"/>
            <p:cNvSpPr>
              <a:spLocks/>
            </p:cNvSpPr>
            <p:nvPr/>
          </p:nvSpPr>
          <p:spPr bwMode="auto">
            <a:xfrm>
              <a:off x="3770" y="1528"/>
              <a:ext cx="219"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1" name="Arc 67"/>
            <p:cNvSpPr>
              <a:spLocks/>
            </p:cNvSpPr>
            <p:nvPr/>
          </p:nvSpPr>
          <p:spPr bwMode="auto">
            <a:xfrm>
              <a:off x="3770" y="1852"/>
              <a:ext cx="218"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2" name="Arc 68"/>
            <p:cNvSpPr>
              <a:spLocks/>
            </p:cNvSpPr>
            <p:nvPr/>
          </p:nvSpPr>
          <p:spPr bwMode="auto">
            <a:xfrm flipH="1">
              <a:off x="3988" y="1528"/>
              <a:ext cx="221" cy="111"/>
            </a:xfrm>
            <a:custGeom>
              <a:avLst/>
              <a:gdLst>
                <a:gd name="T0" fmla="*/ 0 w 21599"/>
                <a:gd name="T1" fmla="*/ 0 h 21600"/>
                <a:gd name="T2" fmla="*/ 0 w 21599"/>
                <a:gd name="T3" fmla="*/ 0 h 21600"/>
                <a:gd name="T4" fmla="*/ 0 w 21599"/>
                <a:gd name="T5" fmla="*/ 0 h 21600"/>
                <a:gd name="T6" fmla="*/ 0 60000 65536"/>
                <a:gd name="T7" fmla="*/ 0 60000 65536"/>
                <a:gd name="T8" fmla="*/ 0 60000 65536"/>
              </a:gdLst>
              <a:ahLst/>
              <a:cxnLst>
                <a:cxn ang="T6">
                  <a:pos x="T0" y="T1"/>
                </a:cxn>
                <a:cxn ang="T7">
                  <a:pos x="T2" y="T3"/>
                </a:cxn>
                <a:cxn ang="T8">
                  <a:pos x="T4" y="T5"/>
                </a:cxn>
              </a:cxnLst>
              <a:rect l="0" t="0" r="r" b="b"/>
              <a:pathLst>
                <a:path w="21599" h="21600" fill="none" extrusionOk="0">
                  <a:moveTo>
                    <a:pt x="-1" y="0"/>
                  </a:moveTo>
                  <a:cubicBezTo>
                    <a:pt x="11855" y="0"/>
                    <a:pt x="21494" y="9555"/>
                    <a:pt x="21599" y="21409"/>
                  </a:cubicBezTo>
                </a:path>
                <a:path w="21599" h="21600" stroke="0" extrusionOk="0">
                  <a:moveTo>
                    <a:pt x="-1" y="0"/>
                  </a:moveTo>
                  <a:cubicBezTo>
                    <a:pt x="11855" y="0"/>
                    <a:pt x="21494" y="9555"/>
                    <a:pt x="21599" y="21409"/>
                  </a:cubicBezTo>
                  <a:lnTo>
                    <a:pt x="0" y="21600"/>
                  </a:lnTo>
                  <a:lnTo>
                    <a:pt x="-1" y="0"/>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3" name="Arc 69"/>
            <p:cNvSpPr>
              <a:spLocks/>
            </p:cNvSpPr>
            <p:nvPr/>
          </p:nvSpPr>
          <p:spPr bwMode="auto">
            <a:xfrm flipH="1">
              <a:off x="3989" y="1852"/>
              <a:ext cx="220" cy="11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952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4" name="Line 70"/>
            <p:cNvSpPr>
              <a:spLocks noChangeShapeType="1"/>
            </p:cNvSpPr>
            <p:nvPr/>
          </p:nvSpPr>
          <p:spPr bwMode="auto">
            <a:xfrm>
              <a:off x="3770" y="1528"/>
              <a:ext cx="0" cy="3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5" name="Line 71"/>
            <p:cNvSpPr>
              <a:spLocks noChangeShapeType="1"/>
            </p:cNvSpPr>
            <p:nvPr/>
          </p:nvSpPr>
          <p:spPr bwMode="auto">
            <a:xfrm>
              <a:off x="4209" y="1528"/>
              <a:ext cx="0" cy="3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6" name="正方形/長方形 135"/>
          <p:cNvSpPr/>
          <p:nvPr/>
        </p:nvSpPr>
        <p:spPr>
          <a:xfrm>
            <a:off x="4726622" y="1661268"/>
            <a:ext cx="5201113" cy="2365849"/>
          </a:xfrm>
          <a:prstGeom prst="rect">
            <a:avLst/>
          </a:prstGeom>
          <a:noFill/>
          <a:ln w="635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p:cNvGrpSpPr/>
          <p:nvPr/>
        </p:nvGrpSpPr>
        <p:grpSpPr>
          <a:xfrm>
            <a:off x="9211885" y="1407732"/>
            <a:ext cx="1097342" cy="916418"/>
            <a:chOff x="3764480" y="2519429"/>
            <a:chExt cx="1097342" cy="916418"/>
          </a:xfrm>
        </p:grpSpPr>
        <p:sp>
          <p:nvSpPr>
            <p:cNvPr id="35" name="Oval 23"/>
            <p:cNvSpPr>
              <a:spLocks noChangeArrowheads="1"/>
            </p:cNvSpPr>
            <p:nvPr/>
          </p:nvSpPr>
          <p:spPr bwMode="auto">
            <a:xfrm>
              <a:off x="3853974" y="2519429"/>
              <a:ext cx="922320" cy="916418"/>
            </a:xfrm>
            <a:prstGeom prst="ellipse">
              <a:avLst/>
            </a:prstGeom>
            <a:solidFill>
              <a:srgbClr val="31653E"/>
            </a:solidFill>
            <a:ln w="9525">
              <a:noFill/>
              <a:round/>
              <a:headEnd/>
              <a:tailEnd/>
            </a:ln>
          </p:spPr>
          <p:txBody>
            <a:bodyPr wrap="none" lIns="100145" tIns="50073" rIns="100145" bIns="50073" anchor="ctr"/>
            <a:lstStyle/>
            <a:p>
              <a:pPr algn="ctr" defTabSz="1001713"/>
              <a:endParaRPr lang="en-US" altLang="ja-JP" b="1" dirty="0" smtClean="0">
                <a:solidFill>
                  <a:schemeClr val="bg1"/>
                </a:solidFill>
                <a:latin typeface="メイリオ" pitchFamily="50" charset="-128"/>
                <a:ea typeface="メイリオ" pitchFamily="50" charset="-128"/>
                <a:cs typeface="メイリオ" pitchFamily="50" charset="-128"/>
              </a:endParaRPr>
            </a:p>
            <a:p>
              <a:pPr algn="ctr" defTabSz="1001713"/>
              <a:endParaRPr lang="ja-JP" altLang="en-US" sz="1100" dirty="0">
                <a:solidFill>
                  <a:schemeClr val="bg1"/>
                </a:solidFill>
                <a:latin typeface="メイリオ" pitchFamily="50" charset="-128"/>
                <a:ea typeface="メイリオ" pitchFamily="50" charset="-128"/>
                <a:cs typeface="メイリオ" pitchFamily="50" charset="-128"/>
              </a:endParaRPr>
            </a:p>
          </p:txBody>
        </p:sp>
        <p:sp>
          <p:nvSpPr>
            <p:cNvPr id="36" name="正方形/長方形 35"/>
            <p:cNvSpPr/>
            <p:nvPr/>
          </p:nvSpPr>
          <p:spPr>
            <a:xfrm>
              <a:off x="3764480" y="2562139"/>
              <a:ext cx="1097342" cy="769441"/>
            </a:xfrm>
            <a:prstGeom prst="rect">
              <a:avLst/>
            </a:prstGeom>
          </p:spPr>
          <p:txBody>
            <a:bodyPr wrap="square">
              <a:spAutoFit/>
            </a:bodyPr>
            <a:lstStyle/>
            <a:p>
              <a:pPr algn="ctr" defTabSz="1001713"/>
              <a:r>
                <a:rPr lang="ja-JP" altLang="en-US" sz="12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最大</a:t>
              </a:r>
              <a:endParaRPr lang="en-US" altLang="ja-JP" sz="36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defTabSz="1001713"/>
              <a:r>
                <a:rPr lang="en-US" altLang="ja-JP"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22</a:t>
              </a:r>
              <a:r>
                <a:rPr lang="ja-JP" altLang="en-US" sz="14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万部</a:t>
              </a:r>
              <a:endParaRPr lang="en-US" altLang="ja-JP" sz="14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a:p>
              <a:pPr algn="ctr" defTabSz="1001713"/>
              <a:r>
                <a:rPr lang="ja-JP" altLang="en-US" sz="1200" b="1" dirty="0" smtClean="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rPr>
                <a:t>同梱可能</a:t>
              </a:r>
              <a:endParaRPr lang="ja-JP" altLang="en-US" sz="1200" b="1" dirty="0">
                <a:solidFill>
                  <a:schemeClr val="bg1"/>
                </a:solidFill>
                <a:effectLst>
                  <a:outerShdw blurRad="38100" dist="38100" dir="2700000" algn="tl">
                    <a:srgbClr val="000000">
                      <a:alpha val="43137"/>
                    </a:srgbClr>
                  </a:outerShdw>
                </a:effectLst>
                <a:latin typeface="メイリオ" pitchFamily="50" charset="-128"/>
                <a:ea typeface="メイリオ" pitchFamily="50" charset="-128"/>
                <a:cs typeface="メイリオ" pitchFamily="50" charset="-128"/>
              </a:endParaRPr>
            </a:p>
          </p:txBody>
        </p:sp>
      </p:grpSp>
      <p:sp>
        <p:nvSpPr>
          <p:cNvPr id="63" name="Text Box 43"/>
          <p:cNvSpPr txBox="1">
            <a:spLocks noChangeArrowheads="1"/>
          </p:cNvSpPr>
          <p:nvPr/>
        </p:nvSpPr>
        <p:spPr bwMode="auto">
          <a:xfrm>
            <a:off x="7720273" y="2803775"/>
            <a:ext cx="1828377" cy="53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0154" tIns="50077" rIns="100154" bIns="50077">
            <a:spAutoFit/>
          </a:bodyPr>
          <a:lstStyle>
            <a:lvl1pPr eaLnBrk="0" hangingPunct="0">
              <a:defRPr kumimoji="1" sz="1400">
                <a:solidFill>
                  <a:schemeClr val="tx1"/>
                </a:solidFill>
                <a:latin typeface="Arial" charset="0"/>
                <a:ea typeface="ＭＳ Ｐゴシック" charset="-128"/>
              </a:defRPr>
            </a:lvl1pPr>
            <a:lvl2pPr marL="742950" indent="-285750" eaLnBrk="0" hangingPunct="0">
              <a:defRPr kumimoji="1" sz="1400">
                <a:solidFill>
                  <a:schemeClr val="tx1"/>
                </a:solidFill>
                <a:latin typeface="Arial" charset="0"/>
                <a:ea typeface="ＭＳ Ｐゴシック" charset="-128"/>
              </a:defRPr>
            </a:lvl2pPr>
            <a:lvl3pPr marL="1143000" indent="-228600" eaLnBrk="0" hangingPunct="0">
              <a:defRPr kumimoji="1" sz="1400">
                <a:solidFill>
                  <a:schemeClr val="tx1"/>
                </a:solidFill>
                <a:latin typeface="Arial" charset="0"/>
                <a:ea typeface="ＭＳ Ｐゴシック" charset="-128"/>
              </a:defRPr>
            </a:lvl3pPr>
            <a:lvl4pPr marL="1600200" indent="-228600" eaLnBrk="0" hangingPunct="0">
              <a:defRPr kumimoji="1" sz="1400">
                <a:solidFill>
                  <a:schemeClr val="tx1"/>
                </a:solidFill>
                <a:latin typeface="Arial" charset="0"/>
                <a:ea typeface="ＭＳ Ｐゴシック" charset="-128"/>
              </a:defRPr>
            </a:lvl4pPr>
            <a:lvl5pPr marL="2057400" indent="-228600" eaLnBrk="0" hangingPunct="0">
              <a:defRPr kumimoji="1" sz="14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charset="-128"/>
              </a:defRPr>
            </a:lvl9pPr>
          </a:lstStyle>
          <a:p>
            <a:pPr algn="ctr" eaLnBrk="1" hangingPunct="1"/>
            <a:r>
              <a:rPr lang="ja-JP" altLang="en-US" b="1" dirty="0">
                <a:latin typeface="メイリオ" pitchFamily="50" charset="-128"/>
                <a:ea typeface="メイリオ" pitchFamily="50" charset="-128"/>
                <a:cs typeface="メイリオ" pitchFamily="50" charset="-128"/>
              </a:rPr>
              <a:t>サンプル</a:t>
            </a:r>
          </a:p>
          <a:p>
            <a:pPr algn="ctr" eaLnBrk="1" hangingPunct="1"/>
            <a:r>
              <a:rPr lang="ja-JP" altLang="en-US" b="1" dirty="0">
                <a:solidFill>
                  <a:srgbClr val="FF9900"/>
                </a:solidFill>
                <a:latin typeface="メイリオ" pitchFamily="50" charset="-128"/>
                <a:ea typeface="メイリオ" pitchFamily="50" charset="-128"/>
                <a:cs typeface="メイリオ" pitchFamily="50" charset="-128"/>
              </a:rPr>
              <a:t>定価＠４０～</a:t>
            </a:r>
          </a:p>
        </p:txBody>
      </p:sp>
      <p:sp>
        <p:nvSpPr>
          <p:cNvPr id="75" name="AutoShape 55"/>
          <p:cNvSpPr>
            <a:spLocks noChangeArrowheads="1"/>
          </p:cNvSpPr>
          <p:nvPr/>
        </p:nvSpPr>
        <p:spPr bwMode="auto">
          <a:xfrm>
            <a:off x="8372952" y="1944422"/>
            <a:ext cx="523018" cy="652547"/>
          </a:xfrm>
          <a:prstGeom prst="can">
            <a:avLst>
              <a:gd name="adj" fmla="val 33236"/>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0154" tIns="50077" rIns="100154" bIns="50077" anchor="ctr"/>
          <a:lstStyle/>
          <a:p>
            <a:endParaRPr lang="ja-JP" altLang="en-US"/>
          </a:p>
        </p:txBody>
      </p:sp>
      <p:sp>
        <p:nvSpPr>
          <p:cNvPr id="93" name="正方形/長方形 92"/>
          <p:cNvSpPr/>
          <p:nvPr/>
        </p:nvSpPr>
        <p:spPr>
          <a:xfrm>
            <a:off x="7889263" y="3300773"/>
            <a:ext cx="1966638" cy="65513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lIns="100154" tIns="50077" rIns="100154" bIns="50077">
            <a:spAutoFit/>
          </a:bodyPr>
          <a:lstStyle/>
          <a:p>
            <a:r>
              <a:rPr lang="en-US" altLang="ja-JP" sz="900" dirty="0">
                <a:solidFill>
                  <a:srgbClr val="C00000"/>
                </a:solidFill>
                <a:latin typeface="メイリオ" pitchFamily="50" charset="-128"/>
                <a:ea typeface="メイリオ" pitchFamily="50" charset="-128"/>
                <a:cs typeface="メイリオ" pitchFamily="50" charset="-128"/>
              </a:rPr>
              <a:t>※</a:t>
            </a:r>
            <a:r>
              <a:rPr lang="ja-JP" altLang="en-US" sz="900" dirty="0">
                <a:solidFill>
                  <a:srgbClr val="C00000"/>
                </a:solidFill>
                <a:latin typeface="メイリオ" pitchFamily="50" charset="-128"/>
                <a:ea typeface="メイリオ" pitchFamily="50" charset="-128"/>
                <a:cs typeface="メイリオ" pitchFamily="50" charset="-128"/>
              </a:rPr>
              <a:t>サンプル同梱は、形状により参</a:t>
            </a:r>
            <a:endParaRPr lang="en-US" altLang="ja-JP" sz="900" dirty="0">
              <a:solidFill>
                <a:srgbClr val="C00000"/>
              </a:solidFill>
              <a:latin typeface="メイリオ" pitchFamily="50" charset="-128"/>
              <a:ea typeface="メイリオ" pitchFamily="50" charset="-128"/>
              <a:cs typeface="メイリオ" pitchFamily="50" charset="-128"/>
            </a:endParaRPr>
          </a:p>
          <a:p>
            <a:r>
              <a:rPr lang="ja-JP" altLang="en-US" sz="900" dirty="0">
                <a:solidFill>
                  <a:srgbClr val="C00000"/>
                </a:solidFill>
                <a:latin typeface="メイリオ" pitchFamily="50" charset="-128"/>
                <a:ea typeface="メイリオ" pitchFamily="50" charset="-128"/>
                <a:cs typeface="メイリオ" pitchFamily="50" charset="-128"/>
              </a:rPr>
              <a:t>　画可否、配布数</a:t>
            </a:r>
            <a:r>
              <a:rPr lang="ja-JP" altLang="en-US" sz="900" dirty="0" smtClean="0">
                <a:solidFill>
                  <a:srgbClr val="C00000"/>
                </a:solidFill>
                <a:latin typeface="メイリオ" pitchFamily="50" charset="-128"/>
                <a:ea typeface="メイリオ" pitchFamily="50" charset="-128"/>
                <a:cs typeface="メイリオ" pitchFamily="50" charset="-128"/>
              </a:rPr>
              <a:t>、お見積</a:t>
            </a:r>
            <a:r>
              <a:rPr lang="ja-JP" altLang="en-US" sz="900" dirty="0">
                <a:solidFill>
                  <a:srgbClr val="C00000"/>
                </a:solidFill>
                <a:latin typeface="メイリオ" pitchFamily="50" charset="-128"/>
                <a:ea typeface="メイリオ" pitchFamily="50" charset="-128"/>
                <a:cs typeface="メイリオ" pitchFamily="50" charset="-128"/>
              </a:rPr>
              <a:t>が変</a:t>
            </a:r>
            <a:r>
              <a:rPr lang="ja-JP" altLang="en-US" sz="900" dirty="0" err="1">
                <a:solidFill>
                  <a:srgbClr val="C00000"/>
                </a:solidFill>
                <a:latin typeface="メイリオ" pitchFamily="50" charset="-128"/>
                <a:ea typeface="メイリオ" pitchFamily="50" charset="-128"/>
                <a:cs typeface="メイリオ" pitchFamily="50" charset="-128"/>
              </a:rPr>
              <a:t>わ</a:t>
            </a:r>
            <a:endParaRPr lang="en-US" altLang="ja-JP" sz="900" dirty="0">
              <a:solidFill>
                <a:srgbClr val="C00000"/>
              </a:solidFill>
              <a:latin typeface="メイリオ" pitchFamily="50" charset="-128"/>
              <a:ea typeface="メイリオ" pitchFamily="50" charset="-128"/>
              <a:cs typeface="メイリオ" pitchFamily="50" charset="-128"/>
            </a:endParaRPr>
          </a:p>
          <a:p>
            <a:r>
              <a:rPr lang="ja-JP" altLang="en-US" sz="900" dirty="0">
                <a:solidFill>
                  <a:srgbClr val="C00000"/>
                </a:solidFill>
                <a:latin typeface="メイリオ" pitchFamily="50" charset="-128"/>
                <a:ea typeface="メイリオ" pitchFamily="50" charset="-128"/>
                <a:cs typeface="メイリオ" pitchFamily="50" charset="-128"/>
              </a:rPr>
              <a:t>　ります。事前に担当営業まで</a:t>
            </a:r>
            <a:endParaRPr lang="en-US" altLang="ja-JP" sz="900" dirty="0">
              <a:solidFill>
                <a:srgbClr val="C00000"/>
              </a:solidFill>
              <a:latin typeface="メイリオ" pitchFamily="50" charset="-128"/>
              <a:ea typeface="メイリオ" pitchFamily="50" charset="-128"/>
              <a:cs typeface="メイリオ" pitchFamily="50" charset="-128"/>
            </a:endParaRPr>
          </a:p>
          <a:p>
            <a:r>
              <a:rPr lang="ja-JP" altLang="en-US" sz="900" dirty="0">
                <a:solidFill>
                  <a:srgbClr val="C00000"/>
                </a:solidFill>
                <a:latin typeface="メイリオ" pitchFamily="50" charset="-128"/>
                <a:ea typeface="メイリオ" pitchFamily="50" charset="-128"/>
                <a:cs typeface="メイリオ" pitchFamily="50" charset="-128"/>
              </a:rPr>
              <a:t>　お問い合わせください。</a:t>
            </a:r>
          </a:p>
        </p:txBody>
      </p:sp>
      <p:pic>
        <p:nvPicPr>
          <p:cNvPr id="167" name="Picture 2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345476">
            <a:off x="2214860" y="2529557"/>
            <a:ext cx="1013193" cy="1440985"/>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70" name="Text Box 22"/>
          <p:cNvSpPr txBox="1">
            <a:spLocks noChangeArrowheads="1"/>
          </p:cNvSpPr>
          <p:nvPr/>
        </p:nvSpPr>
        <p:spPr bwMode="auto">
          <a:xfrm>
            <a:off x="1244384" y="3891775"/>
            <a:ext cx="3368203" cy="538609"/>
          </a:xfrm>
          <a:prstGeom prst="rect">
            <a:avLst/>
          </a:prstGeom>
          <a:solidFill>
            <a:srgbClr val="FFFFFF">
              <a:alpha val="40000"/>
            </a:srgbClr>
          </a:solidFill>
          <a:ln>
            <a:noFill/>
          </a:ln>
          <a:effectLst/>
          <a:extLst/>
        </p:spPr>
        <p:txBody>
          <a:bodyPr wrap="square" lIns="91441" tIns="45720" rIns="91441" bIns="45720">
            <a:spAutoFit/>
          </a:bodyPr>
          <a:lstStyle>
            <a:lvl1pPr defTabSz="835025" eaLnBrk="0" hangingPunct="0">
              <a:defRPr kumimoji="1" sz="1400">
                <a:solidFill>
                  <a:schemeClr val="tx1"/>
                </a:solidFill>
                <a:latin typeface="Arial" charset="0"/>
                <a:ea typeface="ＭＳ Ｐゴシック" charset="-128"/>
              </a:defRPr>
            </a:lvl1pPr>
            <a:lvl2pPr marL="742950" indent="-285750" defTabSz="835025" eaLnBrk="0" hangingPunct="0">
              <a:defRPr kumimoji="1" sz="1400">
                <a:solidFill>
                  <a:schemeClr val="tx1"/>
                </a:solidFill>
                <a:latin typeface="Arial" charset="0"/>
                <a:ea typeface="ＭＳ Ｐゴシック" charset="-128"/>
              </a:defRPr>
            </a:lvl2pPr>
            <a:lvl3pPr marL="1143000" indent="-228600" defTabSz="835025" eaLnBrk="0" hangingPunct="0">
              <a:defRPr kumimoji="1" sz="1400">
                <a:solidFill>
                  <a:schemeClr val="tx1"/>
                </a:solidFill>
                <a:latin typeface="Arial" charset="0"/>
                <a:ea typeface="ＭＳ Ｐゴシック" charset="-128"/>
              </a:defRPr>
            </a:lvl3pPr>
            <a:lvl4pPr marL="1600200" indent="-228600" defTabSz="835025" eaLnBrk="0" hangingPunct="0">
              <a:defRPr kumimoji="1" sz="1400">
                <a:solidFill>
                  <a:schemeClr val="tx1"/>
                </a:solidFill>
                <a:latin typeface="Arial" charset="0"/>
                <a:ea typeface="ＭＳ Ｐゴシック" charset="-128"/>
              </a:defRPr>
            </a:lvl4pPr>
            <a:lvl5pPr marL="2057400" indent="-228600" defTabSz="835025" eaLnBrk="0" hangingPunct="0">
              <a:defRPr kumimoji="1" sz="1400">
                <a:solidFill>
                  <a:schemeClr val="tx1"/>
                </a:solidFill>
                <a:latin typeface="Arial" charset="0"/>
                <a:ea typeface="ＭＳ Ｐゴシック" charset="-128"/>
              </a:defRPr>
            </a:lvl5pPr>
            <a:lvl6pPr marL="2514600" indent="-228600" defTabSz="835025" eaLnBrk="0" fontAlgn="base" hangingPunct="0">
              <a:spcBef>
                <a:spcPct val="0"/>
              </a:spcBef>
              <a:spcAft>
                <a:spcPct val="0"/>
              </a:spcAft>
              <a:defRPr kumimoji="1" sz="1400">
                <a:solidFill>
                  <a:schemeClr val="tx1"/>
                </a:solidFill>
                <a:latin typeface="Arial" charset="0"/>
                <a:ea typeface="ＭＳ Ｐゴシック" charset="-128"/>
              </a:defRPr>
            </a:lvl6pPr>
            <a:lvl7pPr marL="2971800" indent="-228600" defTabSz="835025" eaLnBrk="0" fontAlgn="base" hangingPunct="0">
              <a:spcBef>
                <a:spcPct val="0"/>
              </a:spcBef>
              <a:spcAft>
                <a:spcPct val="0"/>
              </a:spcAft>
              <a:defRPr kumimoji="1" sz="1400">
                <a:solidFill>
                  <a:schemeClr val="tx1"/>
                </a:solidFill>
                <a:latin typeface="Arial" charset="0"/>
                <a:ea typeface="ＭＳ Ｐゴシック" charset="-128"/>
              </a:defRPr>
            </a:lvl7pPr>
            <a:lvl8pPr marL="3429000" indent="-228600" defTabSz="835025" eaLnBrk="0" fontAlgn="base" hangingPunct="0">
              <a:spcBef>
                <a:spcPct val="0"/>
              </a:spcBef>
              <a:spcAft>
                <a:spcPct val="0"/>
              </a:spcAft>
              <a:defRPr kumimoji="1" sz="1400">
                <a:solidFill>
                  <a:schemeClr val="tx1"/>
                </a:solidFill>
                <a:latin typeface="Arial" charset="0"/>
                <a:ea typeface="ＭＳ Ｐゴシック" charset="-128"/>
              </a:defRPr>
            </a:lvl8pPr>
            <a:lvl9pPr marL="3886200" indent="-228600" defTabSz="835025" eaLnBrk="0" fontAlgn="base" hangingPunct="0">
              <a:spcBef>
                <a:spcPct val="0"/>
              </a:spcBef>
              <a:spcAft>
                <a:spcPct val="0"/>
              </a:spcAft>
              <a:defRPr kumimoji="1" sz="1400">
                <a:solidFill>
                  <a:schemeClr val="tx1"/>
                </a:solidFill>
                <a:latin typeface="Arial" charset="0"/>
                <a:ea typeface="ＭＳ Ｐゴシック" charset="-128"/>
              </a:defRPr>
            </a:lvl9pPr>
          </a:lstStyle>
          <a:p>
            <a:pPr eaLnBrk="1" hangingPunct="1">
              <a:spcBef>
                <a:spcPct val="50000"/>
              </a:spcBef>
            </a:pPr>
            <a:r>
              <a:rPr lang="ja-JP" altLang="en-US" b="1" dirty="0" smtClean="0">
                <a:solidFill>
                  <a:srgbClr val="C00000"/>
                </a:solidFill>
                <a:latin typeface="メイリオ" pitchFamily="50" charset="-128"/>
                <a:ea typeface="メイリオ" pitchFamily="50" charset="-128"/>
                <a:cs typeface="メイリオ" pitchFamily="50" charset="-128"/>
              </a:rPr>
              <a:t>性別</a:t>
            </a:r>
            <a:r>
              <a:rPr lang="ja-JP" altLang="en-US" b="1" dirty="0">
                <a:solidFill>
                  <a:srgbClr val="C00000"/>
                </a:solidFill>
                <a:latin typeface="メイリオ" pitchFamily="50" charset="-128"/>
                <a:ea typeface="メイリオ" pitchFamily="50" charset="-128"/>
                <a:cs typeface="メイリオ" pitchFamily="50" charset="-128"/>
              </a:rPr>
              <a:t>での投げ分けも可能</a:t>
            </a:r>
            <a:r>
              <a:rPr lang="ja-JP" altLang="en-US" b="1" dirty="0" smtClean="0">
                <a:solidFill>
                  <a:srgbClr val="C00000"/>
                </a:solidFill>
                <a:latin typeface="メイリオ" pitchFamily="50" charset="-128"/>
                <a:ea typeface="メイリオ" pitchFamily="50" charset="-128"/>
                <a:cs typeface="メイリオ" pitchFamily="50" charset="-128"/>
              </a:rPr>
              <a:t>！</a:t>
            </a:r>
            <a:endParaRPr lang="en-US" altLang="ja-JP" b="1" dirty="0" smtClean="0">
              <a:solidFill>
                <a:srgbClr val="C00000"/>
              </a:solidFill>
              <a:latin typeface="メイリオ" pitchFamily="50" charset="-128"/>
              <a:ea typeface="メイリオ" pitchFamily="50" charset="-128"/>
              <a:cs typeface="メイリオ" pitchFamily="50" charset="-128"/>
            </a:endParaRPr>
          </a:p>
          <a:p>
            <a:pPr eaLnBrk="1" hangingPunct="1">
              <a:spcBef>
                <a:spcPct val="50000"/>
              </a:spcBef>
            </a:pPr>
            <a:r>
              <a:rPr lang="en-US" altLang="ja-JP" sz="1000" b="1" dirty="0">
                <a:latin typeface="メイリオ" pitchFamily="50" charset="-128"/>
                <a:ea typeface="メイリオ" pitchFamily="50" charset="-128"/>
                <a:cs typeface="メイリオ" pitchFamily="50" charset="-128"/>
              </a:rPr>
              <a:t>※</a:t>
            </a:r>
            <a:r>
              <a:rPr lang="ja-JP" altLang="en-US" sz="1000" b="1" dirty="0">
                <a:latin typeface="メイリオ" pitchFamily="50" charset="-128"/>
                <a:ea typeface="メイリオ" pitchFamily="50" charset="-128"/>
                <a:cs typeface="メイリオ" pitchFamily="50" charset="-128"/>
              </a:rPr>
              <a:t>但し、卒業式</a:t>
            </a:r>
            <a:r>
              <a:rPr lang="ja-JP" altLang="en-US" sz="1000" b="1" dirty="0" smtClean="0">
                <a:latin typeface="メイリオ" pitchFamily="50" charset="-128"/>
                <a:ea typeface="メイリオ" pitchFamily="50" charset="-128"/>
                <a:cs typeface="メイリオ" pitchFamily="50" charset="-128"/>
              </a:rPr>
              <a:t>配布</a:t>
            </a:r>
            <a:r>
              <a:rPr lang="en-US" altLang="ja-JP" sz="1000" b="1" dirty="0" smtClean="0">
                <a:latin typeface="メイリオ" pitchFamily="50" charset="-128"/>
                <a:ea typeface="メイリオ" pitchFamily="50" charset="-128"/>
                <a:cs typeface="メイリオ" pitchFamily="50" charset="-128"/>
              </a:rPr>
              <a:t>30,000</a:t>
            </a:r>
            <a:r>
              <a:rPr lang="ja-JP" altLang="en-US" sz="1000" b="1" dirty="0" smtClean="0">
                <a:latin typeface="メイリオ" pitchFamily="50" charset="-128"/>
                <a:ea typeface="メイリオ" pitchFamily="50" charset="-128"/>
                <a:cs typeface="メイリオ" pitchFamily="50" charset="-128"/>
              </a:rPr>
              <a:t>部</a:t>
            </a:r>
            <a:r>
              <a:rPr lang="ja-JP" altLang="en-US" sz="1000" b="1" dirty="0">
                <a:latin typeface="メイリオ" pitchFamily="50" charset="-128"/>
                <a:ea typeface="メイリオ" pitchFamily="50" charset="-128"/>
                <a:cs typeface="メイリオ" pitchFamily="50" charset="-128"/>
              </a:rPr>
              <a:t>は</a:t>
            </a:r>
            <a:r>
              <a:rPr lang="ja-JP" altLang="en-US" sz="1000" b="1" dirty="0" smtClean="0">
                <a:latin typeface="メイリオ" pitchFamily="50" charset="-128"/>
                <a:ea typeface="メイリオ" pitchFamily="50" charset="-128"/>
                <a:cs typeface="メイリオ" pitchFamily="50" charset="-128"/>
              </a:rPr>
              <a:t>除く</a:t>
            </a:r>
            <a:endParaRPr lang="ja-JP" altLang="en-US" sz="1000" b="1" dirty="0">
              <a:latin typeface="メイリオ" pitchFamily="50" charset="-128"/>
              <a:ea typeface="メイリオ" pitchFamily="50" charset="-128"/>
              <a:cs typeface="メイリオ" pitchFamily="50" charset="-128"/>
            </a:endParaRPr>
          </a:p>
        </p:txBody>
      </p:sp>
      <p:sp>
        <p:nvSpPr>
          <p:cNvPr id="51" name="Rectangle 29"/>
          <p:cNvSpPr>
            <a:spLocks noChangeArrowheads="1"/>
          </p:cNvSpPr>
          <p:nvPr/>
        </p:nvSpPr>
        <p:spPr bwMode="auto">
          <a:xfrm>
            <a:off x="498983" y="885600"/>
            <a:ext cx="9289033" cy="285790"/>
          </a:xfrm>
          <a:prstGeom prst="rect">
            <a:avLst/>
          </a:prstGeom>
          <a:noFill/>
          <a:ln w="9525">
            <a:noFill/>
            <a:miter lim="800000"/>
            <a:headEnd/>
            <a:tailEnd/>
          </a:ln>
        </p:spPr>
        <p:txBody>
          <a:bodyPr wrap="square" lIns="100145" tIns="50073" rIns="100145" bIns="50073">
            <a:spAutoFit/>
          </a:bodyPr>
          <a:lstStyle/>
          <a:p>
            <a:pPr defTabSz="914400" fontAlgn="base">
              <a:spcBef>
                <a:spcPct val="0"/>
              </a:spcBef>
              <a:spcAft>
                <a:spcPct val="0"/>
              </a:spcAft>
            </a:pPr>
            <a:r>
              <a:rPr lang="ja-JP" altLang="en-US" sz="1200" dirty="0">
                <a:latin typeface="メイリオ" pitchFamily="50" charset="-128"/>
                <a:ea typeface="メイリオ" pitchFamily="50" charset="-128"/>
              </a:rPr>
              <a:t>学生の手元に届く「</a:t>
            </a:r>
            <a:r>
              <a:rPr lang="en-US" altLang="ja-JP" sz="1200" dirty="0">
                <a:latin typeface="メイリオ" pitchFamily="50" charset="-128"/>
                <a:ea typeface="メイリオ" pitchFamily="50" charset="-128"/>
              </a:rPr>
              <a:t> </a:t>
            </a:r>
            <a:r>
              <a:rPr lang="ja-JP" altLang="en-US" sz="1200" dirty="0" smtClean="0">
                <a:latin typeface="メイリオ" pitchFamily="50" charset="-128"/>
                <a:ea typeface="メイリオ" pitchFamily="50" charset="-128"/>
              </a:rPr>
              <a:t>フレッシャーズ </a:t>
            </a:r>
            <a:r>
              <a:rPr lang="ja-JP" altLang="en-US" sz="1200" dirty="0">
                <a:latin typeface="メイリオ" pitchFamily="50" charset="-128"/>
                <a:ea typeface="メイリオ" pitchFamily="50" charset="-128"/>
              </a:rPr>
              <a:t>マガジン</a:t>
            </a:r>
            <a:r>
              <a:rPr lang="ja-JP" altLang="en-US" sz="1200" dirty="0" smtClean="0">
                <a:latin typeface="メイリオ" pitchFamily="50" charset="-128"/>
                <a:ea typeface="メイリオ" pitchFamily="50" charset="-128"/>
              </a:rPr>
              <a:t>」</a:t>
            </a:r>
            <a:r>
              <a:rPr lang="ja-JP" altLang="en-US" sz="1200" dirty="0">
                <a:latin typeface="メイリオ" pitchFamily="50" charset="-128"/>
                <a:ea typeface="メイリオ" pitchFamily="50" charset="-128"/>
              </a:rPr>
              <a:t>と一緒にリーフレットやサンプルを同梱することが</a:t>
            </a:r>
            <a:r>
              <a:rPr lang="ja-JP" altLang="en-US" sz="1200" dirty="0" smtClean="0">
                <a:latin typeface="メイリオ" pitchFamily="50" charset="-128"/>
                <a:ea typeface="メイリオ" pitchFamily="50" charset="-128"/>
              </a:rPr>
              <a:t>できます。</a:t>
            </a:r>
            <a:endParaRPr lang="en-US" altLang="ja-JP" sz="1200" dirty="0">
              <a:solidFill>
                <a:srgbClr val="000000"/>
              </a:solidFill>
              <a:cs typeface="メイリオ" panose="020B0604030504040204" pitchFamily="50" charset="-128"/>
            </a:endParaRPr>
          </a:p>
        </p:txBody>
      </p:sp>
      <p:sp>
        <p:nvSpPr>
          <p:cNvPr id="52" name="スライド番号プレースホルダー 3"/>
          <p:cNvSpPr>
            <a:spLocks noGrp="1"/>
          </p:cNvSpPr>
          <p:nvPr>
            <p:ph type="sldNum" sz="quarter" idx="12"/>
          </p:nvPr>
        </p:nvSpPr>
        <p:spPr>
          <a:xfrm>
            <a:off x="7879804" y="6860654"/>
            <a:ext cx="2400300" cy="385494"/>
          </a:xfrm>
        </p:spPr>
        <p:txBody>
          <a:bodyPr/>
          <a:lstStyle/>
          <a:p>
            <a:fld id="{A973E8E9-0D98-4807-ADE1-ADB6DDF3FE8B}" type="slidenum">
              <a:rPr lang="ja-JP" altLang="en-US" smtClean="0"/>
              <a:pPr/>
              <a:t>9</a:t>
            </a:fld>
            <a:endParaRPr lang="ja-JP" altLang="en-US" dirty="0"/>
          </a:p>
        </p:txBody>
      </p:sp>
      <p:sp>
        <p:nvSpPr>
          <p:cNvPr id="53" name="Text Box 14"/>
          <p:cNvSpPr txBox="1">
            <a:spLocks noChangeArrowheads="1"/>
          </p:cNvSpPr>
          <p:nvPr/>
        </p:nvSpPr>
        <p:spPr bwMode="auto">
          <a:xfrm>
            <a:off x="403427" y="5635781"/>
            <a:ext cx="4200013" cy="565176"/>
          </a:xfrm>
          <a:prstGeom prst="rect">
            <a:avLst/>
          </a:prstGeom>
          <a:noFill/>
          <a:ln w="9525">
            <a:noFill/>
            <a:miter lim="800000"/>
            <a:headEnd/>
            <a:tailEnd/>
          </a:ln>
        </p:spPr>
        <p:txBody>
          <a:bodyPr wrap="square" lIns="98568" tIns="51255" rIns="98568" bIns="51255">
            <a:spAutoFit/>
          </a:bodyPr>
          <a:lstStyle/>
          <a:p>
            <a:pPr>
              <a:defRPr/>
            </a:pPr>
            <a:r>
              <a:rPr lang="en-US" altLang="ja-JP" sz="1000" dirty="0" smtClean="0">
                <a:latin typeface="メイリオ" pitchFamily="50" charset="-128"/>
                <a:ea typeface="メイリオ" pitchFamily="50" charset="-128"/>
              </a:rPr>
              <a:t>※</a:t>
            </a:r>
            <a:r>
              <a:rPr lang="ja-JP" altLang="en-US" sz="1000" dirty="0" smtClean="0">
                <a:latin typeface="メイリオ" pitchFamily="50" charset="-128"/>
                <a:ea typeface="メイリオ" pitchFamily="50" charset="-128"/>
              </a:rPr>
              <a:t>納品いただく際は、同梱数＋</a:t>
            </a:r>
            <a:r>
              <a:rPr lang="en-US" altLang="ja-JP" sz="1000" dirty="0" smtClean="0">
                <a:latin typeface="メイリオ" pitchFamily="50" charset="-128"/>
                <a:ea typeface="メイリオ" pitchFamily="50" charset="-128"/>
              </a:rPr>
              <a:t>1</a:t>
            </a:r>
            <a:r>
              <a:rPr lang="ja-JP" altLang="en-US" sz="1000" dirty="0" smtClean="0">
                <a:latin typeface="メイリオ" pitchFamily="50" charset="-128"/>
                <a:ea typeface="メイリオ" pitchFamily="50" charset="-128"/>
              </a:rPr>
              <a:t>％程度の予備が必要です。</a:t>
            </a:r>
            <a:endParaRPr lang="en-US" altLang="ja-JP" sz="1000" dirty="0" smtClean="0">
              <a:latin typeface="メイリオ" pitchFamily="50" charset="-128"/>
              <a:ea typeface="メイリオ" pitchFamily="50" charset="-128"/>
            </a:endParaRPr>
          </a:p>
          <a:p>
            <a:pPr>
              <a:defRPr/>
            </a:pPr>
            <a:r>
              <a:rPr lang="ja-JP" altLang="en-US" sz="1000" dirty="0" smtClean="0">
                <a:latin typeface="メイリオ" pitchFamily="50" charset="-128"/>
                <a:ea typeface="メイリオ" pitchFamily="50" charset="-128"/>
              </a:rPr>
              <a:t>（</a:t>
            </a:r>
            <a:r>
              <a:rPr lang="en-US" altLang="ja-JP" sz="1000" dirty="0" smtClean="0">
                <a:latin typeface="メイリオ" pitchFamily="50" charset="-128"/>
                <a:ea typeface="メイリオ" pitchFamily="50" charset="-128"/>
              </a:rPr>
              <a:t>1</a:t>
            </a:r>
            <a:r>
              <a:rPr lang="ja-JP" altLang="en-US" sz="1000" dirty="0" smtClean="0">
                <a:latin typeface="メイリオ" pitchFamily="50" charset="-128"/>
                <a:ea typeface="メイリオ" pitchFamily="50" charset="-128"/>
              </a:rPr>
              <a:t>％が</a:t>
            </a:r>
            <a:r>
              <a:rPr lang="en-US" altLang="ja-JP" sz="1000" dirty="0" smtClean="0">
                <a:latin typeface="メイリオ" pitchFamily="50" charset="-128"/>
                <a:ea typeface="メイリオ" pitchFamily="50" charset="-128"/>
              </a:rPr>
              <a:t>100</a:t>
            </a:r>
            <a:r>
              <a:rPr lang="ja-JP" altLang="en-US" sz="1000" dirty="0" smtClean="0">
                <a:latin typeface="メイリオ" pitchFamily="50" charset="-128"/>
                <a:ea typeface="メイリオ" pitchFamily="50" charset="-128"/>
              </a:rPr>
              <a:t>部以下の場合は同梱数＋</a:t>
            </a:r>
            <a:r>
              <a:rPr lang="en-US" altLang="ja-JP" sz="1000" dirty="0" smtClean="0">
                <a:latin typeface="メイリオ" pitchFamily="50" charset="-128"/>
                <a:ea typeface="メイリオ" pitchFamily="50" charset="-128"/>
              </a:rPr>
              <a:t>100</a:t>
            </a:r>
            <a:r>
              <a:rPr lang="ja-JP" altLang="en-US" sz="1000" dirty="0" smtClean="0">
                <a:latin typeface="メイリオ" pitchFamily="50" charset="-128"/>
                <a:ea typeface="メイリオ" pitchFamily="50" charset="-128"/>
              </a:rPr>
              <a:t>部を納品ください。）</a:t>
            </a:r>
            <a:endParaRPr lang="en-US" altLang="ja-JP" sz="1000" dirty="0" smtClean="0">
              <a:latin typeface="メイリオ" pitchFamily="50" charset="-128"/>
              <a:ea typeface="メイリオ" pitchFamily="50" charset="-128"/>
            </a:endParaRPr>
          </a:p>
          <a:p>
            <a:pPr>
              <a:defRPr/>
            </a:pPr>
            <a:r>
              <a:rPr lang="en-US" altLang="ja-JP" sz="1000" dirty="0">
                <a:latin typeface="メイリオ" pitchFamily="50" charset="-128"/>
                <a:ea typeface="メイリオ" pitchFamily="50" charset="-128"/>
              </a:rPr>
              <a:t>※</a:t>
            </a:r>
            <a:r>
              <a:rPr lang="ja-JP" altLang="en-US" sz="1000" dirty="0">
                <a:latin typeface="メイリオ" pitchFamily="50" charset="-128"/>
                <a:ea typeface="メイリオ" pitchFamily="50" charset="-128"/>
              </a:rPr>
              <a:t>最低同梱可能部数は</a:t>
            </a:r>
            <a:r>
              <a:rPr lang="ja-JP" altLang="en-US" sz="1000" dirty="0" smtClean="0">
                <a:latin typeface="メイリオ" pitchFamily="50" charset="-128"/>
                <a:ea typeface="メイリオ" pitchFamily="50" charset="-128"/>
              </a:rPr>
              <a:t>、</a:t>
            </a:r>
            <a:r>
              <a:rPr lang="en-US" altLang="ja-JP" sz="1000" dirty="0" smtClean="0">
                <a:latin typeface="メイリオ" pitchFamily="50" charset="-128"/>
                <a:ea typeface="メイリオ" pitchFamily="50" charset="-128"/>
              </a:rPr>
              <a:t>30,000</a:t>
            </a:r>
            <a:r>
              <a:rPr lang="ja-JP" altLang="en-US" sz="1000" dirty="0" smtClean="0">
                <a:latin typeface="メイリオ" pitchFamily="50" charset="-128"/>
                <a:ea typeface="メイリオ" pitchFamily="50" charset="-128"/>
              </a:rPr>
              <a:t>部</a:t>
            </a:r>
            <a:r>
              <a:rPr lang="ja-JP" altLang="en-US" sz="1000" dirty="0">
                <a:latin typeface="メイリオ" pitchFamily="50" charset="-128"/>
                <a:ea typeface="メイリオ" pitchFamily="50" charset="-128"/>
              </a:rPr>
              <a:t>～となります。</a:t>
            </a:r>
            <a:endParaRPr lang="en-US" altLang="ja-JP" sz="1000" dirty="0" smtClean="0">
              <a:latin typeface="メイリオ" pitchFamily="50" charset="-128"/>
              <a:ea typeface="メイリオ" pitchFamily="50" charset="-128"/>
            </a:endParaRPr>
          </a:p>
        </p:txBody>
      </p:sp>
      <p:sp>
        <p:nvSpPr>
          <p:cNvPr id="3" name="正方形/長方形 2"/>
          <p:cNvSpPr/>
          <p:nvPr/>
        </p:nvSpPr>
        <p:spPr>
          <a:xfrm>
            <a:off x="7741285" y="4046568"/>
            <a:ext cx="2236510" cy="246221"/>
          </a:xfrm>
          <a:prstGeom prst="rect">
            <a:avLst/>
          </a:prstGeom>
        </p:spPr>
        <p:txBody>
          <a:bodyPr wrap="none">
            <a:spAutoFit/>
          </a:bodyPr>
          <a:lstStyle/>
          <a:p>
            <a:r>
              <a:rPr lang="en-US" altLang="ja-JP" sz="1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金額に消費税は含まれていません</a:t>
            </a:r>
            <a:endParaRPr lang="ja-JP" altLang="en-US" sz="1000" dirty="0"/>
          </a:p>
        </p:txBody>
      </p:sp>
    </p:spTree>
    <p:extLst>
      <p:ext uri="{BB962C8B-B14F-4D97-AF65-F5344CB8AC3E}">
        <p14:creationId xmlns:p14="http://schemas.microsoft.com/office/powerpoint/2010/main" val="7293214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4">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5799</TotalTime>
  <Words>8423</Words>
  <Application>Microsoft Office PowerPoint</Application>
  <PresentationFormat>ユーザー設定</PresentationFormat>
  <Paragraphs>2057</Paragraphs>
  <Slides>41</Slides>
  <Notes>11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41</vt:i4>
      </vt:variant>
    </vt:vector>
  </HeadingPairs>
  <TitlesOfParts>
    <vt:vector size="43" baseType="lpstr">
      <vt:lpstr>Office ​​テーマ</vt:lpstr>
      <vt:lpstr>ワークシート</vt:lpstr>
      <vt:lpstr>PowerPoint プレゼンテーション</vt:lpstr>
      <vt:lpstr>マイナビ学生の窓口 フレッシャーズとは</vt:lpstr>
      <vt:lpstr>媒体データ</vt:lpstr>
      <vt:lpstr>新社会人の人物像</vt:lpstr>
      <vt:lpstr>媒体一覧</vt:lpstr>
      <vt:lpstr>PowerPoint プレゼンテーション</vt:lpstr>
      <vt:lpstr>【マガジン】媒体概要</vt:lpstr>
      <vt:lpstr>【マガジン】特集内容</vt:lpstr>
      <vt:lpstr>【マガジン】同梱企画</vt:lpstr>
      <vt:lpstr>【マガジン】同梱実績・注意事項</vt:lpstr>
      <vt:lpstr>【マガジン】WEB転載 （マガジン編集タイアップ転載）</vt:lpstr>
      <vt:lpstr>【マガジン】WEB転載 PC・スマホ展開イメージと規約</vt:lpstr>
      <vt:lpstr>【マガジン】PC・スマホ連動 クーポン企画</vt:lpstr>
      <vt:lpstr>【マガジン特別協賛 社数限定】交通広告企画　</vt:lpstr>
      <vt:lpstr>【マガジン特別協賛】交通広告企画特別メニューについて</vt:lpstr>
      <vt:lpstr>PowerPoint プレゼンテーション</vt:lpstr>
      <vt:lpstr>【WEB】媒体概要</vt:lpstr>
      <vt:lpstr>【WEB】タイアップ広告</vt:lpstr>
      <vt:lpstr>【WEB】タイアップページまでの誘導</vt:lpstr>
      <vt:lpstr>【WEB】クリエイティブタイアップ</vt:lpstr>
      <vt:lpstr>【WEB】編集タイアップ</vt:lpstr>
      <vt:lpstr>【WEB】編集タイアップ素材支給型</vt:lpstr>
      <vt:lpstr>【WEB】タイアップオプション価格一覧</vt:lpstr>
      <vt:lpstr>【WEB】アンケート企画</vt:lpstr>
      <vt:lpstr>PowerPoint プレゼンテーション</vt:lpstr>
      <vt:lpstr>PowerPoint プレゼンテーション</vt:lpstr>
      <vt:lpstr>【WEB】その他　ディスプレイ広告</vt:lpstr>
      <vt:lpstr>【WEB】メールマガジン広告　（ 2016年10月6日より実施）</vt:lpstr>
      <vt:lpstr>PowerPoint プレゼンテーション</vt:lpstr>
      <vt:lpstr>【DM】フレッシャーズDMとは （10/3～DM発送可能）</vt:lpstr>
      <vt:lpstr>【DM】価格表 及び 規定</vt:lpstr>
      <vt:lpstr>【DM】配信可能件数とセグメンテーション</vt:lpstr>
      <vt:lpstr>【DM】発送可能時期・発送までのフロー</vt:lpstr>
      <vt:lpstr>【DM】号外メールセット企画 （10/4～DM連動号外メール配信可）</vt:lpstr>
      <vt:lpstr>PowerPoint プレゼンテーション</vt:lpstr>
      <vt:lpstr>【リアル】モニターサンプリング</vt:lpstr>
      <vt:lpstr>【リアル】フレッシャーズイベント</vt:lpstr>
      <vt:lpstr>【イベント】オプション一覧</vt:lpstr>
      <vt:lpstr>【各媒体料金一覧】</vt:lpstr>
      <vt:lpstr>免責事項 / 注意事項について①</vt:lpstr>
      <vt:lpstr>免責事項 / 注意事項について②</vt:lpstr>
    </vt:vector>
  </TitlesOfParts>
  <Company>株式会社マイナビ</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八ツ田 裕美</dc:creator>
  <cp:lastModifiedBy>八ツ田 裕美</cp:lastModifiedBy>
  <cp:revision>536</cp:revision>
  <cp:lastPrinted>2017-02-21T06:35:11Z</cp:lastPrinted>
  <dcterms:created xsi:type="dcterms:W3CDTF">2016-07-22T06:39:47Z</dcterms:created>
  <dcterms:modified xsi:type="dcterms:W3CDTF">2017-05-09T02:32:51Z</dcterms:modified>
</cp:coreProperties>
</file>